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6"/>
  </p:notesMasterIdLst>
  <p:handoutMasterIdLst>
    <p:handoutMasterId r:id="rId7"/>
  </p:handoutMasterIdLst>
  <p:sldIdLst>
    <p:sldId id="303" r:id="rId4"/>
    <p:sldId id="304" r:id="rId5"/>
  </p:sldIdLst>
  <p:sldSz cx="6858000" cy="9144000" type="screen4x3"/>
  <p:notesSz cx="6808788" cy="99409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рюкова Алина Павловна" initials="ЕАП" lastIdx="2" clrIdx="0">
    <p:extLst>
      <p:ext uri="{19B8F6BF-5375-455C-9EA6-DF929625EA0E}">
        <p15:presenceInfo xmlns:p15="http://schemas.microsoft.com/office/powerpoint/2012/main" userId="S-1-5-21-1936518665-1494087810-3768526578-2212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3B45"/>
    <a:srgbClr val="FF66CC"/>
    <a:srgbClr val="391325"/>
    <a:srgbClr val="E9041E"/>
    <a:srgbClr val="330072"/>
    <a:srgbClr val="002B2F"/>
    <a:srgbClr val="E55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p:cViewPr varScale="1">
        <p:scale>
          <a:sx n="57" d="100"/>
          <a:sy n="57" d="100"/>
        </p:scale>
        <p:origin x="2635" y="48"/>
      </p:cViewPr>
      <p:guideLst>
        <p:guide orient="horz" pos="2880"/>
        <p:guide pos="216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a:defRPr sz="1200"/>
            </a:lvl1pPr>
          </a:lstStyle>
          <a:p>
            <a:fld id="{0333D8D3-E8E0-4264-9F65-155A40ED6DB5}" type="datetimeFigureOut">
              <a:rPr lang="ru-RU" smtClean="0"/>
              <a:t>03.11.2021</a:t>
            </a:fld>
            <a:endParaRPr lang="ru-RU"/>
          </a:p>
        </p:txBody>
      </p:sp>
      <p:sp>
        <p:nvSpPr>
          <p:cNvPr id="4" name="Нижний колонтитул 3"/>
          <p:cNvSpPr>
            <a:spLocks noGrp="1"/>
          </p:cNvSpPr>
          <p:nvPr>
            <p:ph type="ftr" sz="quarter" idx="2"/>
          </p:nvPr>
        </p:nvSpPr>
        <p:spPr>
          <a:xfrm>
            <a:off x="0" y="9442154"/>
            <a:ext cx="2950475" cy="497046"/>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56737" y="9442154"/>
            <a:ext cx="2950475" cy="497046"/>
          </a:xfrm>
          <a:prstGeom prst="rect">
            <a:avLst/>
          </a:prstGeom>
        </p:spPr>
        <p:txBody>
          <a:bodyPr vert="horz" lIns="91440" tIns="45720" rIns="91440" bIns="45720" rtlCol="0" anchor="b"/>
          <a:lstStyle>
            <a:lvl1pPr algn="r">
              <a:defRPr sz="1200"/>
            </a:lvl1pPr>
          </a:lstStyle>
          <a:p>
            <a:fld id="{200DCF8E-06C3-4EE2-883A-876822AD1B48}" type="slidenum">
              <a:rPr lang="ru-RU" smtClean="0"/>
              <a:t>‹#›</a:t>
            </a:fld>
            <a:endParaRPr lang="ru-RU"/>
          </a:p>
        </p:txBody>
      </p:sp>
    </p:spTree>
    <p:extLst>
      <p:ext uri="{BB962C8B-B14F-4D97-AF65-F5344CB8AC3E}">
        <p14:creationId xmlns:p14="http://schemas.microsoft.com/office/powerpoint/2010/main" val="3755797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vl1pPr>
          </a:lstStyle>
          <a:p>
            <a:fld id="{025ABE5C-2CC8-4484-9B75-B29FBAF3FB40}" type="datetimeFigureOut">
              <a:rPr lang="ru-RU" smtClean="0"/>
              <a:t>03.11.2021</a:t>
            </a:fld>
            <a:endParaRPr lang="ru-RU"/>
          </a:p>
        </p:txBody>
      </p:sp>
      <p:sp>
        <p:nvSpPr>
          <p:cNvPr id="4" name="Образ слайда 3"/>
          <p:cNvSpPr>
            <a:spLocks noGrp="1" noRot="1" noChangeAspect="1"/>
          </p:cNvSpPr>
          <p:nvPr>
            <p:ph type="sldImg" idx="2"/>
          </p:nvPr>
        </p:nvSpPr>
        <p:spPr>
          <a:xfrm>
            <a:off x="2006600" y="746125"/>
            <a:ext cx="2795588" cy="37274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42154"/>
            <a:ext cx="2950475" cy="497046"/>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6737" y="9442154"/>
            <a:ext cx="2950475" cy="497046"/>
          </a:xfrm>
          <a:prstGeom prst="rect">
            <a:avLst/>
          </a:prstGeom>
        </p:spPr>
        <p:txBody>
          <a:bodyPr vert="horz" lIns="91440" tIns="45720" rIns="91440" bIns="45720" rtlCol="0" anchor="b"/>
          <a:lstStyle>
            <a:lvl1pPr algn="r">
              <a:defRPr sz="1200"/>
            </a:lvl1pPr>
          </a:lstStyle>
          <a:p>
            <a:fld id="{BB2B02FD-7CF1-4692-A3E0-DCF1C2E1F05B}" type="slidenum">
              <a:rPr lang="ru-RU" smtClean="0"/>
              <a:t>‹#›</a:t>
            </a:fld>
            <a:endParaRPr lang="ru-RU"/>
          </a:p>
        </p:txBody>
      </p:sp>
    </p:spTree>
    <p:extLst>
      <p:ext uri="{BB962C8B-B14F-4D97-AF65-F5344CB8AC3E}">
        <p14:creationId xmlns:p14="http://schemas.microsoft.com/office/powerpoint/2010/main" val="384129786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B2B02FD-7CF1-4692-A3E0-DCF1C2E1F05B}" type="slidenum">
              <a:rPr lang="ru-RU" smtClean="0"/>
              <a:t>1</a:t>
            </a:fld>
            <a:endParaRPr lang="ru-RU"/>
          </a:p>
        </p:txBody>
      </p:sp>
    </p:spTree>
    <p:extLst>
      <p:ext uri="{BB962C8B-B14F-4D97-AF65-F5344CB8AC3E}">
        <p14:creationId xmlns:p14="http://schemas.microsoft.com/office/powerpoint/2010/main" val="292035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B2B02FD-7CF1-4692-A3E0-DCF1C2E1F05B}" type="slidenum">
              <a:rPr lang="ru-RU" smtClean="0"/>
              <a:t>2</a:t>
            </a:fld>
            <a:endParaRPr lang="ru-RU"/>
          </a:p>
        </p:txBody>
      </p:sp>
    </p:spTree>
    <p:extLst>
      <p:ext uri="{BB962C8B-B14F-4D97-AF65-F5344CB8AC3E}">
        <p14:creationId xmlns:p14="http://schemas.microsoft.com/office/powerpoint/2010/main" val="366643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4350" y="2840568"/>
            <a:ext cx="5829300" cy="1960033"/>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E0B4C20-CA87-40D6-9FE6-8E48E72B2477}" type="datetimeFigureOut">
              <a:rPr lang="ru-RU" smtClean="0"/>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225363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E0B4C20-CA87-40D6-9FE6-8E48E72B2477}" type="datetimeFigureOut">
              <a:rPr lang="ru-RU" smtClean="0"/>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330283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4972050" y="366185"/>
            <a:ext cx="1543050" cy="7802033"/>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342900" y="366185"/>
            <a:ext cx="4514850" cy="780203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E0B4C20-CA87-40D6-9FE6-8E48E72B2477}" type="datetimeFigureOut">
              <a:rPr lang="ru-RU" smtClean="0"/>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64754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E0B4C20-CA87-40D6-9FE6-8E48E72B2477}" type="datetimeFigureOut">
              <a:rPr lang="ru-RU" smtClean="0"/>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191374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1735" y="5875867"/>
            <a:ext cx="5829300" cy="1816100"/>
          </a:xfrm>
        </p:spPr>
        <p:txBody>
          <a:bodyPr anchor="t"/>
          <a:lstStyle>
            <a:lvl1pPr algn="l">
              <a:defRPr sz="5333" b="1" cap="all"/>
            </a:lvl1pPr>
          </a:lstStyle>
          <a:p>
            <a:r>
              <a:rPr lang="ru-RU" smtClean="0"/>
              <a:t>Образец заголовка</a:t>
            </a:r>
            <a:endParaRPr lang="ru-RU"/>
          </a:p>
        </p:txBody>
      </p:sp>
      <p:sp>
        <p:nvSpPr>
          <p:cNvPr id="3" name="Текст 2"/>
          <p:cNvSpPr>
            <a:spLocks noGrp="1"/>
          </p:cNvSpPr>
          <p:nvPr>
            <p:ph type="body" idx="1"/>
          </p:nvPr>
        </p:nvSpPr>
        <p:spPr>
          <a:xfrm>
            <a:off x="541735" y="3875618"/>
            <a:ext cx="5829300" cy="2000249"/>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E0B4C20-CA87-40D6-9FE6-8E48E72B2477}" type="datetimeFigureOut">
              <a:rPr lang="ru-RU" smtClean="0"/>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199846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342900" y="2133601"/>
            <a:ext cx="3028950" cy="60346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3486150" y="2133601"/>
            <a:ext cx="3028950" cy="60346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E0B4C20-CA87-40D6-9FE6-8E48E72B2477}" type="datetimeFigureOut">
              <a:rPr lang="ru-RU" smtClean="0"/>
              <a:t>03.11.2021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53714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342900" y="2046817"/>
            <a:ext cx="3030141" cy="853016"/>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ru-RU" smtClean="0"/>
              <a:t>Образец текста</a:t>
            </a:r>
          </a:p>
        </p:txBody>
      </p:sp>
      <p:sp>
        <p:nvSpPr>
          <p:cNvPr id="4" name="Объект 3"/>
          <p:cNvSpPr>
            <a:spLocks noGrp="1"/>
          </p:cNvSpPr>
          <p:nvPr>
            <p:ph sz="half" idx="2"/>
          </p:nvPr>
        </p:nvSpPr>
        <p:spPr>
          <a:xfrm>
            <a:off x="342900" y="2899833"/>
            <a:ext cx="3030141" cy="5268384"/>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3483769" y="2046817"/>
            <a:ext cx="3031331" cy="853016"/>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ru-RU" smtClean="0"/>
              <a:t>Образец текста</a:t>
            </a:r>
          </a:p>
        </p:txBody>
      </p:sp>
      <p:sp>
        <p:nvSpPr>
          <p:cNvPr id="6" name="Объект 5"/>
          <p:cNvSpPr>
            <a:spLocks noGrp="1"/>
          </p:cNvSpPr>
          <p:nvPr>
            <p:ph sz="quarter" idx="4"/>
          </p:nvPr>
        </p:nvSpPr>
        <p:spPr>
          <a:xfrm>
            <a:off x="3483769" y="2899833"/>
            <a:ext cx="3031331" cy="5268384"/>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E0B4C20-CA87-40D6-9FE6-8E48E72B2477}" type="datetimeFigureOut">
              <a:rPr lang="ru-RU" smtClean="0"/>
              <a:t>03.11.2021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53229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E0B4C20-CA87-40D6-9FE6-8E48E72B2477}" type="datetimeFigureOut">
              <a:rPr lang="ru-RU" smtClean="0"/>
              <a:t>03.11.2021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48467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E0B4C20-CA87-40D6-9FE6-8E48E72B2477}" type="datetimeFigureOut">
              <a:rPr lang="ru-RU" smtClean="0"/>
              <a:t>03.11.2021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263313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64067"/>
            <a:ext cx="2256235" cy="1549400"/>
          </a:xfrm>
        </p:spPr>
        <p:txBody>
          <a:bodyPr anchor="b"/>
          <a:lstStyle>
            <a:lvl1pPr algn="l">
              <a:defRPr sz="2667" b="1"/>
            </a:lvl1pPr>
          </a:lstStyle>
          <a:p>
            <a:r>
              <a:rPr lang="ru-RU" smtClean="0"/>
              <a:t>Образец заголовка</a:t>
            </a:r>
            <a:endParaRPr lang="ru-RU"/>
          </a:p>
        </p:txBody>
      </p:sp>
      <p:sp>
        <p:nvSpPr>
          <p:cNvPr id="3" name="Объект 2"/>
          <p:cNvSpPr>
            <a:spLocks noGrp="1"/>
          </p:cNvSpPr>
          <p:nvPr>
            <p:ph idx="1"/>
          </p:nvPr>
        </p:nvSpPr>
        <p:spPr>
          <a:xfrm>
            <a:off x="2681287" y="364067"/>
            <a:ext cx="3833813" cy="7804151"/>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342900" y="1913467"/>
            <a:ext cx="2256235" cy="625475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ru-RU" smtClean="0"/>
              <a:t>Образец текста</a:t>
            </a:r>
          </a:p>
        </p:txBody>
      </p:sp>
      <p:sp>
        <p:nvSpPr>
          <p:cNvPr id="5" name="Дата 4"/>
          <p:cNvSpPr>
            <a:spLocks noGrp="1"/>
          </p:cNvSpPr>
          <p:nvPr>
            <p:ph type="dt" sz="half" idx="10"/>
          </p:nvPr>
        </p:nvSpPr>
        <p:spPr/>
        <p:txBody>
          <a:bodyPr/>
          <a:lstStyle/>
          <a:p>
            <a:fld id="{EE0B4C20-CA87-40D6-9FE6-8E48E72B2477}" type="datetimeFigureOut">
              <a:rPr lang="ru-RU" smtClean="0"/>
              <a:t>03.11.2021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396953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44216" y="6400800"/>
            <a:ext cx="4114800" cy="755651"/>
          </a:xfrm>
        </p:spPr>
        <p:txBody>
          <a:bodyPr anchor="b"/>
          <a:lstStyle>
            <a:lvl1pPr algn="l">
              <a:defRPr sz="2667" b="1"/>
            </a:lvl1pPr>
          </a:lstStyle>
          <a:p>
            <a:r>
              <a:rPr lang="ru-RU" smtClean="0"/>
              <a:t>Образец заголовка</a:t>
            </a:r>
            <a:endParaRPr lang="ru-RU"/>
          </a:p>
        </p:txBody>
      </p:sp>
      <p:sp>
        <p:nvSpPr>
          <p:cNvPr id="3" name="Рисунок 2"/>
          <p:cNvSpPr>
            <a:spLocks noGrp="1"/>
          </p:cNvSpPr>
          <p:nvPr>
            <p:ph type="pic" idx="1"/>
          </p:nvPr>
        </p:nvSpPr>
        <p:spPr>
          <a:xfrm>
            <a:off x="1344216" y="817033"/>
            <a:ext cx="4114800" cy="54864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ru-RU"/>
          </a:p>
        </p:txBody>
      </p:sp>
      <p:sp>
        <p:nvSpPr>
          <p:cNvPr id="4" name="Текст 3"/>
          <p:cNvSpPr>
            <a:spLocks noGrp="1"/>
          </p:cNvSpPr>
          <p:nvPr>
            <p:ph type="body" sz="half" idx="2"/>
          </p:nvPr>
        </p:nvSpPr>
        <p:spPr>
          <a:xfrm>
            <a:off x="1344216" y="7156451"/>
            <a:ext cx="4114800" cy="107314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ru-RU" smtClean="0"/>
              <a:t>Образец текста</a:t>
            </a:r>
          </a:p>
        </p:txBody>
      </p:sp>
      <p:sp>
        <p:nvSpPr>
          <p:cNvPr id="5" name="Дата 4"/>
          <p:cNvSpPr>
            <a:spLocks noGrp="1"/>
          </p:cNvSpPr>
          <p:nvPr>
            <p:ph type="dt" sz="half" idx="10"/>
          </p:nvPr>
        </p:nvSpPr>
        <p:spPr/>
        <p:txBody>
          <a:bodyPr/>
          <a:lstStyle/>
          <a:p>
            <a:fld id="{EE0B4C20-CA87-40D6-9FE6-8E48E72B2477}" type="datetimeFigureOut">
              <a:rPr lang="ru-RU" smtClean="0"/>
              <a:t>03.11.2021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9C06B76-B5DC-46AD-A68F-2AEC115A5B0D}" type="slidenum">
              <a:rPr lang="ru-RU" smtClean="0"/>
              <a:t>‹#›</a:t>
            </a:fld>
            <a:endParaRPr lang="ru-RU"/>
          </a:p>
        </p:txBody>
      </p:sp>
    </p:spTree>
    <p:extLst>
      <p:ext uri="{BB962C8B-B14F-4D97-AF65-F5344CB8AC3E}">
        <p14:creationId xmlns:p14="http://schemas.microsoft.com/office/powerpoint/2010/main" val="112496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EE0B4C20-CA87-40D6-9FE6-8E48E72B2477}" type="datetimeFigureOut">
              <a:rPr lang="ru-RU" smtClean="0"/>
              <a:t>03.11.2021</a:t>
            </a:fld>
            <a:endParaRPr lang="ru-RU"/>
          </a:p>
        </p:txBody>
      </p:sp>
      <p:sp>
        <p:nvSpPr>
          <p:cNvPr id="5" name="Нижний колонтитул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39C06B76-B5DC-46AD-A68F-2AEC115A5B0D}" type="slidenum">
              <a:rPr lang="ru-RU" smtClean="0"/>
              <a:t>‹#›</a:t>
            </a:fld>
            <a:endParaRPr lang="ru-RU"/>
          </a:p>
        </p:txBody>
      </p:sp>
    </p:spTree>
    <p:extLst>
      <p:ext uri="{BB962C8B-B14F-4D97-AF65-F5344CB8AC3E}">
        <p14:creationId xmlns:p14="http://schemas.microsoft.com/office/powerpoint/2010/main" val="2905406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ru-RU"/>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ql-academy.org/ru/trainer/tasks/45" TargetMode="External"/><Relationship Id="rId3" Type="http://schemas.openxmlformats.org/officeDocument/2006/relationships/image" Target="../media/image1.jpeg"/><Relationship Id="rId7" Type="http://schemas.openxmlformats.org/officeDocument/2006/relationships/hyperlink" Target="https://sql-academy.org/ru/trainer/tasks/6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sql-academy.org/ru/trainer/tasks/42" TargetMode="External"/><Relationship Id="rId11" Type="http://schemas.openxmlformats.org/officeDocument/2006/relationships/image" Target="../media/image2.png"/><Relationship Id="rId5" Type="http://schemas.openxmlformats.org/officeDocument/2006/relationships/hyperlink" Target="https://sql-academy.org/ru/trainer/tasks/16" TargetMode="External"/><Relationship Id="rId10" Type="http://schemas.openxmlformats.org/officeDocument/2006/relationships/hyperlink" Target="https://www.sql-ex.ru/learn_exercises.php?LN=130" TargetMode="External"/><Relationship Id="rId4" Type="http://schemas.openxmlformats.org/officeDocument/2006/relationships/hyperlink" Target="mailto:Mariya.Gubal@rosbank.ru" TargetMode="External"/><Relationship Id="rId9" Type="http://schemas.openxmlformats.org/officeDocument/2006/relationships/hyperlink" Target="https://www.sql-ex.ru/learn_exercises.php?LN=14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sbank_1080x1080_cat_0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928" t="-1" r="5042" b="36338"/>
          <a:stretch/>
        </p:blipFill>
        <p:spPr bwMode="auto">
          <a:xfrm>
            <a:off x="37944" y="82875"/>
            <a:ext cx="2244943" cy="168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Прямоугольник 20"/>
          <p:cNvSpPr/>
          <p:nvPr/>
        </p:nvSpPr>
        <p:spPr>
          <a:xfrm>
            <a:off x="1849823" y="82875"/>
            <a:ext cx="4947895" cy="1671310"/>
          </a:xfrm>
          <a:prstGeom prst="rect">
            <a:avLst/>
          </a:prstGeom>
          <a:solidFill>
            <a:srgbClr val="E9041E"/>
          </a:solidFill>
          <a:ln>
            <a:solidFill>
              <a:srgbClr val="E904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Надпись 2"/>
          <p:cNvSpPr txBox="1">
            <a:spLocks noChangeArrowheads="1"/>
          </p:cNvSpPr>
          <p:nvPr/>
        </p:nvSpPr>
        <p:spPr bwMode="auto">
          <a:xfrm>
            <a:off x="245801" y="1930647"/>
            <a:ext cx="6328996" cy="2157828"/>
          </a:xfrm>
          <a:prstGeom prst="rect">
            <a:avLst/>
          </a:prstGeom>
          <a:noFill/>
          <a:ln w="9525">
            <a:noFill/>
            <a:miter lim="800000"/>
            <a:headEnd/>
            <a:tailEnd/>
          </a:ln>
        </p:spPr>
        <p:txBody>
          <a:bodyPr rot="0" vert="horz" wrap="square" lIns="91440" tIns="45720" rIns="91440" bIns="45720" anchor="t" anchorCtr="0">
            <a:noAutofit/>
          </a:bodyPr>
          <a:lstStyle/>
          <a:p>
            <a:pPr algn="just">
              <a:lnSpc>
                <a:spcPct val="115000"/>
              </a:lnSpc>
              <a:spcAft>
                <a:spcPts val="1000"/>
              </a:spcAft>
            </a:pPr>
            <a:r>
              <a:rPr lang="ru-RU" sz="1400" dirty="0">
                <a:latin typeface="Source Sans Pro" panose="020B0503030403020204" pitchFamily="34" charset="0"/>
                <a:ea typeface="Source Sans Pro" panose="020B0503030403020204" pitchFamily="34" charset="0"/>
              </a:rPr>
              <a:t>Для </a:t>
            </a:r>
            <a:r>
              <a:rPr lang="ru-RU" sz="1400" dirty="0" smtClean="0">
                <a:latin typeface="Source Sans Pro" panose="020B0503030403020204" pitchFamily="34" charset="0"/>
                <a:ea typeface="Source Sans Pro" panose="020B0503030403020204" pitchFamily="34" charset="0"/>
              </a:rPr>
              <a:t>прохождения на следующий этап интервью в рамках отбора </a:t>
            </a:r>
            <a:r>
              <a:rPr lang="ru-RU" sz="1400" dirty="0">
                <a:latin typeface="Source Sans Pro" panose="020B0503030403020204" pitchFamily="34" charset="0"/>
                <a:ea typeface="Source Sans Pro" panose="020B0503030403020204" pitchFamily="34" charset="0"/>
              </a:rPr>
              <a:t>стажеров </a:t>
            </a:r>
            <a:r>
              <a:rPr lang="ru-RU" sz="1400" dirty="0" smtClean="0">
                <a:latin typeface="Source Sans Pro" panose="020B0503030403020204" pitchFamily="34" charset="0"/>
                <a:ea typeface="Source Sans Pro" panose="020B0503030403020204" pitchFamily="34" charset="0"/>
              </a:rPr>
              <a:t>в </a:t>
            </a:r>
            <a:r>
              <a:rPr lang="ru-RU" sz="1400" b="1" dirty="0" smtClean="0">
                <a:latin typeface="Source Sans Pro" panose="020B0503030403020204" pitchFamily="34" charset="0"/>
                <a:ea typeface="Source Sans Pro" panose="020B0503030403020204" pitchFamily="34" charset="0"/>
              </a:rPr>
              <a:t>«Школу стажеров-аналитиков» Росбанка </a:t>
            </a:r>
            <a:r>
              <a:rPr lang="ru-RU" sz="1400" dirty="0" smtClean="0">
                <a:latin typeface="Source Sans Pro" panose="020B0503030403020204" pitchFamily="34" charset="0"/>
                <a:ea typeface="Source Sans Pro" panose="020B0503030403020204" pitchFamily="34" charset="0"/>
              </a:rPr>
              <a:t>тебе </a:t>
            </a:r>
            <a:r>
              <a:rPr lang="ru-RU" sz="1400" dirty="0">
                <a:latin typeface="Source Sans Pro" panose="020B0503030403020204" pitchFamily="34" charset="0"/>
                <a:ea typeface="Source Sans Pro" panose="020B0503030403020204" pitchFamily="34" charset="0"/>
              </a:rPr>
              <a:t>необходимо выполнить домашнее </a:t>
            </a:r>
            <a:r>
              <a:rPr lang="ru-RU" sz="1400" dirty="0" smtClean="0">
                <a:latin typeface="Source Sans Pro" panose="020B0503030403020204" pitchFamily="34" charset="0"/>
                <a:ea typeface="Source Sans Pro" panose="020B0503030403020204" pitchFamily="34" charset="0"/>
              </a:rPr>
              <a:t>задание, </a:t>
            </a:r>
            <a:r>
              <a:rPr lang="ru-RU" sz="1400" dirty="0">
                <a:latin typeface="Source Sans Pro" panose="020B0503030403020204" pitchFamily="34" charset="0"/>
                <a:ea typeface="Source Sans Pro" panose="020B0503030403020204" pitchFamily="34" charset="0"/>
              </a:rPr>
              <a:t>которое </a:t>
            </a:r>
            <a:r>
              <a:rPr lang="ru-RU" sz="1400" dirty="0" smtClean="0">
                <a:latin typeface="Source Sans Pro" panose="020B0503030403020204" pitchFamily="34" charset="0"/>
                <a:ea typeface="Source Sans Pro" panose="020B0503030403020204" pitchFamily="34" charset="0"/>
              </a:rPr>
              <a:t>нужно направить</a:t>
            </a:r>
            <a:r>
              <a:rPr lang="en-US" sz="1400" dirty="0" smtClean="0">
                <a:latin typeface="Source Sans Pro" panose="020B0503030403020204" pitchFamily="34" charset="0"/>
                <a:ea typeface="Source Sans Pro" panose="020B0503030403020204" pitchFamily="34" charset="0"/>
              </a:rPr>
              <a:t> </a:t>
            </a:r>
            <a:r>
              <a:rPr lang="ru-RU" sz="1400" dirty="0">
                <a:latin typeface="Source Sans Pro" panose="020B0503030403020204" pitchFamily="34" charset="0"/>
                <a:ea typeface="Source Sans Pro" panose="020B0503030403020204" pitchFamily="34" charset="0"/>
              </a:rPr>
              <a:t>путем предоставления ссылки на </a:t>
            </a:r>
            <a:r>
              <a:rPr lang="ru-RU" sz="1400" dirty="0" err="1">
                <a:latin typeface="Source Sans Pro" panose="020B0503030403020204" pitchFamily="34" charset="0"/>
                <a:ea typeface="Source Sans Pro" panose="020B0503030403020204" pitchFamily="34" charset="0"/>
              </a:rPr>
              <a:t>Репозиторий</a:t>
            </a:r>
            <a:r>
              <a:rPr lang="ru-RU" sz="1400" dirty="0">
                <a:latin typeface="Source Sans Pro" panose="020B0503030403020204" pitchFamily="34" charset="0"/>
                <a:ea typeface="Source Sans Pro" panose="020B0503030403020204" pitchFamily="34" charset="0"/>
              </a:rPr>
              <a:t> </a:t>
            </a:r>
            <a:r>
              <a:rPr lang="en-US" sz="1400" dirty="0" err="1" smtClean="0">
                <a:latin typeface="Source Sans Pro" panose="020B0503030403020204" pitchFamily="34" charset="0"/>
                <a:ea typeface="Source Sans Pro" panose="020B0503030403020204" pitchFamily="34" charset="0"/>
              </a:rPr>
              <a:t>Git</a:t>
            </a:r>
            <a:r>
              <a:rPr lang="ru-RU" sz="1400" dirty="0" smtClean="0">
                <a:latin typeface="Source Sans Pro" panose="020B0503030403020204" pitchFamily="34" charset="0"/>
                <a:ea typeface="Source Sans Pro" panose="020B0503030403020204" pitchFamily="34" charset="0"/>
              </a:rPr>
              <a:t> (просим </a:t>
            </a:r>
            <a:r>
              <a:rPr lang="ru-RU" sz="1400" u="sng" dirty="0" smtClean="0">
                <a:latin typeface="Source Sans Pro" panose="020B0503030403020204" pitchFamily="34" charset="0"/>
                <a:ea typeface="Source Sans Pro" panose="020B0503030403020204" pitchFamily="34" charset="0"/>
              </a:rPr>
              <a:t>не использовать </a:t>
            </a:r>
            <a:r>
              <a:rPr lang="ru-RU" sz="1400" dirty="0" smtClean="0">
                <a:latin typeface="Source Sans Pro" panose="020B0503030403020204" pitchFamily="34" charset="0"/>
                <a:ea typeface="Source Sans Pro" panose="020B0503030403020204" pitchFamily="34" charset="0"/>
              </a:rPr>
              <a:t>слово</a:t>
            </a:r>
            <a:r>
              <a:rPr lang="ru-RU" sz="1400" dirty="0" smtClean="0">
                <a:latin typeface="Source Sans Pro" panose="020B0503030403020204" pitchFamily="34" charset="0"/>
                <a:ea typeface="Source Sans Pro" panose="020B0503030403020204" pitchFamily="34" charset="0"/>
              </a:rPr>
              <a:t> «Росбанк» в названии твоего </a:t>
            </a:r>
            <a:r>
              <a:rPr lang="ru-RU" sz="1400" dirty="0" err="1" smtClean="0">
                <a:latin typeface="Source Sans Pro" panose="020B0503030403020204" pitchFamily="34" charset="0"/>
                <a:ea typeface="Source Sans Pro" panose="020B0503030403020204" pitchFamily="34" charset="0"/>
              </a:rPr>
              <a:t>репозитория</a:t>
            </a:r>
            <a:r>
              <a:rPr lang="ru-RU" sz="1400" dirty="0" smtClean="0">
                <a:latin typeface="Source Sans Pro" panose="020B0503030403020204" pitchFamily="34" charset="0"/>
                <a:ea typeface="Source Sans Pro" panose="020B0503030403020204" pitchFamily="34" charset="0"/>
              </a:rPr>
              <a:t> и домашнего задания) </a:t>
            </a:r>
            <a:r>
              <a:rPr lang="en-US" sz="1400" dirty="0" smtClean="0">
                <a:latin typeface="Source Sans Pro" panose="020B0503030403020204" pitchFamily="34" charset="0"/>
                <a:ea typeface="Source Sans Pro" panose="020B0503030403020204" pitchFamily="34" charset="0"/>
              </a:rPr>
              <a:t> </a:t>
            </a:r>
            <a:r>
              <a:rPr lang="ru-RU" sz="1400" dirty="0" smtClean="0">
                <a:latin typeface="Source Sans Pro" panose="020B0503030403020204" pitchFamily="34" charset="0"/>
                <a:ea typeface="Source Sans Pro" panose="020B0503030403020204" pitchFamily="34" charset="0"/>
              </a:rPr>
              <a:t> </a:t>
            </a:r>
            <a:r>
              <a:rPr lang="ru-RU" sz="1400" b="1" u="sng" dirty="0" smtClean="0">
                <a:latin typeface="Source Sans Pro" panose="020B0503030403020204" pitchFamily="34" charset="0"/>
                <a:ea typeface="Source Sans Pro" panose="020B0503030403020204" pitchFamily="34" charset="0"/>
              </a:rPr>
              <a:t>в течение 7 дней с момента получения</a:t>
            </a:r>
            <a:r>
              <a:rPr lang="ru-RU" sz="1400" b="1" u="sng" dirty="0" smtClean="0">
                <a:latin typeface="Source Sans Pro" panose="020B0503030403020204" pitchFamily="34" charset="0"/>
                <a:ea typeface="Source Sans Pro" panose="020B0503030403020204" pitchFamily="34" charset="0"/>
              </a:rPr>
              <a:t>. </a:t>
            </a:r>
            <a:endParaRPr lang="ru-RU" sz="1400" b="1" u="sng" dirty="0" smtClean="0">
              <a:latin typeface="Source Sans Pro" panose="020B0503030403020204" pitchFamily="34" charset="0"/>
              <a:ea typeface="Source Sans Pro" panose="020B0503030403020204" pitchFamily="34" charset="0"/>
            </a:endParaRPr>
          </a:p>
          <a:p>
            <a:pPr algn="just">
              <a:lnSpc>
                <a:spcPct val="115000"/>
              </a:lnSpc>
              <a:spcAft>
                <a:spcPts val="1000"/>
              </a:spcAft>
            </a:pPr>
            <a:r>
              <a:rPr lang="ru-RU" sz="1400" dirty="0" smtClean="0">
                <a:latin typeface="Source Sans Pro" panose="020B0503030403020204" pitchFamily="34" charset="0"/>
                <a:ea typeface="Source Sans Pro" panose="020B0503030403020204" pitchFamily="34" charset="0"/>
              </a:rPr>
              <a:t>Отправить необходимо менеджеру Марии Губаль на </a:t>
            </a:r>
            <a:r>
              <a:rPr lang="en-US" sz="1400" dirty="0" smtClean="0">
                <a:latin typeface="Source Sans Pro" panose="020B0503030403020204" pitchFamily="34" charset="0"/>
                <a:ea typeface="Source Sans Pro" panose="020B0503030403020204" pitchFamily="34" charset="0"/>
              </a:rPr>
              <a:t>email</a:t>
            </a:r>
            <a:r>
              <a:rPr lang="ru-RU" sz="1400" dirty="0" smtClean="0">
                <a:latin typeface="Source Sans Pro" panose="020B0503030403020204" pitchFamily="34" charset="0"/>
                <a:ea typeface="Source Sans Pro" panose="020B0503030403020204" pitchFamily="34" charset="0"/>
              </a:rPr>
              <a:t> </a:t>
            </a:r>
            <a:r>
              <a:rPr lang="en-US" sz="1400" dirty="0" smtClean="0">
                <a:latin typeface="Source Sans Pro" panose="020B0503030403020204" pitchFamily="34" charset="0"/>
                <a:ea typeface="Source Sans Pro" panose="020B0503030403020204" pitchFamily="34" charset="0"/>
                <a:hlinkClick r:id="rId4"/>
              </a:rPr>
              <a:t>Mariya.Gubal@rosbank.ru</a:t>
            </a:r>
            <a:r>
              <a:rPr lang="ru-RU" sz="1400" dirty="0" smtClean="0">
                <a:latin typeface="Source Sans Pro" panose="020B0503030403020204" pitchFamily="34" charset="0"/>
                <a:ea typeface="Source Sans Pro" panose="020B0503030403020204" pitchFamily="34" charset="0"/>
              </a:rPr>
              <a:t> </a:t>
            </a:r>
          </a:p>
          <a:p>
            <a:pPr algn="just">
              <a:lnSpc>
                <a:spcPct val="115000"/>
              </a:lnSpc>
              <a:spcAft>
                <a:spcPts val="1000"/>
              </a:spcAft>
            </a:pPr>
            <a:r>
              <a:rPr lang="ru-RU" sz="1400" dirty="0" smtClean="0">
                <a:latin typeface="Calibri" panose="020F0502020204030204" pitchFamily="34" charset="0"/>
                <a:ea typeface="Calibri" panose="020F0502020204030204" pitchFamily="34" charset="0"/>
                <a:cs typeface="Times New Roman" panose="02020603050405020304" pitchFamily="18" charset="0"/>
              </a:rPr>
              <a:t>Телефон </a:t>
            </a:r>
            <a:r>
              <a:rPr lang="ru-RU" sz="1400" dirty="0">
                <a:latin typeface="Calibri" panose="020F0502020204030204" pitchFamily="34" charset="0"/>
                <a:ea typeface="Calibri" panose="020F0502020204030204" pitchFamily="34" charset="0"/>
                <a:cs typeface="Times New Roman" panose="02020603050405020304" pitchFamily="18" charset="0"/>
              </a:rPr>
              <a:t>для связи: +</a:t>
            </a:r>
            <a:r>
              <a:rPr lang="ru-RU" sz="1400" dirty="0" smtClean="0">
                <a:latin typeface="Calibri" panose="020F0502020204030204" pitchFamily="34" charset="0"/>
                <a:ea typeface="Calibri" panose="020F0502020204030204" pitchFamily="34" charset="0"/>
                <a:cs typeface="Times New Roman" panose="02020603050405020304" pitchFamily="18" charset="0"/>
              </a:rPr>
              <a:t>79647679853</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2"/>
          <p:cNvSpPr txBox="1">
            <a:spLocks noChangeArrowheads="1"/>
          </p:cNvSpPr>
          <p:nvPr/>
        </p:nvSpPr>
        <p:spPr bwMode="auto">
          <a:xfrm>
            <a:off x="502008" y="5670606"/>
            <a:ext cx="5903676" cy="2521145"/>
          </a:xfrm>
          <a:prstGeom prst="rect">
            <a:avLst/>
          </a:prstGeom>
          <a:noFill/>
          <a:ln w="9525">
            <a:noFill/>
            <a:miter lim="800000"/>
            <a:headEnd/>
            <a:tailEnd/>
          </a:ln>
        </p:spPr>
        <p:txBody>
          <a:bodyPr rot="0" vert="horz" wrap="square" lIns="91440" tIns="45720" rIns="91440" bIns="45720" anchor="t" anchorCtr="0">
            <a:noAutofit/>
          </a:bodyPr>
          <a:lstStyle/>
          <a:p>
            <a:r>
              <a:rPr lang="ru-RU" sz="1400" b="1" dirty="0"/>
              <a:t>SQL</a:t>
            </a:r>
            <a:endParaRPr lang="ru-RU" sz="1400" dirty="0"/>
          </a:p>
          <a:p>
            <a:pPr marL="342900" indent="-342900">
              <a:buFont typeface="+mj-lt"/>
              <a:buAutoNum type="arabicPeriod"/>
            </a:pPr>
            <a:r>
              <a:rPr lang="ru-RU" sz="1200" dirty="0" smtClean="0">
                <a:latin typeface="Source Sans Pro" panose="020B0503030403020204" pitchFamily="34" charset="0"/>
                <a:ea typeface="Source Sans Pro" panose="020B0503030403020204" pitchFamily="34" charset="0"/>
              </a:rPr>
              <a:t>Вывести </a:t>
            </a:r>
            <a:r>
              <a:rPr lang="ru-RU" sz="1200" dirty="0">
                <a:latin typeface="Source Sans Pro" panose="020B0503030403020204" pitchFamily="34" charset="0"/>
                <a:ea typeface="Source Sans Pro" panose="020B0503030403020204" pitchFamily="34" charset="0"/>
              </a:rPr>
              <a:t>отсортированный по количеству перелетов (по убыванию) и имени (по возрастанию) список пассажиров, совершивших хотя бы 1 полет. </a:t>
            </a:r>
            <a:r>
              <a:rPr lang="ru-RU" sz="1200" dirty="0">
                <a:latin typeface="Source Sans Pro" panose="020B0503030403020204" pitchFamily="34" charset="0"/>
                <a:ea typeface="Source Sans Pro" panose="020B0503030403020204" pitchFamily="34" charset="0"/>
                <a:hlinkClick r:id="rId5"/>
              </a:rPr>
              <a:t>ссылка на задачу</a:t>
            </a:r>
            <a:endParaRPr lang="ru-RU" sz="1200" dirty="0">
              <a:latin typeface="Source Sans Pro" panose="020B0503030403020204" pitchFamily="34" charset="0"/>
              <a:ea typeface="Source Sans Pro" panose="020B0503030403020204" pitchFamily="34" charset="0"/>
            </a:endParaRPr>
          </a:p>
          <a:p>
            <a:pPr marL="342900" indent="-342900">
              <a:buFont typeface="+mj-lt"/>
              <a:buAutoNum type="arabicPeriod"/>
            </a:pPr>
            <a:r>
              <a:rPr lang="ru-RU" sz="1200" dirty="0">
                <a:latin typeface="Source Sans Pro" panose="020B0503030403020204" pitchFamily="34" charset="0"/>
                <a:ea typeface="Source Sans Pro" panose="020B0503030403020204" pitchFamily="34" charset="0"/>
              </a:rPr>
              <a:t>Сколько времени обучающийся будет находиться в школе, учась со 2-го по 4-ый уч. предмет ? </a:t>
            </a:r>
            <a:r>
              <a:rPr lang="ru-RU" sz="1200" dirty="0">
                <a:latin typeface="Source Sans Pro" panose="020B0503030403020204" pitchFamily="34" charset="0"/>
                <a:ea typeface="Source Sans Pro" panose="020B0503030403020204" pitchFamily="34" charset="0"/>
                <a:hlinkClick r:id="rId6"/>
              </a:rPr>
              <a:t>ссылка на задачу</a:t>
            </a:r>
            <a:endParaRPr lang="ru-RU" sz="1200" dirty="0">
              <a:latin typeface="Source Sans Pro" panose="020B0503030403020204" pitchFamily="34" charset="0"/>
              <a:ea typeface="Source Sans Pro" panose="020B0503030403020204" pitchFamily="34" charset="0"/>
            </a:endParaRPr>
          </a:p>
          <a:p>
            <a:pPr marL="342900" indent="-342900">
              <a:buFont typeface="+mj-lt"/>
              <a:buAutoNum type="arabicPeriod"/>
            </a:pPr>
            <a:r>
              <a:rPr lang="ru-RU" sz="1200" dirty="0">
                <a:latin typeface="Source Sans Pro" panose="020B0503030403020204" pitchFamily="34" charset="0"/>
                <a:ea typeface="Source Sans Pro" panose="020B0503030403020204" pitchFamily="34" charset="0"/>
              </a:rPr>
              <a:t>Выведите список комнат, которые были зарезервированы в течение 12 недели 2020 года. </a:t>
            </a:r>
            <a:r>
              <a:rPr lang="ru-RU" sz="1200" dirty="0">
                <a:latin typeface="Source Sans Pro" panose="020B0503030403020204" pitchFamily="34" charset="0"/>
                <a:ea typeface="Source Sans Pro" panose="020B0503030403020204" pitchFamily="34" charset="0"/>
                <a:hlinkClick r:id="rId7"/>
              </a:rPr>
              <a:t>ссылка на задачу</a:t>
            </a:r>
            <a:endParaRPr lang="ru-RU" sz="1200" dirty="0">
              <a:latin typeface="Source Sans Pro" panose="020B0503030403020204" pitchFamily="34" charset="0"/>
              <a:ea typeface="Source Sans Pro" panose="020B0503030403020204" pitchFamily="34" charset="0"/>
            </a:endParaRPr>
          </a:p>
          <a:p>
            <a:pPr marL="342900" indent="-342900">
              <a:buFont typeface="+mj-lt"/>
              <a:buAutoNum type="arabicPeriod"/>
            </a:pPr>
            <a:r>
              <a:rPr lang="ru-RU" sz="1200" dirty="0">
                <a:latin typeface="Source Sans Pro" panose="020B0503030403020204" pitchFamily="34" charset="0"/>
                <a:ea typeface="Source Sans Pro" panose="020B0503030403020204" pitchFamily="34" charset="0"/>
              </a:rPr>
              <a:t>Какой(</a:t>
            </a:r>
            <a:r>
              <a:rPr lang="ru-RU" sz="1200" dirty="0" err="1">
                <a:latin typeface="Source Sans Pro" panose="020B0503030403020204" pitchFamily="34" charset="0"/>
                <a:ea typeface="Source Sans Pro" panose="020B0503030403020204" pitchFamily="34" charset="0"/>
              </a:rPr>
              <a:t>ие</a:t>
            </a:r>
            <a:r>
              <a:rPr lang="ru-RU" sz="1200" dirty="0">
                <a:latin typeface="Source Sans Pro" panose="020B0503030403020204" pitchFamily="34" charset="0"/>
                <a:ea typeface="Source Sans Pro" panose="020B0503030403020204" pitchFamily="34" charset="0"/>
              </a:rPr>
              <a:t>) кабинет(ы) пользуются самым большим спросом</a:t>
            </a:r>
            <a:r>
              <a:rPr lang="ru-RU" sz="1200" dirty="0" smtClean="0">
                <a:latin typeface="Source Sans Pro" panose="020B0503030403020204" pitchFamily="34" charset="0"/>
                <a:ea typeface="Source Sans Pro" panose="020B0503030403020204" pitchFamily="34" charset="0"/>
              </a:rPr>
              <a:t>?</a:t>
            </a:r>
            <a:r>
              <a:rPr lang="ru-RU" sz="1200" dirty="0">
                <a:latin typeface="Source Sans Pro" panose="020B0503030403020204" pitchFamily="34" charset="0"/>
                <a:ea typeface="Source Sans Pro" panose="020B0503030403020204" pitchFamily="34" charset="0"/>
              </a:rPr>
              <a:t> </a:t>
            </a:r>
            <a:r>
              <a:rPr lang="ru-RU" sz="1200" dirty="0">
                <a:latin typeface="Source Sans Pro" panose="020B0503030403020204" pitchFamily="34" charset="0"/>
                <a:ea typeface="Source Sans Pro" panose="020B0503030403020204" pitchFamily="34" charset="0"/>
                <a:hlinkClick r:id="rId8"/>
              </a:rPr>
              <a:t>ссылка на задачу</a:t>
            </a:r>
            <a:endParaRPr lang="ru-RU" sz="1200" dirty="0">
              <a:latin typeface="Source Sans Pro" panose="020B0503030403020204" pitchFamily="34" charset="0"/>
              <a:ea typeface="Source Sans Pro" panose="020B0503030403020204" pitchFamily="34" charset="0"/>
            </a:endParaRPr>
          </a:p>
          <a:p>
            <a:pPr marL="342900" indent="-342900">
              <a:buFont typeface="+mj-lt"/>
              <a:buAutoNum type="arabicPeriod"/>
            </a:pPr>
            <a:r>
              <a:rPr lang="ru-RU" sz="1200" dirty="0">
                <a:latin typeface="Source Sans Pro" panose="020B0503030403020204" pitchFamily="34" charset="0"/>
                <a:ea typeface="Source Sans Pro" panose="020B0503030403020204" pitchFamily="34" charset="0"/>
              </a:rPr>
              <a:t>Для каждой пары последовательных дат, dt1 и dt2, поступления средств (таблица </a:t>
            </a:r>
            <a:r>
              <a:rPr lang="ru-RU" sz="1200" dirty="0" err="1">
                <a:latin typeface="Source Sans Pro" panose="020B0503030403020204" pitchFamily="34" charset="0"/>
                <a:ea typeface="Source Sans Pro" panose="020B0503030403020204" pitchFamily="34" charset="0"/>
              </a:rPr>
              <a:t>Income_o</a:t>
            </a:r>
            <a:r>
              <a:rPr lang="ru-RU" sz="1200" dirty="0">
                <a:latin typeface="Source Sans Pro" panose="020B0503030403020204" pitchFamily="34" charset="0"/>
                <a:ea typeface="Source Sans Pro" panose="020B0503030403020204" pitchFamily="34" charset="0"/>
              </a:rPr>
              <a:t>) найти сумму выдачи денег (таблица </a:t>
            </a:r>
            <a:r>
              <a:rPr lang="ru-RU" sz="1200" dirty="0" err="1">
                <a:latin typeface="Source Sans Pro" panose="020B0503030403020204" pitchFamily="34" charset="0"/>
                <a:ea typeface="Source Sans Pro" panose="020B0503030403020204" pitchFamily="34" charset="0"/>
              </a:rPr>
              <a:t>Outcome_o</a:t>
            </a:r>
            <a:r>
              <a:rPr lang="ru-RU" sz="1200" dirty="0">
                <a:latin typeface="Source Sans Pro" panose="020B0503030403020204" pitchFamily="34" charset="0"/>
                <a:ea typeface="Source Sans Pro" panose="020B0503030403020204" pitchFamily="34" charset="0"/>
              </a:rPr>
              <a:t>) в полуоткрытом интервале (dt1, dt2]. </a:t>
            </a:r>
            <a:r>
              <a:rPr lang="ru-RU" sz="1200" dirty="0">
                <a:latin typeface="Source Sans Pro" panose="020B0503030403020204" pitchFamily="34" charset="0"/>
                <a:ea typeface="Source Sans Pro" panose="020B0503030403020204" pitchFamily="34" charset="0"/>
                <a:hlinkClick r:id="rId9"/>
              </a:rPr>
              <a:t>ссылка на задачу</a:t>
            </a:r>
            <a:endParaRPr lang="ru-RU" sz="1200" dirty="0">
              <a:latin typeface="Source Sans Pro" panose="020B0503030403020204" pitchFamily="34" charset="0"/>
              <a:ea typeface="Source Sans Pro" panose="020B0503030403020204" pitchFamily="34" charset="0"/>
            </a:endParaRPr>
          </a:p>
          <a:p>
            <a:pPr marL="342900" indent="-342900">
              <a:buFont typeface="+mj-lt"/>
              <a:buAutoNum type="arabicPeriod"/>
            </a:pPr>
            <a:r>
              <a:rPr lang="ru-RU" sz="1200" dirty="0" err="1">
                <a:latin typeface="Source Sans Pro" panose="020B0503030403020204" pitchFamily="34" charset="0"/>
                <a:ea typeface="Source Sans Pro" panose="020B0503030403020204" pitchFamily="34" charset="0"/>
              </a:rPr>
              <a:t>Cоставить</a:t>
            </a:r>
            <a:r>
              <a:rPr lang="ru-RU" sz="1200" dirty="0">
                <a:latin typeface="Source Sans Pro" panose="020B0503030403020204" pitchFamily="34" charset="0"/>
                <a:ea typeface="Source Sans Pro" panose="020B0503030403020204" pitchFamily="34" charset="0"/>
              </a:rPr>
              <a:t> отчет о битвах кораблей в два </a:t>
            </a:r>
            <a:r>
              <a:rPr lang="ru-RU" sz="1200" dirty="0" err="1">
                <a:latin typeface="Source Sans Pro" panose="020B0503030403020204" pitchFamily="34" charset="0"/>
                <a:ea typeface="Source Sans Pro" panose="020B0503030403020204" pitchFamily="34" charset="0"/>
              </a:rPr>
              <a:t>суперстолбца</a:t>
            </a:r>
            <a:r>
              <a:rPr lang="ru-RU" sz="1200" dirty="0">
                <a:latin typeface="Source Sans Pro" panose="020B0503030403020204" pitchFamily="34" charset="0"/>
                <a:ea typeface="Source Sans Pro" panose="020B0503030403020204" pitchFamily="34" charset="0"/>
              </a:rPr>
              <a:t>. </a:t>
            </a:r>
            <a:r>
              <a:rPr lang="ru-RU" sz="1200" dirty="0">
                <a:latin typeface="Source Sans Pro" panose="020B0503030403020204" pitchFamily="34" charset="0"/>
                <a:ea typeface="Source Sans Pro" panose="020B0503030403020204" pitchFamily="34" charset="0"/>
                <a:hlinkClick r:id="rId10"/>
              </a:rPr>
              <a:t>ссылка на задачу</a:t>
            </a:r>
            <a:endParaRPr lang="ru-RU" sz="1200" dirty="0">
              <a:latin typeface="Source Sans Pro" panose="020B0503030403020204" pitchFamily="34" charset="0"/>
              <a:ea typeface="Source Sans Pro" panose="020B0503030403020204" pitchFamily="34" charset="0"/>
            </a:endParaRPr>
          </a:p>
        </p:txBody>
      </p:sp>
      <p:sp>
        <p:nvSpPr>
          <p:cNvPr id="14" name="Прямоугольник 13"/>
          <p:cNvSpPr/>
          <p:nvPr/>
        </p:nvSpPr>
        <p:spPr>
          <a:xfrm flipV="1">
            <a:off x="3210377" y="1040450"/>
            <a:ext cx="217231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5" name="TextBox 14"/>
          <p:cNvSpPr txBox="1"/>
          <p:nvPr/>
        </p:nvSpPr>
        <p:spPr>
          <a:xfrm>
            <a:off x="1908882" y="128638"/>
            <a:ext cx="4829777" cy="923330"/>
          </a:xfrm>
          <a:prstGeom prst="rect">
            <a:avLst/>
          </a:prstGeom>
          <a:noFill/>
        </p:spPr>
        <p:txBody>
          <a:bodyPr wrap="square" rtlCol="0">
            <a:spAutoFit/>
          </a:bodyPr>
          <a:lstStyle/>
          <a:p>
            <a:r>
              <a:rPr lang="ru-RU" sz="2700" dirty="0" smtClean="0">
                <a:solidFill>
                  <a:schemeClr val="bg1"/>
                </a:solidFill>
                <a:latin typeface="Montserrat ExtraBold" panose="00000900000000000000" pitchFamily="2" charset="-52"/>
                <a:ea typeface="Source Sans Pro" panose="020B0503030403020204" pitchFamily="34" charset="0"/>
              </a:rPr>
              <a:t>Школа стажеров-аналитиков</a:t>
            </a:r>
            <a:endParaRPr lang="ru-RU" sz="2700" dirty="0">
              <a:solidFill>
                <a:schemeClr val="bg1"/>
              </a:solidFill>
              <a:latin typeface="Montserrat ExtraBold" panose="00000900000000000000" pitchFamily="2" charset="-52"/>
              <a:ea typeface="Source Sans Pro" panose="020B0503030403020204" pitchFamily="34" charset="0"/>
            </a:endParaRPr>
          </a:p>
        </p:txBody>
      </p:sp>
      <p:sp>
        <p:nvSpPr>
          <p:cNvPr id="20" name="TextBox 19"/>
          <p:cNvSpPr txBox="1"/>
          <p:nvPr/>
        </p:nvSpPr>
        <p:spPr>
          <a:xfrm>
            <a:off x="1960873" y="1228526"/>
            <a:ext cx="4104456" cy="307777"/>
          </a:xfrm>
          <a:prstGeom prst="rect">
            <a:avLst/>
          </a:prstGeom>
          <a:noFill/>
        </p:spPr>
        <p:txBody>
          <a:bodyPr wrap="square" rtlCol="0">
            <a:spAutoFit/>
          </a:bodyPr>
          <a:lstStyle/>
          <a:p>
            <a:r>
              <a:rPr lang="ru-RU" sz="1400" dirty="0" smtClean="0">
                <a:solidFill>
                  <a:schemeClr val="bg1"/>
                </a:solidFill>
                <a:latin typeface="Source Sans Pro" panose="020B0503030403020204" pitchFamily="34" charset="0"/>
                <a:ea typeface="Source Sans Pro" panose="020B0503030403020204" pitchFamily="34" charset="0"/>
              </a:rPr>
              <a:t>Домашнее задание для </a:t>
            </a:r>
            <a:r>
              <a:rPr lang="en-US" sz="1400" dirty="0" smtClean="0">
                <a:solidFill>
                  <a:schemeClr val="bg1"/>
                </a:solidFill>
                <a:latin typeface="Source Sans Pro" panose="020B0503030403020204" pitchFamily="34" charset="0"/>
                <a:ea typeface="Source Sans Pro" panose="020B0503030403020204" pitchFamily="34" charset="0"/>
              </a:rPr>
              <a:t>data -</a:t>
            </a:r>
            <a:r>
              <a:rPr lang="ru-RU" sz="1400" dirty="0" smtClean="0">
                <a:solidFill>
                  <a:schemeClr val="bg1"/>
                </a:solidFill>
                <a:latin typeface="Source Sans Pro" panose="020B0503030403020204" pitchFamily="34" charset="0"/>
                <a:ea typeface="Source Sans Pro" panose="020B0503030403020204" pitchFamily="34" charset="0"/>
              </a:rPr>
              <a:t> аналитика</a:t>
            </a:r>
            <a:endParaRPr lang="ru-RU" sz="1400" dirty="0">
              <a:solidFill>
                <a:schemeClr val="bg1"/>
              </a:solidFill>
              <a:latin typeface="Source Sans Pro" panose="020B0503030403020204" pitchFamily="34" charset="0"/>
              <a:ea typeface="Source Sans Pro" panose="020B0503030403020204" pitchFamily="34" charset="0"/>
            </a:endParaRPr>
          </a:p>
        </p:txBody>
      </p:sp>
      <p:sp>
        <p:nvSpPr>
          <p:cNvPr id="22" name="TextBox 21"/>
          <p:cNvSpPr txBox="1"/>
          <p:nvPr/>
        </p:nvSpPr>
        <p:spPr>
          <a:xfrm>
            <a:off x="209248" y="4492741"/>
            <a:ext cx="4008440" cy="369332"/>
          </a:xfrm>
          <a:prstGeom prst="rect">
            <a:avLst/>
          </a:prstGeom>
          <a:noFill/>
        </p:spPr>
        <p:txBody>
          <a:bodyPr wrap="square" rtlCol="0">
            <a:spAutoFit/>
          </a:bodyPr>
          <a:lstStyle/>
          <a:p>
            <a:r>
              <a:rPr lang="ru-RU" dirty="0" smtClean="0">
                <a:latin typeface="Montserrat ExtraBold" panose="00000900000000000000" pitchFamily="2" charset="-52"/>
              </a:rPr>
              <a:t>ОБЯЗАТЕЛЬНОЕ ЗАДАНИЕ</a:t>
            </a:r>
            <a:endParaRPr lang="ru-RU" dirty="0">
              <a:latin typeface="Montserrat ExtraBold" panose="00000900000000000000" pitchFamily="2" charset="-52"/>
            </a:endParaRPr>
          </a:p>
        </p:txBody>
      </p:sp>
      <p:cxnSp>
        <p:nvCxnSpPr>
          <p:cNvPr id="25" name="Прямая соединительная линия 24"/>
          <p:cNvCxnSpPr/>
          <p:nvPr/>
        </p:nvCxnSpPr>
        <p:spPr>
          <a:xfrm>
            <a:off x="330057" y="5670606"/>
            <a:ext cx="1252" cy="2521145"/>
          </a:xfrm>
          <a:prstGeom prst="line">
            <a:avLst/>
          </a:prstGeom>
        </p:spPr>
        <p:style>
          <a:lnRef idx="1">
            <a:schemeClr val="accent2"/>
          </a:lnRef>
          <a:fillRef idx="0">
            <a:schemeClr val="accent2"/>
          </a:fillRef>
          <a:effectRef idx="0">
            <a:schemeClr val="accent2"/>
          </a:effectRef>
          <a:fontRef idx="minor">
            <a:schemeClr val="tx1"/>
          </a:fontRef>
        </p:style>
      </p:cxnSp>
      <p:pic>
        <p:nvPicPr>
          <p:cNvPr id="28" name="Рисунок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0057" y="8658108"/>
            <a:ext cx="2880320" cy="327930"/>
          </a:xfrm>
          <a:prstGeom prst="rect">
            <a:avLst/>
          </a:prstGeom>
        </p:spPr>
      </p:pic>
      <p:sp>
        <p:nvSpPr>
          <p:cNvPr id="12" name="TextBox 11"/>
          <p:cNvSpPr txBox="1"/>
          <p:nvPr/>
        </p:nvSpPr>
        <p:spPr>
          <a:xfrm>
            <a:off x="245801" y="4947652"/>
            <a:ext cx="3208045" cy="577081"/>
          </a:xfrm>
          <a:prstGeom prst="rect">
            <a:avLst/>
          </a:prstGeom>
          <a:noFill/>
        </p:spPr>
        <p:txBody>
          <a:bodyPr wrap="square" rtlCol="0">
            <a:spAutoFit/>
          </a:bodyPr>
          <a:lstStyle/>
          <a:p>
            <a:r>
              <a:rPr lang="ru-RU" sz="1050" dirty="0" smtClean="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В приоритете выполнения – </a:t>
            </a:r>
            <a:r>
              <a:rPr lang="ru-RU" sz="1050" b="1" dirty="0" smtClean="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1ая, 4ая </a:t>
            </a:r>
            <a:r>
              <a:rPr lang="ru-RU" sz="1050" dirty="0" smtClean="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и </a:t>
            </a:r>
            <a:r>
              <a:rPr lang="ru-RU" sz="1050" b="1" dirty="0" smtClean="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6ая</a:t>
            </a:r>
            <a:r>
              <a:rPr lang="ru-RU" sz="1050" dirty="0" smtClean="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 задачи.</a:t>
            </a:r>
          </a:p>
          <a:p>
            <a:r>
              <a:rPr lang="ru-RU" sz="1050" dirty="0" smtClean="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Если с какой –то  задачей будут сложности, это ничего, распиши ход своих мыслей по решени</a:t>
            </a:r>
            <a:r>
              <a:rPr lang="ru-RU" sz="1050" dirty="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ю</a:t>
            </a:r>
            <a:r>
              <a:rPr lang="ru-RU" sz="1050" dirty="0" smtClean="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  </a:t>
            </a:r>
            <a:endParaRPr lang="ru-RU" sz="1050" dirty="0">
              <a:solidFill>
                <a:sysClr val="windowText" lastClr="00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3515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flipV="1">
            <a:off x="337455" y="1152337"/>
            <a:ext cx="3100479"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solidFill>
                  <a:sysClr val="windowText" lastClr="000000"/>
                </a:solidFill>
              </a:ln>
              <a:solidFill>
                <a:srgbClr val="FF0000"/>
              </a:solidFill>
            </a:endParaRPr>
          </a:p>
        </p:txBody>
      </p:sp>
      <p:sp>
        <p:nvSpPr>
          <p:cNvPr id="15" name="TextBox 14"/>
          <p:cNvSpPr txBox="1"/>
          <p:nvPr/>
        </p:nvSpPr>
        <p:spPr>
          <a:xfrm>
            <a:off x="229241" y="121244"/>
            <a:ext cx="3728679" cy="923330"/>
          </a:xfrm>
          <a:prstGeom prst="rect">
            <a:avLst/>
          </a:prstGeom>
          <a:noFill/>
        </p:spPr>
        <p:txBody>
          <a:bodyPr wrap="square" rtlCol="0">
            <a:spAutoFit/>
          </a:bodyPr>
          <a:lstStyle/>
          <a:p>
            <a:r>
              <a:rPr lang="ru-RU" sz="2700" dirty="0" smtClean="0">
                <a:solidFill>
                  <a:srgbClr val="FF0000"/>
                </a:solidFill>
                <a:latin typeface="Montserrat ExtraBold" panose="00000900000000000000" pitchFamily="2" charset="-52"/>
                <a:ea typeface="Source Sans Pro" panose="020B0503030403020204" pitchFamily="34" charset="0"/>
              </a:rPr>
              <a:t>Школа </a:t>
            </a:r>
            <a:r>
              <a:rPr lang="ru-RU" sz="2700" dirty="0">
                <a:solidFill>
                  <a:srgbClr val="FF0000"/>
                </a:solidFill>
                <a:latin typeface="Montserrat ExtraBold" panose="00000900000000000000" pitchFamily="2" charset="-52"/>
                <a:ea typeface="Source Sans Pro" panose="020B0503030403020204" pitchFamily="34" charset="0"/>
              </a:rPr>
              <a:t>с</a:t>
            </a:r>
            <a:r>
              <a:rPr lang="ru-RU" sz="2700" dirty="0" smtClean="0">
                <a:solidFill>
                  <a:srgbClr val="FF0000"/>
                </a:solidFill>
                <a:latin typeface="Montserrat ExtraBold" panose="00000900000000000000" pitchFamily="2" charset="-52"/>
                <a:ea typeface="Source Sans Pro" panose="020B0503030403020204" pitchFamily="34" charset="0"/>
              </a:rPr>
              <a:t>тажеров - аналитиков </a:t>
            </a:r>
            <a:endParaRPr lang="ru-RU" sz="2700" dirty="0">
              <a:solidFill>
                <a:srgbClr val="FF0000"/>
              </a:solidFill>
              <a:latin typeface="Montserrat ExtraBold" panose="00000900000000000000" pitchFamily="2" charset="-52"/>
              <a:ea typeface="Source Sans Pro" panose="020B0503030403020204" pitchFamily="34" charset="0"/>
            </a:endParaRPr>
          </a:p>
        </p:txBody>
      </p:sp>
      <p:sp>
        <p:nvSpPr>
          <p:cNvPr id="20" name="TextBox 19"/>
          <p:cNvSpPr txBox="1"/>
          <p:nvPr/>
        </p:nvSpPr>
        <p:spPr>
          <a:xfrm>
            <a:off x="299021" y="1889009"/>
            <a:ext cx="3850059" cy="577081"/>
          </a:xfrm>
          <a:prstGeom prst="rect">
            <a:avLst/>
          </a:prstGeom>
          <a:noFill/>
        </p:spPr>
        <p:txBody>
          <a:bodyPr wrap="square" rtlCol="0">
            <a:spAutoFit/>
          </a:bodyPr>
          <a:lstStyle/>
          <a:p>
            <a:r>
              <a:rPr lang="ru-RU" sz="1050" dirty="0" smtClean="0">
                <a:solidFill>
                  <a:sysClr val="windowText" lastClr="000000"/>
                </a:solidFill>
                <a:latin typeface="Source Sans Pro" panose="020B0503030403020204" pitchFamily="34" charset="0"/>
                <a:ea typeface="Source Sans Pro" panose="020B0503030403020204" pitchFamily="34" charset="0"/>
              </a:rPr>
              <a:t>Эти задания необязательны.</a:t>
            </a:r>
          </a:p>
          <a:p>
            <a:r>
              <a:rPr lang="ru-RU" sz="1050" dirty="0">
                <a:solidFill>
                  <a:sysClr val="windowText" lastClr="000000"/>
                </a:solidFill>
                <a:latin typeface="Source Sans Pro" panose="020B0503030403020204" pitchFamily="34" charset="0"/>
                <a:ea typeface="Source Sans Pro" panose="020B0503030403020204" pitchFamily="34" charset="0"/>
              </a:rPr>
              <a:t>Т</a:t>
            </a:r>
            <a:r>
              <a:rPr lang="ru-RU" sz="1050" dirty="0" smtClean="0">
                <a:solidFill>
                  <a:sysClr val="windowText" lastClr="000000"/>
                </a:solidFill>
                <a:latin typeface="Source Sans Pro" panose="020B0503030403020204" pitchFamily="34" charset="0"/>
                <a:ea typeface="Source Sans Pro" panose="020B0503030403020204" pitchFamily="34" charset="0"/>
              </a:rPr>
              <a:t>ы можешь  их выполнить, если захочешь.  </a:t>
            </a:r>
          </a:p>
          <a:p>
            <a:r>
              <a:rPr lang="ru-RU" sz="1050" dirty="0" smtClean="0">
                <a:solidFill>
                  <a:sysClr val="windowText" lastClr="000000"/>
                </a:solidFill>
                <a:latin typeface="Source Sans Pro" panose="020B0503030403020204" pitchFamily="34" charset="0"/>
                <a:ea typeface="Source Sans Pro" panose="020B0503030403020204" pitchFamily="34" charset="0"/>
              </a:rPr>
              <a:t>Для нас это будет показателем твоей заинтересованности </a:t>
            </a:r>
            <a:r>
              <a:rPr lang="ru-RU" sz="1050" dirty="0" smtClean="0">
                <a:solidFill>
                  <a:sysClr val="windowText" lastClr="000000"/>
                </a:solidFill>
                <a:latin typeface="Source Sans Pro" panose="020B0503030403020204" pitchFamily="34" charset="0"/>
                <a:ea typeface="Source Sans Pro" panose="020B0503030403020204" pitchFamily="34" charset="0"/>
                <a:sym typeface="Wingdings" panose="05000000000000000000" pitchFamily="2" charset="2"/>
              </a:rPr>
              <a:t> </a:t>
            </a:r>
            <a:endParaRPr lang="ru-RU" sz="1050" dirty="0">
              <a:solidFill>
                <a:sysClr val="windowText" lastClr="000000"/>
              </a:solidFill>
              <a:latin typeface="Source Sans Pro" panose="020B0503030403020204" pitchFamily="34" charset="0"/>
              <a:ea typeface="Source Sans Pro" panose="020B0503030403020204" pitchFamily="34" charset="0"/>
            </a:endParaRPr>
          </a:p>
        </p:txBody>
      </p:sp>
      <p:cxnSp>
        <p:nvCxnSpPr>
          <p:cNvPr id="25" name="Прямая соединительная линия 24"/>
          <p:cNvCxnSpPr/>
          <p:nvPr/>
        </p:nvCxnSpPr>
        <p:spPr>
          <a:xfrm flipH="1">
            <a:off x="337455" y="2712486"/>
            <a:ext cx="16818" cy="3663797"/>
          </a:xfrm>
          <a:prstGeom prst="line">
            <a:avLst/>
          </a:prstGeom>
        </p:spPr>
        <p:style>
          <a:lnRef idx="1">
            <a:schemeClr val="accent2"/>
          </a:lnRef>
          <a:fillRef idx="0">
            <a:schemeClr val="accent2"/>
          </a:fillRef>
          <a:effectRef idx="0">
            <a:schemeClr val="accent2"/>
          </a:effectRef>
          <a:fontRef idx="minor">
            <a:schemeClr val="tx1"/>
          </a:fontRef>
        </p:style>
      </p:cxnSp>
      <p:pic>
        <p:nvPicPr>
          <p:cNvPr id="28" name="Рисунок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021" y="8646459"/>
            <a:ext cx="2838099" cy="323123"/>
          </a:xfrm>
          <a:prstGeom prst="rect">
            <a:avLst/>
          </a:prstGeom>
        </p:spPr>
      </p:pic>
      <p:pic>
        <p:nvPicPr>
          <p:cNvPr id="2050" name="Picture 2" descr="rosbank_1080x1080_cat_0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9722"/>
          <a:stretch/>
        </p:blipFill>
        <p:spPr bwMode="auto">
          <a:xfrm>
            <a:off x="3888140" y="-1"/>
            <a:ext cx="2969858" cy="205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99021" y="1268331"/>
            <a:ext cx="2908761" cy="646331"/>
          </a:xfrm>
          <a:prstGeom prst="rect">
            <a:avLst/>
          </a:prstGeom>
          <a:noFill/>
        </p:spPr>
        <p:txBody>
          <a:bodyPr wrap="square" rtlCol="0">
            <a:spAutoFit/>
          </a:bodyPr>
          <a:lstStyle/>
          <a:p>
            <a:r>
              <a:rPr lang="ru-RU" dirty="0" smtClean="0">
                <a:latin typeface="Montserrat ExtraBold" panose="00000900000000000000" pitchFamily="2" charset="-52"/>
              </a:rPr>
              <a:t>ДОПОЛНИТЕЛЬНОЕ ЗАДАНИЕ</a:t>
            </a:r>
            <a:endParaRPr lang="ru-RU" dirty="0">
              <a:latin typeface="Montserrat ExtraBold" panose="00000900000000000000" pitchFamily="2" charset="-52"/>
            </a:endParaRPr>
          </a:p>
        </p:txBody>
      </p:sp>
      <p:sp>
        <p:nvSpPr>
          <p:cNvPr id="8" name="Rectangle 4"/>
          <p:cNvSpPr>
            <a:spLocks noChangeArrowheads="1"/>
          </p:cNvSpPr>
          <p:nvPr/>
        </p:nvSpPr>
        <p:spPr bwMode="auto">
          <a:xfrm>
            <a:off x="532211" y="2689847"/>
            <a:ext cx="6018147"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smtClean="0">
                <a:ln>
                  <a:noFill/>
                </a:ln>
                <a:effectLst/>
                <a:latin typeface="Calibri" panose="020F0502020204030204" pitchFamily="34" charset="0"/>
                <a:cs typeface="Calibri" panose="020F0502020204030204" pitchFamily="34" charset="0"/>
              </a:rPr>
              <a:t>МАТЕМАТИКА</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0" i="0" u="none" strike="noStrike" cap="none" normalizeH="0" baseline="0" dirty="0" smtClean="0">
                <a:ln>
                  <a:noFill/>
                </a:ln>
                <a:effectLst/>
                <a:latin typeface="Source Sans Pro" panose="020B0503030403020204" pitchFamily="34" charset="0"/>
                <a:ea typeface="Source Sans Pro" panose="020B0503030403020204" pitchFamily="34" charset="0"/>
                <a:cs typeface="Calibri" panose="020F0502020204030204" pitchFamily="34" charset="0"/>
              </a:rPr>
              <a:t>В игре «Что? Где? Когда?» в каждом раунде волчок останавливается в секторе номер n, где n равновероятно принимает одно из</a:t>
            </a:r>
            <a:r>
              <a:rPr lang="ru-RU" altLang="ru-RU" sz="1000" dirty="0">
                <a:latin typeface="Source Sans Pro" panose="020B0503030403020204" pitchFamily="34" charset="0"/>
                <a:ea typeface="Source Sans Pro" panose="020B0503030403020204" pitchFamily="34" charset="0"/>
                <a:cs typeface="Calibri" panose="020F0502020204030204" pitchFamily="34" charset="0"/>
              </a:rPr>
              <a:t> </a:t>
            </a:r>
            <a:r>
              <a:rPr kumimoji="0" lang="ru-RU" altLang="ru-RU" sz="1000" b="0" i="0" u="none" strike="noStrike" cap="none" normalizeH="0" baseline="0" dirty="0" smtClean="0">
                <a:ln>
                  <a:noFill/>
                </a:ln>
                <a:effectLst/>
                <a:latin typeface="Source Sans Pro" panose="020B0503030403020204" pitchFamily="34" charset="0"/>
                <a:ea typeface="Source Sans Pro" panose="020B0503030403020204" pitchFamily="34" charset="0"/>
                <a:cs typeface="Calibri" panose="020F0502020204030204" pitchFamily="34" charset="0"/>
              </a:rPr>
              <a:t>значений 0, 1,..., 13. При этом играет первый из секторов по часовой стрелке, который ранее не играл. Найдите вероятность того, что после шести раундов сыграют (в любом порядке) секторы 1, 2,..., 6.</a:t>
            </a:r>
          </a:p>
          <a:p>
            <a:pPr marL="228600" marR="0" lvl="0" indent="-228600" algn="l" defTabSz="914400" rtl="0" eaLnBrk="0" fontAlgn="base" latinLnBrk="0" hangingPunct="0">
              <a:lnSpc>
                <a:spcPct val="100000"/>
              </a:lnSpc>
              <a:spcBef>
                <a:spcPct val="0"/>
              </a:spcBef>
              <a:spcAft>
                <a:spcPct val="0"/>
              </a:spcAft>
              <a:buClrTx/>
              <a:buSzTx/>
              <a:buAutoNum type="arabicPeriod"/>
              <a:tabLst/>
            </a:pPr>
            <a:r>
              <a:rPr kumimoji="0" lang="ru-RU" altLang="ru-RU" sz="1000" b="0" i="0" u="none" strike="noStrike" cap="none" normalizeH="0" baseline="0" dirty="0" smtClean="0">
                <a:ln>
                  <a:noFill/>
                </a:ln>
                <a:effectLst/>
                <a:latin typeface="Source Sans Pro" panose="020B0503030403020204" pitchFamily="34" charset="0"/>
                <a:ea typeface="Source Sans Pro" panose="020B0503030403020204" pitchFamily="34" charset="0"/>
                <a:cs typeface="Calibri" panose="020F0502020204030204" pitchFamily="34" charset="0"/>
              </a:rPr>
              <a:t>Аналитик рынка ценных бумаг оценивает среднюю доходность определенного вида акций. Случайная выборка из 16 дней</a:t>
            </a:r>
            <a:r>
              <a:rPr kumimoji="0" lang="ru-RU" altLang="ru-RU" sz="1000" b="0" i="0" u="none" strike="noStrike" cap="none" normalizeH="0" dirty="0" smtClean="0">
                <a:ln>
                  <a:noFill/>
                </a:ln>
                <a:effectLst/>
                <a:latin typeface="Source Sans Pro" panose="020B0503030403020204" pitchFamily="34" charset="0"/>
                <a:ea typeface="Source Sans Pro" panose="020B0503030403020204" pitchFamily="34" charset="0"/>
                <a:cs typeface="Calibri" panose="020F0502020204030204" pitchFamily="34" charset="0"/>
              </a:rPr>
              <a:t> </a:t>
            </a:r>
            <a:r>
              <a:rPr kumimoji="0" lang="ru-RU" altLang="ru-RU" sz="1000" b="0" i="0" u="none" strike="noStrike" cap="none" normalizeH="0" baseline="0" dirty="0" smtClean="0">
                <a:ln>
                  <a:noFill/>
                </a:ln>
                <a:effectLst/>
                <a:latin typeface="Source Sans Pro" panose="020B0503030403020204" pitchFamily="34" charset="0"/>
                <a:ea typeface="Source Sans Pro" panose="020B0503030403020204" pitchFamily="34" charset="0"/>
                <a:cs typeface="Calibri" panose="020F0502020204030204" pitchFamily="34" charset="0"/>
              </a:rPr>
              <a:t>показала, что средняя доходность по акциям данного типа составляет 8% с выборочным средним </a:t>
            </a:r>
            <a:r>
              <a:rPr kumimoji="0" lang="ru-RU" altLang="ru-RU" sz="1000" b="0" i="0" u="none" strike="noStrike" cap="none" normalizeH="0" baseline="0" dirty="0" err="1" smtClean="0">
                <a:ln>
                  <a:noFill/>
                </a:ln>
                <a:effectLst/>
                <a:latin typeface="Source Sans Pro" panose="020B0503030403020204" pitchFamily="34" charset="0"/>
                <a:ea typeface="Source Sans Pro" panose="020B0503030403020204" pitchFamily="34" charset="0"/>
                <a:cs typeface="Calibri" panose="020F0502020204030204" pitchFamily="34" charset="0"/>
              </a:rPr>
              <a:t>квадратическим</a:t>
            </a:r>
            <a:r>
              <a:rPr kumimoji="0" lang="ru-RU" altLang="ru-RU" sz="1000" b="0" i="0" u="none" strike="noStrike" cap="none" normalizeH="0" baseline="0" dirty="0" smtClean="0">
                <a:ln>
                  <a:noFill/>
                </a:ln>
                <a:effectLst/>
                <a:latin typeface="Source Sans Pro" panose="020B0503030403020204" pitchFamily="34" charset="0"/>
                <a:ea typeface="Source Sans Pro" panose="020B0503030403020204" pitchFamily="34" charset="0"/>
                <a:cs typeface="Calibri" panose="020F0502020204030204" pitchFamily="34" charset="0"/>
              </a:rPr>
              <a:t> отклонением в 4%. Предполагая, что доходность акции подчиняется нормальному закону распределения, определите 99% -</a:t>
            </a:r>
            <a:r>
              <a:rPr kumimoji="0" lang="ru-RU" altLang="ru-RU" sz="1000" b="0" i="0" u="none" strike="noStrike" cap="none" normalizeH="0" baseline="0" dirty="0" err="1" smtClean="0">
                <a:ln>
                  <a:noFill/>
                </a:ln>
                <a:effectLst/>
                <a:latin typeface="Source Sans Pro" panose="020B0503030403020204" pitchFamily="34" charset="0"/>
                <a:ea typeface="Source Sans Pro" panose="020B0503030403020204" pitchFamily="34" charset="0"/>
                <a:cs typeface="Calibri" panose="020F0502020204030204" pitchFamily="34" charset="0"/>
              </a:rPr>
              <a:t>ый</a:t>
            </a:r>
            <a:r>
              <a:rPr kumimoji="0" lang="ru-RU" altLang="ru-RU" sz="1000" b="0" i="0" u="none" strike="noStrike" cap="none" normalizeH="0" baseline="0" dirty="0" smtClean="0">
                <a:ln>
                  <a:noFill/>
                </a:ln>
                <a:effectLst/>
                <a:latin typeface="Source Sans Pro" panose="020B0503030403020204" pitchFamily="34" charset="0"/>
                <a:ea typeface="Source Sans Pro" panose="020B0503030403020204" pitchFamily="34" charset="0"/>
                <a:cs typeface="Calibri" panose="020F0502020204030204" pitchFamily="34" charset="0"/>
              </a:rPr>
              <a:t> доверительный интервал для средней доходности интересующего аналитика вида акций.</a:t>
            </a:r>
          </a:p>
          <a:p>
            <a:pPr marL="228600" lvl="0" indent="-228600" eaLnBrk="0" fontAlgn="base" hangingPunct="0">
              <a:spcBef>
                <a:spcPct val="0"/>
              </a:spcBef>
              <a:spcAft>
                <a:spcPct val="0"/>
              </a:spcAft>
              <a:buAutoNum type="arabicPeriod"/>
            </a:pPr>
            <a:r>
              <a:rPr lang="ru-RU" altLang="ru-RU" sz="1000" dirty="0">
                <a:latin typeface="Source Sans Pro" panose="020B0503030403020204" pitchFamily="34" charset="0"/>
                <a:ea typeface="Source Sans Pro" panose="020B0503030403020204" pitchFamily="34" charset="0"/>
                <a:cs typeface="Calibri" panose="020F0502020204030204" pitchFamily="34" charset="0"/>
              </a:rPr>
              <a:t>Мужчины и женщины по-разному оценивают положительные человеческие качества. Предложили мужчинам и женщинам на основе десятибалльной шкалы (10 баллов – это максимум) оценить важность следующих пяти качеств в представителях противоположного пола</a:t>
            </a:r>
            <a:r>
              <a:rPr lang="ru-RU" altLang="ru-RU" sz="1000" dirty="0" smtClean="0">
                <a:latin typeface="Source Sans Pro" panose="020B0503030403020204" pitchFamily="34" charset="0"/>
                <a:ea typeface="Source Sans Pro" panose="020B0503030403020204" pitchFamily="34" charset="0"/>
                <a:cs typeface="Calibri" panose="020F0502020204030204" pitchFamily="34" charset="0"/>
              </a:rPr>
              <a:t>:</a:t>
            </a:r>
          </a:p>
          <a:p>
            <a:pPr marL="228600" lvl="0" indent="-228600" eaLnBrk="0" fontAlgn="base" hangingPunct="0">
              <a:spcBef>
                <a:spcPct val="0"/>
              </a:spcBef>
              <a:spcAft>
                <a:spcPct val="0"/>
              </a:spcAft>
              <a:buAutoNum type="arabicPeriod"/>
            </a:pPr>
            <a:endParaRPr lang="ru-RU" altLang="ru-RU" sz="1000" dirty="0">
              <a:latin typeface="Calibri" panose="020F0502020204030204" pitchFamily="34" charset="0"/>
              <a:cs typeface="Calibri" panose="020F0502020204030204" pitchFamily="34" charset="0"/>
            </a:endParaRPr>
          </a:p>
          <a:p>
            <a:pPr marL="228600" lvl="0" indent="-228600" eaLnBrk="0" fontAlgn="base" hangingPunct="0">
              <a:spcBef>
                <a:spcPct val="0"/>
              </a:spcBef>
              <a:spcAft>
                <a:spcPct val="0"/>
              </a:spcAft>
              <a:buAutoNum type="arabicPeriod"/>
            </a:pPr>
            <a:endParaRPr lang="ru-RU" altLang="ru-RU" sz="1000" dirty="0" smtClean="0">
              <a:latin typeface="Calibri" panose="020F0502020204030204" pitchFamily="34" charset="0"/>
              <a:cs typeface="Calibri" panose="020F0502020204030204" pitchFamily="34" charset="0"/>
            </a:endParaRPr>
          </a:p>
          <a:p>
            <a:pPr marL="228600" lvl="0" indent="-228600" eaLnBrk="0" fontAlgn="base" hangingPunct="0">
              <a:spcBef>
                <a:spcPct val="0"/>
              </a:spcBef>
              <a:spcAft>
                <a:spcPct val="0"/>
              </a:spcAft>
              <a:buAutoNum type="arabicPeriod"/>
            </a:pPr>
            <a:endParaRPr lang="ru-RU" altLang="ru-RU" sz="1000" dirty="0">
              <a:latin typeface="Calibri" panose="020F0502020204030204" pitchFamily="34" charset="0"/>
              <a:cs typeface="Calibri" panose="020F0502020204030204" pitchFamily="34" charset="0"/>
            </a:endParaRPr>
          </a:p>
          <a:p>
            <a:pPr lvl="0" eaLnBrk="0" fontAlgn="base" hangingPunct="0">
              <a:spcBef>
                <a:spcPct val="0"/>
              </a:spcBef>
              <a:spcAft>
                <a:spcPct val="0"/>
              </a:spcAft>
            </a:pPr>
            <a:endParaRPr lang="ru-RU" altLang="ru-RU" sz="1000" dirty="0">
              <a:latin typeface="Calibri" panose="020F0502020204030204" pitchFamily="34" charset="0"/>
              <a:cs typeface="Calibri" panose="020F0502020204030204" pitchFamily="34" charset="0"/>
            </a:endParaRPr>
          </a:p>
          <a:p>
            <a:pPr lvl="0" eaLnBrk="0" fontAlgn="base" hangingPunct="0">
              <a:spcBef>
                <a:spcPct val="0"/>
              </a:spcBef>
              <a:spcAft>
                <a:spcPct val="0"/>
              </a:spcAft>
            </a:pPr>
            <a:endParaRPr lang="ru-RU" altLang="ru-RU" sz="1000" dirty="0" smtClean="0">
              <a:latin typeface="Calibri" panose="020F0502020204030204" pitchFamily="34" charset="0"/>
              <a:cs typeface="Calibri" panose="020F0502020204030204" pitchFamily="34" charset="0"/>
            </a:endParaRPr>
          </a:p>
          <a:p>
            <a:pPr marL="228600" lvl="0" indent="-228600" eaLnBrk="0" fontAlgn="base" hangingPunct="0">
              <a:spcBef>
                <a:spcPct val="0"/>
              </a:spcBef>
              <a:spcAft>
                <a:spcPct val="0"/>
              </a:spcAft>
              <a:buAutoNum type="arabicPeriod"/>
            </a:pPr>
            <a:endParaRPr lang="ru-RU" altLang="ru-RU" sz="1000" dirty="0" smtClean="0">
              <a:latin typeface="Calibri" panose="020F0502020204030204" pitchFamily="34" charset="0"/>
              <a:cs typeface="Calibri" panose="020F0502020204030204" pitchFamily="34" charset="0"/>
            </a:endParaRPr>
          </a:p>
          <a:p>
            <a:pPr marL="228600" lvl="0" indent="-228600" eaLnBrk="0" fontAlgn="base" hangingPunct="0">
              <a:spcBef>
                <a:spcPct val="0"/>
              </a:spcBef>
              <a:spcAft>
                <a:spcPct val="0"/>
              </a:spcAft>
              <a:buAutoNum type="arabicPeriod"/>
            </a:pPr>
            <a:endParaRPr lang="ru-RU" altLang="ru-RU" sz="1000" dirty="0" smtClean="0">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ru-RU" altLang="ru-RU" sz="1000" dirty="0" smtClean="0">
                <a:latin typeface="Calibri" panose="020F0502020204030204" pitchFamily="34" charset="0"/>
                <a:cs typeface="Calibri" panose="020F0502020204030204" pitchFamily="34" charset="0"/>
              </a:rPr>
              <a:t>       </a:t>
            </a:r>
            <a:r>
              <a:rPr lang="ru-RU" altLang="ru-RU" sz="1000" dirty="0" smtClean="0">
                <a:latin typeface="Source Sans Pro" panose="020B0503030403020204" pitchFamily="34" charset="0"/>
                <a:ea typeface="Source Sans Pro" panose="020B0503030403020204" pitchFamily="34" charset="0"/>
                <a:cs typeface="Calibri" panose="020F0502020204030204" pitchFamily="34" charset="0"/>
              </a:rPr>
              <a:t>Найдите </a:t>
            </a:r>
            <a:r>
              <a:rPr lang="ru-RU" altLang="ru-RU" sz="1000" dirty="0">
                <a:latin typeface="Source Sans Pro" panose="020B0503030403020204" pitchFamily="34" charset="0"/>
                <a:ea typeface="Source Sans Pro" panose="020B0503030403020204" pitchFamily="34" charset="0"/>
                <a:cs typeface="Calibri" panose="020F0502020204030204" pitchFamily="34" charset="0"/>
              </a:rPr>
              <a:t>тесноту связи между этими данными, рассматривая данные, как выборочные наблюдения </a:t>
            </a:r>
            <a:r>
              <a:rPr lang="ru-RU" altLang="ru-RU" sz="1000" dirty="0" smtClean="0">
                <a:latin typeface="Source Sans Pro" panose="020B0503030403020204" pitchFamily="34" charset="0"/>
                <a:ea typeface="Source Sans Pro" panose="020B0503030403020204" pitchFamily="34" charset="0"/>
                <a:cs typeface="Calibri" panose="020F0502020204030204" pitchFamily="34" charset="0"/>
              </a:rPr>
              <a:t>    </a:t>
            </a:r>
          </a:p>
          <a:p>
            <a:pPr lvl="0" eaLnBrk="0" fontAlgn="base" hangingPunct="0">
              <a:spcBef>
                <a:spcPct val="0"/>
              </a:spcBef>
              <a:spcAft>
                <a:spcPct val="0"/>
              </a:spcAft>
            </a:pPr>
            <a:r>
              <a:rPr lang="ru-RU" altLang="ru-RU" sz="1000" dirty="0">
                <a:latin typeface="Source Sans Pro" panose="020B0503030403020204" pitchFamily="34" charset="0"/>
                <a:ea typeface="Source Sans Pro" panose="020B0503030403020204" pitchFamily="34" charset="0"/>
                <a:cs typeface="Calibri" panose="020F0502020204030204" pitchFamily="34" charset="0"/>
              </a:rPr>
              <a:t> </a:t>
            </a:r>
            <a:r>
              <a:rPr lang="ru-RU" altLang="ru-RU" sz="1000" dirty="0" smtClean="0">
                <a:latin typeface="Source Sans Pro" panose="020B0503030403020204" pitchFamily="34" charset="0"/>
                <a:ea typeface="Source Sans Pro" panose="020B0503030403020204" pitchFamily="34" charset="0"/>
                <a:cs typeface="Calibri" panose="020F0502020204030204" pitchFamily="34" charset="0"/>
              </a:rPr>
              <a:t>      случайных </a:t>
            </a:r>
            <a:r>
              <a:rPr lang="ru-RU" altLang="ru-RU" sz="1000" dirty="0">
                <a:latin typeface="Source Sans Pro" panose="020B0503030403020204" pitchFamily="34" charset="0"/>
                <a:ea typeface="Source Sans Pro" panose="020B0503030403020204" pitchFamily="34" charset="0"/>
                <a:cs typeface="Calibri" panose="020F0502020204030204" pitchFamily="34" charset="0"/>
              </a:rPr>
              <a:t>величин. Сделайте вывод о том, насколько близки или далеки мужчины и женщины в </a:t>
            </a:r>
            <a:r>
              <a:rPr lang="en-US" altLang="ru-RU" sz="1000" dirty="0" smtClean="0">
                <a:latin typeface="Source Sans Pro" panose="020B0503030403020204" pitchFamily="34" charset="0"/>
                <a:ea typeface="Source Sans Pro" panose="020B0503030403020204" pitchFamily="34" charset="0"/>
                <a:cs typeface="Calibri" panose="020F0502020204030204" pitchFamily="34" charset="0"/>
              </a:rPr>
              <a:t>  </a:t>
            </a:r>
          </a:p>
          <a:p>
            <a:pPr lvl="0" eaLnBrk="0" fontAlgn="base" hangingPunct="0">
              <a:spcBef>
                <a:spcPct val="0"/>
              </a:spcBef>
              <a:spcAft>
                <a:spcPct val="0"/>
              </a:spcAft>
            </a:pPr>
            <a:r>
              <a:rPr lang="en-US" altLang="ru-RU" sz="1000" dirty="0">
                <a:latin typeface="Source Sans Pro" panose="020B0503030403020204" pitchFamily="34" charset="0"/>
                <a:ea typeface="Source Sans Pro" panose="020B0503030403020204" pitchFamily="34" charset="0"/>
                <a:cs typeface="Calibri" panose="020F0502020204030204" pitchFamily="34" charset="0"/>
              </a:rPr>
              <a:t> </a:t>
            </a:r>
            <a:r>
              <a:rPr lang="en-US" altLang="ru-RU" sz="1000" dirty="0" smtClean="0">
                <a:latin typeface="Source Sans Pro" panose="020B0503030403020204" pitchFamily="34" charset="0"/>
                <a:ea typeface="Source Sans Pro" panose="020B0503030403020204" pitchFamily="34" charset="0"/>
                <a:cs typeface="Calibri" panose="020F0502020204030204" pitchFamily="34" charset="0"/>
              </a:rPr>
              <a:t>      </a:t>
            </a:r>
            <a:r>
              <a:rPr lang="ru-RU" altLang="ru-RU" sz="1000" dirty="0" smtClean="0">
                <a:latin typeface="Source Sans Pro" panose="020B0503030403020204" pitchFamily="34" charset="0"/>
                <a:ea typeface="Source Sans Pro" panose="020B0503030403020204" pitchFamily="34" charset="0"/>
                <a:cs typeface="Calibri" panose="020F0502020204030204" pitchFamily="34" charset="0"/>
              </a:rPr>
              <a:t>оценках </a:t>
            </a:r>
            <a:r>
              <a:rPr lang="en-US" altLang="ru-RU" sz="1000" dirty="0">
                <a:latin typeface="Source Sans Pro" panose="020B0503030403020204" pitchFamily="34" charset="0"/>
                <a:ea typeface="Source Sans Pro" panose="020B0503030403020204" pitchFamily="34" charset="0"/>
                <a:cs typeface="Calibri" panose="020F0502020204030204" pitchFamily="34" charset="0"/>
              </a:rPr>
              <a:t> </a:t>
            </a:r>
            <a:r>
              <a:rPr lang="ru-RU" altLang="ru-RU" sz="1000" dirty="0" smtClean="0">
                <a:latin typeface="Source Sans Pro" panose="020B0503030403020204" pitchFamily="34" charset="0"/>
                <a:ea typeface="Source Sans Pro" panose="020B0503030403020204" pitchFamily="34" charset="0"/>
                <a:cs typeface="Calibri" panose="020F0502020204030204" pitchFamily="34" charset="0"/>
              </a:rPr>
              <a:t>качеств </a:t>
            </a:r>
            <a:r>
              <a:rPr lang="ru-RU" altLang="ru-RU" sz="1000" dirty="0">
                <a:latin typeface="Source Sans Pro" panose="020B0503030403020204" pitchFamily="34" charset="0"/>
                <a:ea typeface="Source Sans Pro" panose="020B0503030403020204" pitchFamily="34" charset="0"/>
                <a:cs typeface="Calibri" panose="020F0502020204030204" pitchFamily="34" charset="0"/>
              </a:rPr>
              <a:t>партнеров.</a:t>
            </a:r>
          </a:p>
          <a:p>
            <a:pPr marL="228600" lvl="0" indent="-228600" eaLnBrk="0" fontAlgn="base" hangingPunct="0">
              <a:spcBef>
                <a:spcPct val="0"/>
              </a:spcBef>
              <a:spcAft>
                <a:spcPct val="0"/>
              </a:spcAft>
              <a:buAutoNum type="arabicPeriod"/>
            </a:pPr>
            <a:endParaRPr lang="ru-RU" altLang="ru-RU" sz="1000" dirty="0">
              <a:latin typeface="Calibri" panose="020F0502020204030204" pitchFamily="34" charset="0"/>
              <a:cs typeface="Calibri" panose="020F0502020204030204" pitchFamily="34" charset="0"/>
            </a:endParaRPr>
          </a:p>
          <a:p>
            <a:pPr marL="228600" lvl="0" indent="-228600" eaLnBrk="0" fontAlgn="base" hangingPunct="0">
              <a:spcBef>
                <a:spcPct val="0"/>
              </a:spcBef>
              <a:spcAft>
                <a:spcPct val="0"/>
              </a:spcAft>
              <a:buAutoNum type="arabicPeriod"/>
            </a:pPr>
            <a:endParaRPr lang="ru-RU" altLang="ru-RU" sz="1000" dirty="0" smtClean="0">
              <a:latin typeface="Calibri" panose="020F0502020204030204" pitchFamily="34" charset="0"/>
              <a:cs typeface="Calibri" panose="020F0502020204030204" pitchFamily="34" charset="0"/>
            </a:endParaRPr>
          </a:p>
          <a:p>
            <a:pPr marL="228600" lvl="0" indent="-228600" eaLnBrk="0" fontAlgn="base" hangingPunct="0">
              <a:spcBef>
                <a:spcPct val="0"/>
              </a:spcBef>
              <a:spcAft>
                <a:spcPct val="0"/>
              </a:spcAft>
              <a:buAutoNum type="arabicPeriod"/>
            </a:pPr>
            <a:endParaRPr lang="ru-RU" altLang="ru-RU" sz="1000" dirty="0" smtClean="0">
              <a:latin typeface="Calibri" panose="020F0502020204030204" pitchFamily="34" charset="0"/>
              <a:cs typeface="Calibri" panose="020F0502020204030204" pitchFamily="34" charset="0"/>
            </a:endParaRPr>
          </a:p>
          <a:p>
            <a:pPr marL="228600" lvl="0" indent="-228600" eaLnBrk="0" fontAlgn="base" hangingPunct="0">
              <a:spcBef>
                <a:spcPct val="0"/>
              </a:spcBef>
              <a:spcAft>
                <a:spcPct val="0"/>
              </a:spcAft>
              <a:buAutoNum type="arabicPeriod"/>
            </a:pPr>
            <a:endParaRPr kumimoji="0" lang="ru-RU" altLang="ru-RU" sz="1000" b="0" i="0" u="none" strike="noStrike" cap="none" normalizeH="0" baseline="0" dirty="0">
              <a:ln>
                <a:noFill/>
              </a:ln>
              <a:effectLst/>
              <a:latin typeface="Calibri" panose="020F0502020204030204" pitchFamily="34" charset="0"/>
              <a:cs typeface="Calibri" panose="020F0502020204030204" pitchFamily="34" charset="0"/>
            </a:endParaRPr>
          </a:p>
          <a:p>
            <a:pPr lvl="0" eaLnBrk="0" fontAlgn="base" hangingPunct="0">
              <a:spcBef>
                <a:spcPct val="0"/>
              </a:spcBef>
              <a:spcAft>
                <a:spcPct val="0"/>
              </a:spcAft>
            </a:pPr>
            <a:endParaRPr lang="ru-RU" altLang="ru-RU" sz="1000" dirty="0" smtClean="0">
              <a:latin typeface="Calibri" panose="020F0502020204030204" pitchFamily="34" charset="0"/>
              <a:cs typeface="Calibri" panose="020F0502020204030204" pitchFamily="34" charset="0"/>
            </a:endParaRPr>
          </a:p>
          <a:p>
            <a:pPr lvl="0" eaLnBrk="0" fontAlgn="base" hangingPunct="0">
              <a:spcBef>
                <a:spcPct val="0"/>
              </a:spcBef>
              <a:spcAft>
                <a:spcPct val="0"/>
              </a:spcAft>
            </a:pPr>
            <a:r>
              <a:rPr kumimoji="0" lang="ru-RU" altLang="ru-RU" sz="1000" b="0" i="0" u="none" strike="noStrike" cap="none" normalizeH="0" baseline="0" dirty="0">
                <a:ln>
                  <a:noFill/>
                </a:ln>
                <a:effectLst/>
                <a:latin typeface="Calibri" panose="020F0502020204030204" pitchFamily="34" charset="0"/>
                <a:cs typeface="Calibri" panose="020F0502020204030204" pitchFamily="34" charset="0"/>
              </a:rPr>
              <a:t> </a:t>
            </a:r>
            <a:r>
              <a:rPr kumimoji="0" lang="ru-RU" altLang="ru-RU" sz="1000" b="0" i="0" u="none" strike="noStrike" cap="none" normalizeH="0" baseline="0" dirty="0" smtClean="0">
                <a:ln>
                  <a:noFill/>
                </a:ln>
                <a:effectLst/>
                <a:latin typeface="Calibri" panose="020F0502020204030204" pitchFamily="34" charset="0"/>
                <a:cs typeface="Calibri" panose="020F0502020204030204" pitchFamily="34" charset="0"/>
              </a:rPr>
              <a:t>       </a:t>
            </a:r>
          </a:p>
          <a:p>
            <a:pPr marL="228600" marR="0" lvl="0" indent="-228600" algn="l" defTabSz="914400" rtl="0" eaLnBrk="0" fontAlgn="base" latinLnBrk="0" hangingPunct="0">
              <a:lnSpc>
                <a:spcPct val="100000"/>
              </a:lnSpc>
              <a:spcBef>
                <a:spcPct val="0"/>
              </a:spcBef>
              <a:spcAft>
                <a:spcPct val="0"/>
              </a:spcAft>
              <a:buClrTx/>
              <a:buSzTx/>
              <a:buAutoNum type="arabicPeriod"/>
              <a:tabLst/>
            </a:pPr>
            <a:endParaRPr kumimoji="0" lang="ru-RU" altLang="ru-RU" sz="1000" b="0" i="0" u="none" strike="noStrike" cap="none" normalizeH="0" baseline="0" dirty="0" smtClean="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ru-RU" altLang="ru-RU" sz="1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
        <p:nvSpPr>
          <p:cNvPr id="11" name="Прямоугольник 10"/>
          <p:cNvSpPr/>
          <p:nvPr/>
        </p:nvSpPr>
        <p:spPr>
          <a:xfrm>
            <a:off x="497991" y="6615501"/>
            <a:ext cx="6217569" cy="1012585"/>
          </a:xfrm>
          <a:prstGeom prst="rect">
            <a:avLst/>
          </a:prstGeom>
        </p:spPr>
        <p:txBody>
          <a:bodyPr wrap="square">
            <a:spAutoFit/>
          </a:bodyPr>
          <a:lstStyle/>
          <a:p>
            <a:pPr lvl="0">
              <a:lnSpc>
                <a:spcPct val="115000"/>
              </a:lnSpc>
              <a:spcAft>
                <a:spcPts val="0"/>
              </a:spcAft>
            </a:pPr>
            <a:r>
              <a:rPr lang="ru-RU" sz="1200" b="1" dirty="0" smtClean="0">
                <a:latin typeface="Source Sans Pro" panose="020B0503030403020204" pitchFamily="34" charset="0"/>
                <a:ea typeface="Source Sans Pro" panose="020B0503030403020204" pitchFamily="34" charset="0"/>
                <a:cs typeface="Calibri" panose="020F0502020204030204" pitchFamily="34" charset="0"/>
              </a:rPr>
              <a:t>ОСНОВЫ ПРОГРАММИРОВАНИЯ</a:t>
            </a:r>
          </a:p>
          <a:p>
            <a:pPr lvl="0">
              <a:lnSpc>
                <a:spcPct val="115000"/>
              </a:lnSpc>
              <a:spcAft>
                <a:spcPts val="0"/>
              </a:spcAft>
            </a:pPr>
            <a:r>
              <a:rPr lang="ru-RU" sz="1000" dirty="0" smtClean="0">
                <a:latin typeface="Source Sans Pro" panose="020B0503030403020204" pitchFamily="34" charset="0"/>
                <a:ea typeface="Source Sans Pro" panose="020B0503030403020204" pitchFamily="34" charset="0"/>
                <a:cs typeface="Calibri" panose="020F0502020204030204" pitchFamily="34" charset="0"/>
              </a:rPr>
              <a:t>1. Дан </a:t>
            </a:r>
            <a:r>
              <a:rPr lang="ru-RU" sz="1000" dirty="0">
                <a:latin typeface="Source Sans Pro" panose="020B0503030403020204" pitchFamily="34" charset="0"/>
                <a:ea typeface="Source Sans Pro" panose="020B0503030403020204" pitchFamily="34" charset="0"/>
                <a:cs typeface="Calibri" panose="020F0502020204030204" pitchFamily="34" charset="0"/>
              </a:rPr>
              <a:t>массив целых чисел </a:t>
            </a:r>
            <a:r>
              <a:rPr lang="ru-RU" sz="1000" dirty="0" err="1">
                <a:latin typeface="Source Sans Pro" panose="020B0503030403020204" pitchFamily="34" charset="0"/>
                <a:ea typeface="Source Sans Pro" panose="020B0503030403020204" pitchFamily="34" charset="0"/>
                <a:cs typeface="Calibri" panose="020F0502020204030204" pitchFamily="34" charset="0"/>
              </a:rPr>
              <a:t>nums</a:t>
            </a:r>
            <a:r>
              <a:rPr lang="ru-RU" sz="1000" dirty="0">
                <a:latin typeface="Source Sans Pro" panose="020B0503030403020204" pitchFamily="34" charset="0"/>
                <a:ea typeface="Source Sans Pro" panose="020B0503030403020204" pitchFamily="34" charset="0"/>
                <a:cs typeface="Calibri" panose="020F0502020204030204" pitchFamily="34" charset="0"/>
              </a:rPr>
              <a:t> и целое число </a:t>
            </a:r>
            <a:r>
              <a:rPr lang="ru-RU" sz="1000" dirty="0" err="1">
                <a:latin typeface="Source Sans Pro" panose="020B0503030403020204" pitchFamily="34" charset="0"/>
                <a:ea typeface="Source Sans Pro" panose="020B0503030403020204" pitchFamily="34" charset="0"/>
                <a:cs typeface="Calibri" panose="020F0502020204030204" pitchFamily="34" charset="0"/>
              </a:rPr>
              <a:t>target</a:t>
            </a:r>
            <a:r>
              <a:rPr lang="ru-RU" sz="1000" dirty="0">
                <a:latin typeface="Source Sans Pro" panose="020B0503030403020204" pitchFamily="34" charset="0"/>
                <a:ea typeface="Source Sans Pro" panose="020B0503030403020204" pitchFamily="34" charset="0"/>
                <a:cs typeface="Calibri" panose="020F0502020204030204" pitchFamily="34" charset="0"/>
              </a:rPr>
              <a:t>. Написать функцию, возвращающую индексы элементов, дающих в сумме число </a:t>
            </a:r>
            <a:r>
              <a:rPr lang="ru-RU" sz="1000" dirty="0" err="1">
                <a:latin typeface="Source Sans Pro" panose="020B0503030403020204" pitchFamily="34" charset="0"/>
                <a:ea typeface="Source Sans Pro" panose="020B0503030403020204" pitchFamily="34" charset="0"/>
                <a:cs typeface="Calibri" panose="020F0502020204030204" pitchFamily="34" charset="0"/>
              </a:rPr>
              <a:t>targe</a:t>
            </a:r>
            <a:r>
              <a:rPr lang="en-US" sz="1000" dirty="0">
                <a:latin typeface="Source Sans Pro" panose="020B0503030403020204" pitchFamily="34" charset="0"/>
                <a:ea typeface="Source Sans Pro" panose="020B0503030403020204" pitchFamily="34" charset="0"/>
                <a:cs typeface="Calibri" panose="020F0502020204030204" pitchFamily="34" charset="0"/>
              </a:rPr>
              <a:t>t</a:t>
            </a:r>
            <a:r>
              <a:rPr lang="ru-RU" sz="1000" dirty="0">
                <a:latin typeface="Source Sans Pro" panose="020B0503030403020204" pitchFamily="34" charset="0"/>
                <a:ea typeface="Source Sans Pro" panose="020B0503030403020204" pitchFamily="34" charset="0"/>
                <a:cs typeface="Calibri" panose="020F0502020204030204" pitchFamily="34" charset="0"/>
              </a:rPr>
              <a:t>?</a:t>
            </a:r>
          </a:p>
          <a:p>
            <a:pPr lvl="0">
              <a:lnSpc>
                <a:spcPct val="115000"/>
              </a:lnSpc>
              <a:spcAft>
                <a:spcPts val="0"/>
              </a:spcAft>
            </a:pPr>
            <a:r>
              <a:rPr lang="ru-RU" sz="1000" dirty="0" smtClean="0">
                <a:latin typeface="Source Sans Pro" panose="020B0503030403020204" pitchFamily="34" charset="0"/>
                <a:ea typeface="Source Sans Pro" panose="020B0503030403020204" pitchFamily="34" charset="0"/>
                <a:cs typeface="Calibri" panose="020F0502020204030204" pitchFamily="34" charset="0"/>
              </a:rPr>
              <a:t>2. Предполагается</a:t>
            </a:r>
            <a:r>
              <a:rPr lang="ru-RU" sz="1000" dirty="0">
                <a:latin typeface="Source Sans Pro" panose="020B0503030403020204" pitchFamily="34" charset="0"/>
                <a:ea typeface="Source Sans Pro" panose="020B0503030403020204" pitchFamily="34" charset="0"/>
                <a:cs typeface="Calibri" panose="020F0502020204030204" pitchFamily="34" charset="0"/>
              </a:rPr>
              <a:t>, что в каждом массиве имеется не больше одной пары дающих в сумме заданное число </a:t>
            </a:r>
            <a:r>
              <a:rPr lang="ru-RU" sz="1000" dirty="0" err="1">
                <a:latin typeface="Source Sans Pro" panose="020B0503030403020204" pitchFamily="34" charset="0"/>
                <a:ea typeface="Source Sans Pro" panose="020B0503030403020204" pitchFamily="34" charset="0"/>
                <a:cs typeface="Calibri" panose="020F0502020204030204" pitchFamily="34" charset="0"/>
              </a:rPr>
              <a:t>target</a:t>
            </a:r>
            <a:r>
              <a:rPr lang="ru-RU" sz="1000" dirty="0">
                <a:latin typeface="Source Sans Pro" panose="020B0503030403020204" pitchFamily="34" charset="0"/>
                <a:ea typeface="Source Sans Pro" panose="020B0503030403020204" pitchFamily="34" charset="0"/>
                <a:cs typeface="Calibri" panose="020F0502020204030204" pitchFamily="34" charset="0"/>
              </a:rPr>
              <a:t>. Нельзя использовать один и тот же элемент дважды</a:t>
            </a:r>
            <a:r>
              <a:rPr lang="en-US" sz="1000" dirty="0">
                <a:latin typeface="Source Sans Pro" panose="020B0503030403020204" pitchFamily="34" charset="0"/>
                <a:ea typeface="Source Sans Pro" panose="020B0503030403020204" pitchFamily="34" charset="0"/>
                <a:cs typeface="Calibri" panose="020F0502020204030204" pitchFamily="34" charset="0"/>
              </a:rPr>
              <a:t>?</a:t>
            </a:r>
            <a:endParaRPr lang="ru-RU" sz="1000" dirty="0">
              <a:latin typeface="Source Sans Pro" panose="020B0503030403020204" pitchFamily="34" charset="0"/>
              <a:ea typeface="Source Sans Pro" panose="020B0503030403020204" pitchFamily="34" charset="0"/>
              <a:cs typeface="Calibri" panose="020F0502020204030204" pitchFamily="34" charset="0"/>
            </a:endParaRPr>
          </a:p>
        </p:txBody>
      </p:sp>
      <p:cxnSp>
        <p:nvCxnSpPr>
          <p:cNvPr id="29" name="Прямая соединительная линия 28"/>
          <p:cNvCxnSpPr/>
          <p:nvPr/>
        </p:nvCxnSpPr>
        <p:spPr>
          <a:xfrm>
            <a:off x="354273" y="6648276"/>
            <a:ext cx="0" cy="97981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5" name="Таблица 4"/>
          <p:cNvGraphicFramePr>
            <a:graphicFrameLocks noGrp="1"/>
          </p:cNvGraphicFramePr>
          <p:nvPr>
            <p:extLst>
              <p:ext uri="{D42A27DB-BD31-4B8C-83A1-F6EECF244321}">
                <p14:modId xmlns:p14="http://schemas.microsoft.com/office/powerpoint/2010/main" val="1152760812"/>
              </p:ext>
            </p:extLst>
          </p:nvPr>
        </p:nvGraphicFramePr>
        <p:xfrm>
          <a:off x="785430" y="4973180"/>
          <a:ext cx="5443265" cy="731520"/>
        </p:xfrm>
        <a:graphic>
          <a:graphicData uri="http://schemas.openxmlformats.org/drawingml/2006/table">
            <a:tbl>
              <a:tblPr/>
              <a:tblGrid>
                <a:gridCol w="797273">
                  <a:extLst>
                    <a:ext uri="{9D8B030D-6E8A-4147-A177-3AD203B41FA5}">
                      <a16:colId xmlns:a16="http://schemas.microsoft.com/office/drawing/2014/main" val="2979269381"/>
                    </a:ext>
                  </a:extLst>
                </a:gridCol>
                <a:gridCol w="864096">
                  <a:extLst>
                    <a:ext uri="{9D8B030D-6E8A-4147-A177-3AD203B41FA5}">
                      <a16:colId xmlns:a16="http://schemas.microsoft.com/office/drawing/2014/main" val="3803191129"/>
                    </a:ext>
                  </a:extLst>
                </a:gridCol>
                <a:gridCol w="936104">
                  <a:extLst>
                    <a:ext uri="{9D8B030D-6E8A-4147-A177-3AD203B41FA5}">
                      <a16:colId xmlns:a16="http://schemas.microsoft.com/office/drawing/2014/main" val="2319403759"/>
                    </a:ext>
                  </a:extLst>
                </a:gridCol>
                <a:gridCol w="936104">
                  <a:extLst>
                    <a:ext uri="{9D8B030D-6E8A-4147-A177-3AD203B41FA5}">
                      <a16:colId xmlns:a16="http://schemas.microsoft.com/office/drawing/2014/main" val="2249215834"/>
                    </a:ext>
                  </a:extLst>
                </a:gridCol>
                <a:gridCol w="792088">
                  <a:extLst>
                    <a:ext uri="{9D8B030D-6E8A-4147-A177-3AD203B41FA5}">
                      <a16:colId xmlns:a16="http://schemas.microsoft.com/office/drawing/2014/main" val="1041332576"/>
                    </a:ext>
                  </a:extLst>
                </a:gridCol>
                <a:gridCol w="1117600">
                  <a:extLst>
                    <a:ext uri="{9D8B030D-6E8A-4147-A177-3AD203B41FA5}">
                      <a16:colId xmlns:a16="http://schemas.microsoft.com/office/drawing/2014/main" val="2573258352"/>
                    </a:ext>
                  </a:extLst>
                </a:gridCol>
              </a:tblGrid>
              <a:tr h="0">
                <a:tc>
                  <a:txBody>
                    <a:bodyPr/>
                    <a:lstStyle/>
                    <a:p>
                      <a:pPr algn="l" fontAlgn="t"/>
                      <a:r>
                        <a:rPr lang="ru-RU" sz="900">
                          <a:effectLst/>
                        </a:rPr>
                        <a:t>Качества</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dirty="0">
                          <a:effectLst/>
                        </a:rPr>
                        <a:t>Ум</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a:effectLst/>
                        </a:rPr>
                        <a:t>Доброта</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a:effectLst/>
                        </a:rPr>
                        <a:t>Красота</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dirty="0">
                          <a:effectLst/>
                        </a:rPr>
                        <a:t>Юмор</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a:effectLst/>
                        </a:rPr>
                        <a:t>Работоспособность</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918322618"/>
                  </a:ext>
                </a:extLst>
              </a:tr>
              <a:tr h="0">
                <a:tc>
                  <a:txBody>
                    <a:bodyPr/>
                    <a:lstStyle/>
                    <a:p>
                      <a:pPr algn="l" fontAlgn="t"/>
                      <a:r>
                        <a:rPr lang="ru-RU" sz="900">
                          <a:effectLst/>
                        </a:rPr>
                        <a:t>Мужчины</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dirty="0">
                          <a:effectLst/>
                        </a:rPr>
                        <a:t>7</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a:effectLst/>
                        </a:rPr>
                        <a:t>8</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a:effectLst/>
                        </a:rPr>
                        <a:t>8</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a:effectLst/>
                        </a:rPr>
                        <a:t>5</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a:effectLst/>
                        </a:rPr>
                        <a:t>7</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098562153"/>
                  </a:ext>
                </a:extLst>
              </a:tr>
              <a:tr h="0">
                <a:tc>
                  <a:txBody>
                    <a:bodyPr/>
                    <a:lstStyle/>
                    <a:p>
                      <a:pPr algn="l" fontAlgn="t"/>
                      <a:r>
                        <a:rPr lang="ru-RU" sz="900" dirty="0">
                          <a:effectLst/>
                        </a:rPr>
                        <a:t>Женщины</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dirty="0">
                          <a:effectLst/>
                        </a:rPr>
                        <a:t>10</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dirty="0">
                          <a:effectLst/>
                        </a:rPr>
                        <a:t>5</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dirty="0">
                          <a:effectLst/>
                        </a:rPr>
                        <a:t>3</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a:effectLst/>
                        </a:rPr>
                        <a:t>8</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ru-RU" sz="900" dirty="0">
                          <a:effectLst/>
                        </a:rPr>
                        <a:t>10</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666283348"/>
                  </a:ext>
                </a:extLst>
              </a:tr>
            </a:tbl>
          </a:graphicData>
        </a:graphic>
      </p:graphicFrame>
      <p:sp>
        <p:nvSpPr>
          <p:cNvPr id="16" name="TextBox 15"/>
          <p:cNvSpPr txBox="1"/>
          <p:nvPr/>
        </p:nvSpPr>
        <p:spPr>
          <a:xfrm>
            <a:off x="3507516" y="7746170"/>
            <a:ext cx="3208045" cy="1223412"/>
          </a:xfrm>
          <a:prstGeom prst="rect">
            <a:avLst/>
          </a:prstGeom>
          <a:noFill/>
        </p:spPr>
        <p:txBody>
          <a:bodyPr wrap="square" rtlCol="0">
            <a:spAutoFit/>
          </a:bodyPr>
          <a:lstStyle/>
          <a:p>
            <a:pPr algn="just"/>
            <a:r>
              <a:rPr lang="ru-RU" sz="1050" i="1" dirty="0" smtClean="0">
                <a:latin typeface="Source Sans Pro" panose="020B0503030403020204" pitchFamily="34" charset="0"/>
                <a:ea typeface="Source Sans Pro" panose="020B0503030403020204" pitchFamily="34" charset="0"/>
                <a:sym typeface="Wingdings" panose="05000000000000000000" pitchFamily="2" charset="2"/>
              </a:rPr>
              <a:t>Правильность ответа – ключевой фактор, но не менее важным является продемонстрировать </a:t>
            </a:r>
            <a:r>
              <a:rPr lang="ru-RU" sz="1050" i="1" dirty="0">
                <a:latin typeface="Source Sans Pro" panose="020B0503030403020204" pitchFamily="34" charset="0"/>
                <a:ea typeface="Source Sans Pro" panose="020B0503030403020204" pitchFamily="34" charset="0"/>
                <a:sym typeface="Wingdings" panose="05000000000000000000" pitchFamily="2" charset="2"/>
              </a:rPr>
              <a:t>подход к </a:t>
            </a:r>
            <a:r>
              <a:rPr lang="ru-RU" sz="1050" i="1" dirty="0" smtClean="0">
                <a:latin typeface="Source Sans Pro" panose="020B0503030403020204" pitchFamily="34" charset="0"/>
                <a:ea typeface="Source Sans Pro" panose="020B0503030403020204" pitchFamily="34" charset="0"/>
                <a:sym typeface="Wingdings" panose="05000000000000000000" pitchFamily="2" charset="2"/>
              </a:rPr>
              <a:t>решению </a:t>
            </a:r>
            <a:r>
              <a:rPr lang="ru-RU" sz="1050" i="1" dirty="0">
                <a:latin typeface="Source Sans Pro" panose="020B0503030403020204" pitchFamily="34" charset="0"/>
                <a:ea typeface="Source Sans Pro" panose="020B0503030403020204" pitchFamily="34" charset="0"/>
                <a:sym typeface="Wingdings" panose="05000000000000000000" pitchFamily="2" charset="2"/>
              </a:rPr>
              <a:t>(умение его </a:t>
            </a:r>
            <a:r>
              <a:rPr lang="ru-RU" sz="1050" i="1" dirty="0" smtClean="0">
                <a:latin typeface="Source Sans Pro" panose="020B0503030403020204" pitchFamily="34" charset="0"/>
                <a:ea typeface="Source Sans Pro" panose="020B0503030403020204" pitchFamily="34" charset="0"/>
                <a:sym typeface="Wingdings" panose="05000000000000000000" pitchFamily="2" charset="2"/>
              </a:rPr>
              <a:t>объяснить).</a:t>
            </a:r>
          </a:p>
          <a:p>
            <a:pPr algn="just"/>
            <a:r>
              <a:rPr lang="ru-RU" sz="1050" i="1" dirty="0" smtClean="0">
                <a:latin typeface="Source Sans Pro" panose="020B0503030403020204" pitchFamily="34" charset="0"/>
                <a:ea typeface="Source Sans Pro" panose="020B0503030403020204" pitchFamily="34" charset="0"/>
                <a:sym typeface="Wingdings" panose="05000000000000000000" pitchFamily="2" charset="2"/>
              </a:rPr>
              <a:t>Кандидат</a:t>
            </a:r>
            <a:r>
              <a:rPr lang="ru-RU" sz="1050" i="1" dirty="0">
                <a:latin typeface="Source Sans Pro" panose="020B0503030403020204" pitchFamily="34" charset="0"/>
                <a:ea typeface="Source Sans Pro" panose="020B0503030403020204" pitchFamily="34" charset="0"/>
                <a:sym typeface="Wingdings" panose="05000000000000000000" pitchFamily="2" charset="2"/>
              </a:rPr>
              <a:t>, решивший задачу неверно, но </a:t>
            </a:r>
            <a:r>
              <a:rPr lang="ru-RU" sz="1050" i="1" dirty="0" smtClean="0">
                <a:latin typeface="Source Sans Pro" panose="020B0503030403020204" pitchFamily="34" charset="0"/>
                <a:ea typeface="Source Sans Pro" panose="020B0503030403020204" pitchFamily="34" charset="0"/>
                <a:sym typeface="Wingdings" panose="05000000000000000000" pitchFamily="2" charset="2"/>
              </a:rPr>
              <a:t>показавший </a:t>
            </a:r>
            <a:r>
              <a:rPr lang="ru-RU" sz="1050" i="1" dirty="0">
                <a:latin typeface="Source Sans Pro" panose="020B0503030403020204" pitchFamily="34" charset="0"/>
                <a:ea typeface="Source Sans Pro" panose="020B0503030403020204" pitchFamily="34" charset="0"/>
                <a:sym typeface="Wingdings" panose="05000000000000000000" pitchFamily="2" charset="2"/>
              </a:rPr>
              <a:t>хороший подход будет иметь </a:t>
            </a:r>
            <a:r>
              <a:rPr lang="ru-RU" sz="1050" i="1" dirty="0" smtClean="0">
                <a:latin typeface="Source Sans Pro" panose="020B0503030403020204" pitchFamily="34" charset="0"/>
                <a:ea typeface="Source Sans Pro" panose="020B0503030403020204" pitchFamily="34" charset="0"/>
                <a:sym typeface="Wingdings" panose="05000000000000000000" pitchFamily="2" charset="2"/>
              </a:rPr>
              <a:t>равные преимущества с кандидатами, давшими верный ответ </a:t>
            </a:r>
            <a:endParaRPr lang="ru-RU" sz="1050" i="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6290558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iZDViNWMxNy1mZjBlLTRhNDUtOGFkZS1iMWRiOWUxZmI4MDQiIG9yaWdpbj0iZGVmYXVsdFZhbHVlIj48ZWxlbWVudCB1aWQ9ImlkX2NsYXNzaWZpY2F0aW9uX2ludGVybmFsb25seSIgdmFsdWU9IiIgeG1sbnM9Imh0dHA6Ly93d3cuYm9sZG9uamFtZXMuY29tLzIwMDgvMDEvc2llL2ludGVybmFsL2xhYmVsIiAvPjxlbGVtZW50IHVpZD0iNjM3OGIyOTEtZTllMi00ZjVkLWI1MWItODhlZWEzZTRhODc0IiB2YWx1ZT0iIiB4bWxucz0iaHR0cDovL3d3dy5ib2xkb25qYW1lcy5jb20vMjAwOC8wMS9zaWUvaW50ZXJuYWwvbGFiZWwiIC8+PC9zaXNsPjxVc2VyTmFtZT5ST1NCQU5LXHJieE1PUzAwMjUxNDwvVXNlck5hbWU+PERhdGVUaW1lPjA3LjAzLjIwMTkgODo0NjozMDwvRGF0ZVRpbWU+PExhYmVsU3RyaW5nPkMxIHwgJiN4NDEyOyYjeDQzRDsmI3g0NDM7JiN4NDQyOyYjeDQ0MDsmI3g0MzU7JiN4NDNEOyYjeDQzRDsmI3g0NEY7JiN4NDRGOyAmI3g0Mzg7JiN4NDNEOyYjeDQ0NDsmI3g0M0U7JiN4NDQwOyYjeDQzQzsmI3g0MzA7JiN4NDQ2OyYjeDQzODsmI3g0NEY7PC9MYWJlbFN0cmluZz48L2l0ZW0+PGl0ZW0+PHNpc2wgc2lzbFZlcnNpb249IjAiIHBvbGljeT0iYmQ1YjVjMTctZmYwZS00YTQ1LThhZGUtYjFkYjllMWZiODA0IiBvcmlnaW49InVzZXJTZWxlY3RlZCI+PGVsZW1lbnQgdWlkPSJpZF9jbGFzc2lmaWNhdGlvbl9ub25idXNpbmVzcyIgdmFsdWU9IiIgeG1sbnM9Imh0dHA6Ly93d3cuYm9sZG9uamFtZXMuY29tLzIwMDgvMDEvc2llL2ludGVybmFsL2xhYmVsIiAvPjwvc2lzbD48VXNlck5hbWU+Uk9TQkFOS1xyYjA2ODg3MDwvVXNlck5hbWU+PERhdGVUaW1lPjMxLjA1LjIwMTkgMTI6NDM6NDM8L0RhdGVUaW1lPjxMYWJlbFN0cmluZz5DMCB8ICYjeDQxRTsmI3g0MzE7JiN4NDQ5OyYjeDQzNTsmI3g0MzQ7JiN4NDNFOyYjeDQ0MTsmI3g0NDI7JiN4NDQzOyYjeDQzRjsmI3g0M0Q7JiN4NDMwOyYjeDQ0RjsgJiN4NDM4OyYjeDQzRDsmI3g0NDQ7JiN4NDNFOyYjeDQ0MDsmI3g0M0M7JiN4NDMwOyYjeDQ0NjsmI3g0Mzg7JiN4NDRGOzwvTGFiZWxTdHJpbmc+PC9pdGVtPjwvbGFiZWxIaXN0b3J5Pg==</Value>
</WrappedLabelHistory>
</file>

<file path=customXml/item2.xml><?xml version="1.0" encoding="utf-8"?>
<sisl xmlns:xsd="http://www.w3.org/2001/XMLSchema" xmlns:xsi="http://www.w3.org/2001/XMLSchema-instance" xmlns="http://www.boldonjames.com/2008/01/sie/internal/label" sislVersion="0" policy="bd5b5c17-ff0e-4a45-8ade-b1db9e1fb804" origin="userSelected">
  <element uid="id_classification_nonbusiness" value=""/>
</sisl>
</file>

<file path=customXml/itemProps1.xml><?xml version="1.0" encoding="utf-8"?>
<ds:datastoreItem xmlns:ds="http://schemas.openxmlformats.org/officeDocument/2006/customXml" ds:itemID="{6D72D497-C3F7-4FCC-97A6-6B2EA38A58CF}">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D9B2DDD0-1576-473B-AD1C-7799F2FFDC0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40670</TotalTime>
  <Words>584</Words>
  <Application>Microsoft Office PowerPoint</Application>
  <PresentationFormat>Экран (4:3)</PresentationFormat>
  <Paragraphs>65</Paragraphs>
  <Slides>2</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vt:i4>
      </vt:variant>
    </vt:vector>
  </HeadingPairs>
  <TitlesOfParts>
    <vt:vector size="9" baseType="lpstr">
      <vt:lpstr>Arial</vt:lpstr>
      <vt:lpstr>Calibri</vt:lpstr>
      <vt:lpstr>Montserrat ExtraBold</vt:lpstr>
      <vt:lpstr>Source Sans Pro</vt:lpstr>
      <vt:lpstr>Times New Roman</vt:lpstr>
      <vt:lpstr>Wingdings</vt:lpstr>
      <vt:lpstr>Тема Office</vt:lpstr>
      <vt:lpstr>Презентация PowerPoint</vt:lpstr>
      <vt:lpstr>Презентация PowerPoint</vt:lpstr>
    </vt:vector>
  </TitlesOfParts>
  <Company>ROSBANK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Неробеева Алена Юрьевна</dc:creator>
  <dc:description>C0 - Public |j,llsaj12398**C0)knasdals|</dc:description>
  <cp:lastModifiedBy>Губаль Мария Андреевна</cp:lastModifiedBy>
  <cp:revision>213</cp:revision>
  <cp:lastPrinted>2019-06-26T10:22:24Z</cp:lastPrinted>
  <dcterms:created xsi:type="dcterms:W3CDTF">2019-03-07T08:35:51Z</dcterms:created>
  <dcterms:modified xsi:type="dcterms:W3CDTF">2021-11-03T06:07:00Z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1bed937e-f14e-45b3-a33b-353ca7899dca</vt:lpwstr>
  </property>
  <property fmtid="{D5CDD505-2E9C-101B-9397-08002B2CF9AE}" pid="3" name="bjSaver">
    <vt:lpwstr>A8yX14bUinQQB6VkDlwI2UfYNrFJBXZg</vt:lpwstr>
  </property>
  <property fmtid="{D5CDD505-2E9C-101B-9397-08002B2CF9AE}" pid="4" name="bjDocumentSecurityLabel">
    <vt:lpwstr>C0 | Общедоступная информация</vt:lpwstr>
  </property>
  <property fmtid="{D5CDD505-2E9C-101B-9397-08002B2CF9AE}" pid="5" name="bjLabelHistoryID">
    <vt:lpwstr>{6D72D497-C3F7-4FCC-97A6-6B2EA38A58CF}</vt:lpwstr>
  </property>
  <property fmtid="{D5CDD505-2E9C-101B-9397-08002B2CF9AE}" pid="6" name="bjDocumentLabelXML">
    <vt:lpwstr>&lt;?xml version="1.0" encoding="us-ascii"?&gt;&lt;sisl xmlns:xsd="http://www.w3.org/2001/XMLSchema" xmlns:xsi="http://www.w3.org/2001/XMLSchema-instance" sislVersion="0" policy="bd5b5c17-ff0e-4a45-8ade-b1db9e1fb804" origin="userSelected" xmlns="http://www.boldonj</vt:lpwstr>
  </property>
  <property fmtid="{D5CDD505-2E9C-101B-9397-08002B2CF9AE}" pid="7" name="bjDocumentLabelXML-0">
    <vt:lpwstr>ames.com/2008/01/sie/internal/label"&gt;&lt;element uid="id_classification_nonbusiness" value="" /&gt;&lt;/sisl&gt;</vt:lpwstr>
  </property>
</Properties>
</file>