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19"/>
  </p:notesMasterIdLst>
  <p:handoutMasterIdLst>
    <p:handoutMasterId r:id="rId20"/>
  </p:handoutMasterIdLst>
  <p:sldIdLst>
    <p:sldId id="306" r:id="rId7"/>
    <p:sldId id="318" r:id="rId8"/>
    <p:sldId id="319" r:id="rId9"/>
    <p:sldId id="312" r:id="rId10"/>
    <p:sldId id="316" r:id="rId11"/>
    <p:sldId id="317" r:id="rId12"/>
    <p:sldId id="310" r:id="rId13"/>
    <p:sldId id="313" r:id="rId14"/>
    <p:sldId id="314" r:id="rId15"/>
    <p:sldId id="315" r:id="rId16"/>
    <p:sldId id="307" r:id="rId17"/>
    <p:sldId id="300" r:id="rId1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88822" autoAdjust="0"/>
  </p:normalViewPr>
  <p:slideViewPr>
    <p:cSldViewPr>
      <p:cViewPr varScale="1">
        <p:scale>
          <a:sx n="155" d="100"/>
          <a:sy n="155" d="100"/>
        </p:scale>
        <p:origin x="10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an, Carolina (STUDENTS)" userId="00319acd-474b-4858-82e1-f60c4af967dd" providerId="ADAL" clId="{AE95F46F-7FAB-4682-9245-B29ABEA9FCDF}"/>
    <pc:docChg chg="modSld">
      <pc:chgData name="Duran, Carolina (STUDENTS)" userId="00319acd-474b-4858-82e1-f60c4af967dd" providerId="ADAL" clId="{AE95F46F-7FAB-4682-9245-B29ABEA9FCDF}" dt="2020-11-16T11:28:02.125" v="1" actId="692"/>
      <pc:docMkLst>
        <pc:docMk/>
      </pc:docMkLst>
      <pc:sldChg chg="modSp">
        <pc:chgData name="Duran, Carolina (STUDENTS)" userId="00319acd-474b-4858-82e1-f60c4af967dd" providerId="ADAL" clId="{AE95F46F-7FAB-4682-9245-B29ABEA9FCDF}" dt="2020-11-16T11:28:02.125" v="1" actId="692"/>
        <pc:sldMkLst>
          <pc:docMk/>
          <pc:sldMk cId="2640667436" sldId="315"/>
        </pc:sldMkLst>
        <pc:graphicFrameChg chg="mod">
          <ac:chgData name="Duran, Carolina (STUDENTS)" userId="00319acd-474b-4858-82e1-f60c4af967dd" providerId="ADAL" clId="{AE95F46F-7FAB-4682-9245-B29ABEA9FCDF}" dt="2020-11-16T11:28:02.125" v="1" actId="692"/>
          <ac:graphicFrameMkLst>
            <pc:docMk/>
            <pc:sldMk cId="2640667436" sldId="315"/>
            <ac:graphicFrameMk id="7" creationId="{66214EDC-0B40-4313-9D72-1122ED4D726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No Normailization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63500">
                <a:solidFill>
                  <a:schemeClr val="tx1"/>
                </a:solidFill>
              </a:ln>
              <a:effectLst/>
            </c:spPr>
          </c:marker>
          <c:cat>
            <c:strRef>
              <c:f>Tabelle1!$A$27:$A$31</c:f>
              <c:strCache>
                <c:ptCount val="5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</c:strCache>
            </c:strRef>
          </c:cat>
          <c:val>
            <c:numRef>
              <c:f>Tabelle1!$B$27:$B$31</c:f>
              <c:numCache>
                <c:formatCode>General</c:formatCode>
                <c:ptCount val="5"/>
                <c:pt idx="0">
                  <c:v>0.37290048964195699</c:v>
                </c:pt>
                <c:pt idx="1">
                  <c:v>0.38586667456610102</c:v>
                </c:pt>
                <c:pt idx="2">
                  <c:v>0.24419649210849101</c:v>
                </c:pt>
                <c:pt idx="3">
                  <c:v>0.64143873100920901</c:v>
                </c:pt>
                <c:pt idx="4">
                  <c:v>0.64551205256440303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D4-48BF-87FE-72F66DAAE968}"/>
            </c:ext>
          </c:extLst>
        </c:ser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val>
            <c:numRef>
              <c:f>Tabelle1!$G$27:$G$31</c:f>
              <c:numCache>
                <c:formatCode>General</c:formatCode>
                <c:ptCount val="5"/>
                <c:pt idx="0">
                  <c:v>0.36765181296020599</c:v>
                </c:pt>
                <c:pt idx="1">
                  <c:v>0.39455843637500798</c:v>
                </c:pt>
                <c:pt idx="2">
                  <c:v>0.24187878150198699</c:v>
                </c:pt>
                <c:pt idx="3">
                  <c:v>0.66459882548391702</c:v>
                </c:pt>
                <c:pt idx="4">
                  <c:v>0.65419441049299298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D4-48BF-87FE-72F66DAAE968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3D4-48BF-87FE-72F66DAAE968}"/>
              </c:ext>
            </c:extLst>
          </c:dPt>
          <c:val>
            <c:numRef>
              <c:f>Tabelle1!$L$27:$L$31</c:f>
              <c:numCache>
                <c:formatCode>General</c:formatCode>
                <c:ptCount val="5"/>
                <c:pt idx="0">
                  <c:v>0.36854468734068602</c:v>
                </c:pt>
                <c:pt idx="1">
                  <c:v>0.40158036720547902</c:v>
                </c:pt>
                <c:pt idx="2">
                  <c:v>0.26158456201554797</c:v>
                </c:pt>
                <c:pt idx="3">
                  <c:v>0.64277521768011603</c:v>
                </c:pt>
                <c:pt idx="4">
                  <c:v>0.6715626393845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D4-48BF-87FE-72F66DAAE968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val>
            <c:numRef>
              <c:f>Tabelle1!$Q$27:$Q$31</c:f>
              <c:numCache>
                <c:formatCode>General</c:formatCode>
                <c:ptCount val="5"/>
                <c:pt idx="0">
                  <c:v>0.36896693233571998</c:v>
                </c:pt>
                <c:pt idx="1">
                  <c:v>0.40145557048004099</c:v>
                </c:pt>
                <c:pt idx="2">
                  <c:v>0.23803545455119399</c:v>
                </c:pt>
                <c:pt idx="3">
                  <c:v>0.64306275024100101</c:v>
                </c:pt>
                <c:pt idx="4">
                  <c:v>0.66610376338303701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D4-48BF-87FE-72F66DAAE968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val>
            <c:numRef>
              <c:f>Tabelle1!$V$27:$V$31</c:f>
              <c:numCache>
                <c:formatCode>General</c:formatCode>
                <c:ptCount val="5"/>
                <c:pt idx="0">
                  <c:v>0.39087065382731301</c:v>
                </c:pt>
                <c:pt idx="1">
                  <c:v>0.39645952919687499</c:v>
                </c:pt>
                <c:pt idx="2">
                  <c:v>0.25835462154358502</c:v>
                </c:pt>
                <c:pt idx="3">
                  <c:v>0.60597850837420797</c:v>
                </c:pt>
                <c:pt idx="4">
                  <c:v>0.67784891014667803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D4-48BF-87FE-72F66DAAE968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val>
            <c:numRef>
              <c:f>Tabelle1!$AA$27:$AA$31</c:f>
              <c:numCache>
                <c:formatCode>General</c:formatCode>
                <c:ptCount val="5"/>
                <c:pt idx="0">
                  <c:v>0.37085596613146499</c:v>
                </c:pt>
                <c:pt idx="1">
                  <c:v>0.39485222804411602</c:v>
                </c:pt>
                <c:pt idx="2">
                  <c:v>0.25383962078626399</c:v>
                </c:pt>
                <c:pt idx="3">
                  <c:v>0.59930162043063695</c:v>
                </c:pt>
                <c:pt idx="4">
                  <c:v>0.63934280988658099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D4-48BF-87FE-72F66DAAE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Dice Coefficient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Tabelle1!$H$27:$H$32</c:f>
              <c:numCache>
                <c:formatCode>General</c:formatCode>
                <c:ptCount val="6"/>
                <c:pt idx="0">
                  <c:v>-1.4075274309214638</c:v>
                </c:pt>
                <c:pt idx="1">
                  <c:v>2.2525297937896984</c:v>
                </c:pt>
                <c:pt idx="2">
                  <c:v>-0.94911707637237785</c:v>
                </c:pt>
                <c:pt idx="3">
                  <c:v>3.6106479629424668</c:v>
                </c:pt>
                <c:pt idx="4">
                  <c:v>1.3450342087491409</c:v>
                </c:pt>
                <c:pt idx="5">
                  <c:v>0.97031349163749281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8-48D8-9C2D-1F49E9E4D799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Tabelle1!$M$27:$M$32</c:f>
              <c:numCache>
                <c:formatCode>General</c:formatCode>
                <c:ptCount val="6"/>
                <c:pt idx="0">
                  <c:v>-1.1680870425923082</c:v>
                </c:pt>
                <c:pt idx="1">
                  <c:v>4.0723114161251974</c:v>
                </c:pt>
                <c:pt idx="2">
                  <c:v>7.1205240324794818</c:v>
                </c:pt>
                <c:pt idx="3">
                  <c:v>0.20835765074619958</c:v>
                </c:pt>
                <c:pt idx="4">
                  <c:v>4.0356468506833805</c:v>
                </c:pt>
                <c:pt idx="5">
                  <c:v>2.8537505814883901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8-48D8-9C2D-1F49E9E4D799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Tabelle1!$R$27:$R$32</c:f>
              <c:numCache>
                <c:formatCode>General</c:formatCode>
                <c:ptCount val="6"/>
                <c:pt idx="0">
                  <c:v>-1.0548544224261664</c:v>
                </c:pt>
                <c:pt idx="1">
                  <c:v>4.039969487250838</c:v>
                </c:pt>
                <c:pt idx="2">
                  <c:v>-2.5229836448919225</c:v>
                </c:pt>
                <c:pt idx="3">
                  <c:v>0.25318384333244931</c:v>
                </c:pt>
                <c:pt idx="4">
                  <c:v>3.1899808433986654</c:v>
                </c:pt>
                <c:pt idx="5">
                  <c:v>0.78105922133277272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8-48D8-9C2D-1F49E9E4D799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Tabelle1!$W$27:$W$32</c:f>
              <c:numCache>
                <c:formatCode>General</c:formatCode>
                <c:ptCount val="6"/>
                <c:pt idx="0">
                  <c:v>4.8190240250449117</c:v>
                </c:pt>
                <c:pt idx="1">
                  <c:v>2.7452110609669562</c:v>
                </c:pt>
                <c:pt idx="2">
                  <c:v>5.797843086461647</c:v>
                </c:pt>
                <c:pt idx="3">
                  <c:v>-5.5282322255797709</c:v>
                </c:pt>
                <c:pt idx="4">
                  <c:v>5.009489358689974</c:v>
                </c:pt>
                <c:pt idx="5">
                  <c:v>2.5686670611167437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B8-48D8-9C2D-1F49E9E4D799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Tabelle1!$AB$27:$AB$32</c:f>
              <c:numCache>
                <c:formatCode>General</c:formatCode>
                <c:ptCount val="6"/>
                <c:pt idx="0">
                  <c:v>-0.54827589860637238</c:v>
                </c:pt>
                <c:pt idx="1">
                  <c:v>2.3286679234787671</c:v>
                </c:pt>
                <c:pt idx="2">
                  <c:v>3.9489218680048657</c:v>
                </c:pt>
                <c:pt idx="3">
                  <c:v>-6.5691559523191776</c:v>
                </c:pt>
                <c:pt idx="4">
                  <c:v>-0.9557130116027589</c:v>
                </c:pt>
                <c:pt idx="5">
                  <c:v>-0.35911101420893521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B8-48D8-9C2D-1F49E9E4D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Tabelle1!$B$25:$B$26</c15:sqref>
                        </c15:formulaRef>
                      </c:ext>
                    </c:extLst>
                    <c:strCache>
                      <c:ptCount val="2"/>
                      <c:pt idx="1">
                        <c:v>VALUE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Tabelle1!$F$35:$F$40</c15:sqref>
                        </c15:formulaRef>
                      </c:ext>
                    </c:extLst>
                    <c:strCache>
                      <c:ptCount val="6"/>
                      <c:pt idx="0">
                        <c:v>Amygdala</c:v>
                      </c:pt>
                      <c:pt idx="1">
                        <c:v>GreyMatter</c:v>
                      </c:pt>
                      <c:pt idx="2">
                        <c:v>Hippocampus</c:v>
                      </c:pt>
                      <c:pt idx="3">
                        <c:v>Thalamus</c:v>
                      </c:pt>
                      <c:pt idx="4">
                        <c:v>WhiteMatter</c:v>
                      </c:pt>
                      <c:pt idx="5">
                        <c:v>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Tabelle1!$B$35:$B$39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18.584873631809899</c:v>
                      </c:pt>
                      <c:pt idx="1">
                        <c:v>5.4109245088060698</c:v>
                      </c:pt>
                      <c:pt idx="2">
                        <c:v>22.308032246326899</c:v>
                      </c:pt>
                      <c:pt idx="3">
                        <c:v>24.576771100945201</c:v>
                      </c:pt>
                      <c:pt idx="4">
                        <c:v>4.9395457378701897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18B8-48D8-9C2D-1F49E9E4D799}"/>
                  </c:ext>
                </c:extLst>
              </c15:ser>
            </c15:filteredLineSeries>
          </c:ext>
        </c:extLst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Improvement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No Normailization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63500">
                <a:solidFill>
                  <a:schemeClr val="tx1"/>
                </a:solidFill>
              </a:ln>
              <a:effectLst/>
            </c:spPr>
          </c:marker>
          <c:cat>
            <c:strRef>
              <c:f>Tabelle1!$A$27:$A$31</c:f>
              <c:strCache>
                <c:ptCount val="5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</c:strCache>
            </c:strRef>
          </c:cat>
          <c:val>
            <c:numRef>
              <c:f>Tabelle1!$B$35:$B$39</c:f>
              <c:numCache>
                <c:formatCode>General</c:formatCode>
                <c:ptCount val="5"/>
                <c:pt idx="0">
                  <c:v>18.584873631809899</c:v>
                </c:pt>
                <c:pt idx="1">
                  <c:v>5.4109245088060698</c:v>
                </c:pt>
                <c:pt idx="2">
                  <c:v>22.308032246326899</c:v>
                </c:pt>
                <c:pt idx="3">
                  <c:v>24.576771100945201</c:v>
                </c:pt>
                <c:pt idx="4">
                  <c:v>4.9395457378701897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2-4088-A341-5DAD31233508}"/>
            </c:ext>
          </c:extLst>
        </c:ser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val>
            <c:numRef>
              <c:f>Tabelle1!$G$35:$G$39</c:f>
              <c:numCache>
                <c:formatCode>General</c:formatCode>
                <c:ptCount val="5"/>
                <c:pt idx="0">
                  <c:v>17.452333944031501</c:v>
                </c:pt>
                <c:pt idx="1">
                  <c:v>5.0444051312021596</c:v>
                </c:pt>
                <c:pt idx="2">
                  <c:v>20.426850787886899</c:v>
                </c:pt>
                <c:pt idx="3">
                  <c:v>21.042868459493299</c:v>
                </c:pt>
                <c:pt idx="4">
                  <c:v>5.5318996555595703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2-4088-A341-5DAD31233508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val>
            <c:numRef>
              <c:f>Tabelle1!$L$35:$L$39</c:f>
              <c:numCache>
                <c:formatCode>General</c:formatCode>
                <c:ptCount val="5"/>
                <c:pt idx="0">
                  <c:v>15.8159946486105</c:v>
                </c:pt>
                <c:pt idx="1">
                  <c:v>4.6017028685912003</c:v>
                </c:pt>
                <c:pt idx="2">
                  <c:v>20.650737236982</c:v>
                </c:pt>
                <c:pt idx="3">
                  <c:v>39.2713880608338</c:v>
                </c:pt>
                <c:pt idx="4">
                  <c:v>4.2401624165051999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2-4088-A341-5DAD31233508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val>
            <c:numRef>
              <c:f>Tabelle1!$Q$35:$Q$39</c:f>
              <c:numCache>
                <c:formatCode>General</c:formatCode>
                <c:ptCount val="5"/>
                <c:pt idx="0">
                  <c:v>17.634165869606001</c:v>
                </c:pt>
                <c:pt idx="1">
                  <c:v>4.3167370877009201</c:v>
                </c:pt>
                <c:pt idx="2">
                  <c:v>24.730909863014201</c:v>
                </c:pt>
                <c:pt idx="3">
                  <c:v>32.9383308359889</c:v>
                </c:pt>
                <c:pt idx="4">
                  <c:v>4.52388269755712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E2-4088-A341-5DAD31233508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val>
            <c:numRef>
              <c:f>Tabelle1!$V$35:$V$39</c:f>
              <c:numCache>
                <c:formatCode>General</c:formatCode>
                <c:ptCount val="5"/>
                <c:pt idx="0">
                  <c:v>17.463679125056501</c:v>
                </c:pt>
                <c:pt idx="1">
                  <c:v>4.8018352230427697</c:v>
                </c:pt>
                <c:pt idx="2">
                  <c:v>20.353579260186699</c:v>
                </c:pt>
                <c:pt idx="3">
                  <c:v>41.405244685245997</c:v>
                </c:pt>
                <c:pt idx="4">
                  <c:v>4.0114704755647796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E2-4088-A341-5DAD31233508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val>
            <c:numRef>
              <c:f>Tabelle1!$AA$35:$AA$39</c:f>
              <c:numCache>
                <c:formatCode>General</c:formatCode>
                <c:ptCount val="5"/>
                <c:pt idx="0">
                  <c:v>20.101998735383098</c:v>
                </c:pt>
                <c:pt idx="1">
                  <c:v>4.7761949870707596</c:v>
                </c:pt>
                <c:pt idx="2">
                  <c:v>22.240401758548099</c:v>
                </c:pt>
                <c:pt idx="3">
                  <c:v>38.194961504858597</c:v>
                </c:pt>
                <c:pt idx="4">
                  <c:v>4.3943217819702998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E2-4088-A341-5DAD31233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Hausdorff 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Tabelle1!$H$35:$H$40</c:f>
              <c:numCache>
                <c:formatCode>General</c:formatCode>
                <c:ptCount val="6"/>
                <c:pt idx="0">
                  <c:v>6.0938788727620974</c:v>
                </c:pt>
                <c:pt idx="1">
                  <c:v>6.7736923146389154</c:v>
                </c:pt>
                <c:pt idx="2">
                  <c:v>8.4327538963000368</c:v>
                </c:pt>
                <c:pt idx="3">
                  <c:v>14.379035500379429</c:v>
                </c:pt>
                <c:pt idx="4">
                  <c:v>-11.992072735514116</c:v>
                </c:pt>
                <c:pt idx="5">
                  <c:v>4.737457569713273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2D-4A9E-93BD-5F09A75D70F1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Tabelle1!$M$35:$M$40</c:f>
              <c:numCache>
                <c:formatCode>General</c:formatCode>
                <c:ptCount val="6"/>
                <c:pt idx="0">
                  <c:v>14.898562336523939</c:v>
                </c:pt>
                <c:pt idx="1">
                  <c:v>14.955330441182328</c:v>
                </c:pt>
                <c:pt idx="2">
                  <c:v>7.4291402802583777</c:v>
                </c:pt>
                <c:pt idx="3">
                  <c:v>-59.790673475912612</c:v>
                </c:pt>
                <c:pt idx="4">
                  <c:v>14.158859103237026</c:v>
                </c:pt>
                <c:pt idx="5">
                  <c:v>-1.6697562629421885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D-4A9E-93BD-5F09A75D70F1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Tabelle1!$R$35:$R$40</c:f>
              <c:numCache>
                <c:formatCode>General</c:formatCode>
                <c:ptCount val="6"/>
                <c:pt idx="0">
                  <c:v>5.1154922063966302</c:v>
                </c:pt>
                <c:pt idx="1">
                  <c:v>20.221820121947776</c:v>
                </c:pt>
                <c:pt idx="2">
                  <c:v>-10.86101001618481</c:v>
                </c:pt>
                <c:pt idx="3">
                  <c:v>-34.022206174683866</c:v>
                </c:pt>
                <c:pt idx="4">
                  <c:v>8.4150053946518035</c:v>
                </c:pt>
                <c:pt idx="5">
                  <c:v>-2.2261796935744931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D-4A9E-93BD-5F09A75D70F1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Tabelle1!$W$35:$W$40</c:f>
              <c:numCache>
                <c:formatCode>General</c:formatCode>
                <c:ptCount val="6"/>
                <c:pt idx="0">
                  <c:v>6.0328336310791979</c:v>
                </c:pt>
                <c:pt idx="1">
                  <c:v>11.256658354261475</c:v>
                </c:pt>
                <c:pt idx="2">
                  <c:v>8.7612074635673363</c:v>
                </c:pt>
                <c:pt idx="3">
                  <c:v>-68.473085887403599</c:v>
                </c:pt>
                <c:pt idx="4">
                  <c:v>18.788676359247017</c:v>
                </c:pt>
                <c:pt idx="5">
                  <c:v>-4.7267420158497142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D-4A9E-93BD-5F09A75D70F1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Tabelle1!$AB$35:$AB$40</c:f>
              <c:numCache>
                <c:formatCode>General</c:formatCode>
                <c:ptCount val="6"/>
                <c:pt idx="0">
                  <c:v>-8.1632252854089149</c:v>
                </c:pt>
                <c:pt idx="1">
                  <c:v>11.730518891962223</c:v>
                </c:pt>
                <c:pt idx="2">
                  <c:v>0.30316653226971862</c:v>
                </c:pt>
                <c:pt idx="3">
                  <c:v>-55.410820029933269</c:v>
                </c:pt>
                <c:pt idx="4">
                  <c:v>11.037937187620354</c:v>
                </c:pt>
                <c:pt idx="5">
                  <c:v>-8.1004845406979769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D-4A9E-93BD-5F09A75D7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Tabelle1!$B$25:$B$26</c15:sqref>
                        </c15:formulaRef>
                      </c:ext>
                    </c:extLst>
                    <c:strCache>
                      <c:ptCount val="2"/>
                      <c:pt idx="1">
                        <c:v>VALUE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Tabelle1!$F$35:$F$40</c15:sqref>
                        </c15:formulaRef>
                      </c:ext>
                    </c:extLst>
                    <c:strCache>
                      <c:ptCount val="6"/>
                      <c:pt idx="0">
                        <c:v>Amygdala</c:v>
                      </c:pt>
                      <c:pt idx="1">
                        <c:v>GreyMatter</c:v>
                      </c:pt>
                      <c:pt idx="2">
                        <c:v>Hippocampus</c:v>
                      </c:pt>
                      <c:pt idx="3">
                        <c:v>Thalamus</c:v>
                      </c:pt>
                      <c:pt idx="4">
                        <c:v>WhiteMatter</c:v>
                      </c:pt>
                      <c:pt idx="5">
                        <c:v>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Tabelle1!$B$35:$B$39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18.584873631809899</c:v>
                      </c:pt>
                      <c:pt idx="1">
                        <c:v>5.4109245088060698</c:v>
                      </c:pt>
                      <c:pt idx="2">
                        <c:v>22.308032246326899</c:v>
                      </c:pt>
                      <c:pt idx="3">
                        <c:v>24.576771100945201</c:v>
                      </c:pt>
                      <c:pt idx="4">
                        <c:v>4.9395457378701897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6B2D-4A9E-93BD-5F09A75D70F1}"/>
                  </c:ext>
                </c:extLst>
              </c15:ser>
            </c15:filteredLineSeries>
          </c:ext>
        </c:extLst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Improvement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16.11.2020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7473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007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320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376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01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353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460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189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669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962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23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5000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6585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emf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emf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  <p:sldLayoutId id="2147483777" r:id="rId3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78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98B0-3F8F-4C32-B35F-6E41BD9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Analysis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7639-120C-4D80-A4A6-8538F605D7B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Thomas Buchegger, Carolina Duran, Stefan Weber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52565-D83F-4702-9BCB-09A3FCE2FF2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2203200"/>
            <a:ext cx="8604000" cy="900000"/>
          </a:xfrm>
        </p:spPr>
        <p:txBody>
          <a:bodyPr/>
          <a:lstStyle/>
          <a:p>
            <a:r>
              <a:rPr lang="en-US" dirty="0"/>
              <a:t>Midterm Presentation</a:t>
            </a:r>
          </a:p>
          <a:p>
            <a:r>
              <a:rPr lang="en-GB" sz="1800" dirty="0"/>
              <a:t>Image normalization has an important influence on the segmentation performance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E28B4-FF0A-4FE4-9C21-7744E430499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16. November 2020</a:t>
            </a:r>
          </a:p>
        </p:txBody>
      </p:sp>
    </p:spTree>
    <p:extLst>
      <p:ext uri="{BB962C8B-B14F-4D97-AF65-F5344CB8AC3E}">
        <p14:creationId xmlns:p14="http://schemas.microsoft.com/office/powerpoint/2010/main" val="16677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 err="1"/>
              <a:t>Hausdorff</a:t>
            </a:r>
            <a:r>
              <a:rPr lang="en-GB" dirty="0"/>
              <a:t> Distance Improvement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6214EDC-0B40-4313-9D72-1122ED4D7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696675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06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D96C830-14AA-41C9-95A1-E2DE662385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What to do until the end of semester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E919C78D-2366-43B6-90AA-19FC1507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2E2B98F-DA7C-448F-ACBF-3E4BCA2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96496" cy="3528392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More normalization techniques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Combine normalizations with different Random Forest parameters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Behavior of normalization techniques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Analyze results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report</a:t>
            </a:r>
          </a:p>
        </p:txBody>
      </p:sp>
    </p:spTree>
    <p:extLst>
      <p:ext uri="{BB962C8B-B14F-4D97-AF65-F5344CB8AC3E}">
        <p14:creationId xmlns:p14="http://schemas.microsoft.com/office/powerpoint/2010/main" val="6942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 err="1"/>
              <a:t>Thank</a:t>
            </a:r>
            <a:r>
              <a:rPr lang="de-CH" spc="-15" dirty="0"/>
              <a:t> </a:t>
            </a:r>
            <a:r>
              <a:rPr lang="de-CH" spc="-15" dirty="0" err="1"/>
              <a:t>you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spc="20" dirty="0" err="1">
                <a:solidFill>
                  <a:srgbClr val="231F20"/>
                </a:solidFill>
              </a:rPr>
              <a:t>for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your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attention</a:t>
            </a:r>
            <a:endParaRPr lang="de-DE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9144000" cy="3213100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A7C465-3429-4A10-9E6F-351ECE353CF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Thomas Buchegger, Carolina Duran, Stefan Weber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D1F3275-E823-4A81-A525-BE4A46BC9AC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16. November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MIA Pipeline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5EA454-8854-4612-AE83-ED6966CB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1827085"/>
            <a:ext cx="6876256" cy="26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1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purpose of normalization?</a:t>
            </a:r>
          </a:p>
          <a:p>
            <a:pPr lvl="1"/>
            <a:r>
              <a:rPr lang="en-GB" dirty="0"/>
              <a:t>To</a:t>
            </a:r>
            <a:r>
              <a:rPr lang="en-US" dirty="0"/>
              <a:t> improve the image quality for comparison</a:t>
            </a:r>
          </a:p>
          <a:p>
            <a:pPr lvl="1"/>
            <a:r>
              <a:rPr lang="en-US" dirty="0"/>
              <a:t>Normalize </a:t>
            </a:r>
            <a:r>
              <a:rPr lang="en-US"/>
              <a:t>image information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Simple and effective</a:t>
            </a:r>
          </a:p>
          <a:p>
            <a:r>
              <a:rPr lang="en-GB" dirty="0"/>
              <a:t>Be careful with bias or confound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35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Normalizations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MinMax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Zscore</a:t>
            </a:r>
            <a:endParaRPr lang="en-GB" b="1" dirty="0"/>
          </a:p>
          <a:p>
            <a:endParaRPr lang="en-GB" dirty="0"/>
          </a:p>
          <a:p>
            <a:r>
              <a:rPr lang="en-GB" b="1" dirty="0"/>
              <a:t>Histogram Matching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44702F9-B35E-4BBC-B92C-5AB4BDFF4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47821"/>
              </p:ext>
            </p:extLst>
          </p:nvPr>
        </p:nvGraphicFramePr>
        <p:xfrm>
          <a:off x="1835696" y="1205755"/>
          <a:ext cx="1220523" cy="6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74360" imgH="393480" progId="Equation.DSMT4">
                  <p:embed/>
                </p:oleObj>
              </mc:Choice>
              <mc:Fallback>
                <p:oleObj name="Equation" r:id="rId4" imgW="774360" imgH="393480" progId="Equation.DSMT4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244702F9-B35E-4BBC-B92C-5AB4BDFF4B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696" y="1205755"/>
                        <a:ext cx="1220523" cy="62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2E626AF-0C11-49EC-BC55-B38E20873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55816"/>
              </p:ext>
            </p:extLst>
          </p:nvPr>
        </p:nvGraphicFramePr>
        <p:xfrm>
          <a:off x="1944688" y="1976438"/>
          <a:ext cx="10001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634680" imgH="393480" progId="Equation.DSMT4">
                  <p:embed/>
                </p:oleObj>
              </mc:Choice>
              <mc:Fallback>
                <p:oleObj name="Equation" r:id="rId6" imgW="634680" imgH="393480" progId="Equation.DSMT4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52E626AF-0C11-49EC-BC55-B38E208737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4688" y="1976438"/>
                        <a:ext cx="1000125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3B0D00B-4F46-4295-934E-25BCFF3D0E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20"/>
          <a:stretch/>
        </p:blipFill>
        <p:spPr>
          <a:xfrm>
            <a:off x="2736912" y="2571750"/>
            <a:ext cx="590586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Normalizations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5"/>
            <a:ext cx="8460000" cy="3528392"/>
          </a:xfrm>
        </p:spPr>
        <p:txBody>
          <a:bodyPr/>
          <a:lstStyle/>
          <a:p>
            <a:r>
              <a:rPr lang="en-GB" b="1" dirty="0"/>
              <a:t>Fuzzy C-Means</a:t>
            </a:r>
          </a:p>
          <a:p>
            <a:pPr marL="0" indent="0">
              <a:buNone/>
            </a:pPr>
            <a:r>
              <a:rPr lang="en-GB" dirty="0"/>
              <a:t>Use fuzzy c-means to find a mask for a specified tissue type given a T1w image and it’s brain mask. Create a tissue mask from that T1w image’s FCM tissue mask. Then we can use that tissue mask as input to the </a:t>
            </a:r>
            <a:r>
              <a:rPr lang="en-GB" dirty="0" err="1"/>
              <a:t>func</a:t>
            </a:r>
            <a:r>
              <a:rPr lang="en-GB" dirty="0"/>
              <a:t> again, where the tissue mask is used to find an approximate mean of the tissue intensity in another target contrast, and move it to some standard value</a:t>
            </a:r>
          </a:p>
          <a:p>
            <a:r>
              <a:rPr lang="en-GB" b="1" dirty="0"/>
              <a:t>White Stripe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7627338-E201-4D80-B345-D09DA59564C7}"/>
              </a:ext>
            </a:extLst>
          </p:cNvPr>
          <p:cNvSpPr/>
          <p:nvPr/>
        </p:nvSpPr>
        <p:spPr>
          <a:xfrm>
            <a:off x="7947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Modality m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985299DB-13E4-4BC7-B5F4-62CA514FBBBF}"/>
              </a:ext>
            </a:extLst>
          </p:cNvPr>
          <p:cNvSpPr/>
          <p:nvPr/>
        </p:nvSpPr>
        <p:spPr>
          <a:xfrm>
            <a:off x="195123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Histogram Smoothing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2006EF8-604A-4B84-A052-BE53B5F2666B}"/>
              </a:ext>
            </a:extLst>
          </p:cNvPr>
          <p:cNvSpPr/>
          <p:nvPr/>
        </p:nvSpPr>
        <p:spPr>
          <a:xfrm>
            <a:off x="382299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Peak Extraction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7412634-780D-4937-B9D6-DC873463AB6D}"/>
              </a:ext>
            </a:extLst>
          </p:cNvPr>
          <p:cNvSpPr/>
          <p:nvPr/>
        </p:nvSpPr>
        <p:spPr>
          <a:xfrm>
            <a:off x="5652120" y="329183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Moment Matching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237E8BF-DC54-4120-A25C-010F3618C8D8}"/>
              </a:ext>
            </a:extLst>
          </p:cNvPr>
          <p:cNvSpPr/>
          <p:nvPr/>
        </p:nvSpPr>
        <p:spPr>
          <a:xfrm>
            <a:off x="7523880" y="329183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Normalized Image</a:t>
            </a:r>
            <a:r>
              <a:rPr lang="en-GB" baseline="-25000" dirty="0"/>
              <a:t>  </a:t>
            </a:r>
            <a:endParaRPr lang="en-GB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5687AC1-31FA-469D-AD47-9BD7A5E24A6D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591639" y="3728141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DD50589-66CF-4716-80D0-E2696E0940BD}"/>
              </a:ext>
            </a:extLst>
          </p:cNvPr>
          <p:cNvCxnSpPr/>
          <p:nvPr/>
        </p:nvCxnSpPr>
        <p:spPr>
          <a:xfrm>
            <a:off x="3463399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9CED7CE-93A1-4E3D-B47E-9841A4DCC560}"/>
              </a:ext>
            </a:extLst>
          </p:cNvPr>
          <p:cNvCxnSpPr/>
          <p:nvPr/>
        </p:nvCxnSpPr>
        <p:spPr>
          <a:xfrm>
            <a:off x="5292528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38C6640-E571-450E-90B1-9AB51F03425A}"/>
              </a:ext>
            </a:extLst>
          </p:cNvPr>
          <p:cNvCxnSpPr/>
          <p:nvPr/>
        </p:nvCxnSpPr>
        <p:spPr>
          <a:xfrm>
            <a:off x="7164288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6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Metrics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1" y="1275606"/>
            <a:ext cx="8460000" cy="3528392"/>
          </a:xfrm>
        </p:spPr>
        <p:txBody>
          <a:bodyPr/>
          <a:lstStyle/>
          <a:p>
            <a:r>
              <a:rPr lang="en-GB" b="1" dirty="0"/>
              <a:t>Dice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 err="1"/>
              <a:t>Hausdorff</a:t>
            </a:r>
            <a:r>
              <a:rPr lang="en-GB" b="1" dirty="0"/>
              <a:t>-Distance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AF0D81-999E-4DAC-9965-522243208E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37"/>
          <a:stretch/>
        </p:blipFill>
        <p:spPr>
          <a:xfrm>
            <a:off x="3275856" y="683485"/>
            <a:ext cx="2592288" cy="235631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8CDCFB6-8D7E-45AF-8490-22424E620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052746"/>
            <a:ext cx="2016224" cy="20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8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Dice Coefficient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2B0235B0-B769-40E6-B648-548BAC09B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669357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289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Dice Coefficient Improvement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69C24F4-1741-4627-A58B-D383DFE44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477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21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 err="1"/>
              <a:t>Hausdorff</a:t>
            </a:r>
            <a:r>
              <a:rPr lang="en-GB" dirty="0"/>
              <a:t> Distance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833FB77-9DDE-4DFE-948B-9E7FC9446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12268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589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 (1)</Template>
  <TotalTime>0</TotalTime>
  <Words>241</Words>
  <Application>Microsoft Office PowerPoint</Application>
  <PresentationFormat>Bildschirmpräsentation (16:9)</PresentationFormat>
  <Paragraphs>72</Paragraphs>
  <Slides>12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Equation</vt:lpstr>
      <vt:lpstr>Medical Image Analysis Lab</vt:lpstr>
      <vt:lpstr>Introduction</vt:lpstr>
      <vt:lpstr>Introduction</vt:lpstr>
      <vt:lpstr>Our Project</vt:lpstr>
      <vt:lpstr>Our Project</vt:lpstr>
      <vt:lpstr>Our Project</vt:lpstr>
      <vt:lpstr>Results</vt:lpstr>
      <vt:lpstr>Results</vt:lpstr>
      <vt:lpstr>Results</vt:lpstr>
      <vt:lpstr>Results</vt:lpstr>
      <vt:lpstr>Outlook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Meinen, Nalet Julian (STUDENTS)</dc:creator>
  <cp:lastModifiedBy>Duran, Carolina (STUDENTS)</cp:lastModifiedBy>
  <cp:revision>28</cp:revision>
  <cp:lastPrinted>2018-05-01T08:16:01Z</cp:lastPrinted>
  <dcterms:created xsi:type="dcterms:W3CDTF">2019-06-18T07:11:21Z</dcterms:created>
  <dcterms:modified xsi:type="dcterms:W3CDTF">2020-11-16T11:28:16Z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