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748" r:id="rId2"/>
    <p:sldMasterId id="2147483755" r:id="rId3"/>
    <p:sldMasterId id="2147483682" r:id="rId4"/>
    <p:sldMasterId id="2147483769" r:id="rId5"/>
    <p:sldMasterId id="2147483692" r:id="rId6"/>
  </p:sldMasterIdLst>
  <p:notesMasterIdLst>
    <p:notesMasterId r:id="rId19"/>
  </p:notesMasterIdLst>
  <p:handoutMasterIdLst>
    <p:handoutMasterId r:id="rId20"/>
  </p:handoutMasterIdLst>
  <p:sldIdLst>
    <p:sldId id="306" r:id="rId7"/>
    <p:sldId id="318" r:id="rId8"/>
    <p:sldId id="319" r:id="rId9"/>
    <p:sldId id="312" r:id="rId10"/>
    <p:sldId id="316" r:id="rId11"/>
    <p:sldId id="317" r:id="rId12"/>
    <p:sldId id="310" r:id="rId13"/>
    <p:sldId id="313" r:id="rId14"/>
    <p:sldId id="314" r:id="rId15"/>
    <p:sldId id="315" r:id="rId16"/>
    <p:sldId id="307" r:id="rId17"/>
    <p:sldId id="300" r:id="rId1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E6002F"/>
    <a:srgbClr val="000000"/>
    <a:srgbClr val="EE1F3C"/>
    <a:srgbClr val="7F7F7F"/>
    <a:srgbClr val="DB3943"/>
    <a:srgbClr val="EF1D3B"/>
    <a:srgbClr val="DB3842"/>
    <a:srgbClr val="414042"/>
    <a:srgbClr val="8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14" autoAdjust="0"/>
    <p:restoredTop sz="88822" autoAdjust="0"/>
  </p:normalViewPr>
  <p:slideViewPr>
    <p:cSldViewPr>
      <p:cViewPr varScale="1">
        <p:scale>
          <a:sx n="155" d="100"/>
          <a:sy n="155" d="100"/>
        </p:scale>
        <p:origin x="108" y="4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uchegger" userId="e9d10f62-fa07-4fc1-9248-edcb138c70e1" providerId="ADAL" clId="{E9D31AD9-BAB2-4385-AC4A-B20BBC9B1C1E}"/>
    <pc:docChg chg="undo modSld">
      <pc:chgData name="Thomas Buchegger" userId="e9d10f62-fa07-4fc1-9248-edcb138c70e1" providerId="ADAL" clId="{E9D31AD9-BAB2-4385-AC4A-B20BBC9B1C1E}" dt="2020-11-22T15:53:33.455" v="1" actId="732"/>
      <pc:docMkLst>
        <pc:docMk/>
      </pc:docMkLst>
      <pc:sldChg chg="modSp">
        <pc:chgData name="Thomas Buchegger" userId="e9d10f62-fa07-4fc1-9248-edcb138c70e1" providerId="ADAL" clId="{E9D31AD9-BAB2-4385-AC4A-B20BBC9B1C1E}" dt="2020-11-22T15:53:33.455" v="1" actId="732"/>
        <pc:sldMkLst>
          <pc:docMk/>
          <pc:sldMk cId="3711386085" sldId="317"/>
        </pc:sldMkLst>
        <pc:picChg chg="mod modCrop">
          <ac:chgData name="Thomas Buchegger" userId="e9d10f62-fa07-4fc1-9248-edcb138c70e1" providerId="ADAL" clId="{E9D31AD9-BAB2-4385-AC4A-B20BBC9B1C1E}" dt="2020-11-22T15:53:33.455" v="1" actId="732"/>
          <ac:picMkLst>
            <pc:docMk/>
            <pc:sldMk cId="3711386085" sldId="317"/>
            <ac:picMk id="5" creationId="{D3AF0D81-999E-4DAC-9965-522243208EFD}"/>
          </ac:picMkLst>
        </pc:picChg>
      </pc:sldChg>
    </pc:docChg>
  </pc:docChgLst>
  <pc:docChgLst>
    <pc:chgData name="Duran, Carolina (STUDENTS)" userId="00319acd-474b-4858-82e1-f60c4af967dd" providerId="ADAL" clId="{AE95F46F-7FAB-4682-9245-B29ABEA9FCDF}"/>
    <pc:docChg chg="modSld">
      <pc:chgData name="Duran, Carolina (STUDENTS)" userId="00319acd-474b-4858-82e1-f60c4af967dd" providerId="ADAL" clId="{AE95F46F-7FAB-4682-9245-B29ABEA9FCDF}" dt="2020-11-16T11:28:02.125" v="1" actId="692"/>
      <pc:docMkLst>
        <pc:docMk/>
      </pc:docMkLst>
      <pc:sldChg chg="modSp">
        <pc:chgData name="Duran, Carolina (STUDENTS)" userId="00319acd-474b-4858-82e1-f60c4af967dd" providerId="ADAL" clId="{AE95F46F-7FAB-4682-9245-B29ABEA9FCDF}" dt="2020-11-16T11:28:02.125" v="1" actId="692"/>
        <pc:sldMkLst>
          <pc:docMk/>
          <pc:sldMk cId="2640667436" sldId="315"/>
        </pc:sldMkLst>
        <pc:graphicFrameChg chg="mod">
          <ac:chgData name="Duran, Carolina (STUDENTS)" userId="00319acd-474b-4858-82e1-f60c4af967dd" providerId="ADAL" clId="{AE95F46F-7FAB-4682-9245-B29ABEA9FCDF}" dt="2020-11-16T11:28:02.125" v="1" actId="692"/>
          <ac:graphicFrameMkLst>
            <pc:docMk/>
            <pc:sldMk cId="2640667436" sldId="315"/>
            <ac:graphicFrameMk id="7" creationId="{66214EDC-0B40-4313-9D72-1122ED4D726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igene%20Dateien\Downloads\ResultsSummaryPresentation%20(version%201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No Normailization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63500">
                <a:solidFill>
                  <a:schemeClr val="tx1"/>
                </a:solidFill>
              </a:ln>
              <a:effectLst/>
            </c:spPr>
          </c:marker>
          <c:cat>
            <c:strRef>
              <c:f>Tabelle1!$A$27:$A$31</c:f>
              <c:strCache>
                <c:ptCount val="5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</c:strCache>
            </c:strRef>
          </c:cat>
          <c:val>
            <c:numRef>
              <c:f>Tabelle1!$B$27:$B$31</c:f>
              <c:numCache>
                <c:formatCode>General</c:formatCode>
                <c:ptCount val="5"/>
                <c:pt idx="0">
                  <c:v>0.37290048964195699</c:v>
                </c:pt>
                <c:pt idx="1">
                  <c:v>0.38586667456610102</c:v>
                </c:pt>
                <c:pt idx="2">
                  <c:v>0.24419649210849101</c:v>
                </c:pt>
                <c:pt idx="3">
                  <c:v>0.64143873100920901</c:v>
                </c:pt>
                <c:pt idx="4">
                  <c:v>0.64551205256440303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D4-48BF-87FE-72F66DAAE968}"/>
            </c:ext>
          </c:extLst>
        </c:ser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val>
            <c:numRef>
              <c:f>Tabelle1!$G$27:$G$31</c:f>
              <c:numCache>
                <c:formatCode>General</c:formatCode>
                <c:ptCount val="5"/>
                <c:pt idx="0">
                  <c:v>0.36765181296020599</c:v>
                </c:pt>
                <c:pt idx="1">
                  <c:v>0.39455843637500798</c:v>
                </c:pt>
                <c:pt idx="2">
                  <c:v>0.24187878150198699</c:v>
                </c:pt>
                <c:pt idx="3">
                  <c:v>0.66459882548391702</c:v>
                </c:pt>
                <c:pt idx="4">
                  <c:v>0.65419441049299298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D4-48BF-87FE-72F66DAAE968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3D4-48BF-87FE-72F66DAAE968}"/>
              </c:ext>
            </c:extLst>
          </c:dPt>
          <c:val>
            <c:numRef>
              <c:f>Tabelle1!$L$27:$L$31</c:f>
              <c:numCache>
                <c:formatCode>General</c:formatCode>
                <c:ptCount val="5"/>
                <c:pt idx="0">
                  <c:v>0.36854468734068602</c:v>
                </c:pt>
                <c:pt idx="1">
                  <c:v>0.40158036720547902</c:v>
                </c:pt>
                <c:pt idx="2">
                  <c:v>0.26158456201554797</c:v>
                </c:pt>
                <c:pt idx="3">
                  <c:v>0.64277521768011603</c:v>
                </c:pt>
                <c:pt idx="4">
                  <c:v>0.6715626393845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D4-48BF-87FE-72F66DAAE968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val>
            <c:numRef>
              <c:f>Tabelle1!$Q$27:$Q$31</c:f>
              <c:numCache>
                <c:formatCode>General</c:formatCode>
                <c:ptCount val="5"/>
                <c:pt idx="0">
                  <c:v>0.36896693233571998</c:v>
                </c:pt>
                <c:pt idx="1">
                  <c:v>0.40145557048004099</c:v>
                </c:pt>
                <c:pt idx="2">
                  <c:v>0.23803545455119399</c:v>
                </c:pt>
                <c:pt idx="3">
                  <c:v>0.64306275024100101</c:v>
                </c:pt>
                <c:pt idx="4">
                  <c:v>0.66610376338303701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D4-48BF-87FE-72F66DAAE968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val>
            <c:numRef>
              <c:f>Tabelle1!$V$27:$V$31</c:f>
              <c:numCache>
                <c:formatCode>General</c:formatCode>
                <c:ptCount val="5"/>
                <c:pt idx="0">
                  <c:v>0.39087065382731301</c:v>
                </c:pt>
                <c:pt idx="1">
                  <c:v>0.39645952919687499</c:v>
                </c:pt>
                <c:pt idx="2">
                  <c:v>0.25835462154358502</c:v>
                </c:pt>
                <c:pt idx="3">
                  <c:v>0.60597850837420797</c:v>
                </c:pt>
                <c:pt idx="4">
                  <c:v>0.67784891014667803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D4-48BF-87FE-72F66DAAE968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val>
            <c:numRef>
              <c:f>Tabelle1!$AA$27:$AA$31</c:f>
              <c:numCache>
                <c:formatCode>General</c:formatCode>
                <c:ptCount val="5"/>
                <c:pt idx="0">
                  <c:v>0.37085596613146499</c:v>
                </c:pt>
                <c:pt idx="1">
                  <c:v>0.39485222804411602</c:v>
                </c:pt>
                <c:pt idx="2">
                  <c:v>0.25383962078626399</c:v>
                </c:pt>
                <c:pt idx="3">
                  <c:v>0.59930162043063695</c:v>
                </c:pt>
                <c:pt idx="4">
                  <c:v>0.63934280988658099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D4-48BF-87FE-72F66DAAE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Dice Coefficient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Tabelle1!$H$27:$H$32</c:f>
              <c:numCache>
                <c:formatCode>General</c:formatCode>
                <c:ptCount val="6"/>
                <c:pt idx="0">
                  <c:v>-1.4075274309214638</c:v>
                </c:pt>
                <c:pt idx="1">
                  <c:v>2.2525297937896984</c:v>
                </c:pt>
                <c:pt idx="2">
                  <c:v>-0.94911707637237785</c:v>
                </c:pt>
                <c:pt idx="3">
                  <c:v>3.6106479629424668</c:v>
                </c:pt>
                <c:pt idx="4">
                  <c:v>1.3450342087491409</c:v>
                </c:pt>
                <c:pt idx="5">
                  <c:v>0.97031349163749281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8-48D8-9C2D-1F49E9E4D799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Tabelle1!$M$27:$M$32</c:f>
              <c:numCache>
                <c:formatCode>General</c:formatCode>
                <c:ptCount val="6"/>
                <c:pt idx="0">
                  <c:v>-1.1680870425923082</c:v>
                </c:pt>
                <c:pt idx="1">
                  <c:v>4.0723114161251974</c:v>
                </c:pt>
                <c:pt idx="2">
                  <c:v>7.1205240324794818</c:v>
                </c:pt>
                <c:pt idx="3">
                  <c:v>0.20835765074619958</c:v>
                </c:pt>
                <c:pt idx="4">
                  <c:v>4.0356468506833805</c:v>
                </c:pt>
                <c:pt idx="5">
                  <c:v>2.8537505814883901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B8-48D8-9C2D-1F49E9E4D799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Tabelle1!$R$27:$R$32</c:f>
              <c:numCache>
                <c:formatCode>General</c:formatCode>
                <c:ptCount val="6"/>
                <c:pt idx="0">
                  <c:v>-1.0548544224261664</c:v>
                </c:pt>
                <c:pt idx="1">
                  <c:v>4.039969487250838</c:v>
                </c:pt>
                <c:pt idx="2">
                  <c:v>-2.5229836448919225</c:v>
                </c:pt>
                <c:pt idx="3">
                  <c:v>0.25318384333244931</c:v>
                </c:pt>
                <c:pt idx="4">
                  <c:v>3.1899808433986654</c:v>
                </c:pt>
                <c:pt idx="5">
                  <c:v>0.78105922133277272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B8-48D8-9C2D-1F49E9E4D799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Tabelle1!$W$27:$W$32</c:f>
              <c:numCache>
                <c:formatCode>General</c:formatCode>
                <c:ptCount val="6"/>
                <c:pt idx="0">
                  <c:v>4.8190240250449117</c:v>
                </c:pt>
                <c:pt idx="1">
                  <c:v>2.7452110609669562</c:v>
                </c:pt>
                <c:pt idx="2">
                  <c:v>5.797843086461647</c:v>
                </c:pt>
                <c:pt idx="3">
                  <c:v>-5.5282322255797709</c:v>
                </c:pt>
                <c:pt idx="4">
                  <c:v>5.009489358689974</c:v>
                </c:pt>
                <c:pt idx="5">
                  <c:v>2.5686670611167437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B8-48D8-9C2D-1F49E9E4D799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Tabelle1!$AB$27:$AB$32</c:f>
              <c:numCache>
                <c:formatCode>General</c:formatCode>
                <c:ptCount val="6"/>
                <c:pt idx="0">
                  <c:v>-0.54827589860637238</c:v>
                </c:pt>
                <c:pt idx="1">
                  <c:v>2.3286679234787671</c:v>
                </c:pt>
                <c:pt idx="2">
                  <c:v>3.9489218680048657</c:v>
                </c:pt>
                <c:pt idx="3">
                  <c:v>-6.5691559523191776</c:v>
                </c:pt>
                <c:pt idx="4">
                  <c:v>-0.9557130116027589</c:v>
                </c:pt>
                <c:pt idx="5">
                  <c:v>-0.35911101420893521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B8-48D8-9C2D-1F49E9E4D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Tabelle1!$B$25:$B$26</c15:sqref>
                        </c15:formulaRef>
                      </c:ext>
                    </c:extLst>
                    <c:strCache>
                      <c:ptCount val="2"/>
                      <c:pt idx="1">
                        <c:v>VALUE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Tabelle1!$F$35:$F$40</c15:sqref>
                        </c15:formulaRef>
                      </c:ext>
                    </c:extLst>
                    <c:strCache>
                      <c:ptCount val="6"/>
                      <c:pt idx="0">
                        <c:v>Amygdala</c:v>
                      </c:pt>
                      <c:pt idx="1">
                        <c:v>GreyMatter</c:v>
                      </c:pt>
                      <c:pt idx="2">
                        <c:v>Hippocampus</c:v>
                      </c:pt>
                      <c:pt idx="3">
                        <c:v>Thalamus</c:v>
                      </c:pt>
                      <c:pt idx="4">
                        <c:v>WhiteMatter</c:v>
                      </c:pt>
                      <c:pt idx="5">
                        <c:v>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Tabelle1!$B$35:$B$39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18.584873631809899</c:v>
                      </c:pt>
                      <c:pt idx="1">
                        <c:v>5.4109245088060698</c:v>
                      </c:pt>
                      <c:pt idx="2">
                        <c:v>22.308032246326899</c:v>
                      </c:pt>
                      <c:pt idx="3">
                        <c:v>24.576771100945201</c:v>
                      </c:pt>
                      <c:pt idx="4">
                        <c:v>4.9395457378701897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18B8-48D8-9C2D-1F49E9E4D799}"/>
                  </c:ext>
                </c:extLst>
              </c15:ser>
            </c15:filteredLineSeries>
          </c:ext>
        </c:extLst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Improvement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No Normailization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63500">
                <a:solidFill>
                  <a:schemeClr val="tx1"/>
                </a:solidFill>
              </a:ln>
              <a:effectLst/>
            </c:spPr>
          </c:marker>
          <c:cat>
            <c:strRef>
              <c:f>Tabelle1!$A$27:$A$31</c:f>
              <c:strCache>
                <c:ptCount val="5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</c:strCache>
            </c:strRef>
          </c:cat>
          <c:val>
            <c:numRef>
              <c:f>Tabelle1!$B$35:$B$39</c:f>
              <c:numCache>
                <c:formatCode>General</c:formatCode>
                <c:ptCount val="5"/>
                <c:pt idx="0">
                  <c:v>18.584873631809899</c:v>
                </c:pt>
                <c:pt idx="1">
                  <c:v>5.4109245088060698</c:v>
                </c:pt>
                <c:pt idx="2">
                  <c:v>22.308032246326899</c:v>
                </c:pt>
                <c:pt idx="3">
                  <c:v>24.576771100945201</c:v>
                </c:pt>
                <c:pt idx="4">
                  <c:v>4.9395457378701897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2-4088-A341-5DAD31233508}"/>
            </c:ext>
          </c:extLst>
        </c:ser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val>
            <c:numRef>
              <c:f>Tabelle1!$G$35:$G$39</c:f>
              <c:numCache>
                <c:formatCode>General</c:formatCode>
                <c:ptCount val="5"/>
                <c:pt idx="0">
                  <c:v>17.452333944031501</c:v>
                </c:pt>
                <c:pt idx="1">
                  <c:v>5.0444051312021596</c:v>
                </c:pt>
                <c:pt idx="2">
                  <c:v>20.426850787886899</c:v>
                </c:pt>
                <c:pt idx="3">
                  <c:v>21.042868459493299</c:v>
                </c:pt>
                <c:pt idx="4">
                  <c:v>5.5318996555595703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2-4088-A341-5DAD31233508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val>
            <c:numRef>
              <c:f>Tabelle1!$L$35:$L$39</c:f>
              <c:numCache>
                <c:formatCode>General</c:formatCode>
                <c:ptCount val="5"/>
                <c:pt idx="0">
                  <c:v>15.8159946486105</c:v>
                </c:pt>
                <c:pt idx="1">
                  <c:v>4.6017028685912003</c:v>
                </c:pt>
                <c:pt idx="2">
                  <c:v>20.650737236982</c:v>
                </c:pt>
                <c:pt idx="3">
                  <c:v>39.2713880608338</c:v>
                </c:pt>
                <c:pt idx="4">
                  <c:v>4.2401624165051999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2-4088-A341-5DAD31233508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val>
            <c:numRef>
              <c:f>Tabelle1!$Q$35:$Q$39</c:f>
              <c:numCache>
                <c:formatCode>General</c:formatCode>
                <c:ptCount val="5"/>
                <c:pt idx="0">
                  <c:v>17.634165869606001</c:v>
                </c:pt>
                <c:pt idx="1">
                  <c:v>4.3167370877009201</c:v>
                </c:pt>
                <c:pt idx="2">
                  <c:v>24.730909863014201</c:v>
                </c:pt>
                <c:pt idx="3">
                  <c:v>32.9383308359889</c:v>
                </c:pt>
                <c:pt idx="4">
                  <c:v>4.52388269755712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E2-4088-A341-5DAD31233508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val>
            <c:numRef>
              <c:f>Tabelle1!$V$35:$V$39</c:f>
              <c:numCache>
                <c:formatCode>General</c:formatCode>
                <c:ptCount val="5"/>
                <c:pt idx="0">
                  <c:v>17.463679125056501</c:v>
                </c:pt>
                <c:pt idx="1">
                  <c:v>4.8018352230427697</c:v>
                </c:pt>
                <c:pt idx="2">
                  <c:v>20.353579260186699</c:v>
                </c:pt>
                <c:pt idx="3">
                  <c:v>41.405244685245997</c:v>
                </c:pt>
                <c:pt idx="4">
                  <c:v>4.0114704755647796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1E2-4088-A341-5DAD31233508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val>
            <c:numRef>
              <c:f>Tabelle1!$AA$35:$AA$39</c:f>
              <c:numCache>
                <c:formatCode>General</c:formatCode>
                <c:ptCount val="5"/>
                <c:pt idx="0">
                  <c:v>20.101998735383098</c:v>
                </c:pt>
                <c:pt idx="1">
                  <c:v>4.7761949870707596</c:v>
                </c:pt>
                <c:pt idx="2">
                  <c:v>22.240401758548099</c:v>
                </c:pt>
                <c:pt idx="3">
                  <c:v>38.194961504858597</c:v>
                </c:pt>
                <c:pt idx="4">
                  <c:v>4.3943217819702998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1E2-4088-A341-5DAD31233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Hausdorff 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Tabelle1!$F$25</c:f>
              <c:strCache>
                <c:ptCount val="1"/>
                <c:pt idx="0">
                  <c:v>MinMax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Tabelle1!$H$35:$H$40</c:f>
              <c:numCache>
                <c:formatCode>General</c:formatCode>
                <c:ptCount val="6"/>
                <c:pt idx="0">
                  <c:v>6.0938788727620974</c:v>
                </c:pt>
                <c:pt idx="1">
                  <c:v>6.7736923146389154</c:v>
                </c:pt>
                <c:pt idx="2">
                  <c:v>8.4327538963000368</c:v>
                </c:pt>
                <c:pt idx="3">
                  <c:v>14.379035500379429</c:v>
                </c:pt>
                <c:pt idx="4">
                  <c:v>-11.992072735514116</c:v>
                </c:pt>
                <c:pt idx="5">
                  <c:v>4.737457569713273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2D-4A9E-93BD-5F09A75D70F1}"/>
            </c:ext>
          </c:extLst>
        </c:ser>
        <c:ser>
          <c:idx val="2"/>
          <c:order val="2"/>
          <c:tx>
            <c:strRef>
              <c:f>Tabelle1!$K$25</c:f>
              <c:strCache>
                <c:ptCount val="1"/>
                <c:pt idx="0">
                  <c:v>Zscore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Tabelle1!$M$35:$M$40</c:f>
              <c:numCache>
                <c:formatCode>General</c:formatCode>
                <c:ptCount val="6"/>
                <c:pt idx="0">
                  <c:v>14.898562336523939</c:v>
                </c:pt>
                <c:pt idx="1">
                  <c:v>14.955330441182328</c:v>
                </c:pt>
                <c:pt idx="2">
                  <c:v>7.4291402802583777</c:v>
                </c:pt>
                <c:pt idx="3">
                  <c:v>-59.790673475912612</c:v>
                </c:pt>
                <c:pt idx="4">
                  <c:v>14.158859103237026</c:v>
                </c:pt>
                <c:pt idx="5">
                  <c:v>-1.6697562629421885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D-4A9E-93BD-5F09A75D70F1}"/>
            </c:ext>
          </c:extLst>
        </c:ser>
        <c:ser>
          <c:idx val="3"/>
          <c:order val="3"/>
          <c:tx>
            <c:strRef>
              <c:f>Tabelle1!$P$25</c:f>
              <c:strCache>
                <c:ptCount val="1"/>
                <c:pt idx="0">
                  <c:v>HistogramMatching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4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Tabelle1!$R$35:$R$40</c:f>
              <c:numCache>
                <c:formatCode>General</c:formatCode>
                <c:ptCount val="6"/>
                <c:pt idx="0">
                  <c:v>5.1154922063966302</c:v>
                </c:pt>
                <c:pt idx="1">
                  <c:v>20.221820121947776</c:v>
                </c:pt>
                <c:pt idx="2">
                  <c:v>-10.86101001618481</c:v>
                </c:pt>
                <c:pt idx="3">
                  <c:v>-34.022206174683866</c:v>
                </c:pt>
                <c:pt idx="4">
                  <c:v>8.4150053946518035</c:v>
                </c:pt>
                <c:pt idx="5">
                  <c:v>-2.2261796935744931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D-4A9E-93BD-5F09A75D70F1}"/>
            </c:ext>
          </c:extLst>
        </c:ser>
        <c:ser>
          <c:idx val="4"/>
          <c:order val="4"/>
          <c:tx>
            <c:strRef>
              <c:f>Tabelle1!$U$25</c:f>
              <c:strCache>
                <c:ptCount val="1"/>
                <c:pt idx="0">
                  <c:v>FuzzyCmeans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Tabelle1!$W$35:$W$40</c:f>
              <c:numCache>
                <c:formatCode>General</c:formatCode>
                <c:ptCount val="6"/>
                <c:pt idx="0">
                  <c:v>6.0328336310791979</c:v>
                </c:pt>
                <c:pt idx="1">
                  <c:v>11.256658354261475</c:v>
                </c:pt>
                <c:pt idx="2">
                  <c:v>8.7612074635673363</c:v>
                </c:pt>
                <c:pt idx="3">
                  <c:v>-68.473085887403599</c:v>
                </c:pt>
                <c:pt idx="4">
                  <c:v>18.788676359247017</c:v>
                </c:pt>
                <c:pt idx="5">
                  <c:v>-4.7267420158497142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D-4A9E-93BD-5F09A75D70F1}"/>
            </c:ext>
          </c:extLst>
        </c:ser>
        <c:ser>
          <c:idx val="5"/>
          <c:order val="5"/>
          <c:tx>
            <c:strRef>
              <c:f>Tabelle1!$Z$25</c:f>
              <c:strCache>
                <c:ptCount val="1"/>
                <c:pt idx="0">
                  <c:v>WhiteStripe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63500">
                <a:solidFill>
                  <a:schemeClr val="accent6"/>
                </a:solidFill>
              </a:ln>
              <a:effectLst/>
            </c:spPr>
          </c:marker>
          <c:cat>
            <c:strRef>
              <c:f>Tabelle1!$F$35:$F$40</c:f>
              <c:strCache>
                <c:ptCount val="6"/>
                <c:pt idx="0">
                  <c:v>Amygdala</c:v>
                </c:pt>
                <c:pt idx="1">
                  <c:v>GreyMatter</c:v>
                </c:pt>
                <c:pt idx="2">
                  <c:v>Hippocampus</c:v>
                </c:pt>
                <c:pt idx="3">
                  <c:v>Thalamus</c:v>
                </c:pt>
                <c:pt idx="4">
                  <c:v>WhiteMatter</c:v>
                </c:pt>
                <c:pt idx="5">
                  <c:v>Mean</c:v>
                </c:pt>
              </c:strCache>
            </c:strRef>
          </c:cat>
          <c:val>
            <c:numRef>
              <c:f>Tabelle1!$AB$35:$AB$40</c:f>
              <c:numCache>
                <c:formatCode>General</c:formatCode>
                <c:ptCount val="6"/>
                <c:pt idx="0">
                  <c:v>-8.1632252854089149</c:v>
                </c:pt>
                <c:pt idx="1">
                  <c:v>11.730518891962223</c:v>
                </c:pt>
                <c:pt idx="2">
                  <c:v>0.30316653226971862</c:v>
                </c:pt>
                <c:pt idx="3">
                  <c:v>-55.410820029933269</c:v>
                </c:pt>
                <c:pt idx="4">
                  <c:v>11.037937187620354</c:v>
                </c:pt>
                <c:pt idx="5">
                  <c:v>-8.1004845406979769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D-4A9E-93BD-5F09A75D7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309632"/>
        <c:axId val="454307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Tabelle1!$B$25:$B$26</c15:sqref>
                        </c15:formulaRef>
                      </c:ext>
                    </c:extLst>
                    <c:strCache>
                      <c:ptCount val="2"/>
                      <c:pt idx="1">
                        <c:v>VALUE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Tabelle1!$F$35:$F$40</c15:sqref>
                        </c15:formulaRef>
                      </c:ext>
                    </c:extLst>
                    <c:strCache>
                      <c:ptCount val="6"/>
                      <c:pt idx="0">
                        <c:v>Amygdala</c:v>
                      </c:pt>
                      <c:pt idx="1">
                        <c:v>GreyMatter</c:v>
                      </c:pt>
                      <c:pt idx="2">
                        <c:v>Hippocampus</c:v>
                      </c:pt>
                      <c:pt idx="3">
                        <c:v>Thalamus</c:v>
                      </c:pt>
                      <c:pt idx="4">
                        <c:v>WhiteMatter</c:v>
                      </c:pt>
                      <c:pt idx="5">
                        <c:v>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Tabelle1!$B$35:$B$39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18.584873631809899</c:v>
                      </c:pt>
                      <c:pt idx="1">
                        <c:v>5.4109245088060698</c:v>
                      </c:pt>
                      <c:pt idx="2">
                        <c:v>22.308032246326899</c:v>
                      </c:pt>
                      <c:pt idx="3">
                        <c:v>24.576771100945201</c:v>
                      </c:pt>
                      <c:pt idx="4">
                        <c:v>4.9395457378701897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6B2D-4A9E-93BD-5F09A75D70F1}"/>
                  </c:ext>
                </c:extLst>
              </c15:ser>
            </c15:filteredLineSeries>
          </c:ext>
        </c:extLst>
      </c:lineChart>
      <c:catAx>
        <c:axId val="45430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7336"/>
        <c:crosses val="autoZero"/>
        <c:auto val="1"/>
        <c:lblAlgn val="ctr"/>
        <c:lblOffset val="100"/>
        <c:noMultiLvlLbl val="0"/>
      </c:catAx>
      <c:valAx>
        <c:axId val="45430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rPr>
                  <a:t>Improvement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GB"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43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3A2117-7156-464B-A32B-D11C422FB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4AC69-FC3C-E14B-9D9D-00936CAFF6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E70C-D509-4E4B-9352-79C3D11520D1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C5A2D-F8EA-2A48-B4F9-46DA29E7F7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37A5-4E29-AD49-B1D8-E1C9E0E44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02DA-7CEE-4298-AF4B-1C87D65BAB06}" type="datetimeFigureOut">
              <a:rPr lang="de-CH" smtClean="0"/>
              <a:t>07.12.2020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C57-7758-4EF8-8A0E-FE171C8C181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7473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007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320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376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01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353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460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189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669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962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image" Target="../media/image3.jpeg"/><Relationship Id="rId4" Type="http://schemas.openxmlformats.org/officeDocument/2006/relationships/tags" Target="../tags/tag22.xml"/><Relationship Id="rId9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 Titel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3392143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6000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157838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238250"/>
            <a:ext cx="9144000" cy="3747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3218821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23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4C16497-A32C-7C4C-AA22-3A67A5394F28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UniBE</a:t>
            </a:r>
            <a:r>
              <a:rPr lang="de-DE" dirty="0"/>
              <a:t> PowerPoint Präsentation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88497A-C10F-C242-9121-2FA1817FF8DE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Guidelines und Vorlagen: Mini Version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46D8A-2D5D-3944-B02F-74314F7A516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356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Arial" panose="020B0604020202020204" pitchFamily="34" charset="0"/>
                <a:cs typeface="Arial" panose="020B0604020202020204" pitchFamily="34" charset="0"/>
              </a:rPr>
              <a:t>Abteilung Marketing und 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769F7C-1529-394B-918C-BF53204833A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4"/>
            </p:custDataLst>
          </p:nvPr>
        </p:nvSpPr>
        <p:spPr>
          <a:xfrm>
            <a:off x="540000" y="3834000"/>
            <a:ext cx="7020000" cy="18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Kontakt: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kommunikation@unibe.ch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Tel. +41 31 631 80 44</a:t>
            </a:r>
          </a:p>
        </p:txBody>
      </p:sp>
    </p:spTree>
    <p:extLst>
      <p:ext uri="{BB962C8B-B14F-4D97-AF65-F5344CB8AC3E}">
        <p14:creationId xmlns:p14="http://schemas.microsoft.com/office/powerpoint/2010/main" val="5387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ldlines: Ressourc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Guidelines</a:t>
            </a:r>
          </a:p>
        </p:txBody>
      </p:sp>
      <p:sp>
        <p:nvSpPr>
          <p:cNvPr id="16" name="Titelplatzhalter 14">
            <a:extLst>
              <a:ext uri="{FF2B5EF4-FFF2-40B4-BE49-F238E27FC236}">
                <a16:creationId xmlns:a16="http://schemas.microsoft.com/office/drawing/2014/main" id="{42BFD9EF-F981-634F-ACF1-E740654460D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Auszeichnungen</a:t>
            </a:r>
          </a:p>
        </p:txBody>
      </p:sp>
      <p:sp>
        <p:nvSpPr>
          <p:cNvPr id="18" name="Titelplatzhalter 14">
            <a:extLst>
              <a:ext uri="{FF2B5EF4-FFF2-40B4-BE49-F238E27FC236}">
                <a16:creationId xmlns:a16="http://schemas.microsoft.com/office/drawing/2014/main" id="{5C76C480-E04E-D446-BBD5-9313C9BAB51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200150"/>
            <a:ext cx="7020000" cy="56425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de-DE" sz="1600" dirty="0">
                <a:solidFill>
                  <a:schemeClr val="tx1"/>
                </a:solidFill>
              </a:rPr>
              <a:t>Kopieren und Einfügen Piktogramme mit/ohne Definition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Wenn Sie einen Inhalt besonders betonen oder sonst hervorheben wollen, stehen Ihnen </a:t>
            </a:r>
          </a:p>
          <a:p>
            <a:pPr>
              <a:lnSpc>
                <a:spcPts val="1200"/>
              </a:lnSpc>
            </a:pPr>
            <a:r>
              <a:rPr lang="de-CH" sz="1000" dirty="0">
                <a:solidFill>
                  <a:schemeClr val="tx1"/>
                </a:solidFill>
              </a:rPr>
              <a:t>folgende Piktogramme zur Verfügung. Sie können sie mit oder ohne Text verwenden.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3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lines: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490FFC40-EB43-8445-ADDB-1EB6EA3CDAFF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sz="2800" kern="1200" dirty="0">
                <a:solidFill>
                  <a:srgbClr val="E6002E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 3</a:t>
            </a:r>
          </a:p>
        </p:txBody>
      </p:sp>
      <p:sp>
        <p:nvSpPr>
          <p:cNvPr id="5" name="Titelplatzhalter 14">
            <a:extLst>
              <a:ext uri="{FF2B5EF4-FFF2-40B4-BE49-F238E27FC236}">
                <a16:creationId xmlns:a16="http://schemas.microsoft.com/office/drawing/2014/main" id="{E84A9D7B-50BC-C44F-8802-31714A1943F3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2"/>
            </p:custDataLst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Logo, Schrift, Farben und Typografie</a:t>
            </a:r>
          </a:p>
        </p:txBody>
      </p:sp>
      <p:sp>
        <p:nvSpPr>
          <p:cNvPr id="6" name="Titelplatzhalter 14">
            <a:extLst>
              <a:ext uri="{FF2B5EF4-FFF2-40B4-BE49-F238E27FC236}">
                <a16:creationId xmlns:a16="http://schemas.microsoft.com/office/drawing/2014/main" id="{EC272DF7-D34D-7546-A5CD-0E955FBF002B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3"/>
            </p:custDataLst>
          </p:nvPr>
        </p:nvSpPr>
        <p:spPr>
          <a:xfrm>
            <a:off x="540000" y="1350000"/>
            <a:ext cx="6480000" cy="361637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chemeClr val="tx1"/>
                </a:solidFill>
              </a:rPr>
              <a:t>UniBe</a:t>
            </a:r>
            <a:r>
              <a:rPr lang="de-DE" sz="1400" dirty="0">
                <a:solidFill>
                  <a:schemeClr val="tx1"/>
                </a:solidFill>
              </a:rPr>
              <a:t> Logo ist </a:t>
            </a:r>
            <a:r>
              <a:rPr lang="de-DE" sz="1400" b="1" dirty="0">
                <a:solidFill>
                  <a:schemeClr val="tx1"/>
                </a:solidFill>
              </a:rPr>
              <a:t>immer</a:t>
            </a:r>
            <a:r>
              <a:rPr lang="de-DE" sz="1400" dirty="0">
                <a:solidFill>
                  <a:schemeClr val="tx1"/>
                </a:solidFill>
              </a:rPr>
              <a:t> sichtbar oben rechts auf den Inhalt Folien positioniert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Schrift Familie: Arial</a:t>
            </a:r>
          </a:p>
          <a:p>
            <a:pPr>
              <a:lnSpc>
                <a:spcPts val="2400"/>
              </a:lnSpc>
            </a:pPr>
            <a:r>
              <a:rPr lang="de-DE" sz="1400" dirty="0" err="1">
                <a:solidFill>
                  <a:srgbClr val="E6002E"/>
                </a:solidFill>
              </a:rPr>
              <a:t>UniBe</a:t>
            </a:r>
            <a:r>
              <a:rPr lang="de-DE" sz="1400" dirty="0">
                <a:solidFill>
                  <a:srgbClr val="E6002E"/>
                </a:solidFill>
              </a:rPr>
              <a:t> Rot: R:230 G:0 B:46  |  HEX: #E6002E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Hintergrund Grau: R:217 G:217 B:217</a:t>
            </a:r>
          </a:p>
          <a:p>
            <a:pPr>
              <a:lnSpc>
                <a:spcPts val="2400"/>
              </a:lnSpc>
            </a:pPr>
            <a:r>
              <a:rPr lang="de-DE" sz="1400" dirty="0">
                <a:solidFill>
                  <a:schemeClr val="tx1"/>
                </a:solidFill>
              </a:rPr>
              <a:t>Media Platzhalter 1:1 = 25.4 (b) x 8.5 (h) cm, 144 dpi</a:t>
            </a:r>
          </a:p>
          <a:p>
            <a:pPr>
              <a:lnSpc>
                <a:spcPts val="1800"/>
              </a:lnSpc>
            </a:pPr>
            <a:endParaRPr lang="de-DE" sz="1400" dirty="0">
              <a:solidFill>
                <a:schemeClr val="tx1"/>
              </a:solidFill>
            </a:endParaRP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</a:rPr>
              <a:t>Typografie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Thema der Präsentation: Arial, 12pt.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rgbClr val="E6002E"/>
                </a:solidFill>
              </a:rPr>
              <a:t>Titel: Arial, 28/32pt., R:230 G:0 B:46, 1 Zeile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Untertitel: Arial, 28/32pt., </a:t>
            </a:r>
            <a:r>
              <a:rPr lang="de-DE" sz="1200" b="0" dirty="0">
                <a:solidFill>
                  <a:srgbClr val="000000"/>
                </a:solidFill>
              </a:rPr>
              <a:t>max. 2 Zeilen</a:t>
            </a:r>
          </a:p>
          <a:p>
            <a:pPr>
              <a:lnSpc>
                <a:spcPts val="1400"/>
              </a:lnSpc>
            </a:pPr>
            <a:r>
              <a:rPr lang="de-DE" sz="1200" b="0" dirty="0">
                <a:solidFill>
                  <a:schemeClr val="tx1"/>
                </a:solidFill>
              </a:rPr>
              <a:t>Moderator und Organisationseinheit: Arial Fett, 14pt.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Datum und Präsentationsort: Arial, 12pt.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Inhalt Nr. XY: Arial, 20/24pt.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>
                <a:solidFill>
                  <a:schemeClr val="tx1"/>
                </a:solidFill>
              </a:rPr>
              <a:t>Aussage XY: Arial Fett,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XY: Arial, 16/20pt.</a:t>
            </a:r>
          </a:p>
          <a:p>
            <a:pPr marL="0" marR="0" lvl="0" indent="0" algn="l" defTabSz="914377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dirty="0" err="1">
                <a:solidFill>
                  <a:schemeClr val="tx1"/>
                </a:solidFill>
              </a:rPr>
              <a:t>Fliesstext</a:t>
            </a:r>
            <a:r>
              <a:rPr lang="de-DE" sz="1200" b="0" dirty="0">
                <a:solidFill>
                  <a:schemeClr val="tx1"/>
                </a:solidFill>
              </a:rPr>
              <a:t> Ebene: Arial, 20pt., 18pt., 16pt.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2525E251-FD30-C74A-99DE-8B05E2B3939A}"/>
              </a:ext>
            </a:extLst>
          </p:cNvPr>
          <p:cNvCxnSpPr>
            <a:cxnSpLocks noGrp="1" noSelect="1" noRot="1" noMove="1" noResize="1" noEditPoints="1" noAdjustHandles="1" noChangeArrowheads="1" noChangeShapeType="1"/>
          </p:cNvCxnSpPr>
          <p:nvPr userDrawn="1">
            <p:custDataLst>
              <p:tags r:id="rId4"/>
            </p:custDataLst>
          </p:nvPr>
        </p:nvCxnSpPr>
        <p:spPr>
          <a:xfrm>
            <a:off x="540000" y="2988000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96329C5F-757A-794E-BBCE-F3CC105898C4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5"/>
            </p:custDataLst>
          </p:nvPr>
        </p:nvSpPr>
        <p:spPr>
          <a:xfrm>
            <a:off x="7920000" y="1350000"/>
            <a:ext cx="1219200" cy="888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77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2800" kern="1200">
                <a:solidFill>
                  <a:srgbClr val="E6002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ts val="1000"/>
              </a:lnSpc>
            </a:pPr>
            <a:r>
              <a:rPr lang="de-DE" sz="800" b="1" dirty="0">
                <a:solidFill>
                  <a:schemeClr val="tx1"/>
                </a:solidFill>
              </a:rPr>
              <a:t>Kontakt</a:t>
            </a:r>
            <a:endParaRPr lang="de-DE" sz="800" b="0" dirty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Fragen zu den </a:t>
            </a:r>
            <a:r>
              <a:rPr lang="de-DE" sz="800" b="0" dirty="0" err="1">
                <a:solidFill>
                  <a:schemeClr val="tx1"/>
                </a:solidFill>
              </a:rPr>
              <a:t>UniBE</a:t>
            </a:r>
            <a:r>
              <a:rPr lang="de-DE" sz="800" b="0" dirty="0">
                <a:solidFill>
                  <a:schemeClr val="tx1"/>
                </a:solidFill>
              </a:rPr>
              <a:t> PowerPoint Vorlagen: 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kommunikation</a:t>
            </a:r>
            <a:r>
              <a:rPr lang="de-DE" sz="800" b="0" dirty="0">
                <a:solidFill>
                  <a:schemeClr val="tx1"/>
                </a:solidFill>
              </a:rPr>
              <a:t>@</a:t>
            </a:r>
          </a:p>
          <a:p>
            <a:pPr>
              <a:lnSpc>
                <a:spcPts val="1000"/>
              </a:lnSpc>
            </a:pPr>
            <a:r>
              <a:rPr lang="de-DE" sz="800" b="0" dirty="0" err="1">
                <a:solidFill>
                  <a:schemeClr val="tx1"/>
                </a:solidFill>
              </a:rPr>
              <a:t>unibe.ch</a:t>
            </a:r>
            <a:r>
              <a:rPr lang="de-DE" sz="800" b="0" dirty="0">
                <a:solidFill>
                  <a:schemeClr val="tx1"/>
                </a:solidFill>
              </a:rPr>
              <a:t> oder </a:t>
            </a:r>
          </a:p>
          <a:p>
            <a:pPr>
              <a:lnSpc>
                <a:spcPts val="1000"/>
              </a:lnSpc>
            </a:pPr>
            <a:r>
              <a:rPr lang="de-DE" sz="800" b="0" dirty="0">
                <a:solidFill>
                  <a:schemeClr val="tx1"/>
                </a:solidFill>
              </a:rPr>
              <a:t>Tel. + 41 31 631 80 44</a:t>
            </a:r>
          </a:p>
          <a:p>
            <a:pPr>
              <a:lnSpc>
                <a:spcPts val="1000"/>
              </a:lnSpc>
            </a:pPr>
            <a:endParaRPr lang="de-DE" sz="800" b="1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BC2E508-06CA-D64A-A4D9-AAF3FB62D703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91" y="1832535"/>
            <a:ext cx="697217" cy="990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CE28F87-7B73-E341-9972-6E84FF1109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66" y="1836735"/>
            <a:ext cx="656454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20F-AF24-8D49-BCE6-4B7754B6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</p:spPr>
        <p:txBody>
          <a:bodyPr anchor="b" anchorCtr="0"/>
          <a:lstStyle>
            <a:lvl1pPr>
              <a:defRPr>
                <a:solidFill>
                  <a:srgbClr val="E6002E"/>
                </a:solidFill>
              </a:defRPr>
            </a:lvl1pPr>
          </a:lstStyle>
          <a:p>
            <a:r>
              <a:rPr lang="de-CH" spc="-15" dirty="0"/>
              <a:t>Vielen Dank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1306722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1576800"/>
            <a:ext cx="7020000" cy="18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pc="20" dirty="0">
                <a:solidFill>
                  <a:srgbClr val="231F20"/>
                </a:solidFill>
              </a:rPr>
              <a:t>für Ihre Aufmerksamkeit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8592F44-7A11-4746-8BCA-D8016987E6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921500"/>
            <a:ext cx="9144000" cy="3218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8.94 (h) cm </a:t>
            </a:r>
          </a:p>
        </p:txBody>
      </p:sp>
    </p:spTree>
    <p:extLst>
      <p:ext uri="{BB962C8B-B14F-4D97-AF65-F5344CB8AC3E}">
        <p14:creationId xmlns:p14="http://schemas.microsoft.com/office/powerpoint/2010/main" val="2582863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5000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: Titel-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9C5DC-671B-6A4E-BD0B-CCB6129F84B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Moderator und Organisationseinheit (Arial Fett 14pt., max. 1 Zeile)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9D0CF73-16BC-EE47-A2F6-63380649FC8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Datum und Präsentationsort (Arial 12pt., max. 1 Zeile)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28/32pt., </a:t>
            </a:r>
            <a:br>
              <a:rPr lang="de-DE" dirty="0"/>
            </a:br>
            <a:r>
              <a:rPr lang="de-DE" dirty="0"/>
              <a:t>schwarz, max. 2 Zeilen) </a:t>
            </a:r>
          </a:p>
        </p:txBody>
      </p:sp>
      <p:sp>
        <p:nvSpPr>
          <p:cNvPr id="13" name="Titelplatzhalter 14">
            <a:extLst>
              <a:ext uri="{FF2B5EF4-FFF2-40B4-BE49-F238E27FC236}">
                <a16:creationId xmlns:a16="http://schemas.microsoft.com/office/drawing/2014/main" id="{A4657668-A8BC-5644-AAC4-0A0F9B6AD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18817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D1F4E-4168-41EA-9BAB-5ADA53D6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60000" cy="3528392"/>
          </a:xfrm>
          <a:prstGeom prst="rect">
            <a:avLst/>
          </a:prstGeom>
        </p:spPr>
        <p:txBody>
          <a:bodyPr lIns="0" tIns="0" rIns="0" bIns="0"/>
          <a:lstStyle>
            <a:lvl1pPr algn="just"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00000"/>
              </a:lnSpc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00000"/>
              </a:lnSpc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6585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 Inhalt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1: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2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B236500E-83E7-924C-AF0B-0F29C91C1A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8000" y="2190750"/>
            <a:ext cx="372720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Nr. 3: Arial 20/24pt.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Inhalt Nr. 4</a:t>
            </a:r>
          </a:p>
          <a:p>
            <a:pPr lvl="0"/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Thema der Präsentation (</a:t>
            </a:r>
            <a:r>
              <a:rPr lang="de-DE" dirty="0" err="1"/>
              <a:t>gemäss</a:t>
            </a:r>
            <a:r>
              <a:rPr lang="de-DE" dirty="0"/>
              <a:t> Titelfolie: Arial 12pt., schwarz, max. 1 Zeile)</a:t>
            </a:r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291F5CB2-B1A0-3141-810A-EA3DABABC3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866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10926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: Text-Folie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9" name="Titelplatzhalter 14">
            <a:extLst>
              <a:ext uri="{FF2B5EF4-FFF2-40B4-BE49-F238E27FC236}">
                <a16:creationId xmlns:a16="http://schemas.microsoft.com/office/drawing/2014/main" id="{C22A8075-803F-A14F-902F-5526F2DDD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2B75F21-AF2E-9341-B9E7-91E3CDFAE52D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876800" y="2167200"/>
            <a:ext cx="3727200" cy="259080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1938">
              <a:buFont typeface="Symbol" pitchFamily="2" charset="2"/>
              <a:buChar char="-"/>
              <a:tabLst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76213"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2"/>
            <a:r>
              <a:rPr lang="de-DE" dirty="0"/>
              <a:t>2. Ebene 18pt.</a:t>
            </a:r>
          </a:p>
          <a:p>
            <a:pPr lvl="2"/>
            <a:r>
              <a:rPr lang="de-DE" dirty="0"/>
              <a:t>2. Ebene</a:t>
            </a:r>
          </a:p>
          <a:p>
            <a:pPr lvl="3"/>
            <a:r>
              <a:rPr lang="de-DE" dirty="0"/>
              <a:t>3. Ebene 16pt.</a:t>
            </a:r>
          </a:p>
          <a:p>
            <a:pPr lvl="3"/>
            <a:r>
              <a:rPr lang="de-DE" dirty="0"/>
              <a:t>3. Ebene</a:t>
            </a:r>
          </a:p>
          <a:p>
            <a:pPr lvl="3"/>
            <a:r>
              <a:rPr lang="de-DE" dirty="0"/>
              <a:t>3.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4147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: Text-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2430000"/>
            <a:ext cx="3726000" cy="23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Arial 16/20pt.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AE95407-6558-2D43-AAF2-1E121E6601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280800"/>
            <a:ext cx="7020000" cy="1661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4233781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emf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emf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672FFD4B-953E-1948-9D3C-E799629962F0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0000"/>
            <a:ext cx="46037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4249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 A:  (Arial 28pt., rot, max. 1 Zeile) </a:t>
            </a:r>
          </a:p>
        </p:txBody>
      </p:sp>
      <p:pic>
        <p:nvPicPr>
          <p:cNvPr id="8" name="Bild 5">
            <a:extLst>
              <a:ext uri="{FF2B5EF4-FFF2-40B4-BE49-F238E27FC236}">
                <a16:creationId xmlns:a16="http://schemas.microsoft.com/office/drawing/2014/main" id="{8EF88773-CF19-0446-8E72-82C3FC2CA652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5" r:id="rId2"/>
    <p:sldLayoutId id="2147483777" r:id="rId3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5" orient="horz" pos="631" userDrawn="1">
          <p15:clr>
            <a:srgbClr val="F26B43"/>
          </p15:clr>
        </p15:guide>
        <p15:guide id="21" orient="horz" pos="1208" userDrawn="1">
          <p15:clr>
            <a:srgbClr val="F26B43"/>
          </p15:clr>
        </p15:guide>
        <p15:guide id="22" orient="horz" pos="47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D1CC1DEE-A5BE-164E-9082-DE28396C7C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220400"/>
            <a:ext cx="7020000" cy="90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dirty="0"/>
              <a:t>Titel A (Arial 28/32pt., </a:t>
            </a:r>
            <a:br>
              <a:rPr lang="de-DE" dirty="0"/>
            </a:br>
            <a:r>
              <a:rPr lang="de-DE" dirty="0"/>
              <a:t>rot, max. 2 Zeilen) </a:t>
            </a:r>
          </a:p>
        </p:txBody>
      </p:sp>
      <p:pic>
        <p:nvPicPr>
          <p:cNvPr id="4" name="Bild 5">
            <a:extLst>
              <a:ext uri="{FF2B5EF4-FFF2-40B4-BE49-F238E27FC236}">
                <a16:creationId xmlns:a16="http://schemas.microsoft.com/office/drawing/2014/main" id="{FCC3D389-9973-964B-91ED-5643E78F35AA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78" r:id="rId2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84" userDrawn="1">
          <p15:clr>
            <a:srgbClr val="F26B43"/>
          </p15:clr>
        </p15:guide>
        <p15:guide id="2" pos="336">
          <p15:clr>
            <a:srgbClr val="F26B43"/>
          </p15:clr>
        </p15:guide>
        <p15:guide id="3" pos="4752" userDrawn="1">
          <p15:clr>
            <a:srgbClr val="F26B43"/>
          </p15:clr>
        </p15:guide>
        <p15:guide id="4" pos="5664" userDrawn="1">
          <p15:clr>
            <a:srgbClr val="F26B43"/>
          </p15:clr>
        </p15:guide>
        <p15:guide id="6" orient="horz" pos="1432" userDrawn="1">
          <p15:clr>
            <a:srgbClr val="F26B43"/>
          </p15:clr>
        </p15:guide>
        <p15:guide id="12" orient="horz" pos="225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8" r:id="rId2"/>
    <p:sldLayoutId id="2147483766" r:id="rId3"/>
    <p:sldLayoutId id="2147483754" r:id="rId4"/>
    <p:sldLayoutId id="2147483767" r:id="rId5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4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11E8D0C-14F6-CE42-B947-C439B799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2C14-F465-F643-BD65-D6125390A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C8EDBC1-FAB1-5049-8E88-A148342FA57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AB2C14-F465-F643-BD65-D6125390A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4" orient="horz" pos="1380">
          <p15:clr>
            <a:srgbClr val="F26B43"/>
          </p15:clr>
        </p15:guide>
        <p15:guide id="9" pos="2688">
          <p15:clr>
            <a:srgbClr val="F26B43"/>
          </p15:clr>
        </p15:guide>
        <p15:guide id="10" pos="3072">
          <p15:clr>
            <a:srgbClr val="F26B43"/>
          </p15:clr>
        </p15:guide>
        <p15:guide id="11" pos="2880">
          <p15:clr>
            <a:srgbClr val="F26B43"/>
          </p15:clr>
        </p15:guide>
        <p15:guide id="12" pos="5424">
          <p15:clr>
            <a:srgbClr val="F26B43"/>
          </p15:clr>
        </p15:guide>
        <p15:guide id="19" orient="horz" pos="780">
          <p15:clr>
            <a:srgbClr val="F26B43"/>
          </p15:clr>
        </p15:guide>
        <p15:guide id="20" orient="horz" pos="324" userDrawn="1">
          <p15:clr>
            <a:srgbClr val="F26B43"/>
          </p15:clr>
        </p15:guide>
        <p15:guide id="24" orient="horz" pos="1213">
          <p15:clr>
            <a:srgbClr val="F26B43"/>
          </p15:clr>
        </p15:guide>
        <p15:guide id="25" orient="horz" pos="634">
          <p15:clr>
            <a:srgbClr val="F26B43"/>
          </p15:clr>
        </p15:guide>
        <p15:guide id="26" orient="horz" pos="472">
          <p15:clr>
            <a:srgbClr val="F26B43"/>
          </p15:clr>
        </p15:guide>
        <p15:guide id="29" orient="horz" pos="2981">
          <p15:clr>
            <a:srgbClr val="F26B43"/>
          </p15:clr>
        </p15:guide>
        <p15:guide id="30" orient="horz" pos="31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5"/>
            </p:custDataLst>
          </p:nvPr>
        </p:nvSpPr>
        <p:spPr>
          <a:xfrm>
            <a:off x="540000" y="1872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CH" sz="2800" kern="1200" dirty="0">
                <a:solidFill>
                  <a:srgbClr val="E6002F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Inhaltliche Guidelines</a:t>
            </a:r>
            <a:endParaRPr lang="de-DE" dirty="0"/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6C5C4CF1-EFE9-DB4F-BB02-A27793C328E6}"/>
              </a:ext>
            </a:extLst>
          </p:cNvPr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6"/>
            </p:custDataLst>
          </p:nvPr>
        </p:nvSpPr>
        <p:spPr>
          <a:xfrm>
            <a:off x="5400000" y="5004000"/>
            <a:ext cx="3600000" cy="112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r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Copyright Kommunikation </a:t>
            </a:r>
            <a:r>
              <a:rPr lang="de-DE" dirty="0" err="1"/>
              <a:t>UniBE</a:t>
            </a:r>
            <a:r>
              <a:rPr lang="de-DE" dirty="0"/>
              <a:t>: Version 3.0, 11.2018</a:t>
            </a:r>
          </a:p>
        </p:txBody>
      </p:sp>
      <p:pic>
        <p:nvPicPr>
          <p:cNvPr id="5" name="Bild 5">
            <a:extLst>
              <a:ext uri="{FF2B5EF4-FFF2-40B4-BE49-F238E27FC236}">
                <a16:creationId xmlns:a16="http://schemas.microsoft.com/office/drawing/2014/main" id="{C6DE84E5-9B63-C34F-923D-EB0B80D7BF96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58" r:id="rId3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664" userDrawn="1">
          <p15:clr>
            <a:srgbClr val="F26B43"/>
          </p15:clr>
        </p15:guide>
        <p15:guide id="7" orient="horz" pos="634" userDrawn="1">
          <p15:clr>
            <a:srgbClr val="F26B43"/>
          </p15:clr>
        </p15:guide>
        <p15:guide id="9" orient="horz" pos="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98B0-3F8F-4C32-B35F-6E41BD9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Analysis Lab 2020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7639-120C-4D80-A4A6-8538F605D7B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Thomas Buchegger, Carolina Duran, Stefan Weber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52565-D83F-4702-9BCB-09A3FCE2FF2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2203200"/>
            <a:ext cx="8604000" cy="900000"/>
          </a:xfrm>
        </p:spPr>
        <p:txBody>
          <a:bodyPr/>
          <a:lstStyle/>
          <a:p>
            <a:r>
              <a:rPr lang="en-US" dirty="0"/>
              <a:t>Final Presentation</a:t>
            </a:r>
          </a:p>
          <a:p>
            <a:r>
              <a:rPr lang="en-GB" sz="1800" dirty="0"/>
              <a:t>Image normalization has an important influence on the segmentation performance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E28B4-FF0A-4FE4-9C21-7744E4304998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14. December 2020</a:t>
            </a:r>
          </a:p>
        </p:txBody>
      </p:sp>
    </p:spTree>
    <p:extLst>
      <p:ext uri="{BB962C8B-B14F-4D97-AF65-F5344CB8AC3E}">
        <p14:creationId xmlns:p14="http://schemas.microsoft.com/office/powerpoint/2010/main" val="16677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 err="1"/>
              <a:t>Hausdorff</a:t>
            </a:r>
            <a:r>
              <a:rPr lang="en-GB" dirty="0"/>
              <a:t> Distance Improvement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6214EDC-0B40-4313-9D72-1122ED4D7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696675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06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D96C830-14AA-41C9-95A1-E2DE662385B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What to do until the end of semester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E919C78D-2366-43B6-90AA-19FC1507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2E2B98F-DA7C-448F-ACBF-3E4BCA2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6"/>
            <a:ext cx="8496496" cy="3528392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More normalization techniques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Combine normalizations with different Random Forest parameters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Behavior of normalization techniques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Analyze results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report</a:t>
            </a:r>
          </a:p>
        </p:txBody>
      </p:sp>
    </p:spTree>
    <p:extLst>
      <p:ext uri="{BB962C8B-B14F-4D97-AF65-F5344CB8AC3E}">
        <p14:creationId xmlns:p14="http://schemas.microsoft.com/office/powerpoint/2010/main" val="6942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1A40A-EAB3-9E4B-8D9F-445EABC708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CH" spc="-15" dirty="0" err="1"/>
              <a:t>Thank</a:t>
            </a:r>
            <a:r>
              <a:rPr lang="de-CH" spc="-15" dirty="0"/>
              <a:t> </a:t>
            </a:r>
            <a:r>
              <a:rPr lang="de-CH" spc="-15" dirty="0" err="1"/>
              <a:t>you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FAF644-0AC1-8243-9BA1-9B0B16468C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CH" spc="20" dirty="0" err="1">
                <a:solidFill>
                  <a:srgbClr val="231F20"/>
                </a:solidFill>
              </a:rPr>
              <a:t>for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your</a:t>
            </a:r>
            <a:r>
              <a:rPr lang="de-CH" spc="20" dirty="0">
                <a:solidFill>
                  <a:srgbClr val="231F20"/>
                </a:solidFill>
              </a:rPr>
              <a:t> </a:t>
            </a:r>
            <a:r>
              <a:rPr lang="de-CH" spc="20" dirty="0" err="1">
                <a:solidFill>
                  <a:srgbClr val="231F20"/>
                </a:solidFill>
              </a:rPr>
              <a:t>attention</a:t>
            </a:r>
            <a:endParaRPr lang="de-DE" dirty="0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ECF287E3-741C-004F-A0BA-1A2BA0C0FE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9144000" cy="3213100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A7C465-3429-4A10-9E6F-351ECE353CF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de-CH" dirty="0"/>
              <a:t>Thomas Buchegger, Carolina Duran, Stefan Weber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D1F3275-E823-4A81-A525-BE4A46BC9AC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de-CH" dirty="0"/>
              <a:t>16. November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6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MIA Pipeline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5EA454-8854-4612-AE83-ED6966CB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1827085"/>
            <a:ext cx="6876256" cy="26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1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F2D2EF-9BA8-411A-8C49-A736BF649E2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F5DF9F-6C58-4F20-BCF9-074E8798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1ADC9B-A79E-4EC8-B885-E92E936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purpose of normalization?</a:t>
            </a:r>
          </a:p>
          <a:p>
            <a:pPr lvl="1"/>
            <a:r>
              <a:rPr lang="en-GB" dirty="0"/>
              <a:t>To</a:t>
            </a:r>
            <a:r>
              <a:rPr lang="en-US" dirty="0"/>
              <a:t> improve the image quality for comparison</a:t>
            </a:r>
          </a:p>
          <a:p>
            <a:pPr lvl="1"/>
            <a:r>
              <a:rPr lang="en-US" dirty="0"/>
              <a:t>Normalize </a:t>
            </a:r>
            <a:r>
              <a:rPr lang="en-US"/>
              <a:t>image information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Simple and effective</a:t>
            </a:r>
          </a:p>
          <a:p>
            <a:r>
              <a:rPr lang="en-GB" dirty="0"/>
              <a:t>Be careful with bias or confound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35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Normalizations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MinMax</a:t>
            </a:r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Zscore</a:t>
            </a:r>
            <a:endParaRPr lang="en-GB" b="1" dirty="0"/>
          </a:p>
          <a:p>
            <a:endParaRPr lang="en-GB" dirty="0"/>
          </a:p>
          <a:p>
            <a:r>
              <a:rPr lang="en-GB" b="1" dirty="0"/>
              <a:t>Histogram Matching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44702F9-B35E-4BBC-B92C-5AB4BDFF4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47821"/>
              </p:ext>
            </p:extLst>
          </p:nvPr>
        </p:nvGraphicFramePr>
        <p:xfrm>
          <a:off x="1835696" y="1205755"/>
          <a:ext cx="1220523" cy="6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774360" imgH="393480" progId="Equation.DSMT4">
                  <p:embed/>
                </p:oleObj>
              </mc:Choice>
              <mc:Fallback>
                <p:oleObj name="Equation" r:id="rId4" imgW="774360" imgH="393480" progId="Equation.DSMT4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244702F9-B35E-4BBC-B92C-5AB4BDFF4B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696" y="1205755"/>
                        <a:ext cx="1220523" cy="62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2E626AF-0C11-49EC-BC55-B38E20873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55816"/>
              </p:ext>
            </p:extLst>
          </p:nvPr>
        </p:nvGraphicFramePr>
        <p:xfrm>
          <a:off x="1944688" y="1976438"/>
          <a:ext cx="10001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6" imgW="634680" imgH="393480" progId="Equation.DSMT4">
                  <p:embed/>
                </p:oleObj>
              </mc:Choice>
              <mc:Fallback>
                <p:oleObj name="Equation" r:id="rId6" imgW="634680" imgH="393480" progId="Equation.DSMT4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52E626AF-0C11-49EC-BC55-B38E208737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4688" y="1976438"/>
                        <a:ext cx="1000125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3B0D00B-4F46-4295-934E-25BCFF3D0E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20"/>
          <a:stretch/>
        </p:blipFill>
        <p:spPr>
          <a:xfrm>
            <a:off x="2736912" y="2571750"/>
            <a:ext cx="590586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Normalizations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75605"/>
            <a:ext cx="8460000" cy="3528392"/>
          </a:xfrm>
        </p:spPr>
        <p:txBody>
          <a:bodyPr/>
          <a:lstStyle/>
          <a:p>
            <a:r>
              <a:rPr lang="en-GB" b="1" dirty="0"/>
              <a:t>Fuzzy C-Means</a:t>
            </a:r>
          </a:p>
          <a:p>
            <a:pPr marL="0" indent="0">
              <a:buNone/>
            </a:pPr>
            <a:r>
              <a:rPr lang="en-GB" dirty="0"/>
              <a:t>Use fuzzy c-means to find a mask for a specified tissue type given a T1w image and it’s brain mask. Create a tissue mask from that T1w image’s FCM tissue mask. Then we can use that tissue mask as input to the </a:t>
            </a:r>
            <a:r>
              <a:rPr lang="en-GB" dirty="0" err="1"/>
              <a:t>func</a:t>
            </a:r>
            <a:r>
              <a:rPr lang="en-GB" dirty="0"/>
              <a:t> again, where the tissue mask is used to find an approximate mean of the tissue intensity in another target contrast, and move it to some standard value</a:t>
            </a:r>
          </a:p>
          <a:p>
            <a:r>
              <a:rPr lang="en-GB" b="1" dirty="0"/>
              <a:t>White Stripe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7627338-E201-4D80-B345-D09DA59564C7}"/>
              </a:ext>
            </a:extLst>
          </p:cNvPr>
          <p:cNvSpPr/>
          <p:nvPr/>
        </p:nvSpPr>
        <p:spPr>
          <a:xfrm>
            <a:off x="7947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Modality m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985299DB-13E4-4BC7-B5F4-62CA514FBBBF}"/>
              </a:ext>
            </a:extLst>
          </p:cNvPr>
          <p:cNvSpPr/>
          <p:nvPr/>
        </p:nvSpPr>
        <p:spPr>
          <a:xfrm>
            <a:off x="195123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Histogram Smoothing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D2006EF8-604A-4B84-A052-BE53B5F2666B}"/>
              </a:ext>
            </a:extLst>
          </p:cNvPr>
          <p:cNvSpPr/>
          <p:nvPr/>
        </p:nvSpPr>
        <p:spPr>
          <a:xfrm>
            <a:off x="3822991" y="3296093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Peak Extraction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7412634-780D-4937-B9D6-DC873463AB6D}"/>
              </a:ext>
            </a:extLst>
          </p:cNvPr>
          <p:cNvSpPr/>
          <p:nvPr/>
        </p:nvSpPr>
        <p:spPr>
          <a:xfrm>
            <a:off x="5652120" y="329183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Moment Matching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237E8BF-DC54-4120-A25C-010F3618C8D8}"/>
              </a:ext>
            </a:extLst>
          </p:cNvPr>
          <p:cNvSpPr/>
          <p:nvPr/>
        </p:nvSpPr>
        <p:spPr>
          <a:xfrm>
            <a:off x="7523880" y="3291830"/>
            <a:ext cx="151216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Normalized Image</a:t>
            </a:r>
            <a:r>
              <a:rPr lang="en-GB" baseline="-25000" dirty="0"/>
              <a:t>  </a:t>
            </a:r>
            <a:endParaRPr lang="en-GB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5687AC1-31FA-469D-AD47-9BD7A5E24A6D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591639" y="3728141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DD50589-66CF-4716-80D0-E2696E0940BD}"/>
              </a:ext>
            </a:extLst>
          </p:cNvPr>
          <p:cNvCxnSpPr/>
          <p:nvPr/>
        </p:nvCxnSpPr>
        <p:spPr>
          <a:xfrm>
            <a:off x="3463399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9CED7CE-93A1-4E3D-B47E-9841A4DCC560}"/>
              </a:ext>
            </a:extLst>
          </p:cNvPr>
          <p:cNvCxnSpPr/>
          <p:nvPr/>
        </p:nvCxnSpPr>
        <p:spPr>
          <a:xfrm>
            <a:off x="5292528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38C6640-E571-450E-90B1-9AB51F03425A}"/>
              </a:ext>
            </a:extLst>
          </p:cNvPr>
          <p:cNvCxnSpPr/>
          <p:nvPr/>
        </p:nvCxnSpPr>
        <p:spPr>
          <a:xfrm>
            <a:off x="7164288" y="3723878"/>
            <a:ext cx="3595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6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2724B3-7C52-41FA-B41A-4C8EFD48E97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Used Metrics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4A22B0-5D69-48C2-967A-4A637EB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Project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D7353B-DE9F-4B95-96EC-2DD9F2B0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11" y="1275606"/>
            <a:ext cx="8460000" cy="3528392"/>
          </a:xfrm>
        </p:spPr>
        <p:txBody>
          <a:bodyPr/>
          <a:lstStyle/>
          <a:p>
            <a:r>
              <a:rPr lang="en-GB" b="1" dirty="0"/>
              <a:t>Dice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 err="1"/>
              <a:t>Hausdorff</a:t>
            </a:r>
            <a:r>
              <a:rPr lang="en-GB" b="1" dirty="0"/>
              <a:t>-Distance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AF0D81-999E-4DAC-9965-522243208E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37"/>
          <a:stretch/>
        </p:blipFill>
        <p:spPr>
          <a:xfrm>
            <a:off x="3275856" y="683485"/>
            <a:ext cx="2592288" cy="235631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8CDCFB6-8D7E-45AF-8490-22424E620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052746"/>
            <a:ext cx="2016224" cy="20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8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Dice Coefficient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2B0235B0-B769-40E6-B648-548BAC09B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669357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289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/>
              <a:t>Dice Coefficient Improvement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69C24F4-1741-4627-A58B-D383DFE44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477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21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9920D21-08D2-4D42-853C-BF0CABF0118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680400"/>
            <a:ext cx="7020000" cy="410369"/>
          </a:xfrm>
        </p:spPr>
        <p:txBody>
          <a:bodyPr/>
          <a:lstStyle/>
          <a:p>
            <a:r>
              <a:rPr lang="en-GB" dirty="0" err="1"/>
              <a:t>Hausdorff</a:t>
            </a:r>
            <a:r>
              <a:rPr lang="en-GB" dirty="0"/>
              <a:t> Distance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7B6CB6-22E1-48CC-B21B-DB54150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833FB77-9DDE-4DFE-948B-9E7FC9446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12268"/>
              </p:ext>
            </p:extLst>
          </p:nvPr>
        </p:nvGraphicFramePr>
        <p:xfrm>
          <a:off x="539750" y="1276350"/>
          <a:ext cx="8459788" cy="35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589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A2DA766-CE65-48BC-8511-249081462825}"/>
    </a:ext>
  </a:extLst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D2C55FCA-6C9D-4FD9-BCCB-6B11EC7624E0}"/>
    </a:ext>
  </a:extLst>
</a:theme>
</file>

<file path=ppt/theme/theme3.xml><?xml version="1.0" encoding="utf-8"?>
<a:theme xmlns:a="http://schemas.openxmlformats.org/drawingml/2006/main" name="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A1CF6E08-6A90-4A05-8CF6-C1D6B907E9E4}"/>
    </a:ext>
  </a:extLst>
</a:theme>
</file>

<file path=ppt/theme/theme4.xml><?xml version="1.0" encoding="utf-8"?>
<a:theme xmlns:a="http://schemas.openxmlformats.org/drawingml/2006/main" name="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5.xml><?xml version="1.0" encoding="utf-8"?>
<a:theme xmlns:a="http://schemas.openxmlformats.org/drawingml/2006/main" name="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4EC11675-298F-428E-A9BF-A31917A61436}"/>
    </a:ext>
  </a:extLst>
</a:theme>
</file>

<file path=ppt/theme/theme6.xml><?xml version="1.0" encoding="utf-8"?>
<a:theme xmlns:a="http://schemas.openxmlformats.org/drawingml/2006/main" name="Guid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537F7234-F006-46B7-8EDD-53C1CCB107B6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 (1)</Template>
  <TotalTime>0</TotalTime>
  <Words>242</Words>
  <Application>Microsoft Office PowerPoint</Application>
  <PresentationFormat>Bildschirmpräsentation (16:9)</PresentationFormat>
  <Paragraphs>72</Paragraphs>
  <Slides>12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6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1</vt:lpstr>
      <vt:lpstr>2</vt:lpstr>
      <vt:lpstr>3</vt:lpstr>
      <vt:lpstr>4</vt:lpstr>
      <vt:lpstr>5</vt:lpstr>
      <vt:lpstr>Guidlines</vt:lpstr>
      <vt:lpstr>Equation</vt:lpstr>
      <vt:lpstr>Medical Image Analysis Lab 2020</vt:lpstr>
      <vt:lpstr>Introduction</vt:lpstr>
      <vt:lpstr>Introduction</vt:lpstr>
      <vt:lpstr>Our Project</vt:lpstr>
      <vt:lpstr>Our Project</vt:lpstr>
      <vt:lpstr>Our Project</vt:lpstr>
      <vt:lpstr>Results</vt:lpstr>
      <vt:lpstr>Results</vt:lpstr>
      <vt:lpstr>Results</vt:lpstr>
      <vt:lpstr>Results</vt:lpstr>
      <vt:lpstr>Outlook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Meinen, Nalet Julian (STUDENTS)</dc:creator>
  <cp:lastModifiedBy>Duran, Carolina (STUDENTS)</cp:lastModifiedBy>
  <cp:revision>29</cp:revision>
  <cp:lastPrinted>2018-05-01T08:16:01Z</cp:lastPrinted>
  <dcterms:created xsi:type="dcterms:W3CDTF">2019-06-18T07:11:21Z</dcterms:created>
  <dcterms:modified xsi:type="dcterms:W3CDTF">2020-12-07T13:04:04Z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