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Amatic SC"/>
      <p:regular r:id="rId60"/>
      <p:bold r:id="rId61"/>
    </p:embeddedFont>
    <p:embeddedFont>
      <p:font typeface="Montserrat"/>
      <p:regular r:id="rId62"/>
      <p:bold r:id="rId63"/>
      <p:italic r:id="rId64"/>
      <p:boldItalic r:id="rId65"/>
    </p:embeddedFont>
    <p:embeddedFont>
      <p:font typeface="Lato"/>
      <p:regular r:id="rId66"/>
      <p:bold r:id="rId67"/>
      <p:italic r:id="rId68"/>
      <p:boldItalic r:id="rId69"/>
    </p:embeddedFont>
    <p:embeddedFont>
      <p:font typeface="Source Code Pro"/>
      <p:regular r:id="rId70"/>
      <p:bold r:id="rId71"/>
      <p:italic r:id="rId72"/>
      <p:boldItalic r:id="rId73"/>
    </p:embeddedFont>
    <p:embeddedFont>
      <p:font typeface="Merriweather"/>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E61E30-137C-4224-9DEB-E43DAA68D602}">
  <a:tblStyle styleId="{D5E61E30-137C-4224-9DEB-E43DAA68D60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CodePro-boldItalic.fntdata"/><Relationship Id="rId72" Type="http://schemas.openxmlformats.org/officeDocument/2006/relationships/font" Target="fonts/SourceCodePro-italic.fntdata"/><Relationship Id="rId31" Type="http://schemas.openxmlformats.org/officeDocument/2006/relationships/slide" Target="slides/slide26.xml"/><Relationship Id="rId75" Type="http://schemas.openxmlformats.org/officeDocument/2006/relationships/font" Target="fonts/Merriweather-bold.fntdata"/><Relationship Id="rId30" Type="http://schemas.openxmlformats.org/officeDocument/2006/relationships/slide" Target="slides/slide25.xml"/><Relationship Id="rId74" Type="http://schemas.openxmlformats.org/officeDocument/2006/relationships/font" Target="fonts/Merriweather-regular.fntdata"/><Relationship Id="rId33" Type="http://schemas.openxmlformats.org/officeDocument/2006/relationships/slide" Target="slides/slide28.xml"/><Relationship Id="rId77" Type="http://schemas.openxmlformats.org/officeDocument/2006/relationships/font" Target="fonts/Merriweather-boldItalic.fntdata"/><Relationship Id="rId32" Type="http://schemas.openxmlformats.org/officeDocument/2006/relationships/slide" Target="slides/slide27.xml"/><Relationship Id="rId76" Type="http://schemas.openxmlformats.org/officeDocument/2006/relationships/font" Target="fonts/Merriweather-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CodePro-bold.fntdata"/><Relationship Id="rId70" Type="http://schemas.openxmlformats.org/officeDocument/2006/relationships/font" Target="fonts/SourceCodePr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regular.fntdata"/><Relationship Id="rId61" Type="http://schemas.openxmlformats.org/officeDocument/2006/relationships/font" Target="fonts/AmaticSC-bold.fntdata"/><Relationship Id="rId20" Type="http://schemas.openxmlformats.org/officeDocument/2006/relationships/slide" Target="slides/slide15.xml"/><Relationship Id="rId64" Type="http://schemas.openxmlformats.org/officeDocument/2006/relationships/font" Target="fonts/Montserrat-italic.fntdata"/><Relationship Id="rId63" Type="http://schemas.openxmlformats.org/officeDocument/2006/relationships/font" Target="fonts/Montserrat-bold.fntdata"/><Relationship Id="rId22" Type="http://schemas.openxmlformats.org/officeDocument/2006/relationships/slide" Target="slides/slide17.xml"/><Relationship Id="rId66" Type="http://schemas.openxmlformats.org/officeDocument/2006/relationships/font" Target="fonts/Lato-regular.fntdata"/><Relationship Id="rId21" Type="http://schemas.openxmlformats.org/officeDocument/2006/relationships/slide" Target="slides/slide16.xml"/><Relationship Id="rId65" Type="http://schemas.openxmlformats.org/officeDocument/2006/relationships/font" Target="fonts/Montserrat-boldItalic.fntdata"/><Relationship Id="rId24" Type="http://schemas.openxmlformats.org/officeDocument/2006/relationships/slide" Target="slides/slide19.xml"/><Relationship Id="rId68" Type="http://schemas.openxmlformats.org/officeDocument/2006/relationships/font" Target="fonts/Lato-italic.fntdata"/><Relationship Id="rId23" Type="http://schemas.openxmlformats.org/officeDocument/2006/relationships/slide" Target="slides/slide18.xml"/><Relationship Id="rId67" Type="http://schemas.openxmlformats.org/officeDocument/2006/relationships/font" Target="fonts/Lato-bold.fntdata"/><Relationship Id="rId60" Type="http://schemas.openxmlformats.org/officeDocument/2006/relationships/font" Target="fonts/AmaticSC-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59dc4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59dc4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59dc48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59dc48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559dc48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559dc48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59dc48e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59dc48e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59dc48e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59dc48e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a9773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a9773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59dc48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59dc48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a9773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a9773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5a97737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5a97737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6985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1pPr>
            <a:lvl2pPr lvl="1"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2pPr>
            <a:lvl3pPr lvl="2"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3pPr>
            <a:lvl4pPr lvl="3"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4pPr>
            <a:lvl5pPr lvl="4"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5pPr>
            <a:lvl6pPr lvl="5"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6pPr>
            <a:lvl7pPr lvl="6"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7pPr>
            <a:lvl8pPr lvl="7"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8pPr>
            <a:lvl9pPr lvl="8" marR="0" rtl="0" algn="ctr">
              <a:lnSpc>
                <a:spcPct val="100000"/>
              </a:lnSpc>
              <a:spcBef>
                <a:spcPts val="0"/>
              </a:spcBef>
              <a:spcAft>
                <a:spcPts val="0"/>
              </a:spcAft>
              <a:buClr>
                <a:schemeClr val="accent1"/>
              </a:buClr>
              <a:buSzPts val="8000"/>
              <a:buFont typeface="Amatic SC"/>
              <a:buNone/>
              <a:defRPr b="1" i="0" sz="8000" u="none" cap="none" strike="noStrike">
                <a:solidFill>
                  <a:schemeClr val="accent1"/>
                </a:solidFill>
                <a:latin typeface="Amatic SC"/>
                <a:ea typeface="Amatic SC"/>
                <a:cs typeface="Amatic SC"/>
                <a:sym typeface="Amatic SC"/>
              </a:defRPr>
            </a:lvl9pPr>
          </a:lstStyle>
          <a:p/>
        </p:txBody>
      </p:sp>
      <p:sp>
        <p:nvSpPr>
          <p:cNvPr id="12" name="Google Shape;12;p2"/>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1pPr>
            <a:lvl2pPr lvl="1"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2pPr>
            <a:lvl3pPr lvl="2"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3pPr>
            <a:lvl4pPr lvl="3"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4pPr>
            <a:lvl5pPr lvl="4"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5pPr>
            <a:lvl6pPr lvl="5"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6pPr>
            <a:lvl7pPr lvl="6"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7pPr>
            <a:lvl8pPr lvl="7"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8pPr>
            <a:lvl9pPr lvl="8" marR="0" rtl="0" algn="ctr">
              <a:lnSpc>
                <a:spcPct val="100000"/>
              </a:lnSpc>
              <a:spcBef>
                <a:spcPts val="0"/>
              </a:spcBef>
              <a:spcAft>
                <a:spcPts val="0"/>
              </a:spcAft>
              <a:buClr>
                <a:schemeClr val="accent1"/>
              </a:buClr>
              <a:buSzPts val="2100"/>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1"/>
              </a:buClr>
              <a:buSzPts val="2400"/>
              <a:buFont typeface="Amatic SC"/>
              <a:buNone/>
              <a:defRPr b="1" i="0" sz="2400" u="none" cap="none" strike="noStrike">
                <a:solidFill>
                  <a:schemeClr val="accent1"/>
                </a:solidFill>
                <a:latin typeface="Amatic SC"/>
                <a:ea typeface="Amatic SC"/>
                <a:cs typeface="Amatic SC"/>
                <a:sym typeface="Amatic SC"/>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2"/>
          <p:cNvSpPr txBox="1"/>
          <p:nvPr>
            <p:ph type="title"/>
          </p:nvPr>
        </p:nvSpPr>
        <p:spPr>
          <a:xfrm>
            <a:off x="311700" y="1240275"/>
            <a:ext cx="8520600" cy="1981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1pPr>
            <a:lvl2pPr lvl="1"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2pPr>
            <a:lvl3pPr lvl="2"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3pPr>
            <a:lvl4pPr lvl="3"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4pPr>
            <a:lvl5pPr lvl="4"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5pPr>
            <a:lvl6pPr lvl="5"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6pPr>
            <a:lvl7pPr lvl="6"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7pPr>
            <a:lvl8pPr lvl="7"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8pPr>
            <a:lvl9pPr lvl="8" marR="0" rtl="0" algn="ctr">
              <a:lnSpc>
                <a:spcPct val="100000"/>
              </a:lnSpc>
              <a:spcBef>
                <a:spcPts val="0"/>
              </a:spcBef>
              <a:spcAft>
                <a:spcPts val="0"/>
              </a:spcAft>
              <a:buClr>
                <a:schemeClr val="lt1"/>
              </a:buClr>
              <a:buSzPts val="12000"/>
              <a:buFont typeface="Amatic SC"/>
              <a:buNone/>
              <a:defRPr b="1" i="0" sz="12000" u="none" cap="none" strike="noStrike">
                <a:solidFill>
                  <a:schemeClr val="lt1"/>
                </a:solidFill>
                <a:highlight>
                  <a:schemeClr val="accent1"/>
                </a:highlight>
                <a:latin typeface="Amatic SC"/>
                <a:ea typeface="Amatic SC"/>
                <a:cs typeface="Amatic SC"/>
                <a:sym typeface="Amatic SC"/>
              </a:defRPr>
            </a:lvl9pPr>
          </a:lstStyle>
          <a:p/>
        </p:txBody>
      </p:sp>
      <p:sp>
        <p:nvSpPr>
          <p:cNvPr id="50" name="Google Shape;50;p12"/>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1"/>
              </a:buClr>
              <a:buSzPts val="1800"/>
              <a:buFont typeface="Source Code Pro"/>
              <a:buChar char="●"/>
              <a:defRPr b="0" i="0" sz="1800" u="none" cap="none" strike="noStrike">
                <a:solidFill>
                  <a:schemeClr val="accent1"/>
                </a:solidFill>
                <a:highlight>
                  <a:schemeClr val="dk1"/>
                </a:highlight>
                <a:latin typeface="Source Code Pro"/>
                <a:ea typeface="Source Code Pro"/>
                <a:cs typeface="Source Code Pro"/>
                <a:sym typeface="Source Code Pro"/>
              </a:defRPr>
            </a:lvl1pPr>
            <a:lvl2pPr indent="-317500" lvl="1" marL="9144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2pPr>
            <a:lvl3pPr indent="-317500" lvl="2" marL="13716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3pPr>
            <a:lvl4pPr indent="-317500" lvl="3" marL="18288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4pPr>
            <a:lvl5pPr indent="-317500" lvl="4" marL="22860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5pPr>
            <a:lvl6pPr indent="-317500" lvl="5" marL="27432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6pPr>
            <a:lvl7pPr indent="-317500" lvl="6" marL="32004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7pPr>
            <a:lvl8pPr indent="-317500" lvl="7" marL="3657600" marR="0" rtl="0" algn="ctr">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8pPr>
            <a:lvl9pPr indent="-317500" lvl="8" marL="4114800" marR="0" rtl="0" algn="ctr">
              <a:lnSpc>
                <a:spcPct val="115000"/>
              </a:lnSpc>
              <a:spcBef>
                <a:spcPts val="1600"/>
              </a:spcBef>
              <a:spcAft>
                <a:spcPts val="1600"/>
              </a:spcAft>
              <a:buClr>
                <a:schemeClr val="accent1"/>
              </a:buClr>
              <a:buSzPts val="1400"/>
              <a:buFont typeface="Source Code Pro"/>
              <a:buChar char="■"/>
              <a:defRPr b="0" i="0" sz="1400" u="none" cap="none" strike="noStrike">
                <a:solidFill>
                  <a:schemeClr val="accent1"/>
                </a:solidFill>
                <a:highlight>
                  <a:schemeClr val="dk1"/>
                </a:highlight>
                <a:latin typeface="Source Code Pro"/>
                <a:ea typeface="Source Code Pro"/>
                <a:cs typeface="Source Code Pro"/>
                <a:sym typeface="Source Code Pro"/>
              </a:defRPr>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16" name="Google Shape;16;p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000"/>
              <a:buFont typeface="Amatic SC"/>
              <a:buNone/>
              <a:defRPr b="1" i="0" sz="4000" u="none" cap="none" strike="noStrike">
                <a:solidFill>
                  <a:schemeClr val="accent1"/>
                </a:solidFill>
                <a:latin typeface="Amatic SC"/>
                <a:ea typeface="Amatic SC"/>
                <a:cs typeface="Amatic SC"/>
                <a:sym typeface="Amatic SC"/>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1pPr>
            <a:lvl2pPr lvl="1"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2pPr>
            <a:lvl3pPr lvl="2"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3pPr>
            <a:lvl4pPr lvl="3"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4pPr>
            <a:lvl5pPr lvl="4"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5pPr>
            <a:lvl6pPr lvl="5"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6pPr>
            <a:lvl7pPr lvl="6"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7pPr>
            <a:lvl8pPr lvl="7"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8pPr>
            <a:lvl9pPr lvl="8" marR="0" rtl="0" algn="ctr">
              <a:lnSpc>
                <a:spcPct val="100000"/>
              </a:lnSpc>
              <a:spcBef>
                <a:spcPts val="0"/>
              </a:spcBef>
              <a:spcAft>
                <a:spcPts val="0"/>
              </a:spcAft>
              <a:buClr>
                <a:schemeClr val="accent1"/>
              </a:buClr>
              <a:buSzPts val="4800"/>
              <a:buFont typeface="Amatic SC"/>
              <a:buNone/>
              <a:defRPr b="1" i="0" sz="4800" u="none" cap="none" strike="noStrike">
                <a:solidFill>
                  <a:schemeClr val="accent1"/>
                </a:solidFill>
                <a:latin typeface="Amatic SC"/>
                <a:ea typeface="Amatic SC"/>
                <a:cs typeface="Amatic SC"/>
                <a:sym typeface="Amatic SC"/>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28" name="Google Shape;28;p7"/>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29" name="Google Shape;29;p7"/>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1pPr>
            <a:lvl2pPr lvl="1"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2pPr>
            <a:lvl3pPr lvl="2"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3pPr>
            <a:lvl4pPr lvl="3"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4pPr>
            <a:lvl5pPr lvl="4"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5pPr>
            <a:lvl6pPr lvl="5"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6pPr>
            <a:lvl7pPr lvl="6"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7pPr>
            <a:lvl8pPr lvl="7"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8pPr>
            <a:lvl9pPr lvl="8" marR="0" rtl="0" algn="l">
              <a:lnSpc>
                <a:spcPct val="100000"/>
              </a:lnSpc>
              <a:spcBef>
                <a:spcPts val="0"/>
              </a:spcBef>
              <a:spcAft>
                <a:spcPts val="0"/>
              </a:spcAft>
              <a:buClr>
                <a:schemeClr val="accent1"/>
              </a:buClr>
              <a:buSzPts val="3000"/>
              <a:buFont typeface="Amatic SC"/>
              <a:buNone/>
              <a:defRPr b="1" i="0" sz="3000" u="none" cap="none" strike="noStrike">
                <a:solidFill>
                  <a:schemeClr val="accent1"/>
                </a:solidFill>
                <a:highlight>
                  <a:schemeClr val="dk1"/>
                </a:highlight>
                <a:latin typeface="Amatic SC"/>
                <a:ea typeface="Amatic SC"/>
                <a:cs typeface="Amatic SC"/>
                <a:sym typeface="Amatic SC"/>
              </a:defRPr>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1pPr>
            <a:lvl2pPr indent="-304800" lvl="1" marL="914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2pPr>
            <a:lvl3pPr indent="-304800" lvl="2" marL="1371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3pPr>
            <a:lvl4pPr indent="-304800" lvl="3" marL="18288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4pPr>
            <a:lvl5pPr indent="-304800" lvl="4" marL="22860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5pPr>
            <a:lvl6pPr indent="-304800" lvl="5" marL="27432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6pPr>
            <a:lvl7pPr indent="-304800" lvl="6" marL="32004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7pPr>
            <a:lvl8pPr indent="-304800" lvl="7" marL="3657600" marR="0" rtl="0" algn="l">
              <a:lnSpc>
                <a:spcPct val="115000"/>
              </a:lnSpc>
              <a:spcBef>
                <a:spcPts val="1600"/>
              </a:spcBef>
              <a:spcAft>
                <a:spcPts val="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8pPr>
            <a:lvl9pPr indent="-304800" lvl="8" marL="4114800" marR="0" rtl="0" algn="l">
              <a:lnSpc>
                <a:spcPct val="115000"/>
              </a:lnSpc>
              <a:spcBef>
                <a:spcPts val="1600"/>
              </a:spcBef>
              <a:spcAft>
                <a:spcPts val="1600"/>
              </a:spcAft>
              <a:buClr>
                <a:schemeClr val="dk2"/>
              </a:buClr>
              <a:buSzPts val="1200"/>
              <a:buFont typeface="Source Code Pro"/>
              <a:buChar char="■"/>
              <a:defRPr b="0" i="0" sz="1200" u="none" cap="none" strike="noStrike">
                <a:solidFill>
                  <a:schemeClr val="dk2"/>
                </a:solidFill>
                <a:latin typeface="Source Code Pro"/>
                <a:ea typeface="Source Code Pro"/>
                <a:cs typeface="Source Code Pro"/>
                <a:sym typeface="Source Code Pro"/>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1pPr>
            <a:lvl2pPr lvl="1"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2pPr>
            <a:lvl3pPr lvl="2"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3pPr>
            <a:lvl4pPr lvl="3"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4pPr>
            <a:lvl5pPr lvl="4"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5pPr>
            <a:lvl6pPr lvl="5"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6pPr>
            <a:lvl7pPr lvl="6"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7pPr>
            <a:lvl8pPr lvl="7"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8pPr>
            <a:lvl9pPr lvl="8" marR="0" rtl="0" algn="l">
              <a:lnSpc>
                <a:spcPct val="100000"/>
              </a:lnSpc>
              <a:spcBef>
                <a:spcPts val="0"/>
              </a:spcBef>
              <a:spcAft>
                <a:spcPts val="0"/>
              </a:spcAft>
              <a:buClr>
                <a:schemeClr val="lt1"/>
              </a:buClr>
              <a:buSzPts val="6000"/>
              <a:buFont typeface="Amatic SC"/>
              <a:buNone/>
              <a:defRPr b="1" i="0" sz="6000" u="none" cap="none" strike="noStrike">
                <a:solidFill>
                  <a:schemeClr val="lt1"/>
                </a:solidFill>
                <a:latin typeface="Amatic SC"/>
                <a:ea typeface="Amatic SC"/>
                <a:cs typeface="Amatic SC"/>
                <a:sym typeface="Amatic SC"/>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0"/>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41" name="Google Shape;41;p1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1pPr>
            <a:lvl2pPr lvl="1"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2pPr>
            <a:lvl3pPr lvl="2"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3pPr>
            <a:lvl4pPr lvl="3"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4pPr>
            <a:lvl5pPr lvl="4"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5pPr>
            <a:lvl6pPr lvl="5"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6pPr>
            <a:lvl7pPr lvl="6"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7pPr>
            <a:lvl8pPr lvl="7"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8pPr>
            <a:lvl9pPr lvl="8" marR="0" rtl="0" algn="ctr">
              <a:lnSpc>
                <a:spcPct val="100000"/>
              </a:lnSpc>
              <a:spcBef>
                <a:spcPts val="0"/>
              </a:spcBef>
              <a:spcAft>
                <a:spcPts val="0"/>
              </a:spcAft>
              <a:buClr>
                <a:schemeClr val="accent1"/>
              </a:buClr>
              <a:buSzPts val="5400"/>
              <a:buFont typeface="Amatic SC"/>
              <a:buNone/>
              <a:defRPr b="1" i="0" sz="5400" u="none" cap="none" strike="noStrike">
                <a:solidFill>
                  <a:schemeClr val="accent1"/>
                </a:solidFill>
                <a:latin typeface="Amatic SC"/>
                <a:ea typeface="Amatic SC"/>
                <a:cs typeface="Amatic SC"/>
                <a:sym typeface="Amatic SC"/>
              </a:defRPr>
            </a:lvl9pPr>
          </a:lstStyle>
          <a:p/>
        </p:txBody>
      </p:sp>
      <p:sp>
        <p:nvSpPr>
          <p:cNvPr id="42" name="Google Shape;42;p10"/>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1pPr>
            <a:lvl2pPr lvl="1"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2pPr>
            <a:lvl3pPr lvl="2"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3pPr>
            <a:lvl4pPr lvl="3"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4pPr>
            <a:lvl5pPr lvl="4"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5pPr>
            <a:lvl6pPr lvl="5"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6pPr>
            <a:lvl7pPr lvl="6"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7pPr>
            <a:lvl8pPr lvl="7"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8pPr>
            <a:lvl9pPr lvl="8" marR="0" rtl="0" algn="ctr">
              <a:lnSpc>
                <a:spcPct val="100000"/>
              </a:lnSpc>
              <a:spcBef>
                <a:spcPts val="0"/>
              </a:spcBef>
              <a:spcAft>
                <a:spcPts val="0"/>
              </a:spcAft>
              <a:buClr>
                <a:schemeClr val="dk2"/>
              </a:buClr>
              <a:buSzPts val="1800"/>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3" name="Google Shape;43;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accent1"/>
              </a:buClr>
              <a:buSzPts val="1800"/>
              <a:buFont typeface="Source Code Pro"/>
              <a:buChar char="●"/>
              <a:defRPr b="0" i="0" sz="1800" u="none" cap="none" strike="noStrike">
                <a:solidFill>
                  <a:schemeClr val="accent1"/>
                </a:solidFill>
                <a:highlight>
                  <a:schemeClr val="lt1"/>
                </a:highlight>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accent1"/>
              </a:buClr>
              <a:buSzPts val="1400"/>
              <a:buFont typeface="Source Code Pro"/>
              <a:buChar char="■"/>
              <a:defRPr b="0" i="0" sz="1400" u="none" cap="none" strike="noStrike">
                <a:solidFill>
                  <a:schemeClr val="accent1"/>
                </a:solidFill>
                <a:highlight>
                  <a:schemeClr val="lt1"/>
                </a:highlight>
                <a:latin typeface="Source Code Pro"/>
                <a:ea typeface="Source Code Pro"/>
                <a:cs typeface="Source Code Pro"/>
                <a:sym typeface="Source Code Pro"/>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jpg"/><Relationship Id="rId5" Type="http://schemas.openxmlformats.org/officeDocument/2006/relationships/image" Target="../media/image20.jpg"/><Relationship Id="rId6" Type="http://schemas.openxmlformats.org/officeDocument/2006/relationships/image" Target="../media/image11.png"/><Relationship Id="rId7"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273500" y="284375"/>
            <a:ext cx="7024500" cy="45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8000"/>
              <a:buFont typeface="Montserrat"/>
              <a:buNone/>
            </a:pPr>
            <a:r>
              <a:rPr b="1" i="1" lang="en" sz="3600" u="none" cap="none" strike="noStrike">
                <a:solidFill>
                  <a:schemeClr val="accent1"/>
                </a:solidFill>
                <a:highlight>
                  <a:srgbClr val="FFFFFF"/>
                </a:highlight>
                <a:latin typeface="Merriweather"/>
                <a:ea typeface="Merriweather"/>
                <a:cs typeface="Merriweather"/>
                <a:sym typeface="Merriweather"/>
              </a:rPr>
              <a:t>A</a:t>
            </a:r>
            <a:r>
              <a:rPr b="1" i="1" lang="en" sz="3600" u="none" cap="none" strike="noStrike">
                <a:solidFill>
                  <a:schemeClr val="accent1"/>
                </a:solidFill>
                <a:latin typeface="Merriweather"/>
                <a:ea typeface="Merriweather"/>
                <a:cs typeface="Merriweather"/>
                <a:sym typeface="Merriweather"/>
              </a:rPr>
              <a:t>utomated Attendance </a:t>
            </a:r>
            <a:endParaRPr b="1" i="1" sz="3600" u="none" cap="none" strike="noStrike">
              <a:solidFill>
                <a:schemeClr val="accent1"/>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lt1"/>
              </a:buClr>
              <a:buSzPts val="8000"/>
              <a:buFont typeface="Montserrat"/>
              <a:buNone/>
            </a:pPr>
            <a:r>
              <a:rPr b="1" i="1" lang="en" sz="3600" u="none" cap="none" strike="noStrike">
                <a:solidFill>
                  <a:srgbClr val="000000"/>
                </a:solidFill>
                <a:latin typeface="Merriweather"/>
                <a:ea typeface="Merriweather"/>
                <a:cs typeface="Merriweather"/>
                <a:sym typeface="Merriweather"/>
              </a:rPr>
              <a:t>System</a:t>
            </a:r>
            <a:endParaRPr b="1" i="1" sz="36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lt1"/>
              </a:buClr>
              <a:buSzPts val="8000"/>
              <a:buFont typeface="Montserrat"/>
              <a:buNone/>
            </a:pPr>
            <a:r>
              <a:rPr b="0" i="1" lang="en" sz="4100" u="none" cap="none" strike="noStrike">
                <a:solidFill>
                  <a:srgbClr val="000000"/>
                </a:solidFill>
                <a:latin typeface="Merriweather"/>
                <a:ea typeface="Merriweather"/>
                <a:cs typeface="Merriweather"/>
                <a:sym typeface="Merriweather"/>
              </a:rPr>
              <a:t>                            </a:t>
            </a:r>
            <a:r>
              <a:rPr b="0" i="1" lang="en" sz="1800" u="none" cap="none" strike="noStrike">
                <a:solidFill>
                  <a:srgbClr val="000000"/>
                </a:solidFill>
                <a:latin typeface="Merriweather"/>
                <a:ea typeface="Merriweather"/>
                <a:cs typeface="Merriweather"/>
                <a:sym typeface="Merriweather"/>
              </a:rPr>
              <a:t>Abhiraj R V</a:t>
            </a:r>
            <a:endParaRPr b="1" i="0" sz="8000" u="none" cap="none" strike="noStrike">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rPr b="0" i="1" lang="en" sz="1800" u="none" cap="none" strike="noStrike">
                <a:solidFill>
                  <a:srgbClr val="000000"/>
                </a:solidFill>
                <a:latin typeface="Merriweather"/>
                <a:ea typeface="Merriweather"/>
                <a:cs typeface="Merriweather"/>
                <a:sym typeface="Merriweather"/>
              </a:rPr>
              <a:t>                                                               Nibin bin Riyas A K</a:t>
            </a:r>
            <a:endParaRPr b="1" i="0" sz="8000" u="none" cap="none" strike="noStrike">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rPr b="0" i="1" lang="en" sz="1800" u="none" cap="none" strike="noStrike">
                <a:solidFill>
                  <a:srgbClr val="000000"/>
                </a:solidFill>
                <a:latin typeface="Merriweather"/>
                <a:ea typeface="Merriweather"/>
                <a:cs typeface="Merriweather"/>
                <a:sym typeface="Merriweather"/>
              </a:rPr>
              <a:t>                                                               Arya S S</a:t>
            </a:r>
            <a:endParaRPr b="1" i="0" sz="8000" u="none" cap="none" strike="noStrike">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rPr b="0" i="1" lang="en" sz="1800" u="none" cap="none" strike="noStrike">
                <a:solidFill>
                  <a:srgbClr val="000000"/>
                </a:solidFill>
                <a:latin typeface="Merriweather"/>
                <a:ea typeface="Merriweather"/>
                <a:cs typeface="Merriweather"/>
                <a:sym typeface="Merriweather"/>
              </a:rPr>
              <a:t>                                                               Divya Dileep</a:t>
            </a:r>
            <a:endParaRPr b="1" i="0" sz="8000" u="none" cap="none" strike="noStrike">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rPr b="0" i="1" lang="en" sz="1800" u="none" cap="none" strike="noStrike">
                <a:solidFill>
                  <a:srgbClr val="000000"/>
                </a:solidFill>
                <a:latin typeface="Merriweather"/>
                <a:ea typeface="Merriweather"/>
                <a:cs typeface="Merriweather"/>
                <a:sym typeface="Merriweather"/>
              </a:rPr>
              <a:t>                                                               Parvathy J N</a:t>
            </a:r>
            <a:endParaRPr b="1" i="0" sz="8000" u="none" cap="none" strike="noStrike">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rPr b="1" i="1" lang="en" sz="2400" u="none" cap="none" strike="noStrike">
                <a:solidFill>
                  <a:srgbClr val="000000"/>
                </a:solidFill>
                <a:latin typeface="Merriweather"/>
                <a:ea typeface="Merriweather"/>
                <a:cs typeface="Merriweather"/>
                <a:sym typeface="Merriweather"/>
              </a:rPr>
              <a:t>Group no:6</a:t>
            </a:r>
            <a:endParaRPr b="0" i="1" sz="24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lt1"/>
              </a:buClr>
              <a:buSzPts val="8000"/>
              <a:buFont typeface="Montserrat"/>
              <a:buNone/>
            </a:pPr>
            <a:r>
              <a:rPr b="0" i="1" lang="en" sz="4100" u="none" cap="none" strike="noStrike">
                <a:solidFill>
                  <a:schemeClr val="lt1"/>
                </a:solidFill>
                <a:latin typeface="Merriweather"/>
                <a:ea typeface="Merriweather"/>
                <a:cs typeface="Merriweather"/>
                <a:sym typeface="Merriweather"/>
              </a:rPr>
              <a:t>                             </a:t>
            </a:r>
            <a:endParaRPr b="1" i="0" sz="80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t/>
            </a:r>
            <a:endParaRPr b="0" i="1" sz="41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lt1"/>
              </a:buClr>
              <a:buSzPts val="8000"/>
              <a:buFont typeface="Montserrat"/>
              <a:buNone/>
            </a:pPr>
            <a:r>
              <a:rPr b="0" i="1" lang="en" sz="4100" u="none" cap="none" strike="noStrike">
                <a:solidFill>
                  <a:schemeClr val="lt1"/>
                </a:solidFill>
                <a:latin typeface="Merriweather"/>
                <a:ea typeface="Merriweather"/>
                <a:cs typeface="Merriweather"/>
                <a:sym typeface="Merriweather"/>
              </a:rPr>
              <a:t>                          </a:t>
            </a:r>
            <a:endParaRPr b="1" i="0" sz="80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lt1"/>
              </a:buClr>
              <a:buSzPts val="8000"/>
              <a:buFont typeface="Montserrat"/>
              <a:buNone/>
            </a:pPr>
            <a:r>
              <a:t/>
            </a:r>
            <a:endParaRPr b="0" i="1" sz="41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chemeClr val="lt1"/>
              </a:buClr>
              <a:buSzPts val="8000"/>
              <a:buFont typeface="Montserrat"/>
              <a:buNone/>
            </a:pPr>
            <a:r>
              <a:t/>
            </a:r>
            <a:endParaRPr b="0" i="1" sz="41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rotWithShape="1">
          <a:blip r:embed="rId3">
            <a:alphaModFix/>
          </a:blip>
          <a:srcRect b="0" l="0" r="0" t="0"/>
          <a:stretch/>
        </p:blipFill>
        <p:spPr>
          <a:xfrm>
            <a:off x="197825" y="346200"/>
            <a:ext cx="1941175" cy="2015350"/>
          </a:xfrm>
          <a:prstGeom prst="rect">
            <a:avLst/>
          </a:prstGeom>
          <a:noFill/>
          <a:ln>
            <a:noFill/>
          </a:ln>
        </p:spPr>
      </p:pic>
      <p:pic>
        <p:nvPicPr>
          <p:cNvPr id="110" name="Google Shape;110;p22"/>
          <p:cNvPicPr preferRelativeResize="0"/>
          <p:nvPr/>
        </p:nvPicPr>
        <p:blipFill rotWithShape="1">
          <a:blip r:embed="rId4">
            <a:alphaModFix/>
          </a:blip>
          <a:srcRect b="0" l="0" r="0" t="0"/>
          <a:stretch/>
        </p:blipFill>
        <p:spPr>
          <a:xfrm>
            <a:off x="3152875" y="346200"/>
            <a:ext cx="1854626" cy="1780451"/>
          </a:xfrm>
          <a:prstGeom prst="rect">
            <a:avLst/>
          </a:prstGeom>
          <a:noFill/>
          <a:ln>
            <a:noFill/>
          </a:ln>
        </p:spPr>
      </p:pic>
      <p:pic>
        <p:nvPicPr>
          <p:cNvPr id="111" name="Google Shape;111;p22"/>
          <p:cNvPicPr preferRelativeResize="0"/>
          <p:nvPr/>
        </p:nvPicPr>
        <p:blipFill rotWithShape="1">
          <a:blip r:embed="rId5">
            <a:alphaModFix/>
          </a:blip>
          <a:srcRect b="0" l="0" r="0" t="0"/>
          <a:stretch/>
        </p:blipFill>
        <p:spPr>
          <a:xfrm>
            <a:off x="6165625" y="1109750"/>
            <a:ext cx="2538750" cy="2015350"/>
          </a:xfrm>
          <a:prstGeom prst="rect">
            <a:avLst/>
          </a:prstGeom>
          <a:noFill/>
          <a:ln>
            <a:noFill/>
          </a:ln>
        </p:spPr>
      </p:pic>
      <p:pic>
        <p:nvPicPr>
          <p:cNvPr id="112" name="Google Shape;112;p22"/>
          <p:cNvPicPr preferRelativeResize="0"/>
          <p:nvPr/>
        </p:nvPicPr>
        <p:blipFill rotWithShape="1">
          <a:blip r:embed="rId6">
            <a:alphaModFix/>
          </a:blip>
          <a:srcRect b="0" l="0" r="0" t="0"/>
          <a:stretch/>
        </p:blipFill>
        <p:spPr>
          <a:xfrm>
            <a:off x="3152875" y="2819025"/>
            <a:ext cx="2386275" cy="2172075"/>
          </a:xfrm>
          <a:prstGeom prst="rect">
            <a:avLst/>
          </a:prstGeom>
          <a:noFill/>
          <a:ln>
            <a:noFill/>
          </a:ln>
        </p:spPr>
      </p:pic>
      <p:pic>
        <p:nvPicPr>
          <p:cNvPr id="113" name="Google Shape;113;p22"/>
          <p:cNvPicPr preferRelativeResize="0"/>
          <p:nvPr/>
        </p:nvPicPr>
        <p:blipFill rotWithShape="1">
          <a:blip r:embed="rId7">
            <a:alphaModFix/>
          </a:blip>
          <a:srcRect b="0" l="0" r="0" t="0"/>
          <a:stretch/>
        </p:blipFill>
        <p:spPr>
          <a:xfrm>
            <a:off x="395650" y="2666475"/>
            <a:ext cx="1743350" cy="2118475"/>
          </a:xfrm>
          <a:prstGeom prst="rect">
            <a:avLst/>
          </a:prstGeom>
          <a:noFill/>
          <a:ln>
            <a:noFill/>
          </a:ln>
        </p:spPr>
      </p:pic>
      <p:sp>
        <p:nvSpPr>
          <p:cNvPr id="114" name="Google Shape;114;p22"/>
          <p:cNvSpPr/>
          <p:nvPr/>
        </p:nvSpPr>
        <p:spPr>
          <a:xfrm>
            <a:off x="2287375" y="1236425"/>
            <a:ext cx="8160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p:nvPr/>
        </p:nvSpPr>
        <p:spPr>
          <a:xfrm>
            <a:off x="2250325" y="3499075"/>
            <a:ext cx="816000" cy="234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p:nvPr/>
        </p:nvSpPr>
        <p:spPr>
          <a:xfrm>
            <a:off x="3968900" y="2151375"/>
            <a:ext cx="338100" cy="66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a:off x="5598925" y="2967400"/>
            <a:ext cx="533700" cy="157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nvSpPr>
        <p:spPr>
          <a:xfrm>
            <a:off x="5378425" y="194825"/>
            <a:ext cx="30540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rgbClr val="000000"/>
                </a:solidFill>
                <a:latin typeface="Arial"/>
                <a:ea typeface="Arial"/>
                <a:cs typeface="Arial"/>
                <a:sym typeface="Arial"/>
              </a:rPr>
              <a:t>The proposed system</a:t>
            </a:r>
            <a:endParaRPr b="1" i="1"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1285150" y="1406825"/>
            <a:ext cx="70389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Source Code Pro"/>
              <a:buNone/>
            </a:pPr>
            <a:r>
              <a:rPr b="0" i="0" lang="en" sz="1800" u="none" cap="none" strike="noStrike">
                <a:solidFill>
                  <a:schemeClr val="accent1"/>
                </a:solidFill>
                <a:latin typeface="Source Code Pro"/>
                <a:ea typeface="Source Code Pro"/>
                <a:cs typeface="Source Code Pro"/>
                <a:sym typeface="Source Code Pro"/>
              </a:rPr>
              <a:t>Raspberry pi(IoT device)</a:t>
            </a:r>
            <a:endParaRPr b="0" i="0" sz="1800" u="none" cap="none" strike="noStrike">
              <a:solidFill>
                <a:schemeClr val="accent1"/>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en" sz="1800" u="none" cap="none" strike="noStrike">
                <a:solidFill>
                  <a:schemeClr val="accent1"/>
                </a:solidFill>
                <a:latin typeface="Source Code Pro"/>
                <a:ea typeface="Source Code Pro"/>
                <a:cs typeface="Source Code Pro"/>
                <a:sym typeface="Source Code Pro"/>
              </a:rPr>
              <a:t>Website </a:t>
            </a:r>
            <a:endParaRPr b="0" i="0" sz="1800" u="none" cap="none" strike="noStrike">
              <a:solidFill>
                <a:schemeClr val="accent1"/>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ts val="1800"/>
              <a:buFont typeface="Source Code Pro"/>
              <a:buNone/>
            </a:pPr>
            <a:r>
              <a:rPr b="0" i="0" lang="en" sz="1800" u="none" cap="none" strike="noStrike">
                <a:solidFill>
                  <a:schemeClr val="accent1"/>
                </a:solidFill>
                <a:latin typeface="Source Code Pro"/>
                <a:ea typeface="Source Code Pro"/>
                <a:cs typeface="Source Code Pro"/>
                <a:sym typeface="Source Code Pro"/>
              </a:rPr>
              <a:t>Cloud Service</a:t>
            </a:r>
            <a:endParaRPr b="0" i="0" sz="1800" u="none" cap="none" strike="noStrike">
              <a:solidFill>
                <a:schemeClr val="accent1"/>
              </a:solidFill>
              <a:latin typeface="Source Code Pro"/>
              <a:ea typeface="Source Code Pro"/>
              <a:cs typeface="Source Code Pro"/>
              <a:sym typeface="Source Code Pro"/>
            </a:endParaRPr>
          </a:p>
          <a:p>
            <a:pPr indent="0" lvl="0" marL="0" marR="0" rtl="0" algn="l">
              <a:lnSpc>
                <a:spcPct val="115000"/>
              </a:lnSpc>
              <a:spcBef>
                <a:spcPts val="1600"/>
              </a:spcBef>
              <a:spcAft>
                <a:spcPts val="1600"/>
              </a:spcAft>
              <a:buClr>
                <a:schemeClr val="dk2"/>
              </a:buClr>
              <a:buSzPts val="1800"/>
              <a:buFont typeface="Source Code Pro"/>
              <a:buNone/>
            </a:pPr>
            <a:r>
              <a:rPr b="0" i="0" lang="en" sz="1800" u="none" cap="none" strike="noStrike">
                <a:solidFill>
                  <a:schemeClr val="accent1"/>
                </a:solidFill>
                <a:latin typeface="Source Code Pro"/>
                <a:ea typeface="Source Code Pro"/>
                <a:cs typeface="Source Code Pro"/>
                <a:sym typeface="Source Code Pro"/>
              </a:rPr>
              <a:t>Android Application</a:t>
            </a:r>
            <a:endParaRPr b="0" i="0" sz="1800" u="none" cap="none" strike="noStrike">
              <a:solidFill>
                <a:schemeClr val="accent1"/>
              </a:solidFill>
              <a:latin typeface="Source Code Pro"/>
              <a:ea typeface="Source Code Pro"/>
              <a:cs typeface="Source Code Pro"/>
              <a:sym typeface="Source Code Pro"/>
            </a:endParaRPr>
          </a:p>
        </p:txBody>
      </p:sp>
      <p:sp>
        <p:nvSpPr>
          <p:cNvPr id="124" name="Google Shape;124;p23"/>
          <p:cNvSpPr txBox="1"/>
          <p:nvPr/>
        </p:nvSpPr>
        <p:spPr>
          <a:xfrm>
            <a:off x="914400" y="553332"/>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Modules</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Raspberry pi module</a:t>
            </a:r>
            <a:endParaRPr>
              <a:latin typeface="Times New Roman"/>
              <a:ea typeface="Times New Roman"/>
              <a:cs typeface="Times New Roman"/>
              <a:sym typeface="Times New Roman"/>
            </a:endParaRPr>
          </a:p>
        </p:txBody>
      </p:sp>
      <p:sp>
        <p:nvSpPr>
          <p:cNvPr id="130" name="Google Shape;130;p24"/>
          <p:cNvSpPr/>
          <p:nvPr/>
        </p:nvSpPr>
        <p:spPr>
          <a:xfrm>
            <a:off x="3857628" y="2596725"/>
            <a:ext cx="13482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Raspberry pi</a:t>
            </a:r>
            <a:endParaRPr/>
          </a:p>
        </p:txBody>
      </p:sp>
      <p:sp>
        <p:nvSpPr>
          <p:cNvPr id="131" name="Google Shape;131;p24"/>
          <p:cNvSpPr/>
          <p:nvPr/>
        </p:nvSpPr>
        <p:spPr>
          <a:xfrm>
            <a:off x="6184860" y="1161075"/>
            <a:ext cx="13482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Camera</a:t>
            </a:r>
            <a:endParaRPr/>
          </a:p>
        </p:txBody>
      </p:sp>
      <p:sp>
        <p:nvSpPr>
          <p:cNvPr id="132" name="Google Shape;132;p24"/>
          <p:cNvSpPr/>
          <p:nvPr/>
        </p:nvSpPr>
        <p:spPr>
          <a:xfrm>
            <a:off x="6184850" y="3974725"/>
            <a:ext cx="13482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Sensor</a:t>
            </a:r>
            <a:endParaRPr/>
          </a:p>
        </p:txBody>
      </p:sp>
      <p:sp>
        <p:nvSpPr>
          <p:cNvPr id="133" name="Google Shape;133;p24"/>
          <p:cNvSpPr/>
          <p:nvPr/>
        </p:nvSpPr>
        <p:spPr>
          <a:xfrm>
            <a:off x="1385750" y="2159775"/>
            <a:ext cx="1398300" cy="139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a:t>
            </a:r>
            <a:endParaRPr/>
          </a:p>
        </p:txBody>
      </p:sp>
      <p:sp>
        <p:nvSpPr>
          <p:cNvPr id="134" name="Google Shape;134;p24"/>
          <p:cNvSpPr/>
          <p:nvPr/>
        </p:nvSpPr>
        <p:spPr>
          <a:xfrm rot="-1823439">
            <a:off x="5105814" y="2147319"/>
            <a:ext cx="1198475" cy="231019"/>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rot="2112353">
            <a:off x="5010133" y="3582941"/>
            <a:ext cx="1198405" cy="231221"/>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rot="2461">
            <a:off x="2901735" y="2830719"/>
            <a:ext cx="838200"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Raspberry pi module</a:t>
            </a:r>
            <a:endParaRPr/>
          </a:p>
        </p:txBody>
      </p:sp>
      <p:sp>
        <p:nvSpPr>
          <p:cNvPr id="142" name="Google Shape;142;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Deals with image processing and data testing and training</a:t>
            </a:r>
            <a:endParaRPr/>
          </a:p>
          <a:p>
            <a:pPr indent="-342900" lvl="0" marL="457200" rtl="0" algn="l">
              <a:spcBef>
                <a:spcPts val="0"/>
              </a:spcBef>
              <a:spcAft>
                <a:spcPts val="0"/>
              </a:spcAft>
              <a:buSzPts val="1800"/>
              <a:buChar char="●"/>
            </a:pPr>
            <a:r>
              <a:rPr lang="en"/>
              <a:t>It forms the primary module in which the image of each student is taken and mapped to userid</a:t>
            </a:r>
            <a:endParaRPr/>
          </a:p>
          <a:p>
            <a:pPr indent="-342900" lvl="0" marL="457200" rtl="0" algn="l">
              <a:spcBef>
                <a:spcPts val="0"/>
              </a:spcBef>
              <a:spcAft>
                <a:spcPts val="0"/>
              </a:spcAft>
              <a:buSzPts val="1800"/>
              <a:buChar char="●"/>
            </a:pPr>
            <a:r>
              <a:rPr lang="en"/>
              <a:t>When matching is done image will be stored in the cloud</a:t>
            </a:r>
            <a:endParaRPr/>
          </a:p>
          <a:p>
            <a:pPr indent="-342900" lvl="0" marL="457200" rtl="0" algn="l">
              <a:spcBef>
                <a:spcPts val="0"/>
              </a:spcBef>
              <a:spcAft>
                <a:spcPts val="0"/>
              </a:spcAft>
              <a:buSzPts val="1800"/>
              <a:buChar char="●"/>
            </a:pPr>
            <a:r>
              <a:rPr lang="en"/>
              <a:t>Image will be captured using a standard webcam</a:t>
            </a:r>
            <a:endParaRPr/>
          </a:p>
          <a:p>
            <a:pPr indent="-342900" lvl="0" marL="457200" rtl="0" algn="l">
              <a:spcBef>
                <a:spcPts val="0"/>
              </a:spcBef>
              <a:spcAft>
                <a:spcPts val="0"/>
              </a:spcAft>
              <a:buSzPts val="1800"/>
              <a:buChar char="●"/>
            </a:pPr>
            <a:r>
              <a:rPr lang="en"/>
              <a:t>Viola Jones is the algorithm used for training and further processing</a:t>
            </a:r>
            <a:endParaRPr/>
          </a:p>
          <a:p>
            <a:pPr indent="-342900" lvl="0" marL="457200" rtl="0" algn="l">
              <a:spcBef>
                <a:spcPts val="0"/>
              </a:spcBef>
              <a:spcAft>
                <a:spcPts val="0"/>
              </a:spcAft>
              <a:buSzPts val="1800"/>
              <a:buChar char="●"/>
            </a:pPr>
            <a:r>
              <a:rPr lang="en"/>
              <a:t>Based on certain features the image will be identified</a:t>
            </a:r>
            <a:endParaRPr/>
          </a:p>
          <a:p>
            <a:pPr indent="-342900" lvl="0" marL="457200" rtl="0" algn="l">
              <a:spcBef>
                <a:spcPts val="0"/>
              </a:spcBef>
              <a:spcAft>
                <a:spcPts val="0"/>
              </a:spcAft>
              <a:buSzPts val="1800"/>
              <a:buChar char="●"/>
            </a:pPr>
            <a:r>
              <a:rPr lang="en"/>
              <a:t>Rasberry pi forms the IoT device in the entire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1" i="0" lang="en" sz="2800" u="none" cap="none" strike="noStrike">
                <a:solidFill>
                  <a:schemeClr val="accent1"/>
                </a:solidFill>
                <a:latin typeface="Times New Roman"/>
                <a:ea typeface="Times New Roman"/>
                <a:cs typeface="Times New Roman"/>
                <a:sym typeface="Times New Roman"/>
              </a:rPr>
              <a:t>The Viola Jones algorithm for face detection</a:t>
            </a:r>
            <a:endParaRPr b="1" i="0" sz="4200" u="none" cap="none" strike="noStrike">
              <a:solidFill>
                <a:schemeClr val="accent1"/>
              </a:solidFill>
              <a:latin typeface="Amatic SC"/>
              <a:ea typeface="Amatic SC"/>
              <a:cs typeface="Amatic SC"/>
              <a:sym typeface="Amatic SC"/>
            </a:endParaRPr>
          </a:p>
        </p:txBody>
      </p:sp>
      <p:sp>
        <p:nvSpPr>
          <p:cNvPr id="148" name="Google Shape;148;p26"/>
          <p:cNvSpPr txBox="1"/>
          <p:nvPr>
            <p:ph idx="1" type="body"/>
          </p:nvPr>
        </p:nvSpPr>
        <p:spPr>
          <a:xfrm>
            <a:off x="311700" y="845850"/>
            <a:ext cx="8832300" cy="37230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Source Code Pro"/>
              <a:buNone/>
            </a:pPr>
            <a:r>
              <a:rPr b="1" i="0" lang="en" sz="1400" u="none" cap="none" strike="noStrike">
                <a:solidFill>
                  <a:schemeClr val="accent1"/>
                </a:solidFill>
                <a:latin typeface="Times New Roman"/>
                <a:ea typeface="Times New Roman"/>
                <a:cs typeface="Times New Roman"/>
                <a:sym typeface="Times New Roman"/>
              </a:rPr>
              <a:t>Three main ideas:</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introduction of a new image representation called the Integral Image</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simple and efficient classifier which is built using the AdaBoost learning algorithm</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method for combining classifiers in a “cascade” which allows background regions of the image to be quickly</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discarded</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Operating on 384x288 pixel images, faces</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are detected at 15 frames per second on a 700 MHz Intel</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Pentium III</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1" i="0" lang="en" sz="1400" u="none" cap="none" strike="noStrike">
                <a:solidFill>
                  <a:schemeClr val="accent1"/>
                </a:solidFill>
                <a:latin typeface="Times New Roman"/>
                <a:ea typeface="Times New Roman"/>
                <a:cs typeface="Times New Roman"/>
                <a:sym typeface="Times New Roman"/>
              </a:rPr>
              <a:t>Features </a:t>
            </a:r>
            <a:endParaRPr b="1"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The simple features used are reminiscent of Haar basis functions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two-rectangle feature: difference between the sum of the pixels within two rectangular regions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three-rectangle feature: sum within two outside rectangles subtracted from the sum in a center rectangle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400" u="none" cap="none" strike="noStrike">
                <a:solidFill>
                  <a:schemeClr val="accent1"/>
                </a:solidFill>
                <a:latin typeface="Times New Roman"/>
                <a:ea typeface="Times New Roman"/>
                <a:cs typeface="Times New Roman"/>
                <a:sym typeface="Times New Roman"/>
              </a:rPr>
              <a:t>• four-rectangle feature: difference between diagonal pairs of rectangles.</a:t>
            </a:r>
            <a:endParaRPr b="0" i="0" sz="1800" u="none" cap="none" strike="noStrike">
              <a:solidFill>
                <a:schemeClr val="dk2"/>
              </a:solidFill>
              <a:latin typeface="Source Code Pro"/>
              <a:ea typeface="Source Code Pro"/>
              <a:cs typeface="Source Code Pro"/>
              <a:sym typeface="Source Code Pro"/>
            </a:endParaRPr>
          </a:p>
          <a:p>
            <a:pPr indent="0" lvl="0" marL="114300" marR="0" rtl="0" algn="l">
              <a:lnSpc>
                <a:spcPct val="115000"/>
              </a:lnSpc>
              <a:spcBef>
                <a:spcPts val="0"/>
              </a:spcBef>
              <a:spcAft>
                <a:spcPts val="0"/>
              </a:spcAft>
              <a:buClr>
                <a:schemeClr val="dk2"/>
              </a:buClr>
              <a:buSzPts val="1800"/>
              <a:buFont typeface="Source Code Pro"/>
              <a:buNone/>
            </a:pPr>
            <a:r>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t/>
            </a:r>
            <a:endParaRPr b="0" i="0" sz="14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t/>
            </a:r>
            <a:endParaRPr b="0" i="0" sz="1400" u="none" cap="none" strike="noStrike">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04800" y="2800351"/>
            <a:ext cx="8527500" cy="1768524"/>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Given that the base resolution of the detector is 24×24, the exhaustive set of features is quite large, 160,000</a:t>
            </a:r>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 • a very efficient way to compute them is needed -&gt; integral image </a:t>
            </a:r>
            <a:endParaRPr b="0" i="0" sz="16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 • only the useful ones have to be used -&gt; AdaBoost</a:t>
            </a:r>
            <a:endParaRPr b="0" i="0" sz="1600" u="none" cap="none" strike="noStrike">
              <a:solidFill>
                <a:schemeClr val="accent1"/>
              </a:solidFill>
              <a:latin typeface="Times New Roman"/>
              <a:ea typeface="Times New Roman"/>
              <a:cs typeface="Times New Roman"/>
              <a:sym typeface="Times New Roman"/>
            </a:endParaRPr>
          </a:p>
        </p:txBody>
      </p:sp>
      <p:pic>
        <p:nvPicPr>
          <p:cNvPr id="154" name="Google Shape;154;p27"/>
          <p:cNvPicPr preferRelativeResize="0"/>
          <p:nvPr/>
        </p:nvPicPr>
        <p:blipFill rotWithShape="1">
          <a:blip r:embed="rId3">
            <a:alphaModFix/>
          </a:blip>
          <a:srcRect b="0" l="0" r="0" t="0"/>
          <a:stretch/>
        </p:blipFill>
        <p:spPr>
          <a:xfrm>
            <a:off x="1752601" y="361951"/>
            <a:ext cx="2477624" cy="243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0" i="0" lang="en" sz="1800" u="none" cap="none" strike="noStrike">
                <a:solidFill>
                  <a:schemeClr val="accent1"/>
                </a:solidFill>
                <a:latin typeface="Times New Roman"/>
                <a:ea typeface="Times New Roman"/>
                <a:cs typeface="Times New Roman"/>
                <a:sym typeface="Times New Roman"/>
              </a:rPr>
              <a:t>Integral image </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The integral image at location x , y contains the sum of the pixels above and to the left of x , y, inclusive:</a:t>
            </a: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 Using the following pair of recurrences: </a:t>
            </a: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where s(x , y) is the cumulative row sum, the integral image can be computed in one pass over the original image</a:t>
            </a:r>
            <a:br>
              <a:rPr b="0" i="0" lang="en" sz="1800" u="none" cap="none" strike="noStrike">
                <a:solidFill>
                  <a:schemeClr val="accent1"/>
                </a:solidFill>
                <a:latin typeface="Times New Roman"/>
                <a:ea typeface="Times New Roman"/>
                <a:cs typeface="Times New Roman"/>
                <a:sym typeface="Times New Roman"/>
              </a:rPr>
            </a:br>
            <a:endParaRPr b="0" i="0" sz="1800" u="none" cap="none" strike="noStrike">
              <a:solidFill>
                <a:schemeClr val="accent1"/>
              </a:solidFill>
              <a:latin typeface="Times New Roman"/>
              <a:ea typeface="Times New Roman"/>
              <a:cs typeface="Times New Roman"/>
              <a:sym typeface="Times New Roman"/>
            </a:endParaRPr>
          </a:p>
        </p:txBody>
      </p:sp>
      <p:pic>
        <p:nvPicPr>
          <p:cNvPr id="160" name="Google Shape;160;p28"/>
          <p:cNvPicPr preferRelativeResize="0"/>
          <p:nvPr/>
        </p:nvPicPr>
        <p:blipFill rotWithShape="1">
          <a:blip r:embed="rId3">
            <a:alphaModFix/>
          </a:blip>
          <a:srcRect b="0" l="0" r="0" t="0"/>
          <a:stretch/>
        </p:blipFill>
        <p:spPr>
          <a:xfrm>
            <a:off x="2438400" y="1123950"/>
            <a:ext cx="3067050" cy="771525"/>
          </a:xfrm>
          <a:prstGeom prst="rect">
            <a:avLst/>
          </a:prstGeom>
          <a:noFill/>
          <a:ln>
            <a:noFill/>
          </a:ln>
        </p:spPr>
      </p:pic>
      <p:pic>
        <p:nvPicPr>
          <p:cNvPr id="161" name="Google Shape;161;p28"/>
          <p:cNvPicPr preferRelativeResize="0"/>
          <p:nvPr/>
        </p:nvPicPr>
        <p:blipFill rotWithShape="1">
          <a:blip r:embed="rId4">
            <a:alphaModFix/>
          </a:blip>
          <a:srcRect b="0" l="0" r="0" t="0"/>
          <a:stretch/>
        </p:blipFill>
        <p:spPr>
          <a:xfrm>
            <a:off x="2971800" y="2571750"/>
            <a:ext cx="3467100" cy="752475"/>
          </a:xfrm>
          <a:prstGeom prst="rect">
            <a:avLst/>
          </a:prstGeom>
          <a:noFill/>
          <a:ln>
            <a:noFill/>
          </a:ln>
        </p:spPr>
      </p:pic>
      <p:pic>
        <p:nvPicPr>
          <p:cNvPr id="162" name="Google Shape;162;p28"/>
          <p:cNvPicPr preferRelativeResize="0"/>
          <p:nvPr/>
        </p:nvPicPr>
        <p:blipFill rotWithShape="1">
          <a:blip r:embed="rId5">
            <a:alphaModFix/>
          </a:blip>
          <a:srcRect b="0" l="0" r="0" t="0"/>
          <a:stretch/>
        </p:blipFill>
        <p:spPr>
          <a:xfrm>
            <a:off x="3511226" y="3790950"/>
            <a:ext cx="1219200" cy="10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0" i="0" lang="en" sz="1800" u="none" cap="none" strike="noStrike">
                <a:solidFill>
                  <a:schemeClr val="accent1"/>
                </a:solidFill>
                <a:latin typeface="Times New Roman"/>
                <a:ea typeface="Times New Roman"/>
                <a:cs typeface="Times New Roman"/>
                <a:sym typeface="Times New Roman"/>
              </a:rPr>
              <a:t>Integral image</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The sum of the pixels within rectangle D can be computed</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with four array references:</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 The value of the integral image at location 1 is the sum of the</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pixels in rectangle A. The value at location 2 is A + B, at</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location 3 is A + C, and at location 4 is A + B + C + D.</a:t>
            </a:r>
            <a:br>
              <a:rPr b="0" i="0" lang="en" sz="1800" u="none" cap="none" strike="noStrike">
                <a:solidFill>
                  <a:schemeClr val="accent1"/>
                </a:solidFill>
                <a:latin typeface="Times New Roman"/>
                <a:ea typeface="Times New Roman"/>
                <a:cs typeface="Times New Roman"/>
                <a:sym typeface="Times New Roman"/>
              </a:rPr>
            </a:br>
            <a:r>
              <a:rPr b="0" i="0" lang="en" sz="1800" u="none" cap="none" strike="noStrike">
                <a:solidFill>
                  <a:schemeClr val="accent1"/>
                </a:solidFill>
                <a:latin typeface="Times New Roman"/>
                <a:ea typeface="Times New Roman"/>
                <a:cs typeface="Times New Roman"/>
                <a:sym typeface="Times New Roman"/>
              </a:rPr>
              <a:t>• The sum within D can be computed as 4 + 1 − (2 + 3).</a:t>
            </a:r>
            <a:br>
              <a:rPr b="0" i="0" lang="en" sz="1800" u="none" cap="none" strike="noStrike">
                <a:solidFill>
                  <a:schemeClr val="accent1"/>
                </a:solidFill>
                <a:latin typeface="Times New Roman"/>
                <a:ea typeface="Times New Roman"/>
                <a:cs typeface="Times New Roman"/>
                <a:sym typeface="Times New Roman"/>
              </a:rPr>
            </a:br>
            <a:endParaRPr b="0" i="0" sz="1800" u="none" cap="none" strike="noStrike">
              <a:solidFill>
                <a:schemeClr val="accent1"/>
              </a:solidFill>
              <a:latin typeface="Times New Roman"/>
              <a:ea typeface="Times New Roman"/>
              <a:cs typeface="Times New Roman"/>
              <a:sym typeface="Times New Roman"/>
            </a:endParaRPr>
          </a:p>
        </p:txBody>
      </p:sp>
      <p:pic>
        <p:nvPicPr>
          <p:cNvPr id="168" name="Google Shape;168;p29"/>
          <p:cNvPicPr preferRelativeResize="0"/>
          <p:nvPr/>
        </p:nvPicPr>
        <p:blipFill rotWithShape="1">
          <a:blip r:embed="rId3">
            <a:alphaModFix/>
          </a:blip>
          <a:srcRect b="0" l="0" r="0" t="0"/>
          <a:stretch/>
        </p:blipFill>
        <p:spPr>
          <a:xfrm>
            <a:off x="2743200" y="2495550"/>
            <a:ext cx="2818401" cy="220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0" i="0" lang="en" sz="1600" u="none" cap="none" strike="noStrike">
                <a:solidFill>
                  <a:schemeClr val="accent1"/>
                </a:solidFill>
                <a:latin typeface="Times New Roman"/>
                <a:ea typeface="Times New Roman"/>
                <a:cs typeface="Times New Roman"/>
                <a:sym typeface="Times New Roman"/>
              </a:rPr>
              <a:t>A two-rectangle feature can be computed in six array references – for any scale!</a:t>
            </a:r>
            <a:endParaRPr/>
          </a:p>
        </p:txBody>
      </p:sp>
      <p:sp>
        <p:nvSpPr>
          <p:cNvPr id="174" name="Google Shape;174;p30"/>
          <p:cNvSpPr txBox="1"/>
          <p:nvPr>
            <p:ph idx="1" type="body"/>
          </p:nvPr>
        </p:nvSpPr>
        <p:spPr>
          <a:xfrm>
            <a:off x="381000" y="971550"/>
            <a:ext cx="8520600" cy="33402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A very small number of these features can be combined to form an effective classifier. The main challenge is to find these features. </a:t>
            </a:r>
            <a:endParaRPr b="0" i="0" sz="16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A variant of AdaBoost is used both to select the features and to train the classifier.</a:t>
            </a:r>
            <a:endParaRPr/>
          </a:p>
          <a:p>
            <a:pPr indent="0" lvl="0" marL="114300" marR="0" rtl="0" algn="l">
              <a:lnSpc>
                <a:spcPct val="115000"/>
              </a:lnSpc>
              <a:spcBef>
                <a:spcPts val="0"/>
              </a:spcBef>
              <a:spcAft>
                <a:spcPts val="0"/>
              </a:spcAft>
              <a:buClr>
                <a:schemeClr val="dk2"/>
              </a:buClr>
              <a:buSzPts val="1800"/>
              <a:buFont typeface="Source Code Pro"/>
              <a:buNone/>
            </a:pPr>
            <a:r>
              <a:t/>
            </a:r>
            <a:endParaRPr b="0" i="0" sz="16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The first two features selected by AdaBoost for the task of face detection are easily interpreted:</a:t>
            </a:r>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 • first feature: the region of the eyes is often darker than the region of the nose and cheeks</a:t>
            </a:r>
            <a:endParaRPr/>
          </a:p>
          <a:p>
            <a:pPr indent="0" lvl="0" marL="114300" marR="0" rtl="0" algn="l">
              <a:lnSpc>
                <a:spcPct val="115000"/>
              </a:lnSpc>
              <a:spcBef>
                <a:spcPts val="0"/>
              </a:spcBef>
              <a:spcAft>
                <a:spcPts val="0"/>
              </a:spcAft>
              <a:buClr>
                <a:schemeClr val="dk2"/>
              </a:buClr>
              <a:buSzPts val="1800"/>
              <a:buFont typeface="Source Code Pro"/>
              <a:buNone/>
            </a:pPr>
            <a:r>
              <a:rPr b="0" i="0" lang="en" sz="1600" u="none" cap="none" strike="noStrike">
                <a:solidFill>
                  <a:schemeClr val="accent1"/>
                </a:solidFill>
                <a:latin typeface="Times New Roman"/>
                <a:ea typeface="Times New Roman"/>
                <a:cs typeface="Times New Roman"/>
                <a:sym typeface="Times New Roman"/>
              </a:rPr>
              <a:t> • second feature: the eyes are darker than the bridge of the nose. </a:t>
            </a:r>
            <a:endParaRPr b="0" i="0" sz="1600" u="none" cap="none" strike="noStrike">
              <a:solidFill>
                <a:schemeClr val="accent1"/>
              </a:solidFill>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chemeClr val="dk2"/>
              </a:buClr>
              <a:buSzPts val="1800"/>
              <a:buFont typeface="Source Code Pro"/>
              <a:buNone/>
            </a:pPr>
            <a:r>
              <a:t/>
            </a:r>
            <a:endParaRPr b="0" i="0" sz="1600" u="none" cap="none" strike="noStrike">
              <a:solidFill>
                <a:schemeClr val="accent1"/>
              </a:solidFill>
              <a:latin typeface="Times New Roman"/>
              <a:ea typeface="Times New Roman"/>
              <a:cs typeface="Times New Roman"/>
              <a:sym typeface="Times New Roman"/>
            </a:endParaRPr>
          </a:p>
        </p:txBody>
      </p:sp>
      <p:pic>
        <p:nvPicPr>
          <p:cNvPr id="175" name="Google Shape;175;p30"/>
          <p:cNvPicPr preferRelativeResize="0"/>
          <p:nvPr/>
        </p:nvPicPr>
        <p:blipFill rotWithShape="1">
          <a:blip r:embed="rId3">
            <a:alphaModFix/>
          </a:blip>
          <a:srcRect b="0" l="0" r="0" t="0"/>
          <a:stretch/>
        </p:blipFill>
        <p:spPr>
          <a:xfrm>
            <a:off x="2971801" y="3105150"/>
            <a:ext cx="2971800" cy="18911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0" i="0" lang="en" sz="1600" u="none" cap="none" strike="noStrike">
                <a:solidFill>
                  <a:schemeClr val="accent1"/>
                </a:solidFill>
                <a:latin typeface="Times New Roman"/>
                <a:ea typeface="Times New Roman"/>
                <a:cs typeface="Times New Roman"/>
                <a:sym typeface="Times New Roman"/>
              </a:rPr>
              <a:t>Cascaded classifier </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Smaller, and therefore more efficient, classifiers can be constructed which reject many of the negative subwindows while detecting almost all positive instances:</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 • simpler classifiers are used to reject the majority of subwindow</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 • then, more complex classifiers are called upon to achieve low false positive rates.</a:t>
            </a:r>
            <a:br>
              <a:rPr b="0" i="0" lang="en" sz="1600" u="none" cap="none" strike="noStrike">
                <a:solidFill>
                  <a:schemeClr val="accent1"/>
                </a:solidFill>
                <a:latin typeface="Times New Roman"/>
                <a:ea typeface="Times New Roman"/>
                <a:cs typeface="Times New Roman"/>
                <a:sym typeface="Times New Roman"/>
              </a:rPr>
            </a:br>
            <a:endParaRPr b="0" i="0" sz="1600" u="none" cap="none" strike="noStrike">
              <a:solidFill>
                <a:schemeClr val="accent1"/>
              </a:solidFill>
              <a:latin typeface="Times New Roman"/>
              <a:ea typeface="Times New Roman"/>
              <a:cs typeface="Times New Roman"/>
              <a:sym typeface="Times New Roman"/>
            </a:endParaRPr>
          </a:p>
        </p:txBody>
      </p:sp>
      <p:pic>
        <p:nvPicPr>
          <p:cNvPr id="181" name="Google Shape;181;p31"/>
          <p:cNvPicPr preferRelativeResize="0"/>
          <p:nvPr/>
        </p:nvPicPr>
        <p:blipFill rotWithShape="1">
          <a:blip r:embed="rId3">
            <a:alphaModFix/>
          </a:blip>
          <a:srcRect b="0" l="0" r="0" t="0"/>
          <a:stretch/>
        </p:blipFill>
        <p:spPr>
          <a:xfrm>
            <a:off x="1981200" y="1657350"/>
            <a:ext cx="4090987" cy="2438731"/>
          </a:xfrm>
          <a:prstGeom prst="rect">
            <a:avLst/>
          </a:prstGeom>
          <a:noFill/>
          <a:ln>
            <a:noFill/>
          </a:ln>
        </p:spPr>
      </p:pic>
      <p:sp>
        <p:nvSpPr>
          <p:cNvPr id="182" name="Google Shape;182;p31"/>
          <p:cNvSpPr/>
          <p:nvPr/>
        </p:nvSpPr>
        <p:spPr>
          <a:xfrm>
            <a:off x="1143000" y="4096081"/>
            <a:ext cx="821059"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 true</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F: false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029225" y="1442375"/>
            <a:ext cx="5811300" cy="342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INTRODUCTION</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EXISTING SYSTEM</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PROPOSED SYSTEM</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CONTRIBUTION</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TECHNOLOGY</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MODULES</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DESIGN </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                -BLOCK DIAGRAM</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                -DATA FLOW DIAGRAM</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                -FLOWCHART</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                 -implementation</a:t>
            </a:r>
            <a:endParaRPr b="1" i="0" sz="1800" u="none" cap="none" strike="noStrike">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Clr>
                <a:schemeClr val="accent1"/>
              </a:buClr>
              <a:buSzPts val="8000"/>
              <a:buFont typeface="Amatic SC"/>
              <a:buNone/>
            </a:pPr>
            <a:r>
              <a:rPr b="1" i="0" lang="en" sz="1800" u="none" cap="none" strike="noStrike">
                <a:solidFill>
                  <a:schemeClr val="accent1"/>
                </a:solidFill>
                <a:latin typeface="Amatic SC"/>
                <a:ea typeface="Amatic SC"/>
                <a:cs typeface="Amatic SC"/>
                <a:sym typeface="Amatic SC"/>
              </a:rPr>
              <a:t>CONCLUSION</a:t>
            </a:r>
            <a:endParaRPr b="1" i="0" sz="1800" u="none" cap="none" strike="noStrike">
              <a:solidFill>
                <a:schemeClr val="accent1"/>
              </a:solidFill>
              <a:latin typeface="Amatic SC"/>
              <a:ea typeface="Amatic SC"/>
              <a:cs typeface="Amatic SC"/>
              <a:sym typeface="Amatic SC"/>
            </a:endParaRPr>
          </a:p>
        </p:txBody>
      </p:sp>
      <p:sp>
        <p:nvSpPr>
          <p:cNvPr id="62" name="Google Shape;62;p14"/>
          <p:cNvSpPr txBox="1"/>
          <p:nvPr>
            <p:ph idx="1" type="subTitle"/>
          </p:nvPr>
        </p:nvSpPr>
        <p:spPr>
          <a:xfrm>
            <a:off x="1718625" y="598950"/>
            <a:ext cx="3470700" cy="50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100"/>
              <a:buFont typeface="Source Code Pro"/>
              <a:buNone/>
            </a:pPr>
            <a:r>
              <a:rPr b="1" i="0" lang="en" sz="2400" u="none" cap="none" strike="noStrike">
                <a:solidFill>
                  <a:schemeClr val="accent1"/>
                </a:solidFill>
                <a:latin typeface="Montserrat"/>
                <a:ea typeface="Montserrat"/>
                <a:cs typeface="Montserrat"/>
                <a:sym typeface="Montserrat"/>
              </a:rPr>
              <a:t>CONTENTS</a:t>
            </a:r>
            <a:endParaRPr b="1" i="0" sz="24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0" i="0" lang="en" sz="1600" u="none" cap="none" strike="noStrike">
                <a:solidFill>
                  <a:schemeClr val="accent1"/>
                </a:solidFill>
                <a:latin typeface="Times New Roman"/>
                <a:ea typeface="Times New Roman"/>
                <a:cs typeface="Times New Roman"/>
                <a:sym typeface="Times New Roman"/>
              </a:rPr>
              <a:t>The cascaded classifier for face detection … </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has 38 layers and 6060 features:</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 • first classifier: two features, rejects about 50% of non-faces (while correctly detecting close to 100% of face</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 • second classifier: ten features, rejects 80% of non-faces</a:t>
            </a:r>
            <a:br>
              <a:rPr b="0" i="0" lang="en" sz="1600" u="none" cap="none" strike="noStrike">
                <a:solidFill>
                  <a:schemeClr val="accent1"/>
                </a:solidFill>
                <a:latin typeface="Times New Roman"/>
                <a:ea typeface="Times New Roman"/>
                <a:cs typeface="Times New Roman"/>
                <a:sym typeface="Times New Roman"/>
              </a:rPr>
            </a:br>
            <a:r>
              <a:rPr b="0" i="0" lang="en" sz="1600" u="none" cap="none" strike="noStrike">
                <a:solidFill>
                  <a:schemeClr val="accent1"/>
                </a:solidFill>
                <a:latin typeface="Times New Roman"/>
                <a:ea typeface="Times New Roman"/>
                <a:cs typeface="Times New Roman"/>
                <a:sym typeface="Times New Roman"/>
              </a:rPr>
              <a:t> • 3rd and 4th: 25 features </a:t>
            </a:r>
            <a:br>
              <a:rPr b="0" i="0" lang="en" sz="1600" u="none" cap="none" strike="noStrike">
                <a:solidFill>
                  <a:schemeClr val="accent1"/>
                </a:solidFill>
                <a:latin typeface="Times New Roman"/>
                <a:ea typeface="Times New Roman"/>
                <a:cs typeface="Times New Roman"/>
                <a:sym typeface="Times New Roman"/>
              </a:rPr>
            </a:br>
            <a:br>
              <a:rPr b="1" i="0" lang="en" sz="4200" u="none" cap="none" strike="noStrike">
                <a:solidFill>
                  <a:schemeClr val="accent1"/>
                </a:solidFill>
                <a:latin typeface="Amatic SC"/>
                <a:ea typeface="Amatic SC"/>
                <a:cs typeface="Amatic SC"/>
                <a:sym typeface="Amatic SC"/>
              </a:rPr>
            </a:br>
            <a:endParaRPr b="1" i="0" sz="4200" u="none" cap="none" strike="noStrike">
              <a:solidFill>
                <a:schemeClr val="accent1"/>
              </a:solidFill>
              <a:latin typeface="Amatic SC"/>
              <a:ea typeface="Amatic SC"/>
              <a:cs typeface="Amatic SC"/>
              <a:sym typeface="Amatic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Website module</a:t>
            </a:r>
            <a:endParaRPr>
              <a:latin typeface="Times New Roman"/>
              <a:ea typeface="Times New Roman"/>
              <a:cs typeface="Times New Roman"/>
              <a:sym typeface="Times New Roman"/>
            </a:endParaRPr>
          </a:p>
        </p:txBody>
      </p:sp>
      <p:sp>
        <p:nvSpPr>
          <p:cNvPr id="193" name="Google Shape;193;p33"/>
          <p:cNvSpPr/>
          <p:nvPr/>
        </p:nvSpPr>
        <p:spPr>
          <a:xfrm>
            <a:off x="3832650" y="2649250"/>
            <a:ext cx="1360800" cy="6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Website</a:t>
            </a:r>
            <a:endParaRPr/>
          </a:p>
        </p:txBody>
      </p:sp>
      <p:sp>
        <p:nvSpPr>
          <p:cNvPr id="194" name="Google Shape;194;p33"/>
          <p:cNvSpPr/>
          <p:nvPr/>
        </p:nvSpPr>
        <p:spPr>
          <a:xfrm>
            <a:off x="6569300" y="2649250"/>
            <a:ext cx="1360800" cy="6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195" name="Google Shape;195;p33"/>
          <p:cNvSpPr/>
          <p:nvPr/>
        </p:nvSpPr>
        <p:spPr>
          <a:xfrm>
            <a:off x="1036175" y="2224750"/>
            <a:ext cx="1535700" cy="153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a:t>
            </a:r>
            <a:endParaRPr/>
          </a:p>
        </p:txBody>
      </p:sp>
      <p:sp>
        <p:nvSpPr>
          <p:cNvPr id="196" name="Google Shape;196;p33"/>
          <p:cNvSpPr/>
          <p:nvPr/>
        </p:nvSpPr>
        <p:spPr>
          <a:xfrm>
            <a:off x="2571875" y="2834800"/>
            <a:ext cx="1260900" cy="315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a:off x="5243375" y="2896350"/>
            <a:ext cx="1260900" cy="315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module</a:t>
            </a:r>
            <a:endParaRPr/>
          </a:p>
        </p:txBody>
      </p:sp>
      <p:sp>
        <p:nvSpPr>
          <p:cNvPr id="203" name="Google Shape;203;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pHP and HTML a basic web page is developed within the local server</a:t>
            </a:r>
            <a:endParaRPr/>
          </a:p>
          <a:p>
            <a:pPr indent="-342900" lvl="0" marL="457200" rtl="0" algn="l">
              <a:spcBef>
                <a:spcPts val="0"/>
              </a:spcBef>
              <a:spcAft>
                <a:spcPts val="0"/>
              </a:spcAft>
              <a:buSzPts val="1800"/>
              <a:buChar char="●"/>
            </a:pPr>
            <a:r>
              <a:rPr lang="en"/>
              <a:t>The purpose is to enter the details of the teachers and the students and store the details in database</a:t>
            </a:r>
            <a:endParaRPr/>
          </a:p>
          <a:p>
            <a:pPr indent="-342900" lvl="0" marL="457200" rtl="0" algn="l">
              <a:spcBef>
                <a:spcPts val="0"/>
              </a:spcBef>
              <a:spcAft>
                <a:spcPts val="0"/>
              </a:spcAft>
              <a:buSzPts val="1800"/>
              <a:buChar char="●"/>
            </a:pPr>
            <a:r>
              <a:rPr lang="en"/>
              <a:t>The details will be stored in the database for further access by the cloud</a:t>
            </a:r>
            <a:endParaRPr/>
          </a:p>
          <a:p>
            <a:pPr indent="-342900" lvl="0" marL="457200" rtl="0" algn="l">
              <a:spcBef>
                <a:spcPts val="0"/>
              </a:spcBef>
              <a:spcAft>
                <a:spcPts val="0"/>
              </a:spcAft>
              <a:buSzPts val="1800"/>
              <a:buChar char="●"/>
            </a:pPr>
            <a:r>
              <a:rPr lang="en"/>
              <a:t>This is for the integration and importing of data to the cloud which will become valid only if the image matches with the uid provided in the database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Cloud Computing module</a:t>
            </a:r>
            <a:endParaRPr>
              <a:latin typeface="Times New Roman"/>
              <a:ea typeface="Times New Roman"/>
              <a:cs typeface="Times New Roman"/>
              <a:sym typeface="Times New Roman"/>
            </a:endParaRPr>
          </a:p>
        </p:txBody>
      </p:sp>
      <p:sp>
        <p:nvSpPr>
          <p:cNvPr id="209" name="Google Shape;209;p35"/>
          <p:cNvSpPr/>
          <p:nvPr/>
        </p:nvSpPr>
        <p:spPr>
          <a:xfrm>
            <a:off x="3620425" y="2347025"/>
            <a:ext cx="1598100" cy="144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a:t>
            </a:r>
            <a:endParaRPr/>
          </a:p>
        </p:txBody>
      </p:sp>
      <p:sp>
        <p:nvSpPr>
          <p:cNvPr id="210" name="Google Shape;210;p35"/>
          <p:cNvSpPr/>
          <p:nvPr/>
        </p:nvSpPr>
        <p:spPr>
          <a:xfrm>
            <a:off x="973775" y="2721575"/>
            <a:ext cx="13233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Raspberry pi</a:t>
            </a:r>
            <a:endParaRPr/>
          </a:p>
        </p:txBody>
      </p:sp>
      <p:sp>
        <p:nvSpPr>
          <p:cNvPr id="211" name="Google Shape;211;p35"/>
          <p:cNvSpPr/>
          <p:nvPr/>
        </p:nvSpPr>
        <p:spPr>
          <a:xfrm>
            <a:off x="6134925" y="4059950"/>
            <a:ext cx="13233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 App</a:t>
            </a:r>
            <a:endParaRPr/>
          </a:p>
        </p:txBody>
      </p:sp>
      <p:sp>
        <p:nvSpPr>
          <p:cNvPr id="212" name="Google Shape;212;p35"/>
          <p:cNvSpPr/>
          <p:nvPr/>
        </p:nvSpPr>
        <p:spPr>
          <a:xfrm>
            <a:off x="6134925" y="1178700"/>
            <a:ext cx="13233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Website</a:t>
            </a:r>
            <a:endParaRPr/>
          </a:p>
        </p:txBody>
      </p:sp>
      <p:sp>
        <p:nvSpPr>
          <p:cNvPr id="213" name="Google Shape;213;p35"/>
          <p:cNvSpPr/>
          <p:nvPr/>
        </p:nvSpPr>
        <p:spPr>
          <a:xfrm flipH="1" rot="3651">
            <a:off x="2403224" y="2955436"/>
            <a:ext cx="1129801"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5"/>
          <p:cNvSpPr/>
          <p:nvPr/>
        </p:nvSpPr>
        <p:spPr>
          <a:xfrm rot="-1603097">
            <a:off x="4802162" y="2019735"/>
            <a:ext cx="1354525" cy="224994"/>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p:nvPr/>
        </p:nvSpPr>
        <p:spPr>
          <a:xfrm rot="1977099">
            <a:off x="4963615" y="3810989"/>
            <a:ext cx="1207322" cy="224921"/>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computing</a:t>
            </a:r>
            <a:endParaRPr/>
          </a:p>
        </p:txBody>
      </p:sp>
      <p:sp>
        <p:nvSpPr>
          <p:cNvPr id="221" name="Google Shape;221;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the the module which provides service to the mobile application to access the data of teachers and students</a:t>
            </a:r>
            <a:endParaRPr/>
          </a:p>
          <a:p>
            <a:pPr indent="-342900" lvl="0" marL="457200" rtl="0" algn="l">
              <a:spcBef>
                <a:spcPts val="0"/>
              </a:spcBef>
              <a:spcAft>
                <a:spcPts val="0"/>
              </a:spcAft>
              <a:buSzPts val="1800"/>
              <a:buChar char="●"/>
            </a:pPr>
            <a:r>
              <a:rPr lang="en"/>
              <a:t>In the cloud the local server will be imported</a:t>
            </a:r>
            <a:endParaRPr/>
          </a:p>
          <a:p>
            <a:pPr indent="-342900" lvl="0" marL="457200" rtl="0" algn="l">
              <a:spcBef>
                <a:spcPts val="0"/>
              </a:spcBef>
              <a:spcAft>
                <a:spcPts val="0"/>
              </a:spcAft>
              <a:buSzPts val="1800"/>
              <a:buChar char="●"/>
            </a:pPr>
            <a:r>
              <a:rPr lang="en"/>
              <a:t>Using various GET and POST requests the data can be accessed by the application</a:t>
            </a:r>
            <a:endParaRPr/>
          </a:p>
          <a:p>
            <a:pPr indent="-342900" lvl="0" marL="457200" rtl="0" algn="l">
              <a:spcBef>
                <a:spcPts val="0"/>
              </a:spcBef>
              <a:spcAft>
                <a:spcPts val="0"/>
              </a:spcAft>
              <a:buSzPts val="1800"/>
              <a:buChar char="●"/>
            </a:pPr>
            <a:r>
              <a:rPr lang="en"/>
              <a:t>Cloud forms a service through which the data can be accessed from anywhere</a:t>
            </a:r>
            <a:endParaRPr/>
          </a:p>
          <a:p>
            <a:pPr indent="-342900" lvl="0" marL="457200" rtl="0" algn="l">
              <a:spcBef>
                <a:spcPts val="0"/>
              </a:spcBef>
              <a:spcAft>
                <a:spcPts val="0"/>
              </a:spcAft>
              <a:buSzPts val="1800"/>
              <a:buChar char="●"/>
            </a:pPr>
            <a:r>
              <a:rPr lang="en"/>
              <a:t>Cloud forms the basics of the concept Iot in which the data items manage to be fetched from anywhere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Mobile application module</a:t>
            </a:r>
            <a:endParaRPr>
              <a:latin typeface="Times New Roman"/>
              <a:ea typeface="Times New Roman"/>
              <a:cs typeface="Times New Roman"/>
              <a:sym typeface="Times New Roman"/>
            </a:endParaRPr>
          </a:p>
        </p:txBody>
      </p:sp>
      <p:sp>
        <p:nvSpPr>
          <p:cNvPr id="227" name="Google Shape;227;p37"/>
          <p:cNvSpPr/>
          <p:nvPr/>
        </p:nvSpPr>
        <p:spPr>
          <a:xfrm>
            <a:off x="6242103" y="2459400"/>
            <a:ext cx="1598100" cy="144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a:t>
            </a:r>
            <a:endParaRPr/>
          </a:p>
        </p:txBody>
      </p:sp>
      <p:sp>
        <p:nvSpPr>
          <p:cNvPr id="228" name="Google Shape;228;p37"/>
          <p:cNvSpPr/>
          <p:nvPr/>
        </p:nvSpPr>
        <p:spPr>
          <a:xfrm>
            <a:off x="3595453" y="2833950"/>
            <a:ext cx="13233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 App</a:t>
            </a:r>
            <a:endParaRPr/>
          </a:p>
        </p:txBody>
      </p:sp>
      <p:sp>
        <p:nvSpPr>
          <p:cNvPr id="229" name="Google Shape;229;p37"/>
          <p:cNvSpPr/>
          <p:nvPr/>
        </p:nvSpPr>
        <p:spPr>
          <a:xfrm>
            <a:off x="4949970" y="3025650"/>
            <a:ext cx="1260900" cy="315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1026278" y="2833950"/>
            <a:ext cx="1323300" cy="6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231" name="Google Shape;231;p37"/>
          <p:cNvSpPr/>
          <p:nvPr/>
        </p:nvSpPr>
        <p:spPr>
          <a:xfrm flipH="1" rot="3651">
            <a:off x="2407612" y="3067961"/>
            <a:ext cx="1129801" cy="23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application</a:t>
            </a:r>
            <a:endParaRPr/>
          </a:p>
        </p:txBody>
      </p:sp>
      <p:sp>
        <p:nvSpPr>
          <p:cNvPr id="237" name="Google Shape;237;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the final module which forms the result</a:t>
            </a:r>
            <a:endParaRPr/>
          </a:p>
          <a:p>
            <a:pPr indent="-342900" lvl="0" marL="457200" rtl="0" algn="l">
              <a:spcBef>
                <a:spcPts val="0"/>
              </a:spcBef>
              <a:spcAft>
                <a:spcPts val="0"/>
              </a:spcAft>
              <a:buSzPts val="1800"/>
              <a:buChar char="●"/>
            </a:pPr>
            <a:r>
              <a:rPr lang="en"/>
              <a:t>It contains login page for admin and teachers so that the corresponding teacher list and the student list can be viewed</a:t>
            </a:r>
            <a:endParaRPr/>
          </a:p>
          <a:p>
            <a:pPr indent="-342900" lvl="0" marL="457200" rtl="0" algn="l">
              <a:spcBef>
                <a:spcPts val="0"/>
              </a:spcBef>
              <a:spcAft>
                <a:spcPts val="0"/>
              </a:spcAft>
              <a:buSzPts val="1800"/>
              <a:buChar char="●"/>
            </a:pPr>
            <a:r>
              <a:rPr lang="en"/>
              <a:t>It is the presentation part of the whole Iot concept</a:t>
            </a:r>
            <a:endParaRPr/>
          </a:p>
          <a:p>
            <a:pPr indent="-342900" lvl="0" marL="457200" rtl="0" algn="l">
              <a:spcBef>
                <a:spcPts val="0"/>
              </a:spcBef>
              <a:spcAft>
                <a:spcPts val="0"/>
              </a:spcAft>
              <a:buSzPts val="1800"/>
              <a:buChar char="●"/>
            </a:pPr>
            <a:r>
              <a:rPr lang="en"/>
              <a:t>Application access data from the cloud</a:t>
            </a:r>
            <a:endParaRPr/>
          </a:p>
          <a:p>
            <a:pPr indent="-342900" lvl="0" marL="457200" rtl="0" algn="l">
              <a:spcBef>
                <a:spcPts val="0"/>
              </a:spcBef>
              <a:spcAft>
                <a:spcPts val="0"/>
              </a:spcAft>
              <a:buSzPts val="1800"/>
              <a:buChar char="●"/>
            </a:pPr>
            <a:r>
              <a:rPr lang="en"/>
              <a:t>Application can be used only for the teachers</a:t>
            </a:r>
            <a:endParaRPr/>
          </a:p>
          <a:p>
            <a:pPr indent="-342900" lvl="0" marL="457200" rtl="0" algn="l">
              <a:spcBef>
                <a:spcPts val="0"/>
              </a:spcBef>
              <a:spcAft>
                <a:spcPts val="0"/>
              </a:spcAft>
              <a:buSzPts val="1800"/>
              <a:buChar char="●"/>
            </a:pPr>
            <a:r>
              <a:rPr lang="en"/>
              <a:t>Application provides convenience to the user in terms of taking attendance as chance of error is less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nvSpPr>
        <p:spPr>
          <a:xfrm>
            <a:off x="914400" y="363782"/>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Design(block diagram)</a:t>
            </a:r>
            <a:endParaRPr b="1" i="0" sz="3000" u="none" cap="none" strike="noStrike">
              <a:solidFill>
                <a:srgbClr val="000000"/>
              </a:solidFill>
              <a:latin typeface="Arial"/>
              <a:ea typeface="Arial"/>
              <a:cs typeface="Arial"/>
              <a:sym typeface="Arial"/>
            </a:endParaRPr>
          </a:p>
        </p:txBody>
      </p:sp>
      <p:sp>
        <p:nvSpPr>
          <p:cNvPr id="243" name="Google Shape;243;p39"/>
          <p:cNvSpPr/>
          <p:nvPr/>
        </p:nvSpPr>
        <p:spPr>
          <a:xfrm>
            <a:off x="3079050" y="1912400"/>
            <a:ext cx="2423650" cy="85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CLOUD PLATFORM</a:t>
            </a:r>
            <a:endParaRPr/>
          </a:p>
        </p:txBody>
      </p:sp>
      <p:sp>
        <p:nvSpPr>
          <p:cNvPr id="244" name="Google Shape;244;p39"/>
          <p:cNvSpPr/>
          <p:nvPr/>
        </p:nvSpPr>
        <p:spPr>
          <a:xfrm>
            <a:off x="377150" y="2459975"/>
            <a:ext cx="1696500" cy="6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Raspberry pi</a:t>
            </a:r>
            <a:endParaRPr/>
          </a:p>
        </p:txBody>
      </p:sp>
      <p:sp>
        <p:nvSpPr>
          <p:cNvPr id="245" name="Google Shape;245;p39"/>
          <p:cNvSpPr/>
          <p:nvPr/>
        </p:nvSpPr>
        <p:spPr>
          <a:xfrm>
            <a:off x="3079050" y="3617925"/>
            <a:ext cx="2199300" cy="6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Web page</a:t>
            </a:r>
            <a:endParaRPr/>
          </a:p>
        </p:txBody>
      </p:sp>
      <p:sp>
        <p:nvSpPr>
          <p:cNvPr id="246" name="Google Shape;246;p39"/>
          <p:cNvSpPr/>
          <p:nvPr/>
        </p:nvSpPr>
        <p:spPr>
          <a:xfrm>
            <a:off x="5906650" y="1068625"/>
            <a:ext cx="2046600" cy="6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cxnSp>
        <p:nvCxnSpPr>
          <p:cNvPr id="247" name="Google Shape;247;p39"/>
          <p:cNvCxnSpPr/>
          <p:nvPr/>
        </p:nvCxnSpPr>
        <p:spPr>
          <a:xfrm>
            <a:off x="2100625" y="2495875"/>
            <a:ext cx="888600" cy="270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39"/>
          <p:cNvCxnSpPr>
            <a:endCxn id="246" idx="1"/>
          </p:cNvCxnSpPr>
          <p:nvPr/>
        </p:nvCxnSpPr>
        <p:spPr>
          <a:xfrm flipH="1" rot="10800000">
            <a:off x="5421850" y="1387225"/>
            <a:ext cx="484800" cy="5073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39"/>
          <p:cNvCxnSpPr>
            <a:endCxn id="243" idx="3"/>
          </p:cNvCxnSpPr>
          <p:nvPr/>
        </p:nvCxnSpPr>
        <p:spPr>
          <a:xfrm flipH="1">
            <a:off x="5502700" y="1705850"/>
            <a:ext cx="439800" cy="6333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39"/>
          <p:cNvCxnSpPr/>
          <p:nvPr/>
        </p:nvCxnSpPr>
        <p:spPr>
          <a:xfrm flipH="1" rot="10800000">
            <a:off x="3474025" y="2828000"/>
            <a:ext cx="36000" cy="79890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39"/>
          <p:cNvSpPr txBox="1"/>
          <p:nvPr/>
        </p:nvSpPr>
        <p:spPr>
          <a:xfrm>
            <a:off x="6741450" y="2549725"/>
            <a:ext cx="2163300" cy="22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Sensor - camera</a:t>
            </a:r>
            <a:endParaRPr/>
          </a:p>
          <a:p>
            <a:pPr indent="0" lvl="0" marL="0" rtl="0" algn="l">
              <a:spcBef>
                <a:spcPts val="0"/>
              </a:spcBef>
              <a:spcAft>
                <a:spcPts val="0"/>
              </a:spcAft>
              <a:buNone/>
            </a:pPr>
            <a:r>
              <a:rPr lang="en"/>
              <a:t>Iot device-pi</a:t>
            </a:r>
            <a:endParaRPr/>
          </a:p>
          <a:p>
            <a:pPr indent="0" lvl="0" marL="0" rtl="0" algn="l">
              <a:spcBef>
                <a:spcPts val="0"/>
              </a:spcBef>
              <a:spcAft>
                <a:spcPts val="0"/>
              </a:spcAft>
              <a:buNone/>
            </a:pPr>
            <a:r>
              <a:rPr lang="en"/>
              <a:t>Gateway-internet connection</a:t>
            </a:r>
            <a:endParaRPr/>
          </a:p>
          <a:p>
            <a:pPr indent="0" lvl="0" marL="0" rtl="0" algn="l">
              <a:spcBef>
                <a:spcPts val="0"/>
              </a:spcBef>
              <a:spcAft>
                <a:spcPts val="0"/>
              </a:spcAft>
              <a:buNone/>
            </a:pPr>
            <a:r>
              <a:rPr lang="en"/>
              <a:t>Cloud-AWS</a:t>
            </a:r>
            <a:endParaRPr/>
          </a:p>
          <a:p>
            <a:pPr indent="0" lvl="0" marL="0" rtl="0" algn="l">
              <a:spcBef>
                <a:spcPts val="0"/>
              </a:spcBef>
              <a:spcAft>
                <a:spcPts val="0"/>
              </a:spcAft>
              <a:buNone/>
            </a:pPr>
            <a:r>
              <a:rPr lang="en"/>
              <a:t>Presentation-Application</a:t>
            </a:r>
            <a:endParaRPr/>
          </a:p>
        </p:txBody>
      </p:sp>
      <p:sp>
        <p:nvSpPr>
          <p:cNvPr id="252" name="Google Shape;252;p39"/>
          <p:cNvSpPr/>
          <p:nvPr/>
        </p:nvSpPr>
        <p:spPr>
          <a:xfrm>
            <a:off x="422025" y="1167350"/>
            <a:ext cx="1606800" cy="50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camera</a:t>
            </a:r>
            <a:endParaRPr/>
          </a:p>
        </p:txBody>
      </p:sp>
      <p:cxnSp>
        <p:nvCxnSpPr>
          <p:cNvPr id="253" name="Google Shape;253;p39"/>
          <p:cNvCxnSpPr/>
          <p:nvPr/>
        </p:nvCxnSpPr>
        <p:spPr>
          <a:xfrm>
            <a:off x="834950" y="1714925"/>
            <a:ext cx="9000" cy="73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533074" y="6145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Design(DFD)</a:t>
            </a:r>
            <a:endParaRPr b="1" i="0" sz="3000" u="none" cap="none" strike="noStrike">
              <a:solidFill>
                <a:srgbClr val="000000"/>
              </a:solidFill>
              <a:latin typeface="Arial"/>
              <a:ea typeface="Arial"/>
              <a:cs typeface="Arial"/>
              <a:sym typeface="Arial"/>
            </a:endParaRPr>
          </a:p>
        </p:txBody>
      </p:sp>
      <p:sp>
        <p:nvSpPr>
          <p:cNvPr id="259" name="Google Shape;259;p40"/>
          <p:cNvSpPr txBox="1"/>
          <p:nvPr/>
        </p:nvSpPr>
        <p:spPr>
          <a:xfrm>
            <a:off x="469850" y="754225"/>
            <a:ext cx="17682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0</a:t>
            </a:r>
            <a:endParaRPr b="0" i="0" sz="1400" u="none" cap="none" strike="noStrike">
              <a:solidFill>
                <a:srgbClr val="000000"/>
              </a:solidFill>
              <a:latin typeface="Arial"/>
              <a:ea typeface="Arial"/>
              <a:cs typeface="Arial"/>
              <a:sym typeface="Arial"/>
            </a:endParaRPr>
          </a:p>
        </p:txBody>
      </p:sp>
      <p:sp>
        <p:nvSpPr>
          <p:cNvPr id="260" name="Google Shape;260;p40"/>
          <p:cNvSpPr/>
          <p:nvPr/>
        </p:nvSpPr>
        <p:spPr>
          <a:xfrm>
            <a:off x="2695400" y="1768075"/>
            <a:ext cx="2299800" cy="40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Attendance app</a:t>
            </a:r>
            <a:endParaRPr b="0" i="0" sz="1400" u="none" cap="none" strike="noStrike">
              <a:solidFill>
                <a:srgbClr val="000000"/>
              </a:solidFill>
              <a:latin typeface="Arial"/>
              <a:ea typeface="Arial"/>
              <a:cs typeface="Arial"/>
              <a:sym typeface="Arial"/>
            </a:endParaRPr>
          </a:p>
        </p:txBody>
      </p:sp>
      <p:sp>
        <p:nvSpPr>
          <p:cNvPr id="261" name="Google Shape;261;p40"/>
          <p:cNvSpPr/>
          <p:nvPr/>
        </p:nvSpPr>
        <p:spPr>
          <a:xfrm>
            <a:off x="5761700" y="1545525"/>
            <a:ext cx="2086500" cy="6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Environment</a:t>
            </a:r>
            <a:endParaRPr b="0" i="0" sz="1400" u="none" cap="none" strike="noStrike">
              <a:solidFill>
                <a:srgbClr val="000000"/>
              </a:solidFill>
              <a:latin typeface="Arial"/>
              <a:ea typeface="Arial"/>
              <a:cs typeface="Arial"/>
              <a:sym typeface="Arial"/>
            </a:endParaRPr>
          </a:p>
        </p:txBody>
      </p:sp>
      <p:sp>
        <p:nvSpPr>
          <p:cNvPr id="262" name="Google Shape;262;p40"/>
          <p:cNvSpPr/>
          <p:nvPr/>
        </p:nvSpPr>
        <p:spPr>
          <a:xfrm>
            <a:off x="482300" y="1471002"/>
            <a:ext cx="14466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a:t>
            </a:r>
            <a:endParaRPr b="0" i="0" sz="1400" u="none" cap="none" strike="noStrike">
              <a:solidFill>
                <a:srgbClr val="000000"/>
              </a:solidFill>
              <a:latin typeface="Arial"/>
              <a:ea typeface="Arial"/>
              <a:cs typeface="Arial"/>
              <a:sym typeface="Arial"/>
            </a:endParaRPr>
          </a:p>
        </p:txBody>
      </p:sp>
      <p:sp>
        <p:nvSpPr>
          <p:cNvPr id="263" name="Google Shape;263;p40"/>
          <p:cNvSpPr/>
          <p:nvPr/>
        </p:nvSpPr>
        <p:spPr>
          <a:xfrm>
            <a:off x="5056950" y="1904075"/>
            <a:ext cx="704700" cy="86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0"/>
          <p:cNvSpPr/>
          <p:nvPr/>
        </p:nvSpPr>
        <p:spPr>
          <a:xfrm>
            <a:off x="1928825" y="1879350"/>
            <a:ext cx="704700" cy="111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0"/>
          <p:cNvSpPr txBox="1"/>
          <p:nvPr/>
        </p:nvSpPr>
        <p:spPr>
          <a:xfrm>
            <a:off x="2015350" y="1347700"/>
            <a:ext cx="704700" cy="2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0"/>
          <p:cNvSpPr txBox="1"/>
          <p:nvPr/>
        </p:nvSpPr>
        <p:spPr>
          <a:xfrm>
            <a:off x="2101900" y="1508425"/>
            <a:ext cx="618300" cy="2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visit</a:t>
            </a:r>
            <a:endParaRPr b="0" i="0" sz="1400" u="none" cap="none" strike="noStrike">
              <a:solidFill>
                <a:srgbClr val="000000"/>
              </a:solidFill>
              <a:latin typeface="Arial"/>
              <a:ea typeface="Arial"/>
              <a:cs typeface="Arial"/>
              <a:sym typeface="Arial"/>
            </a:endParaRPr>
          </a:p>
        </p:txBody>
      </p:sp>
      <p:sp>
        <p:nvSpPr>
          <p:cNvPr id="267" name="Google Shape;267;p40"/>
          <p:cNvSpPr txBox="1"/>
          <p:nvPr/>
        </p:nvSpPr>
        <p:spPr>
          <a:xfrm>
            <a:off x="5044575" y="1632075"/>
            <a:ext cx="605700" cy="17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0"/>
          <p:cNvSpPr txBox="1"/>
          <p:nvPr/>
        </p:nvSpPr>
        <p:spPr>
          <a:xfrm>
            <a:off x="4933300" y="1458975"/>
            <a:ext cx="766500" cy="22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signal</a:t>
            </a:r>
            <a:endParaRPr b="0" i="0" sz="1400" u="none" cap="none" strike="noStrike">
              <a:solidFill>
                <a:srgbClr val="000000"/>
              </a:solidFill>
              <a:latin typeface="Arial"/>
              <a:ea typeface="Arial"/>
              <a:cs typeface="Arial"/>
              <a:sym typeface="Arial"/>
            </a:endParaRPr>
          </a:p>
        </p:txBody>
      </p:sp>
      <p:sp>
        <p:nvSpPr>
          <p:cNvPr id="269" name="Google Shape;269;p40"/>
          <p:cNvSpPr txBox="1"/>
          <p:nvPr/>
        </p:nvSpPr>
        <p:spPr>
          <a:xfrm>
            <a:off x="556400" y="2695400"/>
            <a:ext cx="1013700" cy="2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1</a:t>
            </a:r>
            <a:endParaRPr b="0" i="0" sz="1400" u="none" cap="none" strike="noStrike">
              <a:solidFill>
                <a:srgbClr val="000000"/>
              </a:solidFill>
              <a:latin typeface="Arial"/>
              <a:ea typeface="Arial"/>
              <a:cs typeface="Arial"/>
              <a:sym typeface="Arial"/>
            </a:endParaRPr>
          </a:p>
        </p:txBody>
      </p:sp>
      <p:sp>
        <p:nvSpPr>
          <p:cNvPr id="270" name="Google Shape;270;p40"/>
          <p:cNvSpPr/>
          <p:nvPr/>
        </p:nvSpPr>
        <p:spPr>
          <a:xfrm>
            <a:off x="1360050" y="3511425"/>
            <a:ext cx="17187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Attendance app </a:t>
            </a:r>
            <a:endParaRPr b="0" i="0" sz="1400" u="none" cap="none" strike="noStrike">
              <a:solidFill>
                <a:srgbClr val="000000"/>
              </a:solidFill>
              <a:latin typeface="Arial"/>
              <a:ea typeface="Arial"/>
              <a:cs typeface="Arial"/>
              <a:sym typeface="Arial"/>
            </a:endParaRPr>
          </a:p>
        </p:txBody>
      </p:sp>
      <p:sp>
        <p:nvSpPr>
          <p:cNvPr id="271" name="Google Shape;271;p40"/>
          <p:cNvSpPr/>
          <p:nvPr/>
        </p:nvSpPr>
        <p:spPr>
          <a:xfrm>
            <a:off x="4253275" y="2806675"/>
            <a:ext cx="12984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person identify 1.1</a:t>
            </a:r>
            <a:endParaRPr b="0" i="0" sz="1400" u="none" cap="none" strike="noStrike">
              <a:solidFill>
                <a:srgbClr val="000000"/>
              </a:solidFill>
              <a:latin typeface="Arial"/>
              <a:ea typeface="Arial"/>
              <a:cs typeface="Arial"/>
              <a:sym typeface="Arial"/>
            </a:endParaRPr>
          </a:p>
        </p:txBody>
      </p:sp>
      <p:sp>
        <p:nvSpPr>
          <p:cNvPr id="272" name="Google Shape;272;p40"/>
          <p:cNvSpPr/>
          <p:nvPr/>
        </p:nvSpPr>
        <p:spPr>
          <a:xfrm>
            <a:off x="4339800" y="3474450"/>
            <a:ext cx="1384800" cy="6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Cloud process1.2</a:t>
            </a:r>
            <a:endParaRPr b="0" i="0" sz="1400" u="none" cap="none" strike="noStrike">
              <a:solidFill>
                <a:srgbClr val="000000"/>
              </a:solidFill>
              <a:latin typeface="Arial"/>
              <a:ea typeface="Arial"/>
              <a:cs typeface="Arial"/>
              <a:sym typeface="Arial"/>
            </a:endParaRPr>
          </a:p>
        </p:txBody>
      </p:sp>
      <p:sp>
        <p:nvSpPr>
          <p:cNvPr id="273" name="Google Shape;273;p40"/>
          <p:cNvSpPr/>
          <p:nvPr/>
        </p:nvSpPr>
        <p:spPr>
          <a:xfrm>
            <a:off x="4364550" y="4216325"/>
            <a:ext cx="13353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Web page </a:t>
            </a:r>
            <a:r>
              <a:rPr b="0" i="0" lang="en" sz="1400" u="none" cap="none" strike="noStrike">
                <a:solidFill>
                  <a:srgbClr val="000000"/>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p:txBody>
      </p:sp>
      <p:cxnSp>
        <p:nvCxnSpPr>
          <p:cNvPr id="274" name="Google Shape;274;p40"/>
          <p:cNvCxnSpPr/>
          <p:nvPr/>
        </p:nvCxnSpPr>
        <p:spPr>
          <a:xfrm flipH="1">
            <a:off x="3115675" y="2973625"/>
            <a:ext cx="1137600" cy="513000"/>
          </a:xfrm>
          <a:prstGeom prst="straightConnector1">
            <a:avLst/>
          </a:prstGeom>
          <a:noFill/>
          <a:ln cap="flat" cmpd="sng" w="9525">
            <a:solidFill>
              <a:schemeClr val="dk2"/>
            </a:solidFill>
            <a:prstDash val="solid"/>
            <a:round/>
            <a:headEnd len="sm" w="sm" type="none"/>
            <a:tailEnd len="med" w="med" type="triangle"/>
          </a:ln>
        </p:spPr>
      </p:cxnSp>
      <p:cxnSp>
        <p:nvCxnSpPr>
          <p:cNvPr id="275" name="Google Shape;275;p40"/>
          <p:cNvCxnSpPr>
            <a:endCxn id="270" idx="3"/>
          </p:cNvCxnSpPr>
          <p:nvPr/>
        </p:nvCxnSpPr>
        <p:spPr>
          <a:xfrm flipH="1">
            <a:off x="3078750" y="3752475"/>
            <a:ext cx="1261200" cy="372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40"/>
          <p:cNvCxnSpPr>
            <a:stCxn id="273" idx="2"/>
            <a:endCxn id="270" idx="3"/>
          </p:cNvCxnSpPr>
          <p:nvPr/>
        </p:nvCxnSpPr>
        <p:spPr>
          <a:xfrm rot="10800000">
            <a:off x="3078750" y="3789575"/>
            <a:ext cx="1285800" cy="705000"/>
          </a:xfrm>
          <a:prstGeom prst="straightConnector1">
            <a:avLst/>
          </a:prstGeom>
          <a:noFill/>
          <a:ln cap="flat" cmpd="sng" w="9525">
            <a:solidFill>
              <a:schemeClr val="dk2"/>
            </a:solidFill>
            <a:prstDash val="solid"/>
            <a:round/>
            <a:headEnd len="sm" w="sm" type="none"/>
            <a:tailEnd len="med" w="med" type="triangle"/>
          </a:ln>
        </p:spPr>
      </p:cxnSp>
      <p:sp>
        <p:nvSpPr>
          <p:cNvPr id="277" name="Google Shape;277;p40"/>
          <p:cNvSpPr txBox="1"/>
          <p:nvPr/>
        </p:nvSpPr>
        <p:spPr>
          <a:xfrm>
            <a:off x="2720375" y="3004450"/>
            <a:ext cx="1013700" cy="22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signal</a:t>
            </a:r>
            <a:endParaRPr b="0" i="0" sz="1400" u="none" cap="none" strike="noStrike">
              <a:solidFill>
                <a:srgbClr val="000000"/>
              </a:solidFill>
              <a:latin typeface="Arial"/>
              <a:ea typeface="Arial"/>
              <a:cs typeface="Arial"/>
              <a:sym typeface="Arial"/>
            </a:endParaRPr>
          </a:p>
        </p:txBody>
      </p:sp>
      <p:sp>
        <p:nvSpPr>
          <p:cNvPr id="278" name="Google Shape;278;p40"/>
          <p:cNvSpPr txBox="1"/>
          <p:nvPr/>
        </p:nvSpPr>
        <p:spPr>
          <a:xfrm>
            <a:off x="2645925" y="4352200"/>
            <a:ext cx="1261200" cy="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Computation data</a:t>
            </a:r>
            <a:endParaRPr b="0" i="0" sz="1400" u="none" cap="none" strike="noStrike">
              <a:solidFill>
                <a:srgbClr val="000000"/>
              </a:solidFill>
              <a:latin typeface="Arial"/>
              <a:ea typeface="Arial"/>
              <a:cs typeface="Arial"/>
              <a:sym typeface="Arial"/>
            </a:endParaRPr>
          </a:p>
        </p:txBody>
      </p:sp>
      <p:sp>
        <p:nvSpPr>
          <p:cNvPr id="279" name="Google Shape;279;p40"/>
          <p:cNvSpPr txBox="1"/>
          <p:nvPr/>
        </p:nvSpPr>
        <p:spPr>
          <a:xfrm>
            <a:off x="3400150" y="3363175"/>
            <a:ext cx="853200" cy="2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259650"/>
            <a:ext cx="8832300" cy="5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rPr b="1" i="0" lang="en" sz="2400" u="none" cap="none" strike="noStrike">
                <a:solidFill>
                  <a:schemeClr val="accent1"/>
                </a:solidFill>
                <a:latin typeface="Times New Roman"/>
                <a:ea typeface="Times New Roman"/>
                <a:cs typeface="Times New Roman"/>
                <a:sym typeface="Times New Roman"/>
              </a:rPr>
              <a:t>DFD</a:t>
            </a:r>
            <a:endParaRPr b="1"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4200"/>
              <a:buFont typeface="Amatic SC"/>
              <a:buNone/>
            </a:pPr>
            <a:r>
              <a:t/>
            </a:r>
            <a:endParaRPr b="1"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4200"/>
              <a:buFont typeface="Amatic SC"/>
              <a:buNone/>
            </a:pPr>
            <a:r>
              <a:t/>
            </a:r>
            <a:endParaRPr b="1" i="0" sz="18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4200"/>
              <a:buFont typeface="Amatic SC"/>
              <a:buNone/>
            </a:pPr>
            <a:r>
              <a:t/>
            </a:r>
            <a:endParaRPr b="1"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4200"/>
              <a:buFont typeface="Amatic SC"/>
              <a:buNone/>
            </a:pPr>
            <a:r>
              <a:t/>
            </a:r>
            <a:endParaRPr b="1" i="0" sz="2400" u="none" cap="none" strike="noStrike">
              <a:solidFill>
                <a:schemeClr val="accent1"/>
              </a:solidFill>
              <a:latin typeface="Times New Roman"/>
              <a:ea typeface="Times New Roman"/>
              <a:cs typeface="Times New Roman"/>
              <a:sym typeface="Times New Roman"/>
            </a:endParaRPr>
          </a:p>
        </p:txBody>
      </p:sp>
      <p:sp>
        <p:nvSpPr>
          <p:cNvPr id="285" name="Google Shape;285;p41"/>
          <p:cNvSpPr txBox="1"/>
          <p:nvPr/>
        </p:nvSpPr>
        <p:spPr>
          <a:xfrm>
            <a:off x="445100" y="1186950"/>
            <a:ext cx="1014000" cy="2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41"/>
          <p:cNvSpPr txBox="1"/>
          <p:nvPr/>
        </p:nvSpPr>
        <p:spPr>
          <a:xfrm>
            <a:off x="494575" y="1112775"/>
            <a:ext cx="1100400" cy="2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7" name="Google Shape;287;p41"/>
          <p:cNvSpPr/>
          <p:nvPr/>
        </p:nvSpPr>
        <p:spPr>
          <a:xfrm>
            <a:off x="1471350" y="1693900"/>
            <a:ext cx="1533300" cy="112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Person identification 1.1</a:t>
            </a:r>
            <a:endParaRPr b="0" i="0" sz="1400" u="none" cap="none" strike="noStrike">
              <a:solidFill>
                <a:srgbClr val="000000"/>
              </a:solidFill>
              <a:latin typeface="Arial"/>
              <a:ea typeface="Arial"/>
              <a:cs typeface="Arial"/>
              <a:sym typeface="Arial"/>
            </a:endParaRPr>
          </a:p>
        </p:txBody>
      </p:sp>
      <p:sp>
        <p:nvSpPr>
          <p:cNvPr id="288" name="Google Shape;288;p41"/>
          <p:cNvSpPr/>
          <p:nvPr/>
        </p:nvSpPr>
        <p:spPr>
          <a:xfrm>
            <a:off x="3956550" y="1397150"/>
            <a:ext cx="14961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collection</a:t>
            </a:r>
            <a:endParaRPr b="0" i="0" sz="1400" u="none" cap="none" strike="noStrike">
              <a:solidFill>
                <a:srgbClr val="000000"/>
              </a:solidFill>
              <a:latin typeface="Arial"/>
              <a:ea typeface="Arial"/>
              <a:cs typeface="Arial"/>
              <a:sym typeface="Arial"/>
            </a:endParaRPr>
          </a:p>
        </p:txBody>
      </p:sp>
      <p:sp>
        <p:nvSpPr>
          <p:cNvPr id="289" name="Google Shape;289;p41"/>
          <p:cNvSpPr/>
          <p:nvPr/>
        </p:nvSpPr>
        <p:spPr>
          <a:xfrm>
            <a:off x="4080175" y="2250275"/>
            <a:ext cx="1422000" cy="59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 system 1.1.1</a:t>
            </a:r>
            <a:endParaRPr b="0" i="0" sz="1400" u="none" cap="none" strike="noStrike">
              <a:solidFill>
                <a:srgbClr val="000000"/>
              </a:solidFill>
              <a:latin typeface="Arial"/>
              <a:ea typeface="Arial"/>
              <a:cs typeface="Arial"/>
              <a:sym typeface="Arial"/>
            </a:endParaRPr>
          </a:p>
        </p:txBody>
      </p:sp>
      <p:sp>
        <p:nvSpPr>
          <p:cNvPr id="290" name="Google Shape;290;p41"/>
          <p:cNvSpPr/>
          <p:nvPr/>
        </p:nvSpPr>
        <p:spPr>
          <a:xfrm>
            <a:off x="4142000" y="3128150"/>
            <a:ext cx="1496100" cy="40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Testing 1.1.2</a:t>
            </a:r>
            <a:endParaRPr b="0" i="0" sz="1400" u="none" cap="none" strike="noStrike">
              <a:solidFill>
                <a:srgbClr val="000000"/>
              </a:solidFill>
              <a:latin typeface="Arial"/>
              <a:ea typeface="Arial"/>
              <a:cs typeface="Arial"/>
              <a:sym typeface="Arial"/>
            </a:endParaRPr>
          </a:p>
        </p:txBody>
      </p:sp>
      <p:cxnSp>
        <p:nvCxnSpPr>
          <p:cNvPr id="291" name="Google Shape;291;p41"/>
          <p:cNvCxnSpPr>
            <a:endCxn id="287" idx="7"/>
          </p:cNvCxnSpPr>
          <p:nvPr/>
        </p:nvCxnSpPr>
        <p:spPr>
          <a:xfrm flipH="1">
            <a:off x="2780103" y="1558052"/>
            <a:ext cx="1176300" cy="300600"/>
          </a:xfrm>
          <a:prstGeom prst="straightConnector1">
            <a:avLst/>
          </a:prstGeom>
          <a:noFill/>
          <a:ln cap="flat" cmpd="sng" w="9525">
            <a:solidFill>
              <a:schemeClr val="dk2"/>
            </a:solidFill>
            <a:prstDash val="solid"/>
            <a:round/>
            <a:headEnd len="sm" w="sm" type="none"/>
            <a:tailEnd len="med" w="med" type="triangle"/>
          </a:ln>
        </p:spPr>
      </p:cxnSp>
      <p:cxnSp>
        <p:nvCxnSpPr>
          <p:cNvPr id="292" name="Google Shape;292;p41"/>
          <p:cNvCxnSpPr>
            <a:endCxn id="287" idx="6"/>
          </p:cNvCxnSpPr>
          <p:nvPr/>
        </p:nvCxnSpPr>
        <p:spPr>
          <a:xfrm rot="10800000">
            <a:off x="3004650" y="2256400"/>
            <a:ext cx="1075500" cy="185700"/>
          </a:xfrm>
          <a:prstGeom prst="straightConnector1">
            <a:avLst/>
          </a:prstGeom>
          <a:noFill/>
          <a:ln cap="flat" cmpd="sng" w="9525">
            <a:solidFill>
              <a:schemeClr val="dk2"/>
            </a:solidFill>
            <a:prstDash val="solid"/>
            <a:round/>
            <a:headEnd len="sm" w="sm" type="none"/>
            <a:tailEnd len="med" w="med" type="triangle"/>
          </a:ln>
        </p:spPr>
      </p:cxnSp>
      <p:cxnSp>
        <p:nvCxnSpPr>
          <p:cNvPr id="293" name="Google Shape;293;p41"/>
          <p:cNvCxnSpPr>
            <a:endCxn id="287" idx="5"/>
          </p:cNvCxnSpPr>
          <p:nvPr/>
        </p:nvCxnSpPr>
        <p:spPr>
          <a:xfrm rot="10800000">
            <a:off x="2780103" y="2654148"/>
            <a:ext cx="1362000" cy="678000"/>
          </a:xfrm>
          <a:prstGeom prst="straightConnector1">
            <a:avLst/>
          </a:prstGeom>
          <a:noFill/>
          <a:ln cap="flat" cmpd="sng" w="9525">
            <a:solidFill>
              <a:schemeClr val="dk2"/>
            </a:solidFill>
            <a:prstDash val="solid"/>
            <a:round/>
            <a:headEnd len="sm" w="sm" type="none"/>
            <a:tailEnd len="med" w="med" type="triangle"/>
          </a:ln>
        </p:spPr>
      </p:cxnSp>
      <p:cxnSp>
        <p:nvCxnSpPr>
          <p:cNvPr id="294" name="Google Shape;294;p41"/>
          <p:cNvCxnSpPr/>
          <p:nvPr/>
        </p:nvCxnSpPr>
        <p:spPr>
          <a:xfrm>
            <a:off x="6367550" y="1224050"/>
            <a:ext cx="1347600" cy="0"/>
          </a:xfrm>
          <a:prstGeom prst="straightConnector1">
            <a:avLst/>
          </a:prstGeom>
          <a:noFill/>
          <a:ln cap="flat" cmpd="sng" w="9525">
            <a:solidFill>
              <a:schemeClr val="dk2"/>
            </a:solidFill>
            <a:prstDash val="solid"/>
            <a:round/>
            <a:headEnd len="sm" w="sm" type="none"/>
            <a:tailEnd len="sm" w="sm" type="none"/>
          </a:ln>
        </p:spPr>
      </p:cxnSp>
      <p:cxnSp>
        <p:nvCxnSpPr>
          <p:cNvPr id="295" name="Google Shape;295;p41"/>
          <p:cNvCxnSpPr/>
          <p:nvPr/>
        </p:nvCxnSpPr>
        <p:spPr>
          <a:xfrm flipH="1" rot="10800000">
            <a:off x="6466825" y="1739400"/>
            <a:ext cx="1185900" cy="8400"/>
          </a:xfrm>
          <a:prstGeom prst="straightConnector1">
            <a:avLst/>
          </a:prstGeom>
          <a:noFill/>
          <a:ln cap="flat" cmpd="sng" w="9525">
            <a:solidFill>
              <a:schemeClr val="dk2"/>
            </a:solidFill>
            <a:prstDash val="solid"/>
            <a:round/>
            <a:headEnd len="sm" w="sm" type="none"/>
            <a:tailEnd len="sm" w="sm" type="none"/>
          </a:ln>
        </p:spPr>
      </p:cxnSp>
      <p:cxnSp>
        <p:nvCxnSpPr>
          <p:cNvPr id="296" name="Google Shape;296;p41"/>
          <p:cNvCxnSpPr/>
          <p:nvPr/>
        </p:nvCxnSpPr>
        <p:spPr>
          <a:xfrm>
            <a:off x="6604150" y="3121050"/>
            <a:ext cx="1110900" cy="690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p41"/>
          <p:cNvCxnSpPr/>
          <p:nvPr/>
        </p:nvCxnSpPr>
        <p:spPr>
          <a:xfrm>
            <a:off x="6602475" y="3511425"/>
            <a:ext cx="1162200" cy="0"/>
          </a:xfrm>
          <a:prstGeom prst="straightConnector1">
            <a:avLst/>
          </a:prstGeom>
          <a:noFill/>
          <a:ln cap="flat" cmpd="sng" w="9525">
            <a:solidFill>
              <a:schemeClr val="dk2"/>
            </a:solidFill>
            <a:prstDash val="solid"/>
            <a:round/>
            <a:headEnd len="sm" w="sm" type="none"/>
            <a:tailEnd len="sm" w="sm" type="none"/>
          </a:ln>
        </p:spPr>
      </p:cxnSp>
      <p:cxnSp>
        <p:nvCxnSpPr>
          <p:cNvPr id="298" name="Google Shape;298;p41"/>
          <p:cNvCxnSpPr/>
          <p:nvPr/>
        </p:nvCxnSpPr>
        <p:spPr>
          <a:xfrm flipH="1">
            <a:off x="5675100" y="1434250"/>
            <a:ext cx="680100" cy="12300"/>
          </a:xfrm>
          <a:prstGeom prst="straightConnector1">
            <a:avLst/>
          </a:prstGeom>
          <a:noFill/>
          <a:ln cap="flat" cmpd="sng" w="9525">
            <a:solidFill>
              <a:schemeClr val="dk2"/>
            </a:solidFill>
            <a:prstDash val="solid"/>
            <a:round/>
            <a:headEnd len="sm" w="sm" type="none"/>
            <a:tailEnd len="med" w="med" type="triangle"/>
          </a:ln>
        </p:spPr>
      </p:cxnSp>
      <p:sp>
        <p:nvSpPr>
          <p:cNvPr id="299" name="Google Shape;299;p41"/>
          <p:cNvSpPr txBox="1"/>
          <p:nvPr/>
        </p:nvSpPr>
        <p:spPr>
          <a:xfrm>
            <a:off x="6565375" y="1187075"/>
            <a:ext cx="902700" cy="3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store</a:t>
            </a:r>
            <a:endParaRPr b="0" i="0" sz="1400" u="none" cap="none" strike="noStrike">
              <a:solidFill>
                <a:srgbClr val="000000"/>
              </a:solidFill>
              <a:latin typeface="Arial"/>
              <a:ea typeface="Arial"/>
              <a:cs typeface="Arial"/>
              <a:sym typeface="Arial"/>
            </a:endParaRPr>
          </a:p>
        </p:txBody>
      </p:sp>
      <p:sp>
        <p:nvSpPr>
          <p:cNvPr id="300" name="Google Shape;300;p41"/>
          <p:cNvSpPr txBox="1"/>
          <p:nvPr/>
        </p:nvSpPr>
        <p:spPr>
          <a:xfrm>
            <a:off x="6800300" y="3140500"/>
            <a:ext cx="11622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301" name="Google Shape;301;p41"/>
          <p:cNvSpPr txBox="1"/>
          <p:nvPr/>
        </p:nvSpPr>
        <p:spPr>
          <a:xfrm>
            <a:off x="2861250" y="1143700"/>
            <a:ext cx="1014000" cy="5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taken</a:t>
            </a:r>
            <a:endParaRPr b="0" i="0" sz="1400" u="none" cap="none" strike="noStrike">
              <a:solidFill>
                <a:srgbClr val="000000"/>
              </a:solidFill>
              <a:latin typeface="Arial"/>
              <a:ea typeface="Arial"/>
              <a:cs typeface="Arial"/>
              <a:sym typeface="Arial"/>
            </a:endParaRPr>
          </a:p>
        </p:txBody>
      </p:sp>
      <p:sp>
        <p:nvSpPr>
          <p:cNvPr id="302" name="Google Shape;302;p41"/>
          <p:cNvSpPr txBox="1"/>
          <p:nvPr/>
        </p:nvSpPr>
        <p:spPr>
          <a:xfrm>
            <a:off x="3177350" y="2289400"/>
            <a:ext cx="1176300" cy="4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feature</a:t>
            </a:r>
            <a:endParaRPr b="0" i="0" sz="1400" u="none" cap="none" strike="noStrike">
              <a:solidFill>
                <a:srgbClr val="000000"/>
              </a:solidFill>
              <a:latin typeface="Arial"/>
              <a:ea typeface="Arial"/>
              <a:cs typeface="Arial"/>
              <a:sym typeface="Arial"/>
            </a:endParaRPr>
          </a:p>
        </p:txBody>
      </p:sp>
      <p:sp>
        <p:nvSpPr>
          <p:cNvPr id="303" name="Google Shape;303;p41"/>
          <p:cNvSpPr txBox="1"/>
          <p:nvPr/>
        </p:nvSpPr>
        <p:spPr>
          <a:xfrm>
            <a:off x="1867000" y="3128150"/>
            <a:ext cx="1632000" cy="18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Extracted feature</a:t>
            </a:r>
            <a:endParaRPr b="0" i="0" sz="1400" u="none" cap="none" strike="noStrike">
              <a:solidFill>
                <a:srgbClr val="000000"/>
              </a:solidFill>
              <a:latin typeface="Arial"/>
              <a:ea typeface="Arial"/>
              <a:cs typeface="Arial"/>
              <a:sym typeface="Arial"/>
            </a:endParaRPr>
          </a:p>
        </p:txBody>
      </p:sp>
      <p:cxnSp>
        <p:nvCxnSpPr>
          <p:cNvPr id="304" name="Google Shape;304;p41"/>
          <p:cNvCxnSpPr/>
          <p:nvPr/>
        </p:nvCxnSpPr>
        <p:spPr>
          <a:xfrm>
            <a:off x="5638100" y="3332150"/>
            <a:ext cx="865500" cy="6300"/>
          </a:xfrm>
          <a:prstGeom prst="straightConnector1">
            <a:avLst/>
          </a:prstGeom>
          <a:noFill/>
          <a:ln cap="flat" cmpd="sng" w="9525">
            <a:solidFill>
              <a:schemeClr val="dk2"/>
            </a:solidFill>
            <a:prstDash val="solid"/>
            <a:round/>
            <a:headEnd len="sm" w="sm" type="none"/>
            <a:tailEnd len="med" w="med" type="triangle"/>
          </a:ln>
        </p:spPr>
      </p:cxnSp>
      <p:sp>
        <p:nvSpPr>
          <p:cNvPr id="305" name="Google Shape;305;p41"/>
          <p:cNvSpPr txBox="1"/>
          <p:nvPr/>
        </p:nvSpPr>
        <p:spPr>
          <a:xfrm>
            <a:off x="5730800" y="3264100"/>
            <a:ext cx="680100" cy="1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914400" y="1228675"/>
            <a:ext cx="7917900" cy="3340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800"/>
              <a:buFont typeface="Source Code Pro"/>
              <a:buNone/>
            </a:pPr>
            <a:r>
              <a:rPr b="0" i="0" lang="en" sz="1800" u="none" cap="none" strike="noStrike">
                <a:solidFill>
                  <a:srgbClr val="000000"/>
                </a:solidFill>
                <a:highlight>
                  <a:schemeClr val="lt1"/>
                </a:highlight>
                <a:latin typeface="Lato"/>
                <a:ea typeface="Lato"/>
                <a:cs typeface="Lato"/>
                <a:sym typeface="Lato"/>
              </a:rPr>
              <a:t>The project focuses on  building  an attendance system using image processing and </a:t>
            </a:r>
            <a:r>
              <a:rPr b="0" i="0" lang="en" sz="1800" u="none" cap="none" strike="noStrike">
                <a:solidFill>
                  <a:srgbClr val="000000"/>
                </a:solidFill>
                <a:highlight>
                  <a:schemeClr val="lt1"/>
                </a:highlight>
                <a:latin typeface="Source Code Pro"/>
                <a:ea typeface="Source Code Pro"/>
                <a:cs typeface="Source Code Pro"/>
                <a:sym typeface="Source Code Pro"/>
              </a:rPr>
              <a:t>cloud computing.</a:t>
            </a:r>
            <a:r>
              <a:rPr b="0" i="0" lang="en" sz="1800" u="none" cap="none" strike="noStrike">
                <a:solidFill>
                  <a:srgbClr val="000000"/>
                </a:solidFill>
                <a:highlight>
                  <a:schemeClr val="lt1"/>
                </a:highlight>
                <a:latin typeface="Lato"/>
                <a:ea typeface="Lato"/>
                <a:cs typeface="Lato"/>
                <a:sym typeface="Lato"/>
              </a:rPr>
              <a:t>The image of each student entering into class will be taken by </a:t>
            </a:r>
            <a:r>
              <a:rPr b="0" i="0" lang="en" sz="1800" u="none" cap="none" strike="noStrike">
                <a:solidFill>
                  <a:srgbClr val="000000"/>
                </a:solidFill>
                <a:highlight>
                  <a:schemeClr val="lt1"/>
                </a:highlight>
                <a:latin typeface="Source Code Pro"/>
                <a:ea typeface="Source Code Pro"/>
                <a:cs typeface="Source Code Pro"/>
                <a:sym typeface="Source Code Pro"/>
              </a:rPr>
              <a:t>web</a:t>
            </a:r>
            <a:r>
              <a:rPr b="0" i="0" lang="en" sz="1800" u="none" cap="none" strike="noStrike">
                <a:solidFill>
                  <a:srgbClr val="000000"/>
                </a:solidFill>
                <a:highlight>
                  <a:schemeClr val="lt1"/>
                </a:highlight>
                <a:latin typeface="Lato"/>
                <a:ea typeface="Lato"/>
                <a:cs typeface="Lato"/>
                <a:sym typeface="Lato"/>
              </a:rPr>
              <a:t>camera and prior to that the image of each student will be processed on  cloud storage </a:t>
            </a:r>
            <a:r>
              <a:rPr b="0" i="0" lang="en" sz="1800" u="none" cap="none" strike="noStrike">
                <a:solidFill>
                  <a:srgbClr val="000000"/>
                </a:solidFill>
                <a:highlight>
                  <a:schemeClr val="lt1"/>
                </a:highlight>
                <a:latin typeface="Source Code Pro"/>
                <a:ea typeface="Source Code Pro"/>
                <a:cs typeface="Source Code Pro"/>
                <a:sym typeface="Source Code Pro"/>
              </a:rPr>
              <a:t>and dashboard access.</a:t>
            </a:r>
            <a:r>
              <a:rPr b="0" i="0" lang="en" sz="1800" u="none" cap="none" strike="noStrike">
                <a:solidFill>
                  <a:srgbClr val="000000"/>
                </a:solidFill>
                <a:highlight>
                  <a:schemeClr val="lt1"/>
                </a:highlight>
                <a:latin typeface="Lato"/>
                <a:ea typeface="Lato"/>
                <a:cs typeface="Lato"/>
                <a:sym typeface="Lato"/>
              </a:rPr>
              <a:t>When the image captured by </a:t>
            </a:r>
            <a:r>
              <a:rPr b="0" i="0" lang="en" sz="1800" u="none" cap="none" strike="noStrike">
                <a:solidFill>
                  <a:srgbClr val="000000"/>
                </a:solidFill>
                <a:highlight>
                  <a:schemeClr val="lt1"/>
                </a:highlight>
                <a:latin typeface="Source Code Pro"/>
                <a:ea typeface="Source Code Pro"/>
                <a:cs typeface="Source Code Pro"/>
                <a:sym typeface="Source Code Pro"/>
              </a:rPr>
              <a:t>camera </a:t>
            </a:r>
            <a:r>
              <a:rPr b="0" i="0" lang="en" sz="1800" u="none" cap="none" strike="noStrike">
                <a:solidFill>
                  <a:srgbClr val="000000"/>
                </a:solidFill>
                <a:highlight>
                  <a:schemeClr val="lt1"/>
                </a:highlight>
                <a:latin typeface="Lato"/>
                <a:ea typeface="Lato"/>
                <a:cs typeface="Lato"/>
                <a:sym typeface="Lato"/>
              </a:rPr>
              <a:t>is matched with image stored in the cloud attendance will be marked.A  webpage for this purpose can be created and using Rest API this web page can be converted to an application controlled by respective staff.</a:t>
            </a:r>
            <a:endParaRPr b="0" i="0" sz="1800" u="none" cap="none" strike="noStrike">
              <a:solidFill>
                <a:srgbClr val="000000"/>
              </a:solidFill>
              <a:highlight>
                <a:schemeClr val="lt1"/>
              </a:highlight>
              <a:latin typeface="Source Code Pro"/>
              <a:ea typeface="Source Code Pro"/>
              <a:cs typeface="Source Code Pro"/>
              <a:sym typeface="Source Code Pro"/>
            </a:endParaRPr>
          </a:p>
        </p:txBody>
      </p:sp>
      <p:sp>
        <p:nvSpPr>
          <p:cNvPr id="68" name="Google Shape;68;p15"/>
          <p:cNvSpPr txBox="1"/>
          <p:nvPr/>
        </p:nvSpPr>
        <p:spPr>
          <a:xfrm>
            <a:off x="914404" y="375182"/>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Introduction</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p:nvPr/>
        </p:nvSpPr>
        <p:spPr>
          <a:xfrm>
            <a:off x="1186950" y="2263595"/>
            <a:ext cx="1515900" cy="5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sp>
        <p:nvSpPr>
          <p:cNvPr id="311" name="Google Shape;311;p42"/>
          <p:cNvSpPr txBox="1"/>
          <p:nvPr/>
        </p:nvSpPr>
        <p:spPr>
          <a:xfrm>
            <a:off x="358550" y="1654601"/>
            <a:ext cx="1149900" cy="2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2</a:t>
            </a:r>
            <a:endParaRPr b="0" i="0" sz="1400" u="none" cap="none" strike="noStrike">
              <a:solidFill>
                <a:srgbClr val="000000"/>
              </a:solidFill>
              <a:latin typeface="Arial"/>
              <a:ea typeface="Arial"/>
              <a:cs typeface="Arial"/>
              <a:sym typeface="Arial"/>
            </a:endParaRPr>
          </a:p>
        </p:txBody>
      </p:sp>
      <p:cxnSp>
        <p:nvCxnSpPr>
          <p:cNvPr id="312" name="Google Shape;312;p42"/>
          <p:cNvCxnSpPr/>
          <p:nvPr/>
        </p:nvCxnSpPr>
        <p:spPr>
          <a:xfrm>
            <a:off x="4194700" y="1922575"/>
            <a:ext cx="1073400" cy="9000"/>
          </a:xfrm>
          <a:prstGeom prst="straightConnector1">
            <a:avLst/>
          </a:prstGeom>
          <a:noFill/>
          <a:ln cap="flat" cmpd="sng" w="9525">
            <a:solidFill>
              <a:schemeClr val="dk2"/>
            </a:solidFill>
            <a:prstDash val="solid"/>
            <a:round/>
            <a:headEnd len="sm" w="sm" type="none"/>
            <a:tailEnd len="sm" w="sm" type="none"/>
          </a:ln>
        </p:spPr>
      </p:cxnSp>
      <p:cxnSp>
        <p:nvCxnSpPr>
          <p:cNvPr id="313" name="Google Shape;313;p42"/>
          <p:cNvCxnSpPr/>
          <p:nvPr/>
        </p:nvCxnSpPr>
        <p:spPr>
          <a:xfrm flipH="1" rot="10800000">
            <a:off x="4174144" y="2272012"/>
            <a:ext cx="1119300" cy="5400"/>
          </a:xfrm>
          <a:prstGeom prst="straightConnector1">
            <a:avLst/>
          </a:prstGeom>
          <a:noFill/>
          <a:ln cap="flat" cmpd="sng" w="9525">
            <a:solidFill>
              <a:schemeClr val="dk2"/>
            </a:solidFill>
            <a:prstDash val="solid"/>
            <a:round/>
            <a:headEnd len="sm" w="sm" type="none"/>
            <a:tailEnd len="sm" w="sm" type="none"/>
          </a:ln>
        </p:spPr>
      </p:cxnSp>
      <p:cxnSp>
        <p:nvCxnSpPr>
          <p:cNvPr id="314" name="Google Shape;314;p42"/>
          <p:cNvCxnSpPr/>
          <p:nvPr/>
        </p:nvCxnSpPr>
        <p:spPr>
          <a:xfrm>
            <a:off x="4063251" y="2927944"/>
            <a:ext cx="1166100" cy="27900"/>
          </a:xfrm>
          <a:prstGeom prst="straightConnector1">
            <a:avLst/>
          </a:prstGeom>
          <a:noFill/>
          <a:ln cap="flat" cmpd="sng" w="9525">
            <a:solidFill>
              <a:schemeClr val="dk2"/>
            </a:solidFill>
            <a:prstDash val="solid"/>
            <a:round/>
            <a:headEnd len="sm" w="sm" type="none"/>
            <a:tailEnd len="sm" w="sm" type="none"/>
          </a:ln>
        </p:spPr>
      </p:cxnSp>
      <p:cxnSp>
        <p:nvCxnSpPr>
          <p:cNvPr id="315" name="Google Shape;315;p42"/>
          <p:cNvCxnSpPr/>
          <p:nvPr/>
        </p:nvCxnSpPr>
        <p:spPr>
          <a:xfrm>
            <a:off x="4037342" y="3246280"/>
            <a:ext cx="1166100" cy="13800"/>
          </a:xfrm>
          <a:prstGeom prst="straightConnector1">
            <a:avLst/>
          </a:prstGeom>
          <a:noFill/>
          <a:ln cap="flat" cmpd="sng" w="9525">
            <a:solidFill>
              <a:schemeClr val="dk2"/>
            </a:solidFill>
            <a:prstDash val="solid"/>
            <a:round/>
            <a:headEnd len="sm" w="sm" type="none"/>
            <a:tailEnd len="sm" w="sm" type="none"/>
          </a:ln>
        </p:spPr>
      </p:cxnSp>
      <p:sp>
        <p:nvSpPr>
          <p:cNvPr id="316" name="Google Shape;316;p42"/>
          <p:cNvSpPr/>
          <p:nvPr/>
        </p:nvSpPr>
        <p:spPr>
          <a:xfrm>
            <a:off x="3817075" y="3910657"/>
            <a:ext cx="1658400" cy="42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Web page</a:t>
            </a:r>
            <a:r>
              <a:rPr b="0" i="0" lang="en" sz="1400" u="none" cap="none" strike="noStrike">
                <a:solidFill>
                  <a:srgbClr val="000000"/>
                </a:solidFill>
                <a:latin typeface="Arial"/>
                <a:ea typeface="Arial"/>
                <a:cs typeface="Arial"/>
                <a:sym typeface="Arial"/>
              </a:rPr>
              <a:t>2.2.2</a:t>
            </a:r>
            <a:endParaRPr b="0" i="0" sz="1400" u="none" cap="none" strike="noStrike">
              <a:solidFill>
                <a:srgbClr val="000000"/>
              </a:solidFill>
              <a:latin typeface="Arial"/>
              <a:ea typeface="Arial"/>
              <a:cs typeface="Arial"/>
              <a:sym typeface="Arial"/>
            </a:endParaRPr>
          </a:p>
        </p:txBody>
      </p:sp>
      <p:sp>
        <p:nvSpPr>
          <p:cNvPr id="317" name="Google Shape;317;p42"/>
          <p:cNvSpPr/>
          <p:nvPr/>
        </p:nvSpPr>
        <p:spPr>
          <a:xfrm>
            <a:off x="3778225" y="1211702"/>
            <a:ext cx="2008200" cy="4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application2.1.1</a:t>
            </a:r>
            <a:endParaRPr b="0" i="0" sz="1400" u="none" cap="none" strike="noStrike">
              <a:solidFill>
                <a:srgbClr val="000000"/>
              </a:solidFill>
              <a:latin typeface="Arial"/>
              <a:ea typeface="Arial"/>
              <a:cs typeface="Arial"/>
              <a:sym typeface="Arial"/>
            </a:endParaRPr>
          </a:p>
        </p:txBody>
      </p:sp>
      <p:cxnSp>
        <p:nvCxnSpPr>
          <p:cNvPr id="318" name="Google Shape;318;p42"/>
          <p:cNvCxnSpPr/>
          <p:nvPr/>
        </p:nvCxnSpPr>
        <p:spPr>
          <a:xfrm flipH="1" rot="10800000">
            <a:off x="2702828" y="2070084"/>
            <a:ext cx="1256700" cy="470400"/>
          </a:xfrm>
          <a:prstGeom prst="straightConnector1">
            <a:avLst/>
          </a:prstGeom>
          <a:noFill/>
          <a:ln cap="flat" cmpd="sng" w="9525">
            <a:solidFill>
              <a:schemeClr val="dk2"/>
            </a:solidFill>
            <a:prstDash val="solid"/>
            <a:round/>
            <a:headEnd len="sm" w="sm" type="none"/>
            <a:tailEnd len="med" w="med" type="triangle"/>
          </a:ln>
        </p:spPr>
      </p:cxnSp>
      <p:cxnSp>
        <p:nvCxnSpPr>
          <p:cNvPr id="319" name="Google Shape;319;p42"/>
          <p:cNvCxnSpPr/>
          <p:nvPr/>
        </p:nvCxnSpPr>
        <p:spPr>
          <a:xfrm>
            <a:off x="2702828" y="2540484"/>
            <a:ext cx="1256700" cy="525900"/>
          </a:xfrm>
          <a:prstGeom prst="straightConnector1">
            <a:avLst/>
          </a:prstGeom>
          <a:noFill/>
          <a:ln cap="flat" cmpd="sng" w="9525">
            <a:solidFill>
              <a:schemeClr val="dk2"/>
            </a:solidFill>
            <a:prstDash val="solid"/>
            <a:round/>
            <a:headEnd len="sm" w="sm" type="none"/>
            <a:tailEnd len="med" w="med" type="triangle"/>
          </a:ln>
        </p:spPr>
      </p:cxnSp>
      <p:cxnSp>
        <p:nvCxnSpPr>
          <p:cNvPr id="320" name="Google Shape;320;p42"/>
          <p:cNvCxnSpPr>
            <a:endCxn id="317" idx="2"/>
          </p:cNvCxnSpPr>
          <p:nvPr/>
        </p:nvCxnSpPr>
        <p:spPr>
          <a:xfrm flipH="1" rot="10800000">
            <a:off x="2676925" y="1446902"/>
            <a:ext cx="1101300" cy="782100"/>
          </a:xfrm>
          <a:prstGeom prst="straightConnector1">
            <a:avLst/>
          </a:prstGeom>
          <a:noFill/>
          <a:ln cap="flat" cmpd="sng" w="9525">
            <a:solidFill>
              <a:schemeClr val="dk2"/>
            </a:solidFill>
            <a:prstDash val="solid"/>
            <a:round/>
            <a:headEnd len="sm" w="sm" type="none"/>
            <a:tailEnd len="med" w="med" type="triangle"/>
          </a:ln>
        </p:spPr>
      </p:cxnSp>
      <p:cxnSp>
        <p:nvCxnSpPr>
          <p:cNvPr id="321" name="Google Shape;321;p42"/>
          <p:cNvCxnSpPr>
            <a:stCxn id="317" idx="2"/>
          </p:cNvCxnSpPr>
          <p:nvPr/>
        </p:nvCxnSpPr>
        <p:spPr>
          <a:xfrm flipH="1">
            <a:off x="2702725" y="1446902"/>
            <a:ext cx="1075500" cy="851400"/>
          </a:xfrm>
          <a:prstGeom prst="straightConnector1">
            <a:avLst/>
          </a:prstGeom>
          <a:noFill/>
          <a:ln cap="flat" cmpd="sng" w="9525">
            <a:solidFill>
              <a:schemeClr val="dk2"/>
            </a:solidFill>
            <a:prstDash val="solid"/>
            <a:round/>
            <a:headEnd len="sm" w="sm" type="none"/>
            <a:tailEnd len="med" w="med" type="triangle"/>
          </a:ln>
        </p:spPr>
      </p:cxnSp>
      <p:sp>
        <p:nvSpPr>
          <p:cNvPr id="322" name="Google Shape;322;p42"/>
          <p:cNvSpPr txBox="1"/>
          <p:nvPr/>
        </p:nvSpPr>
        <p:spPr>
          <a:xfrm>
            <a:off x="2301198" y="1474682"/>
            <a:ext cx="932700" cy="2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req/reply</a:t>
            </a:r>
            <a:endParaRPr b="0" i="0" sz="1400" u="none" cap="none" strike="noStrike">
              <a:solidFill>
                <a:srgbClr val="000000"/>
              </a:solidFill>
              <a:latin typeface="Arial"/>
              <a:ea typeface="Arial"/>
              <a:cs typeface="Arial"/>
              <a:sym typeface="Arial"/>
            </a:endParaRPr>
          </a:p>
        </p:txBody>
      </p:sp>
      <p:sp>
        <p:nvSpPr>
          <p:cNvPr id="323" name="Google Shape;323;p42"/>
          <p:cNvSpPr txBox="1"/>
          <p:nvPr/>
        </p:nvSpPr>
        <p:spPr>
          <a:xfrm>
            <a:off x="3337692" y="2402012"/>
            <a:ext cx="699900" cy="2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324" name="Google Shape;324;p42"/>
          <p:cNvSpPr txBox="1"/>
          <p:nvPr/>
        </p:nvSpPr>
        <p:spPr>
          <a:xfrm>
            <a:off x="2391893" y="3523113"/>
            <a:ext cx="932700" cy="2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p:txBody>
      </p:sp>
      <p:cxnSp>
        <p:nvCxnSpPr>
          <p:cNvPr id="325" name="Google Shape;325;p42"/>
          <p:cNvCxnSpPr/>
          <p:nvPr/>
        </p:nvCxnSpPr>
        <p:spPr>
          <a:xfrm rot="10800000">
            <a:off x="2754626" y="2831110"/>
            <a:ext cx="1305300" cy="1142400"/>
          </a:xfrm>
          <a:prstGeom prst="straightConnector1">
            <a:avLst/>
          </a:prstGeom>
          <a:noFill/>
          <a:ln cap="flat" cmpd="sng" w="9525">
            <a:solidFill>
              <a:schemeClr val="dk2"/>
            </a:solidFill>
            <a:prstDash val="solid"/>
            <a:round/>
            <a:headEnd len="sm" w="sm" type="none"/>
            <a:tailEnd len="med" w="med" type="triangle"/>
          </a:ln>
        </p:spPr>
      </p:cxnSp>
      <p:sp>
        <p:nvSpPr>
          <p:cNvPr id="326" name="Google Shape;326;p42"/>
          <p:cNvSpPr txBox="1"/>
          <p:nvPr/>
        </p:nvSpPr>
        <p:spPr>
          <a:xfrm>
            <a:off x="4212170" y="1922565"/>
            <a:ext cx="1360500" cy="2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Teacher db</a:t>
            </a:r>
            <a:endParaRPr b="0" i="0" sz="1400" u="none" cap="none" strike="noStrike">
              <a:solidFill>
                <a:srgbClr val="000000"/>
              </a:solidFill>
              <a:latin typeface="Arial"/>
              <a:ea typeface="Arial"/>
              <a:cs typeface="Arial"/>
              <a:sym typeface="Arial"/>
            </a:endParaRPr>
          </a:p>
        </p:txBody>
      </p:sp>
      <p:sp>
        <p:nvSpPr>
          <p:cNvPr id="327" name="Google Shape;327;p42"/>
          <p:cNvSpPr txBox="1"/>
          <p:nvPr/>
        </p:nvSpPr>
        <p:spPr>
          <a:xfrm>
            <a:off x="4053552" y="2916600"/>
            <a:ext cx="1360500" cy="2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Student db</a:t>
            </a:r>
            <a:endParaRPr b="0" i="0" sz="1400" u="none" cap="none" strike="noStrike">
              <a:solidFill>
                <a:srgbClr val="000000"/>
              </a:solidFill>
              <a:latin typeface="Arial"/>
              <a:ea typeface="Arial"/>
              <a:cs typeface="Arial"/>
              <a:sym typeface="Arial"/>
            </a:endParaRPr>
          </a:p>
        </p:txBody>
      </p:sp>
      <p:sp>
        <p:nvSpPr>
          <p:cNvPr id="328" name="Google Shape;328;p42"/>
          <p:cNvSpPr txBox="1"/>
          <p:nvPr/>
        </p:nvSpPr>
        <p:spPr>
          <a:xfrm>
            <a:off x="309100" y="247275"/>
            <a:ext cx="2082900" cy="3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DFD</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nvSpPr>
        <p:spPr>
          <a:xfrm>
            <a:off x="914408" y="349457"/>
            <a:ext cx="7315200" cy="5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DFD</a:t>
            </a:r>
            <a:endParaRPr b="1" i="0" sz="2400" u="none" cap="none" strike="noStrike">
              <a:solidFill>
                <a:srgbClr val="000000"/>
              </a:solidFill>
              <a:latin typeface="Arial"/>
              <a:ea typeface="Arial"/>
              <a:cs typeface="Arial"/>
              <a:sym typeface="Arial"/>
            </a:endParaRPr>
          </a:p>
        </p:txBody>
      </p:sp>
      <p:sp>
        <p:nvSpPr>
          <p:cNvPr id="334" name="Google Shape;334;p43"/>
          <p:cNvSpPr/>
          <p:nvPr/>
        </p:nvSpPr>
        <p:spPr>
          <a:xfrm>
            <a:off x="1397150" y="1381505"/>
            <a:ext cx="1458900" cy="45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 system3.1 </a:t>
            </a:r>
            <a:endParaRPr b="0" i="0" sz="1400" u="none" cap="none" strike="noStrike">
              <a:solidFill>
                <a:srgbClr val="000000"/>
              </a:solidFill>
              <a:latin typeface="Arial"/>
              <a:ea typeface="Arial"/>
              <a:cs typeface="Arial"/>
              <a:sym typeface="Arial"/>
            </a:endParaRPr>
          </a:p>
        </p:txBody>
      </p:sp>
      <p:sp>
        <p:nvSpPr>
          <p:cNvPr id="335" name="Google Shape;335;p43"/>
          <p:cNvSpPr/>
          <p:nvPr/>
        </p:nvSpPr>
        <p:spPr>
          <a:xfrm>
            <a:off x="3449600" y="1293250"/>
            <a:ext cx="1075800" cy="73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 db 3.1.1</a:t>
            </a:r>
            <a:endParaRPr b="0" i="0" sz="1400" u="none" cap="none" strike="noStrike">
              <a:solidFill>
                <a:srgbClr val="000000"/>
              </a:solidFill>
              <a:latin typeface="Arial"/>
              <a:ea typeface="Arial"/>
              <a:cs typeface="Arial"/>
              <a:sym typeface="Arial"/>
            </a:endParaRPr>
          </a:p>
        </p:txBody>
      </p:sp>
      <p:sp>
        <p:nvSpPr>
          <p:cNvPr id="336" name="Google Shape;336;p43"/>
          <p:cNvSpPr/>
          <p:nvPr/>
        </p:nvSpPr>
        <p:spPr>
          <a:xfrm>
            <a:off x="5217675" y="1297058"/>
            <a:ext cx="1273500" cy="73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Extract feature  3.1.2</a:t>
            </a:r>
            <a:endParaRPr b="0" i="0" sz="1400" u="none" cap="none" strike="noStrike">
              <a:solidFill>
                <a:srgbClr val="000000"/>
              </a:solidFill>
              <a:latin typeface="Arial"/>
              <a:ea typeface="Arial"/>
              <a:cs typeface="Arial"/>
              <a:sym typeface="Arial"/>
            </a:endParaRPr>
          </a:p>
        </p:txBody>
      </p:sp>
      <p:sp>
        <p:nvSpPr>
          <p:cNvPr id="337" name="Google Shape;337;p43"/>
          <p:cNvSpPr/>
          <p:nvPr/>
        </p:nvSpPr>
        <p:spPr>
          <a:xfrm>
            <a:off x="7183450" y="1205523"/>
            <a:ext cx="1236300" cy="9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input</a:t>
            </a:r>
            <a:endParaRPr b="0" i="0" sz="1400" u="none" cap="none" strike="noStrike">
              <a:solidFill>
                <a:srgbClr val="000000"/>
              </a:solidFill>
              <a:latin typeface="Arial"/>
              <a:ea typeface="Arial"/>
              <a:cs typeface="Arial"/>
              <a:sym typeface="Arial"/>
            </a:endParaRPr>
          </a:p>
        </p:txBody>
      </p:sp>
      <p:cxnSp>
        <p:nvCxnSpPr>
          <p:cNvPr id="338" name="Google Shape;338;p43"/>
          <p:cNvCxnSpPr/>
          <p:nvPr/>
        </p:nvCxnSpPr>
        <p:spPr>
          <a:xfrm flipH="1" rot="10800000">
            <a:off x="1446600" y="2423454"/>
            <a:ext cx="1248900" cy="13800"/>
          </a:xfrm>
          <a:prstGeom prst="straightConnector1">
            <a:avLst/>
          </a:prstGeom>
          <a:noFill/>
          <a:ln cap="flat" cmpd="sng" w="9525">
            <a:solidFill>
              <a:schemeClr val="dk2"/>
            </a:solidFill>
            <a:prstDash val="solid"/>
            <a:round/>
            <a:headEnd len="sm" w="sm" type="none"/>
            <a:tailEnd len="sm" w="sm" type="none"/>
          </a:ln>
        </p:spPr>
      </p:cxnSp>
      <p:cxnSp>
        <p:nvCxnSpPr>
          <p:cNvPr id="339" name="Google Shape;339;p43"/>
          <p:cNvCxnSpPr/>
          <p:nvPr/>
        </p:nvCxnSpPr>
        <p:spPr>
          <a:xfrm flipH="1" rot="10800000">
            <a:off x="1471350" y="2817598"/>
            <a:ext cx="1199400" cy="13800"/>
          </a:xfrm>
          <a:prstGeom prst="straightConnector1">
            <a:avLst/>
          </a:prstGeom>
          <a:noFill/>
          <a:ln cap="flat" cmpd="sng" w="9525">
            <a:solidFill>
              <a:schemeClr val="dk2"/>
            </a:solidFill>
            <a:prstDash val="solid"/>
            <a:round/>
            <a:headEnd len="sm" w="sm" type="none"/>
            <a:tailEnd len="sm" w="sm" type="none"/>
          </a:ln>
        </p:spPr>
      </p:cxnSp>
      <p:cxnSp>
        <p:nvCxnSpPr>
          <p:cNvPr id="340" name="Google Shape;340;p43"/>
          <p:cNvCxnSpPr>
            <a:stCxn id="337" idx="1"/>
            <a:endCxn id="336" idx="6"/>
          </p:cNvCxnSpPr>
          <p:nvPr/>
        </p:nvCxnSpPr>
        <p:spPr>
          <a:xfrm rot="10800000">
            <a:off x="6491050" y="1663023"/>
            <a:ext cx="692400" cy="0"/>
          </a:xfrm>
          <a:prstGeom prst="straightConnector1">
            <a:avLst/>
          </a:prstGeom>
          <a:noFill/>
          <a:ln cap="flat" cmpd="sng" w="9525">
            <a:solidFill>
              <a:schemeClr val="dk2"/>
            </a:solidFill>
            <a:prstDash val="solid"/>
            <a:round/>
            <a:headEnd len="sm" w="sm" type="none"/>
            <a:tailEnd len="med" w="med" type="triangle"/>
          </a:ln>
        </p:spPr>
      </p:cxnSp>
      <p:cxnSp>
        <p:nvCxnSpPr>
          <p:cNvPr id="341" name="Google Shape;341;p43"/>
          <p:cNvCxnSpPr>
            <a:endCxn id="335" idx="6"/>
          </p:cNvCxnSpPr>
          <p:nvPr/>
        </p:nvCxnSpPr>
        <p:spPr>
          <a:xfrm rot="10800000">
            <a:off x="4525400" y="1659100"/>
            <a:ext cx="692400" cy="0"/>
          </a:xfrm>
          <a:prstGeom prst="straightConnector1">
            <a:avLst/>
          </a:prstGeom>
          <a:noFill/>
          <a:ln cap="flat" cmpd="sng" w="9525">
            <a:solidFill>
              <a:schemeClr val="dk2"/>
            </a:solidFill>
            <a:prstDash val="solid"/>
            <a:round/>
            <a:headEnd len="sm" w="sm" type="none"/>
            <a:tailEnd len="med" w="med" type="triangle"/>
          </a:ln>
        </p:spPr>
      </p:cxnSp>
      <p:cxnSp>
        <p:nvCxnSpPr>
          <p:cNvPr id="342" name="Google Shape;342;p43"/>
          <p:cNvCxnSpPr>
            <a:endCxn id="334" idx="6"/>
          </p:cNvCxnSpPr>
          <p:nvPr/>
        </p:nvCxnSpPr>
        <p:spPr>
          <a:xfrm rot="10800000">
            <a:off x="2856050" y="1606805"/>
            <a:ext cx="593400" cy="56400"/>
          </a:xfrm>
          <a:prstGeom prst="straightConnector1">
            <a:avLst/>
          </a:prstGeom>
          <a:noFill/>
          <a:ln cap="flat" cmpd="sng" w="9525">
            <a:solidFill>
              <a:schemeClr val="dk2"/>
            </a:solidFill>
            <a:prstDash val="solid"/>
            <a:round/>
            <a:headEnd len="sm" w="sm" type="none"/>
            <a:tailEnd len="med" w="med" type="triangle"/>
          </a:ln>
        </p:spPr>
      </p:cxnSp>
      <p:cxnSp>
        <p:nvCxnSpPr>
          <p:cNvPr id="343" name="Google Shape;343;p43"/>
          <p:cNvCxnSpPr/>
          <p:nvPr/>
        </p:nvCxnSpPr>
        <p:spPr>
          <a:xfrm>
            <a:off x="2126600" y="1832005"/>
            <a:ext cx="0" cy="520800"/>
          </a:xfrm>
          <a:prstGeom prst="straightConnector1">
            <a:avLst/>
          </a:prstGeom>
          <a:noFill/>
          <a:ln cap="flat" cmpd="sng" w="9525">
            <a:solidFill>
              <a:schemeClr val="dk2"/>
            </a:solidFill>
            <a:prstDash val="solid"/>
            <a:round/>
            <a:headEnd len="sm" w="sm" type="none"/>
            <a:tailEnd len="med" w="med" type="triangle"/>
          </a:ln>
        </p:spPr>
      </p:cxnSp>
      <p:sp>
        <p:nvSpPr>
          <p:cNvPr id="344" name="Google Shape;344;p43"/>
          <p:cNvSpPr txBox="1"/>
          <p:nvPr/>
        </p:nvSpPr>
        <p:spPr>
          <a:xfrm>
            <a:off x="1426100" y="2458450"/>
            <a:ext cx="1401000" cy="2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Value storage</a:t>
            </a:r>
            <a:endParaRPr b="0" i="0" sz="1400" u="none" cap="none" strike="noStrike">
              <a:solidFill>
                <a:srgbClr val="000000"/>
              </a:solidFill>
              <a:latin typeface="Arial"/>
              <a:ea typeface="Arial"/>
              <a:cs typeface="Arial"/>
              <a:sym typeface="Arial"/>
            </a:endParaRPr>
          </a:p>
        </p:txBody>
      </p:sp>
      <p:sp>
        <p:nvSpPr>
          <p:cNvPr id="345" name="Google Shape;345;p43"/>
          <p:cNvSpPr/>
          <p:nvPr/>
        </p:nvSpPr>
        <p:spPr>
          <a:xfrm>
            <a:off x="1397150" y="3470508"/>
            <a:ext cx="1490700" cy="36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testing4.1 </a:t>
            </a:r>
            <a:endParaRPr b="0" i="0" sz="1400" u="none" cap="none" strike="noStrike">
              <a:solidFill>
                <a:srgbClr val="000000"/>
              </a:solidFill>
              <a:latin typeface="Arial"/>
              <a:ea typeface="Arial"/>
              <a:cs typeface="Arial"/>
              <a:sym typeface="Arial"/>
            </a:endParaRPr>
          </a:p>
        </p:txBody>
      </p:sp>
      <p:sp>
        <p:nvSpPr>
          <p:cNvPr id="346" name="Google Shape;346;p43"/>
          <p:cNvSpPr/>
          <p:nvPr/>
        </p:nvSpPr>
        <p:spPr>
          <a:xfrm>
            <a:off x="3494150" y="3505201"/>
            <a:ext cx="1099200" cy="56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Db compare4.1.1</a:t>
            </a:r>
            <a:endParaRPr b="0" i="0" sz="1400" u="none" cap="none" strike="noStrike">
              <a:solidFill>
                <a:srgbClr val="000000"/>
              </a:solidFill>
              <a:latin typeface="Arial"/>
              <a:ea typeface="Arial"/>
              <a:cs typeface="Arial"/>
              <a:sym typeface="Arial"/>
            </a:endParaRPr>
          </a:p>
        </p:txBody>
      </p:sp>
      <p:sp>
        <p:nvSpPr>
          <p:cNvPr id="347" name="Google Shape;347;p43"/>
          <p:cNvSpPr/>
          <p:nvPr/>
        </p:nvSpPr>
        <p:spPr>
          <a:xfrm>
            <a:off x="5300586" y="3401152"/>
            <a:ext cx="1301100" cy="60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Extract feature4.2.2</a:t>
            </a:r>
            <a:endParaRPr b="0" i="0" sz="1400" u="none" cap="none" strike="noStrike">
              <a:solidFill>
                <a:srgbClr val="000000"/>
              </a:solidFill>
              <a:latin typeface="Arial"/>
              <a:ea typeface="Arial"/>
              <a:cs typeface="Arial"/>
              <a:sym typeface="Arial"/>
            </a:endParaRPr>
          </a:p>
        </p:txBody>
      </p:sp>
      <p:sp>
        <p:nvSpPr>
          <p:cNvPr id="348" name="Google Shape;348;p43"/>
          <p:cNvSpPr/>
          <p:nvPr/>
        </p:nvSpPr>
        <p:spPr>
          <a:xfrm>
            <a:off x="7309021" y="3325975"/>
            <a:ext cx="12630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input</a:t>
            </a:r>
            <a:endParaRPr b="0" i="0" sz="1400" u="none" cap="none" strike="noStrike">
              <a:solidFill>
                <a:srgbClr val="000000"/>
              </a:solidFill>
              <a:latin typeface="Arial"/>
              <a:ea typeface="Arial"/>
              <a:cs typeface="Arial"/>
              <a:sym typeface="Arial"/>
            </a:endParaRPr>
          </a:p>
        </p:txBody>
      </p:sp>
      <p:cxnSp>
        <p:nvCxnSpPr>
          <p:cNvPr id="349" name="Google Shape;349;p43"/>
          <p:cNvCxnSpPr/>
          <p:nvPr/>
        </p:nvCxnSpPr>
        <p:spPr>
          <a:xfrm flipH="1" rot="10800000">
            <a:off x="1447673" y="4326191"/>
            <a:ext cx="1275900" cy="11400"/>
          </a:xfrm>
          <a:prstGeom prst="straightConnector1">
            <a:avLst/>
          </a:prstGeom>
          <a:noFill/>
          <a:ln cap="flat" cmpd="sng" w="9525">
            <a:solidFill>
              <a:schemeClr val="dk2"/>
            </a:solidFill>
            <a:prstDash val="solid"/>
            <a:round/>
            <a:headEnd len="sm" w="sm" type="none"/>
            <a:tailEnd len="sm" w="sm" type="none"/>
          </a:ln>
        </p:spPr>
      </p:cxnSp>
      <p:cxnSp>
        <p:nvCxnSpPr>
          <p:cNvPr id="350" name="Google Shape;350;p43"/>
          <p:cNvCxnSpPr/>
          <p:nvPr/>
        </p:nvCxnSpPr>
        <p:spPr>
          <a:xfrm flipH="1" rot="10800000">
            <a:off x="1472960" y="4649900"/>
            <a:ext cx="1225500" cy="11400"/>
          </a:xfrm>
          <a:prstGeom prst="straightConnector1">
            <a:avLst/>
          </a:prstGeom>
          <a:noFill/>
          <a:ln cap="flat" cmpd="sng" w="9525">
            <a:solidFill>
              <a:schemeClr val="dk2"/>
            </a:solidFill>
            <a:prstDash val="solid"/>
            <a:round/>
            <a:headEnd len="sm" w="sm" type="none"/>
            <a:tailEnd len="sm" w="sm" type="none"/>
          </a:ln>
        </p:spPr>
      </p:cxnSp>
      <p:cxnSp>
        <p:nvCxnSpPr>
          <p:cNvPr id="351" name="Google Shape;351;p43"/>
          <p:cNvCxnSpPr>
            <a:stCxn id="348" idx="1"/>
            <a:endCxn id="347" idx="6"/>
          </p:cNvCxnSpPr>
          <p:nvPr/>
        </p:nvCxnSpPr>
        <p:spPr>
          <a:xfrm rot="10800000">
            <a:off x="6601621" y="3701725"/>
            <a:ext cx="707400" cy="0"/>
          </a:xfrm>
          <a:prstGeom prst="straightConnector1">
            <a:avLst/>
          </a:prstGeom>
          <a:noFill/>
          <a:ln cap="flat" cmpd="sng" w="9525">
            <a:solidFill>
              <a:schemeClr val="dk2"/>
            </a:solidFill>
            <a:prstDash val="solid"/>
            <a:round/>
            <a:headEnd len="sm" w="sm" type="none"/>
            <a:tailEnd len="med" w="med" type="triangle"/>
          </a:ln>
        </p:spPr>
      </p:cxnSp>
      <p:cxnSp>
        <p:nvCxnSpPr>
          <p:cNvPr id="352" name="Google Shape;352;p43"/>
          <p:cNvCxnSpPr>
            <a:endCxn id="346" idx="6"/>
          </p:cNvCxnSpPr>
          <p:nvPr/>
        </p:nvCxnSpPr>
        <p:spPr>
          <a:xfrm rot="10800000">
            <a:off x="4593350" y="3787951"/>
            <a:ext cx="707400" cy="0"/>
          </a:xfrm>
          <a:prstGeom prst="straightConnector1">
            <a:avLst/>
          </a:prstGeom>
          <a:noFill/>
          <a:ln cap="flat" cmpd="sng" w="9525">
            <a:solidFill>
              <a:schemeClr val="dk2"/>
            </a:solidFill>
            <a:prstDash val="solid"/>
            <a:round/>
            <a:headEnd len="sm" w="sm" type="none"/>
            <a:tailEnd len="med" w="med" type="triangle"/>
          </a:ln>
        </p:spPr>
      </p:cxnSp>
      <p:cxnSp>
        <p:nvCxnSpPr>
          <p:cNvPr id="353" name="Google Shape;353;p43"/>
          <p:cNvCxnSpPr/>
          <p:nvPr/>
        </p:nvCxnSpPr>
        <p:spPr>
          <a:xfrm rot="10800000">
            <a:off x="2861975" y="3678525"/>
            <a:ext cx="633600" cy="16800"/>
          </a:xfrm>
          <a:prstGeom prst="straightConnector1">
            <a:avLst/>
          </a:prstGeom>
          <a:noFill/>
          <a:ln cap="flat" cmpd="sng" w="9525">
            <a:solidFill>
              <a:schemeClr val="dk2"/>
            </a:solidFill>
            <a:prstDash val="solid"/>
            <a:round/>
            <a:headEnd len="sm" w="sm" type="none"/>
            <a:tailEnd len="med" w="med" type="triangle"/>
          </a:ln>
        </p:spPr>
      </p:cxnSp>
      <p:cxnSp>
        <p:nvCxnSpPr>
          <p:cNvPr id="354" name="Google Shape;354;p43"/>
          <p:cNvCxnSpPr/>
          <p:nvPr/>
        </p:nvCxnSpPr>
        <p:spPr>
          <a:xfrm>
            <a:off x="2142430" y="3840502"/>
            <a:ext cx="0" cy="427800"/>
          </a:xfrm>
          <a:prstGeom prst="straightConnector1">
            <a:avLst/>
          </a:prstGeom>
          <a:noFill/>
          <a:ln cap="flat" cmpd="sng" w="9525">
            <a:solidFill>
              <a:schemeClr val="dk2"/>
            </a:solidFill>
            <a:prstDash val="solid"/>
            <a:round/>
            <a:headEnd len="sm" w="sm" type="none"/>
            <a:tailEnd len="med" w="med" type="triangle"/>
          </a:ln>
        </p:spPr>
      </p:cxnSp>
      <p:sp>
        <p:nvSpPr>
          <p:cNvPr id="355" name="Google Shape;355;p43"/>
          <p:cNvSpPr txBox="1"/>
          <p:nvPr/>
        </p:nvSpPr>
        <p:spPr>
          <a:xfrm>
            <a:off x="1447684" y="4268400"/>
            <a:ext cx="1888200" cy="2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Value storage</a:t>
            </a:r>
            <a:endParaRPr b="0" i="0" sz="1400" u="none" cap="none" strike="noStrike">
              <a:solidFill>
                <a:srgbClr val="000000"/>
              </a:solidFill>
              <a:latin typeface="Arial"/>
              <a:ea typeface="Arial"/>
              <a:cs typeface="Arial"/>
              <a:sym typeface="Arial"/>
            </a:endParaRPr>
          </a:p>
        </p:txBody>
      </p:sp>
      <p:sp>
        <p:nvSpPr>
          <p:cNvPr id="356" name="Google Shape;356;p43"/>
          <p:cNvSpPr txBox="1"/>
          <p:nvPr/>
        </p:nvSpPr>
        <p:spPr>
          <a:xfrm>
            <a:off x="6491050" y="1205525"/>
            <a:ext cx="877800" cy="36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357" name="Google Shape;357;p43"/>
          <p:cNvSpPr txBox="1"/>
          <p:nvPr/>
        </p:nvSpPr>
        <p:spPr>
          <a:xfrm>
            <a:off x="4389275" y="1125150"/>
            <a:ext cx="877800" cy="2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a:t>
            </a:r>
            <a:endParaRPr b="0" i="0" sz="1400" u="none" cap="none" strike="noStrike">
              <a:solidFill>
                <a:srgbClr val="000000"/>
              </a:solidFill>
              <a:latin typeface="Arial"/>
              <a:ea typeface="Arial"/>
              <a:cs typeface="Arial"/>
              <a:sym typeface="Arial"/>
            </a:endParaRPr>
          </a:p>
        </p:txBody>
      </p:sp>
      <p:sp>
        <p:nvSpPr>
          <p:cNvPr id="358" name="Google Shape;358;p43"/>
          <p:cNvSpPr txBox="1"/>
          <p:nvPr/>
        </p:nvSpPr>
        <p:spPr>
          <a:xfrm>
            <a:off x="2880850" y="1137500"/>
            <a:ext cx="568500" cy="2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info</a:t>
            </a:r>
            <a:endParaRPr b="0" i="0" sz="1400" u="none" cap="none" strike="noStrike">
              <a:solidFill>
                <a:srgbClr val="000000"/>
              </a:solidFill>
              <a:latin typeface="Arial"/>
              <a:ea typeface="Arial"/>
              <a:cs typeface="Arial"/>
              <a:sym typeface="Arial"/>
            </a:endParaRPr>
          </a:p>
        </p:txBody>
      </p:sp>
      <p:sp>
        <p:nvSpPr>
          <p:cNvPr id="359" name="Google Shape;359;p43"/>
          <p:cNvSpPr txBox="1"/>
          <p:nvPr/>
        </p:nvSpPr>
        <p:spPr>
          <a:xfrm>
            <a:off x="2893225" y="3288875"/>
            <a:ext cx="814500" cy="2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value</a:t>
            </a:r>
            <a:endParaRPr b="0" i="0" sz="1400" u="none" cap="none" strike="noStrike">
              <a:solidFill>
                <a:srgbClr val="000000"/>
              </a:solidFill>
              <a:latin typeface="Arial"/>
              <a:ea typeface="Arial"/>
              <a:cs typeface="Arial"/>
              <a:sym typeface="Arial"/>
            </a:endParaRPr>
          </a:p>
        </p:txBody>
      </p:sp>
      <p:sp>
        <p:nvSpPr>
          <p:cNvPr id="360" name="Google Shape;360;p43"/>
          <p:cNvSpPr txBox="1"/>
          <p:nvPr/>
        </p:nvSpPr>
        <p:spPr>
          <a:xfrm>
            <a:off x="4574750" y="3338325"/>
            <a:ext cx="606300" cy="15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361" name="Google Shape;361;p43"/>
          <p:cNvSpPr txBox="1"/>
          <p:nvPr/>
        </p:nvSpPr>
        <p:spPr>
          <a:xfrm>
            <a:off x="1199325" y="840775"/>
            <a:ext cx="1137600" cy="2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cxnSp>
        <p:nvCxnSpPr>
          <p:cNvPr id="366" name="Google Shape;366;p44"/>
          <p:cNvCxnSpPr/>
          <p:nvPr/>
        </p:nvCxnSpPr>
        <p:spPr>
          <a:xfrm>
            <a:off x="1941175" y="1817525"/>
            <a:ext cx="1298400" cy="0"/>
          </a:xfrm>
          <a:prstGeom prst="straightConnector1">
            <a:avLst/>
          </a:prstGeom>
          <a:noFill/>
          <a:ln cap="flat" cmpd="sng" w="9525">
            <a:solidFill>
              <a:schemeClr val="dk2"/>
            </a:solidFill>
            <a:prstDash val="solid"/>
            <a:round/>
            <a:headEnd len="sm" w="sm" type="none"/>
            <a:tailEnd len="sm" w="sm" type="none"/>
          </a:ln>
        </p:spPr>
      </p:cxnSp>
      <p:cxnSp>
        <p:nvCxnSpPr>
          <p:cNvPr id="367" name="Google Shape;367;p44"/>
          <p:cNvCxnSpPr/>
          <p:nvPr/>
        </p:nvCxnSpPr>
        <p:spPr>
          <a:xfrm flipH="1" rot="10800000">
            <a:off x="1928825" y="2225625"/>
            <a:ext cx="1310700" cy="12300"/>
          </a:xfrm>
          <a:prstGeom prst="straightConnector1">
            <a:avLst/>
          </a:prstGeom>
          <a:noFill/>
          <a:ln cap="flat" cmpd="sng" w="9525">
            <a:solidFill>
              <a:schemeClr val="dk2"/>
            </a:solidFill>
            <a:prstDash val="solid"/>
            <a:round/>
            <a:headEnd len="sm" w="sm" type="none"/>
            <a:tailEnd len="sm" w="sm" type="none"/>
          </a:ln>
        </p:spPr>
      </p:cxnSp>
      <p:cxnSp>
        <p:nvCxnSpPr>
          <p:cNvPr id="368" name="Google Shape;368;p44"/>
          <p:cNvCxnSpPr/>
          <p:nvPr/>
        </p:nvCxnSpPr>
        <p:spPr>
          <a:xfrm>
            <a:off x="1953550" y="3437250"/>
            <a:ext cx="1224000" cy="0"/>
          </a:xfrm>
          <a:prstGeom prst="straightConnector1">
            <a:avLst/>
          </a:prstGeom>
          <a:noFill/>
          <a:ln cap="flat" cmpd="sng" w="9525">
            <a:solidFill>
              <a:schemeClr val="dk2"/>
            </a:solidFill>
            <a:prstDash val="solid"/>
            <a:round/>
            <a:headEnd len="sm" w="sm" type="none"/>
            <a:tailEnd len="sm" w="sm" type="none"/>
          </a:ln>
        </p:spPr>
      </p:cxnSp>
      <p:cxnSp>
        <p:nvCxnSpPr>
          <p:cNvPr id="369" name="Google Shape;369;p44"/>
          <p:cNvCxnSpPr/>
          <p:nvPr/>
        </p:nvCxnSpPr>
        <p:spPr>
          <a:xfrm flipH="1" rot="10800000">
            <a:off x="1928825" y="3795925"/>
            <a:ext cx="1310700" cy="24600"/>
          </a:xfrm>
          <a:prstGeom prst="straightConnector1">
            <a:avLst/>
          </a:prstGeom>
          <a:noFill/>
          <a:ln cap="flat" cmpd="sng" w="9525">
            <a:solidFill>
              <a:schemeClr val="dk2"/>
            </a:solidFill>
            <a:prstDash val="solid"/>
            <a:round/>
            <a:headEnd len="sm" w="sm" type="none"/>
            <a:tailEnd len="sm" w="sm" type="none"/>
          </a:ln>
        </p:spPr>
      </p:cxnSp>
      <p:sp>
        <p:nvSpPr>
          <p:cNvPr id="370" name="Google Shape;370;p44"/>
          <p:cNvSpPr/>
          <p:nvPr/>
        </p:nvSpPr>
        <p:spPr>
          <a:xfrm>
            <a:off x="5328975" y="1446600"/>
            <a:ext cx="1830000" cy="10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Application 5.1</a:t>
            </a:r>
            <a:endParaRPr b="0" i="0" sz="1400" u="none" cap="none" strike="noStrike">
              <a:solidFill>
                <a:srgbClr val="000000"/>
              </a:solidFill>
              <a:latin typeface="Arial"/>
              <a:ea typeface="Arial"/>
              <a:cs typeface="Arial"/>
              <a:sym typeface="Arial"/>
            </a:endParaRPr>
          </a:p>
        </p:txBody>
      </p:sp>
      <p:sp>
        <p:nvSpPr>
          <p:cNvPr id="371" name="Google Shape;371;p44"/>
          <p:cNvSpPr/>
          <p:nvPr/>
        </p:nvSpPr>
        <p:spPr>
          <a:xfrm>
            <a:off x="5316600" y="3053950"/>
            <a:ext cx="2077200" cy="112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Application 5.2</a:t>
            </a:r>
            <a:endParaRPr b="0" i="0" sz="1400" u="none" cap="none" strike="noStrike">
              <a:solidFill>
                <a:srgbClr val="000000"/>
              </a:solidFill>
              <a:latin typeface="Arial"/>
              <a:ea typeface="Arial"/>
              <a:cs typeface="Arial"/>
              <a:sym typeface="Arial"/>
            </a:endParaRPr>
          </a:p>
        </p:txBody>
      </p:sp>
      <p:sp>
        <p:nvSpPr>
          <p:cNvPr id="372" name="Google Shape;372;p44"/>
          <p:cNvSpPr txBox="1"/>
          <p:nvPr/>
        </p:nvSpPr>
        <p:spPr>
          <a:xfrm>
            <a:off x="1867000" y="1829900"/>
            <a:ext cx="1508400" cy="36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Teacher db</a:t>
            </a:r>
            <a:endParaRPr b="0" i="0" sz="1400" u="none" cap="none" strike="noStrike">
              <a:solidFill>
                <a:srgbClr val="000000"/>
              </a:solidFill>
              <a:latin typeface="Arial"/>
              <a:ea typeface="Arial"/>
              <a:cs typeface="Arial"/>
              <a:sym typeface="Arial"/>
            </a:endParaRPr>
          </a:p>
        </p:txBody>
      </p:sp>
      <p:sp>
        <p:nvSpPr>
          <p:cNvPr id="373" name="Google Shape;373;p44"/>
          <p:cNvSpPr txBox="1"/>
          <p:nvPr/>
        </p:nvSpPr>
        <p:spPr>
          <a:xfrm>
            <a:off x="1965900" y="3474325"/>
            <a:ext cx="1224000" cy="36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Student db</a:t>
            </a:r>
            <a:endParaRPr b="0" i="0" sz="1400" u="none" cap="none" strike="noStrike">
              <a:solidFill>
                <a:srgbClr val="000000"/>
              </a:solidFill>
              <a:latin typeface="Arial"/>
              <a:ea typeface="Arial"/>
              <a:cs typeface="Arial"/>
              <a:sym typeface="Arial"/>
            </a:endParaRPr>
          </a:p>
        </p:txBody>
      </p:sp>
      <p:cxnSp>
        <p:nvCxnSpPr>
          <p:cNvPr id="374" name="Google Shape;374;p44"/>
          <p:cNvCxnSpPr/>
          <p:nvPr/>
        </p:nvCxnSpPr>
        <p:spPr>
          <a:xfrm rot="10800000">
            <a:off x="3441575" y="1810350"/>
            <a:ext cx="1685400" cy="12600"/>
          </a:xfrm>
          <a:prstGeom prst="straightConnector1">
            <a:avLst/>
          </a:prstGeom>
          <a:noFill/>
          <a:ln cap="flat" cmpd="sng" w="9525">
            <a:solidFill>
              <a:schemeClr val="dk2"/>
            </a:solidFill>
            <a:prstDash val="solid"/>
            <a:round/>
            <a:headEnd len="sm" w="sm" type="none"/>
            <a:tailEnd len="med" w="med" type="triangle"/>
          </a:ln>
        </p:spPr>
      </p:cxnSp>
      <p:cxnSp>
        <p:nvCxnSpPr>
          <p:cNvPr id="375" name="Google Shape;375;p44"/>
          <p:cNvCxnSpPr>
            <a:endCxn id="373" idx="3"/>
          </p:cNvCxnSpPr>
          <p:nvPr/>
        </p:nvCxnSpPr>
        <p:spPr>
          <a:xfrm flipH="1">
            <a:off x="3189900" y="3616525"/>
            <a:ext cx="2126700" cy="40200"/>
          </a:xfrm>
          <a:prstGeom prst="straightConnector1">
            <a:avLst/>
          </a:prstGeom>
          <a:noFill/>
          <a:ln cap="flat" cmpd="sng" w="9525">
            <a:solidFill>
              <a:schemeClr val="dk2"/>
            </a:solidFill>
            <a:prstDash val="solid"/>
            <a:round/>
            <a:headEnd len="sm" w="sm" type="none"/>
            <a:tailEnd len="med" w="med" type="triangle"/>
          </a:ln>
        </p:spPr>
      </p:cxnSp>
      <p:cxnSp>
        <p:nvCxnSpPr>
          <p:cNvPr id="376" name="Google Shape;376;p44"/>
          <p:cNvCxnSpPr/>
          <p:nvPr/>
        </p:nvCxnSpPr>
        <p:spPr>
          <a:xfrm flipH="1" rot="10800000">
            <a:off x="3165225" y="3363125"/>
            <a:ext cx="2225700" cy="12300"/>
          </a:xfrm>
          <a:prstGeom prst="straightConnector1">
            <a:avLst/>
          </a:prstGeom>
          <a:noFill/>
          <a:ln cap="flat" cmpd="sng" w="9525">
            <a:solidFill>
              <a:schemeClr val="dk2"/>
            </a:solidFill>
            <a:prstDash val="solid"/>
            <a:round/>
            <a:headEnd len="sm" w="sm" type="none"/>
            <a:tailEnd len="med" w="med" type="triangle"/>
          </a:ln>
        </p:spPr>
      </p:cxnSp>
      <p:cxnSp>
        <p:nvCxnSpPr>
          <p:cNvPr id="377" name="Google Shape;377;p44"/>
          <p:cNvCxnSpPr>
            <a:stCxn id="372" idx="3"/>
          </p:cNvCxnSpPr>
          <p:nvPr/>
        </p:nvCxnSpPr>
        <p:spPr>
          <a:xfrm flipH="1" rot="10800000">
            <a:off x="3375400" y="1982900"/>
            <a:ext cx="1972200" cy="29400"/>
          </a:xfrm>
          <a:prstGeom prst="straightConnector1">
            <a:avLst/>
          </a:prstGeom>
          <a:noFill/>
          <a:ln cap="flat" cmpd="sng" w="9525">
            <a:solidFill>
              <a:schemeClr val="dk2"/>
            </a:solidFill>
            <a:prstDash val="solid"/>
            <a:round/>
            <a:headEnd len="sm" w="sm" type="none"/>
            <a:tailEnd len="med" w="med" type="triangle"/>
          </a:ln>
        </p:spPr>
      </p:cxnSp>
      <p:sp>
        <p:nvSpPr>
          <p:cNvPr id="378" name="Google Shape;378;p44"/>
          <p:cNvSpPr txBox="1"/>
          <p:nvPr/>
        </p:nvSpPr>
        <p:spPr>
          <a:xfrm>
            <a:off x="3598250" y="1446600"/>
            <a:ext cx="1669200" cy="3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p:txBody>
      </p:sp>
      <p:sp>
        <p:nvSpPr>
          <p:cNvPr id="379" name="Google Shape;379;p44"/>
          <p:cNvSpPr txBox="1"/>
          <p:nvPr/>
        </p:nvSpPr>
        <p:spPr>
          <a:xfrm>
            <a:off x="3659800" y="2992125"/>
            <a:ext cx="1224000" cy="2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sp>
        <p:nvSpPr>
          <p:cNvPr id="380" name="Google Shape;380;p44"/>
          <p:cNvSpPr txBox="1"/>
          <p:nvPr/>
        </p:nvSpPr>
        <p:spPr>
          <a:xfrm>
            <a:off x="3573250" y="3832900"/>
            <a:ext cx="1384800" cy="2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request</a:t>
            </a:r>
            <a:endParaRPr b="0" i="0" sz="1400" u="none" cap="none" strike="noStrike">
              <a:solidFill>
                <a:srgbClr val="000000"/>
              </a:solidFill>
              <a:latin typeface="Arial"/>
              <a:ea typeface="Arial"/>
              <a:cs typeface="Arial"/>
              <a:sym typeface="Arial"/>
            </a:endParaRPr>
          </a:p>
        </p:txBody>
      </p:sp>
      <p:sp>
        <p:nvSpPr>
          <p:cNvPr id="381" name="Google Shape;381;p44"/>
          <p:cNvSpPr txBox="1"/>
          <p:nvPr/>
        </p:nvSpPr>
        <p:spPr>
          <a:xfrm>
            <a:off x="1100400" y="865500"/>
            <a:ext cx="1508400" cy="2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LEVEL 3</a:t>
            </a:r>
            <a:endParaRPr b="0" i="0" sz="1400" u="none" cap="none" strike="noStrike">
              <a:solidFill>
                <a:srgbClr val="000000"/>
              </a:solidFill>
              <a:latin typeface="Arial"/>
              <a:ea typeface="Arial"/>
              <a:cs typeface="Arial"/>
              <a:sym typeface="Arial"/>
            </a:endParaRPr>
          </a:p>
        </p:txBody>
      </p:sp>
      <p:sp>
        <p:nvSpPr>
          <p:cNvPr id="382" name="Google Shape;382;p44"/>
          <p:cNvSpPr txBox="1"/>
          <p:nvPr/>
        </p:nvSpPr>
        <p:spPr>
          <a:xfrm>
            <a:off x="704750" y="160725"/>
            <a:ext cx="1619700" cy="30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DFD</a:t>
            </a:r>
            <a:endParaRPr b="1" i="0" sz="1800" u="none" cap="none" strike="noStrike">
              <a:solidFill>
                <a:srgbClr val="000000"/>
              </a:solidFill>
              <a:latin typeface="Arial"/>
              <a:ea typeface="Arial"/>
              <a:cs typeface="Arial"/>
              <a:sym typeface="Arial"/>
            </a:endParaRPr>
          </a:p>
        </p:txBody>
      </p:sp>
      <p:sp>
        <p:nvSpPr>
          <p:cNvPr id="383" name="Google Shape;383;p44"/>
          <p:cNvSpPr txBox="1"/>
          <p:nvPr/>
        </p:nvSpPr>
        <p:spPr>
          <a:xfrm>
            <a:off x="3907550" y="2172250"/>
            <a:ext cx="10506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5"/>
          <p:cNvPicPr preferRelativeResize="0"/>
          <p:nvPr/>
        </p:nvPicPr>
        <p:blipFill rotWithShape="1">
          <a:blip r:embed="rId3">
            <a:alphaModFix/>
          </a:blip>
          <a:srcRect b="0" l="0" r="0" t="0"/>
          <a:stretch/>
        </p:blipFill>
        <p:spPr>
          <a:xfrm>
            <a:off x="1408225" y="111275"/>
            <a:ext cx="6727399" cy="4809651"/>
          </a:xfrm>
          <a:prstGeom prst="rect">
            <a:avLst/>
          </a:prstGeom>
          <a:noFill/>
          <a:ln>
            <a:noFill/>
          </a:ln>
        </p:spPr>
      </p:pic>
      <p:sp>
        <p:nvSpPr>
          <p:cNvPr id="389" name="Google Shape;389;p45"/>
          <p:cNvSpPr txBox="1"/>
          <p:nvPr/>
        </p:nvSpPr>
        <p:spPr>
          <a:xfrm>
            <a:off x="1693900" y="445100"/>
            <a:ext cx="17682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FLOWCHART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a:p>
            <a:pPr indent="0" lvl="0" marL="0" rtl="0" algn="l">
              <a:spcBef>
                <a:spcPts val="0"/>
              </a:spcBef>
              <a:spcAft>
                <a:spcPts val="0"/>
              </a:spcAft>
              <a:buNone/>
            </a:pPr>
            <a:r>
              <a:rPr lang="en"/>
              <a:t>                         </a:t>
            </a:r>
            <a:endParaRPr/>
          </a:p>
        </p:txBody>
      </p:sp>
      <p:sp>
        <p:nvSpPr>
          <p:cNvPr id="395" name="Google Shape;395;p46"/>
          <p:cNvSpPr/>
          <p:nvPr/>
        </p:nvSpPr>
        <p:spPr>
          <a:xfrm>
            <a:off x="2859325" y="1027050"/>
            <a:ext cx="1511700" cy="4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data</a:t>
            </a:r>
            <a:endParaRPr/>
          </a:p>
        </p:txBody>
      </p:sp>
      <p:cxnSp>
        <p:nvCxnSpPr>
          <p:cNvPr id="396" name="Google Shape;396;p46"/>
          <p:cNvCxnSpPr>
            <a:stCxn id="395" idx="2"/>
          </p:cNvCxnSpPr>
          <p:nvPr/>
        </p:nvCxnSpPr>
        <p:spPr>
          <a:xfrm>
            <a:off x="3615175" y="1487250"/>
            <a:ext cx="8400" cy="4272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46"/>
          <p:cNvSpPr/>
          <p:nvPr/>
        </p:nvSpPr>
        <p:spPr>
          <a:xfrm>
            <a:off x="3001100" y="1947313"/>
            <a:ext cx="1371900" cy="80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Uid matches </a:t>
            </a:r>
            <a:endParaRPr/>
          </a:p>
        </p:txBody>
      </p:sp>
      <p:cxnSp>
        <p:nvCxnSpPr>
          <p:cNvPr id="398" name="Google Shape;398;p46"/>
          <p:cNvCxnSpPr>
            <a:stCxn id="397" idx="2"/>
          </p:cNvCxnSpPr>
          <p:nvPr/>
        </p:nvCxnSpPr>
        <p:spPr>
          <a:xfrm>
            <a:off x="3687050" y="2748313"/>
            <a:ext cx="4200" cy="209700"/>
          </a:xfrm>
          <a:prstGeom prst="straightConnector1">
            <a:avLst/>
          </a:prstGeom>
          <a:noFill/>
          <a:ln cap="flat" cmpd="sng" w="9525">
            <a:solidFill>
              <a:schemeClr val="dk2"/>
            </a:solidFill>
            <a:prstDash val="solid"/>
            <a:round/>
            <a:headEnd len="med" w="med" type="none"/>
            <a:tailEnd len="med" w="med" type="triangle"/>
          </a:ln>
        </p:spPr>
      </p:cxnSp>
      <p:sp>
        <p:nvSpPr>
          <p:cNvPr id="399" name="Google Shape;399;p46"/>
          <p:cNvSpPr/>
          <p:nvPr/>
        </p:nvSpPr>
        <p:spPr>
          <a:xfrm>
            <a:off x="2867550" y="3015450"/>
            <a:ext cx="17418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Cloud data</a:t>
            </a:r>
            <a:endParaRPr/>
          </a:p>
        </p:txBody>
      </p:sp>
      <p:cxnSp>
        <p:nvCxnSpPr>
          <p:cNvPr id="400" name="Google Shape;400;p46"/>
          <p:cNvCxnSpPr>
            <a:stCxn id="397" idx="3"/>
          </p:cNvCxnSpPr>
          <p:nvPr/>
        </p:nvCxnSpPr>
        <p:spPr>
          <a:xfrm flipH="1" rot="10800000">
            <a:off x="4373000" y="2333413"/>
            <a:ext cx="696600" cy="144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46"/>
          <p:cNvCxnSpPr/>
          <p:nvPr/>
        </p:nvCxnSpPr>
        <p:spPr>
          <a:xfrm flipH="1" rot="10800000">
            <a:off x="4995600" y="1487175"/>
            <a:ext cx="8100" cy="8463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46"/>
          <p:cNvCxnSpPr/>
          <p:nvPr/>
        </p:nvCxnSpPr>
        <p:spPr>
          <a:xfrm rot="10800000">
            <a:off x="4313525" y="1544800"/>
            <a:ext cx="690300" cy="8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46"/>
          <p:cNvCxnSpPr>
            <a:stCxn id="399" idx="2"/>
          </p:cNvCxnSpPr>
          <p:nvPr/>
        </p:nvCxnSpPr>
        <p:spPr>
          <a:xfrm flipH="1">
            <a:off x="3730350" y="3343950"/>
            <a:ext cx="8100" cy="2796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46"/>
          <p:cNvCxnSpPr>
            <a:stCxn id="399" idx="3"/>
          </p:cNvCxnSpPr>
          <p:nvPr/>
        </p:nvCxnSpPr>
        <p:spPr>
          <a:xfrm>
            <a:off x="4609350" y="3179700"/>
            <a:ext cx="714900" cy="8400"/>
          </a:xfrm>
          <a:prstGeom prst="straightConnector1">
            <a:avLst/>
          </a:prstGeom>
          <a:noFill/>
          <a:ln cap="flat" cmpd="sng" w="9525">
            <a:solidFill>
              <a:schemeClr val="dk2"/>
            </a:solidFill>
            <a:prstDash val="solid"/>
            <a:round/>
            <a:headEnd len="med" w="med" type="none"/>
            <a:tailEnd len="med" w="med" type="triangle"/>
          </a:ln>
        </p:spPr>
      </p:cxnSp>
      <p:cxnSp>
        <p:nvCxnSpPr>
          <p:cNvPr id="405" name="Google Shape;405;p46"/>
          <p:cNvCxnSpPr/>
          <p:nvPr/>
        </p:nvCxnSpPr>
        <p:spPr>
          <a:xfrm>
            <a:off x="5274975" y="3179775"/>
            <a:ext cx="0" cy="2958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46"/>
          <p:cNvSpPr/>
          <p:nvPr/>
        </p:nvSpPr>
        <p:spPr>
          <a:xfrm>
            <a:off x="3105825" y="3574150"/>
            <a:ext cx="1265100" cy="36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Admin login</a:t>
            </a:r>
            <a:endParaRPr/>
          </a:p>
        </p:txBody>
      </p:sp>
      <p:sp>
        <p:nvSpPr>
          <p:cNvPr id="407" name="Google Shape;407;p46"/>
          <p:cNvSpPr/>
          <p:nvPr/>
        </p:nvSpPr>
        <p:spPr>
          <a:xfrm>
            <a:off x="5003825" y="3499975"/>
            <a:ext cx="1454400" cy="27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Teacher login</a:t>
            </a:r>
            <a:endParaRPr/>
          </a:p>
        </p:txBody>
      </p:sp>
      <p:cxnSp>
        <p:nvCxnSpPr>
          <p:cNvPr id="408" name="Google Shape;408;p46"/>
          <p:cNvCxnSpPr>
            <a:stCxn id="406" idx="2"/>
          </p:cNvCxnSpPr>
          <p:nvPr/>
        </p:nvCxnSpPr>
        <p:spPr>
          <a:xfrm flipH="1">
            <a:off x="3722175" y="3943750"/>
            <a:ext cx="16200" cy="3618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46"/>
          <p:cNvCxnSpPr/>
          <p:nvPr/>
        </p:nvCxnSpPr>
        <p:spPr>
          <a:xfrm>
            <a:off x="5529675" y="3787775"/>
            <a:ext cx="0" cy="3861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46"/>
          <p:cNvSpPr/>
          <p:nvPr/>
        </p:nvSpPr>
        <p:spPr>
          <a:xfrm>
            <a:off x="3385200" y="4173950"/>
            <a:ext cx="813300" cy="460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a:t>
            </a:r>
            <a:endParaRPr/>
          </a:p>
        </p:txBody>
      </p:sp>
      <p:sp>
        <p:nvSpPr>
          <p:cNvPr id="411" name="Google Shape;411;p46"/>
          <p:cNvSpPr/>
          <p:nvPr/>
        </p:nvSpPr>
        <p:spPr>
          <a:xfrm>
            <a:off x="5094200" y="4100000"/>
            <a:ext cx="903900" cy="427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a:t>
            </a:r>
            <a:endParaRPr/>
          </a:p>
        </p:txBody>
      </p:sp>
      <p:cxnSp>
        <p:nvCxnSpPr>
          <p:cNvPr id="412" name="Google Shape;412;p46"/>
          <p:cNvCxnSpPr>
            <a:stCxn id="410" idx="2"/>
          </p:cNvCxnSpPr>
          <p:nvPr/>
        </p:nvCxnSpPr>
        <p:spPr>
          <a:xfrm flipH="1">
            <a:off x="3787650" y="4634150"/>
            <a:ext cx="4200" cy="197100"/>
          </a:xfrm>
          <a:prstGeom prst="straightConnector1">
            <a:avLst/>
          </a:prstGeom>
          <a:noFill/>
          <a:ln cap="flat" cmpd="sng" w="9525">
            <a:solidFill>
              <a:schemeClr val="dk2"/>
            </a:solidFill>
            <a:prstDash val="solid"/>
            <a:round/>
            <a:headEnd len="med" w="med" type="none"/>
            <a:tailEnd len="med" w="med" type="triangle"/>
          </a:ln>
        </p:spPr>
      </p:cxnSp>
      <p:cxnSp>
        <p:nvCxnSpPr>
          <p:cNvPr id="413" name="Google Shape;413;p46"/>
          <p:cNvCxnSpPr>
            <a:stCxn id="411" idx="2"/>
          </p:cNvCxnSpPr>
          <p:nvPr/>
        </p:nvCxnSpPr>
        <p:spPr>
          <a:xfrm>
            <a:off x="5546150" y="4527200"/>
            <a:ext cx="16500" cy="18090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46"/>
          <p:cNvSpPr/>
          <p:nvPr/>
        </p:nvSpPr>
        <p:spPr>
          <a:xfrm>
            <a:off x="3130475" y="4823050"/>
            <a:ext cx="2990700" cy="27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Application Access</a:t>
            </a:r>
            <a:endParaRPr/>
          </a:p>
        </p:txBody>
      </p:sp>
      <p:cxnSp>
        <p:nvCxnSpPr>
          <p:cNvPr id="415" name="Google Shape;415;p46"/>
          <p:cNvCxnSpPr>
            <a:stCxn id="410" idx="3"/>
          </p:cNvCxnSpPr>
          <p:nvPr/>
        </p:nvCxnSpPr>
        <p:spPr>
          <a:xfrm flipH="1" rot="10800000">
            <a:off x="4198500" y="4206950"/>
            <a:ext cx="222000" cy="197100"/>
          </a:xfrm>
          <a:prstGeom prst="straightConnector1">
            <a:avLst/>
          </a:prstGeom>
          <a:noFill/>
          <a:ln cap="flat" cmpd="sng" w="9525">
            <a:solidFill>
              <a:schemeClr val="dk2"/>
            </a:solidFill>
            <a:prstDash val="solid"/>
            <a:round/>
            <a:headEnd len="med" w="med" type="none"/>
            <a:tailEnd len="med" w="med" type="triangle"/>
          </a:ln>
        </p:spPr>
      </p:cxnSp>
      <p:sp>
        <p:nvSpPr>
          <p:cNvPr id="416" name="Google Shape;416;p46"/>
          <p:cNvSpPr/>
          <p:nvPr/>
        </p:nvSpPr>
        <p:spPr>
          <a:xfrm>
            <a:off x="4543700" y="3952125"/>
            <a:ext cx="451800" cy="6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discard</a:t>
            </a:r>
            <a:endParaRPr/>
          </a:p>
        </p:txBody>
      </p:sp>
      <p:cxnSp>
        <p:nvCxnSpPr>
          <p:cNvPr id="417" name="Google Shape;417;p46"/>
          <p:cNvCxnSpPr/>
          <p:nvPr/>
        </p:nvCxnSpPr>
        <p:spPr>
          <a:xfrm rot="10800000">
            <a:off x="4995725" y="4075475"/>
            <a:ext cx="262800" cy="15600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46"/>
          <p:cNvSpPr txBox="1"/>
          <p:nvPr/>
        </p:nvSpPr>
        <p:spPr>
          <a:xfrm>
            <a:off x="3952125" y="2719650"/>
            <a:ext cx="813300" cy="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419" name="Google Shape;419;p46"/>
          <p:cNvSpPr txBox="1"/>
          <p:nvPr/>
        </p:nvSpPr>
        <p:spPr>
          <a:xfrm>
            <a:off x="5242100" y="1709025"/>
            <a:ext cx="9861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420" name="Google Shape;420;p46"/>
          <p:cNvSpPr txBox="1"/>
          <p:nvPr/>
        </p:nvSpPr>
        <p:spPr>
          <a:xfrm>
            <a:off x="2834675" y="4560125"/>
            <a:ext cx="714900" cy="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421" name="Google Shape;421;p46"/>
          <p:cNvSpPr txBox="1"/>
          <p:nvPr/>
        </p:nvSpPr>
        <p:spPr>
          <a:xfrm>
            <a:off x="5882975" y="4502625"/>
            <a:ext cx="11175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422" name="Google Shape;422;p46"/>
          <p:cNvSpPr txBox="1"/>
          <p:nvPr/>
        </p:nvSpPr>
        <p:spPr>
          <a:xfrm>
            <a:off x="4075350" y="4083575"/>
            <a:ext cx="345000" cy="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423" name="Google Shape;423;p46"/>
          <p:cNvSpPr txBox="1"/>
          <p:nvPr/>
        </p:nvSpPr>
        <p:spPr>
          <a:xfrm>
            <a:off x="5102425" y="3878175"/>
            <a:ext cx="345000" cy="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47"/>
          <p:cNvGraphicFramePr/>
          <p:nvPr/>
        </p:nvGraphicFramePr>
        <p:xfrm>
          <a:off x="1197450" y="1307850"/>
          <a:ext cx="3000000" cy="3000000"/>
        </p:xfrm>
        <a:graphic>
          <a:graphicData uri="http://schemas.openxmlformats.org/drawingml/2006/table">
            <a:tbl>
              <a:tblPr>
                <a:noFill/>
                <a:tableStyleId>{D5E61E30-137C-4224-9DEB-E43DAA68D602}</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highlight>
                            <a:srgbClr val="FFFFFF"/>
                          </a:highlight>
                        </a:rPr>
                        <a:t>column name</a:t>
                      </a:r>
                      <a:endParaRPr b="1" sz="18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datatype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highlight>
                            <a:srgbClr val="FFFFFF"/>
                          </a:highlight>
                        </a:rPr>
                        <a:t>uid</a:t>
                      </a:r>
                      <a:endParaRPr sz="14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 key,NOT_NULL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highlight>
                            <a:srgbClr val="FFFFFF"/>
                          </a:highlight>
                        </a:rPr>
                        <a:t>gender</a:t>
                      </a:r>
                      <a:endParaRPr sz="14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department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attendance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username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password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bl>
          </a:graphicData>
        </a:graphic>
      </p:graphicFrame>
      <p:sp>
        <p:nvSpPr>
          <p:cNvPr id="429" name="Google Shape;429;p47"/>
          <p:cNvSpPr txBox="1"/>
          <p:nvPr/>
        </p:nvSpPr>
        <p:spPr>
          <a:xfrm>
            <a:off x="914400" y="233525"/>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Database design</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Student</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aphicFrame>
        <p:nvGraphicFramePr>
          <p:cNvPr id="434" name="Google Shape;434;p48"/>
          <p:cNvGraphicFramePr/>
          <p:nvPr/>
        </p:nvGraphicFramePr>
        <p:xfrm>
          <a:off x="1197450" y="1307850"/>
          <a:ext cx="3000000" cy="3000000"/>
        </p:xfrm>
        <a:graphic>
          <a:graphicData uri="http://schemas.openxmlformats.org/drawingml/2006/table">
            <a:tbl>
              <a:tblPr>
                <a:noFill/>
                <a:tableStyleId>{D5E61E30-137C-4224-9DEB-E43DAA68D602}</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highlight>
                            <a:srgbClr val="FFFFFF"/>
                          </a:highlight>
                        </a:rPr>
                        <a:t>column name</a:t>
                      </a:r>
                      <a:endParaRPr b="1" sz="18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datatype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highlight>
                            <a:srgbClr val="FFFFFF"/>
                          </a:highlight>
                        </a:rPr>
                        <a:t>uid</a:t>
                      </a:r>
                      <a:endParaRPr sz="14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primary key,NOT_NULL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highlight>
                            <a:srgbClr val="FFFFFF"/>
                          </a:highlight>
                        </a:rPr>
                        <a:t>gender</a:t>
                      </a:r>
                      <a:endParaRPr sz="1400" u="none" cap="none" strike="noStrike">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department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subject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mobile number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username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password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bl>
          </a:graphicData>
        </a:graphic>
      </p:graphicFrame>
      <p:sp>
        <p:nvSpPr>
          <p:cNvPr id="435" name="Google Shape;435;p48"/>
          <p:cNvSpPr txBox="1"/>
          <p:nvPr/>
        </p:nvSpPr>
        <p:spPr>
          <a:xfrm>
            <a:off x="914400" y="45435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Teacher</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nvSpPr>
        <p:spPr>
          <a:xfrm>
            <a:off x="914400" y="495601"/>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Login </a:t>
            </a:r>
            <a:endParaRPr b="0" i="0" sz="3000" u="none" cap="none" strike="noStrike">
              <a:solidFill>
                <a:srgbClr val="000000"/>
              </a:solidFill>
              <a:latin typeface="Arial"/>
              <a:ea typeface="Arial"/>
              <a:cs typeface="Arial"/>
              <a:sym typeface="Arial"/>
            </a:endParaRPr>
          </a:p>
        </p:txBody>
      </p:sp>
      <p:graphicFrame>
        <p:nvGraphicFramePr>
          <p:cNvPr id="441" name="Google Shape;441;p49"/>
          <p:cNvGraphicFramePr/>
          <p:nvPr/>
        </p:nvGraphicFramePr>
        <p:xfrm>
          <a:off x="952500" y="1809750"/>
          <a:ext cx="3000000" cy="3000000"/>
        </p:xfrm>
        <a:graphic>
          <a:graphicData uri="http://schemas.openxmlformats.org/drawingml/2006/table">
            <a:tbl>
              <a:tblPr>
                <a:noFill/>
                <a:tableStyleId>{D5E61E30-137C-4224-9DEB-E43DAA68D602}</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column name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datatype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uid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primaey kery,NOT_NULL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username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password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aphicFrame>
        <p:nvGraphicFramePr>
          <p:cNvPr id="446" name="Google Shape;446;p50"/>
          <p:cNvGraphicFramePr/>
          <p:nvPr/>
        </p:nvGraphicFramePr>
        <p:xfrm>
          <a:off x="952500" y="1809750"/>
          <a:ext cx="3000000" cy="3000000"/>
        </p:xfrm>
        <a:graphic>
          <a:graphicData uri="http://schemas.openxmlformats.org/drawingml/2006/table">
            <a:tbl>
              <a:tblPr>
                <a:noFill/>
                <a:tableStyleId>{D5E61E30-137C-4224-9DEB-E43DAA68D602}</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column name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datatype</a:t>
                      </a:r>
                      <a:endParaRPr b="1"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username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password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VARCHAR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NULL</a:t>
                      </a:r>
                      <a:endParaRPr sz="1400" u="none" cap="none" strike="noStrike"/>
                    </a:p>
                  </a:txBody>
                  <a:tcPr marT="91425" marB="91425" marR="91425" marL="91425"/>
                </a:tc>
              </a:tr>
            </a:tbl>
          </a:graphicData>
        </a:graphic>
      </p:graphicFrame>
      <p:sp>
        <p:nvSpPr>
          <p:cNvPr id="447" name="Google Shape;447;p50"/>
          <p:cNvSpPr txBox="1"/>
          <p:nvPr/>
        </p:nvSpPr>
        <p:spPr>
          <a:xfrm>
            <a:off x="914400" y="348081"/>
            <a:ext cx="73152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Admin login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ANDROID APPLICATION</a:t>
            </a:r>
            <a:endParaRPr b="1" i="0" sz="3600" u="none" cap="none" strike="noStrike">
              <a:solidFill>
                <a:srgbClr val="000000"/>
              </a:solidFill>
              <a:latin typeface="Arial"/>
              <a:ea typeface="Arial"/>
              <a:cs typeface="Arial"/>
              <a:sym typeface="Arial"/>
            </a:endParaRPr>
          </a:p>
        </p:txBody>
      </p:sp>
      <p:sp>
        <p:nvSpPr>
          <p:cNvPr id="453" name="Google Shape;453;p51"/>
          <p:cNvSpPr txBox="1"/>
          <p:nvPr/>
        </p:nvSpPr>
        <p:spPr>
          <a:xfrm>
            <a:off x="1610425" y="361525"/>
            <a:ext cx="59487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                IMPLEMENTATION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538750"/>
            <a:ext cx="8520600" cy="289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en" sz="1800" u="none" cap="none" strike="noStrike">
                <a:solidFill>
                  <a:schemeClr val="accent1"/>
                </a:solidFill>
                <a:latin typeface="Times New Roman"/>
                <a:ea typeface="Times New Roman"/>
                <a:cs typeface="Times New Roman"/>
                <a:sym typeface="Times New Roman"/>
              </a:rPr>
              <a:t>The project is intended to overcome the failures and downs in taking attendance of students nowadays.The large and messed up classroom make the attendance marking process a tedious one.So through this system an effective and time valued proposal is made.</a:t>
            </a:r>
            <a:endParaRPr b="0" i="0" sz="1800" u="none" cap="none" strike="noStrike">
              <a:solidFill>
                <a:schemeClr val="accent1"/>
              </a:solidFill>
              <a:latin typeface="Times New Roman"/>
              <a:ea typeface="Times New Roman"/>
              <a:cs typeface="Times New Roman"/>
              <a:sym typeface="Times New Roman"/>
            </a:endParaRPr>
          </a:p>
        </p:txBody>
      </p:sp>
      <p:sp>
        <p:nvSpPr>
          <p:cNvPr id="74" name="Google Shape;74;p16"/>
          <p:cNvSpPr txBox="1"/>
          <p:nvPr/>
        </p:nvSpPr>
        <p:spPr>
          <a:xfrm>
            <a:off x="311700" y="321298"/>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Problem statement</a:t>
            </a:r>
            <a:endParaRPr b="1"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52"/>
          <p:cNvPicPr preferRelativeResize="0"/>
          <p:nvPr/>
        </p:nvPicPr>
        <p:blipFill rotWithShape="1">
          <a:blip r:embed="rId3">
            <a:alphaModFix/>
          </a:blip>
          <a:srcRect b="0" l="0" r="0" t="3558"/>
          <a:stretch/>
        </p:blipFill>
        <p:spPr>
          <a:xfrm>
            <a:off x="152400" y="324600"/>
            <a:ext cx="2721776" cy="4666502"/>
          </a:xfrm>
          <a:prstGeom prst="rect">
            <a:avLst/>
          </a:prstGeom>
          <a:noFill/>
          <a:ln>
            <a:noFill/>
          </a:ln>
        </p:spPr>
      </p:pic>
      <p:pic>
        <p:nvPicPr>
          <p:cNvPr id="459" name="Google Shape;459;p52"/>
          <p:cNvPicPr preferRelativeResize="0"/>
          <p:nvPr/>
        </p:nvPicPr>
        <p:blipFill rotWithShape="1">
          <a:blip r:embed="rId4">
            <a:alphaModFix/>
          </a:blip>
          <a:srcRect b="0" l="0" r="0" t="3558"/>
          <a:stretch/>
        </p:blipFill>
        <p:spPr>
          <a:xfrm>
            <a:off x="3026575" y="324600"/>
            <a:ext cx="2721776" cy="4666502"/>
          </a:xfrm>
          <a:prstGeom prst="rect">
            <a:avLst/>
          </a:prstGeom>
          <a:noFill/>
          <a:ln>
            <a:noFill/>
          </a:ln>
        </p:spPr>
      </p:pic>
      <p:pic>
        <p:nvPicPr>
          <p:cNvPr id="460" name="Google Shape;460;p52"/>
          <p:cNvPicPr preferRelativeResize="0"/>
          <p:nvPr/>
        </p:nvPicPr>
        <p:blipFill rotWithShape="1">
          <a:blip r:embed="rId5">
            <a:alphaModFix/>
          </a:blip>
          <a:srcRect b="0" l="0" r="0" t="3558"/>
          <a:stretch/>
        </p:blipFill>
        <p:spPr>
          <a:xfrm>
            <a:off x="5900750" y="324600"/>
            <a:ext cx="2721751" cy="46665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53"/>
          <p:cNvPicPr preferRelativeResize="0"/>
          <p:nvPr/>
        </p:nvPicPr>
        <p:blipFill rotWithShape="1">
          <a:blip r:embed="rId3">
            <a:alphaModFix/>
          </a:blip>
          <a:srcRect b="0" l="0" r="0" t="3297"/>
          <a:stretch/>
        </p:blipFill>
        <p:spPr>
          <a:xfrm>
            <a:off x="152400" y="312100"/>
            <a:ext cx="2721776" cy="4679002"/>
          </a:xfrm>
          <a:prstGeom prst="rect">
            <a:avLst/>
          </a:prstGeom>
          <a:noFill/>
          <a:ln>
            <a:noFill/>
          </a:ln>
        </p:spPr>
      </p:pic>
      <p:pic>
        <p:nvPicPr>
          <p:cNvPr id="466" name="Google Shape;466;p53"/>
          <p:cNvPicPr preferRelativeResize="0"/>
          <p:nvPr/>
        </p:nvPicPr>
        <p:blipFill rotWithShape="1">
          <a:blip r:embed="rId4">
            <a:alphaModFix/>
          </a:blip>
          <a:srcRect b="0" l="0" r="0" t="-3412"/>
          <a:stretch/>
        </p:blipFill>
        <p:spPr>
          <a:xfrm>
            <a:off x="3026570" y="152400"/>
            <a:ext cx="2721770" cy="4838702"/>
          </a:xfrm>
          <a:prstGeom prst="rect">
            <a:avLst/>
          </a:prstGeom>
          <a:noFill/>
          <a:ln>
            <a:noFill/>
          </a:ln>
        </p:spPr>
      </p:pic>
      <p:pic>
        <p:nvPicPr>
          <p:cNvPr id="467" name="Google Shape;467;p53"/>
          <p:cNvPicPr preferRelativeResize="0"/>
          <p:nvPr/>
        </p:nvPicPr>
        <p:blipFill rotWithShape="1">
          <a:blip r:embed="rId5">
            <a:alphaModFix/>
          </a:blip>
          <a:srcRect b="0" l="0" r="0" t="3297"/>
          <a:stretch/>
        </p:blipFill>
        <p:spPr>
          <a:xfrm>
            <a:off x="5900750" y="312100"/>
            <a:ext cx="2721751" cy="46790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54"/>
          <p:cNvPicPr preferRelativeResize="0"/>
          <p:nvPr/>
        </p:nvPicPr>
        <p:blipFill rotWithShape="1">
          <a:blip r:embed="rId3">
            <a:alphaModFix/>
          </a:blip>
          <a:srcRect b="0" l="0" r="0" t="3044"/>
          <a:stretch/>
        </p:blipFill>
        <p:spPr>
          <a:xfrm>
            <a:off x="152400" y="299625"/>
            <a:ext cx="2721776" cy="4691477"/>
          </a:xfrm>
          <a:prstGeom prst="rect">
            <a:avLst/>
          </a:prstGeom>
          <a:noFill/>
          <a:ln>
            <a:noFill/>
          </a:ln>
        </p:spPr>
      </p:pic>
      <p:pic>
        <p:nvPicPr>
          <p:cNvPr id="473" name="Google Shape;473;p54"/>
          <p:cNvPicPr preferRelativeResize="0"/>
          <p:nvPr/>
        </p:nvPicPr>
        <p:blipFill rotWithShape="1">
          <a:blip r:embed="rId4">
            <a:alphaModFix/>
          </a:blip>
          <a:srcRect b="0" l="0" r="0" t="3044"/>
          <a:stretch/>
        </p:blipFill>
        <p:spPr>
          <a:xfrm>
            <a:off x="3026575" y="299625"/>
            <a:ext cx="2721776" cy="469147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WEBSITE</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56"/>
          <p:cNvPicPr preferRelativeResize="0"/>
          <p:nvPr/>
        </p:nvPicPr>
        <p:blipFill rotWithShape="1">
          <a:blip r:embed="rId3">
            <a:alphaModFix/>
          </a:blip>
          <a:srcRect b="5101" l="0" r="0" t="8721"/>
          <a:stretch/>
        </p:blipFill>
        <p:spPr>
          <a:xfrm>
            <a:off x="0" y="0"/>
            <a:ext cx="9144001" cy="5143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57"/>
          <p:cNvPicPr preferRelativeResize="0"/>
          <p:nvPr/>
        </p:nvPicPr>
        <p:blipFill rotWithShape="1">
          <a:blip r:embed="rId3">
            <a:alphaModFix/>
          </a:blip>
          <a:srcRect b="5192" l="0" r="1429" t="8406"/>
          <a:stretch/>
        </p:blipFill>
        <p:spPr>
          <a:xfrm>
            <a:off x="0" y="0"/>
            <a:ext cx="9144001" cy="5143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58"/>
          <p:cNvPicPr preferRelativeResize="0"/>
          <p:nvPr/>
        </p:nvPicPr>
        <p:blipFill rotWithShape="1">
          <a:blip r:embed="rId3">
            <a:alphaModFix/>
          </a:blip>
          <a:srcRect b="5338" l="0" r="0" t="9518"/>
          <a:stretch/>
        </p:blipFill>
        <p:spPr>
          <a:xfrm>
            <a:off x="0" y="0"/>
            <a:ext cx="9144001" cy="514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59"/>
          <p:cNvPicPr preferRelativeResize="0"/>
          <p:nvPr/>
        </p:nvPicPr>
        <p:blipFill rotWithShape="1">
          <a:blip r:embed="rId3">
            <a:alphaModFix/>
          </a:blip>
          <a:srcRect b="5105" l="0" r="744" t="9234"/>
          <a:stretch/>
        </p:blipFill>
        <p:spPr>
          <a:xfrm>
            <a:off x="0" y="0"/>
            <a:ext cx="9144001"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60"/>
          <p:cNvPicPr preferRelativeResize="0"/>
          <p:nvPr/>
        </p:nvPicPr>
        <p:blipFill rotWithShape="1">
          <a:blip r:embed="rId3">
            <a:alphaModFix/>
          </a:blip>
          <a:srcRect b="5105" l="0" r="0" t="9234"/>
          <a:stretch/>
        </p:blipFill>
        <p:spPr>
          <a:xfrm>
            <a:off x="0" y="0"/>
            <a:ext cx="9144001" cy="5143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61"/>
          <p:cNvPicPr preferRelativeResize="0"/>
          <p:nvPr/>
        </p:nvPicPr>
        <p:blipFill rotWithShape="1">
          <a:blip r:embed="rId3">
            <a:alphaModFix/>
          </a:blip>
          <a:srcRect b="5363" l="0" r="0" t="9493"/>
          <a:stretch/>
        </p:blipFill>
        <p:spPr>
          <a:xfrm>
            <a:off x="0" y="0"/>
            <a:ext cx="914400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227520" y="506850"/>
            <a:ext cx="70389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Montserrat"/>
              <a:buNone/>
            </a:pPr>
            <a:r>
              <a:rPr b="1" i="0" lang="en" sz="2400" u="none" cap="none" strike="noStrike">
                <a:solidFill>
                  <a:srgbClr val="000000"/>
                </a:solidFill>
                <a:latin typeface="Montserrat"/>
                <a:ea typeface="Montserrat"/>
                <a:cs typeface="Montserrat"/>
                <a:sym typeface="Montserrat"/>
              </a:rPr>
              <a:t>Existing System</a:t>
            </a:r>
            <a:endParaRPr b="1" i="0" sz="4200" u="none" cap="none" strike="noStrike">
              <a:solidFill>
                <a:srgbClr val="000000"/>
              </a:solidFill>
              <a:highlight>
                <a:srgbClr val="000000"/>
              </a:highlight>
              <a:latin typeface="Amatic SC"/>
              <a:ea typeface="Amatic SC"/>
              <a:cs typeface="Amatic SC"/>
              <a:sym typeface="Amatic SC"/>
            </a:endParaRPr>
          </a:p>
        </p:txBody>
      </p:sp>
      <p:sp>
        <p:nvSpPr>
          <p:cNvPr id="80" name="Google Shape;80;p17"/>
          <p:cNvSpPr txBox="1"/>
          <p:nvPr>
            <p:ph idx="1" type="body"/>
          </p:nvPr>
        </p:nvSpPr>
        <p:spPr>
          <a:xfrm>
            <a:off x="1227525" y="1307850"/>
            <a:ext cx="7038900" cy="3205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800"/>
              <a:buFont typeface="Lato"/>
              <a:buNone/>
            </a:pPr>
            <a:r>
              <a:rPr b="0" i="0" lang="en" sz="1800" u="none" cap="none" strike="noStrike">
                <a:solidFill>
                  <a:srgbClr val="000000"/>
                </a:solidFill>
                <a:latin typeface="Lato"/>
                <a:ea typeface="Lato"/>
                <a:cs typeface="Lato"/>
                <a:sym typeface="Lato"/>
              </a:rPr>
              <a:t>The existing system for marking attendance is either done manually by the staff or there exist some finger scanning system.Both are time consuming and hectic.If the class room is messed up all these activities will raise difficulties.Also data entered may be not correct and attendance can be missed or re entered.Also many manipulation can be there if the classroom is very large.Also marking of attendance always proved to be very hectic as teachers my lose plenty of their precious time.So in order to overcome this a well  standardized way of marking attendance is provided through image processing</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514" name="Google Shape;514;p6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515" name="Google Shape;515;p62"/>
          <p:cNvPicPr preferRelativeResize="0"/>
          <p:nvPr/>
        </p:nvPicPr>
        <p:blipFill rotWithShape="1">
          <a:blip r:embed="rId3">
            <a:alphaModFix/>
          </a:blip>
          <a:srcRect b="4996" l="0" r="0" t="9298"/>
          <a:stretch/>
        </p:blipFill>
        <p:spPr>
          <a:xfrm>
            <a:off x="0" y="0"/>
            <a:ext cx="9144001"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521" name="Google Shape;521;p6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522" name="Google Shape;522;p63"/>
          <p:cNvPicPr preferRelativeResize="0"/>
          <p:nvPr/>
        </p:nvPicPr>
        <p:blipFill rotWithShape="1">
          <a:blip r:embed="rId3">
            <a:alphaModFix/>
          </a:blip>
          <a:srcRect b="5321" l="0" r="0" t="8716"/>
          <a:stretch/>
        </p:blipFill>
        <p:spPr>
          <a:xfrm>
            <a:off x="0" y="0"/>
            <a:ext cx="9144001" cy="514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42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528" name="Google Shape;528;p6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529" name="Google Shape;529;p64"/>
          <p:cNvPicPr preferRelativeResize="0"/>
          <p:nvPr/>
        </p:nvPicPr>
        <p:blipFill rotWithShape="1">
          <a:blip r:embed="rId3">
            <a:alphaModFix/>
          </a:blip>
          <a:srcRect b="5074" l="0" r="0" t="9206"/>
          <a:stretch/>
        </p:blipFill>
        <p:spPr>
          <a:xfrm>
            <a:off x="-87400" y="0"/>
            <a:ext cx="9231401" cy="52059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65"/>
          <p:cNvPicPr preferRelativeResize="0"/>
          <p:nvPr/>
        </p:nvPicPr>
        <p:blipFill rotWithShape="1">
          <a:blip r:embed="rId3">
            <a:alphaModFix/>
          </a:blip>
          <a:srcRect b="5619" l="0" r="0" t="8976"/>
          <a:stretch/>
        </p:blipFill>
        <p:spPr>
          <a:xfrm>
            <a:off x="0" y="0"/>
            <a:ext cx="9144001"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Source Code Pro"/>
              <a:buNone/>
            </a:pPr>
            <a:r>
              <a:rPr b="0" i="0" lang="en" sz="1800" u="none" cap="none" strike="noStrike">
                <a:solidFill>
                  <a:srgbClr val="000000"/>
                </a:solidFill>
                <a:latin typeface="Source Code Pro"/>
                <a:ea typeface="Source Code Pro"/>
                <a:cs typeface="Source Code Pro"/>
                <a:sym typeface="Source Code Pro"/>
              </a:rPr>
              <a:t>The project mainly focuses on how to ease a task in our day to day life.The prime factor is one of the key issue in many of the educational institution.The attendance system is made more dynamic and rapid in the sense that it becomes easily controllable.The stress on every staff is reduced very much and a very good flow of information is provided.In future more systematic way like video capturing of students can be included.</a:t>
            </a:r>
            <a:endParaRPr b="0" i="0" sz="1800" u="none" cap="none" strike="noStrike">
              <a:solidFill>
                <a:srgbClr val="000000"/>
              </a:solidFill>
              <a:latin typeface="Source Code Pro"/>
              <a:ea typeface="Source Code Pro"/>
              <a:cs typeface="Source Code Pro"/>
              <a:sym typeface="Source Code Pro"/>
            </a:endParaRPr>
          </a:p>
        </p:txBody>
      </p:sp>
      <p:sp>
        <p:nvSpPr>
          <p:cNvPr id="540" name="Google Shape;540;p66"/>
          <p:cNvSpPr txBox="1"/>
          <p:nvPr/>
        </p:nvSpPr>
        <p:spPr>
          <a:xfrm>
            <a:off x="311700" y="375182"/>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Conclusion</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283645" y="254827"/>
            <a:ext cx="7038900" cy="77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Montserrat"/>
              <a:buNone/>
            </a:pPr>
            <a:r>
              <a:rPr b="1" i="0" lang="en" sz="2400" u="none" cap="none" strike="noStrike">
                <a:solidFill>
                  <a:srgbClr val="000000"/>
                </a:solidFill>
                <a:latin typeface="Montserrat"/>
                <a:ea typeface="Montserrat"/>
                <a:cs typeface="Montserrat"/>
                <a:sym typeface="Montserrat"/>
              </a:rPr>
              <a:t>Proposed System</a:t>
            </a:r>
            <a:endParaRPr b="1" i="0" sz="4200" u="none" cap="none" strike="noStrike">
              <a:solidFill>
                <a:srgbClr val="000000"/>
              </a:solidFill>
              <a:latin typeface="Amatic SC"/>
              <a:ea typeface="Amatic SC"/>
              <a:cs typeface="Amatic SC"/>
              <a:sym typeface="Amatic SC"/>
            </a:endParaRPr>
          </a:p>
        </p:txBody>
      </p:sp>
      <p:sp>
        <p:nvSpPr>
          <p:cNvPr id="86" name="Google Shape;86;p18"/>
          <p:cNvSpPr txBox="1"/>
          <p:nvPr>
            <p:ph idx="1" type="body"/>
          </p:nvPr>
        </p:nvSpPr>
        <p:spPr>
          <a:xfrm>
            <a:off x="1283662" y="1031527"/>
            <a:ext cx="7038900" cy="34149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This system will make the marking of attendance more easier by establishing an error free marking of the attendance </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 </a:t>
            </a:r>
            <a:r>
              <a:rPr b="0" i="0" lang="en" sz="1800" u="none" cap="none" strike="noStrike">
                <a:solidFill>
                  <a:srgbClr val="000000"/>
                </a:solidFill>
                <a:latin typeface="Source Code Pro"/>
                <a:ea typeface="Source Code Pro"/>
                <a:cs typeface="Source Code Pro"/>
                <a:sym typeface="Source Code Pro"/>
              </a:rPr>
              <a:t>web</a:t>
            </a:r>
            <a:r>
              <a:rPr b="0" i="0" lang="en" sz="1800" u="none" cap="none" strike="noStrike">
                <a:solidFill>
                  <a:srgbClr val="000000"/>
                </a:solidFill>
                <a:latin typeface="Lato"/>
                <a:ea typeface="Lato"/>
                <a:cs typeface="Lato"/>
                <a:sym typeface="Lato"/>
              </a:rPr>
              <a:t> camera will be placed on the top of the classroom</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Source Code Pro"/>
                <a:ea typeface="Source Code Pro"/>
                <a:cs typeface="Source Code Pro"/>
                <a:sym typeface="Source Code Pro"/>
              </a:rPr>
              <a:t>It has Ir sensors and sometime sensor is used to detect students</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Raspberry pi is used as an embedded device</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Now raspberry pi is connected to </a:t>
            </a:r>
            <a:r>
              <a:rPr b="0" i="0" lang="en" sz="1800" u="none" cap="none" strike="noStrike">
                <a:solidFill>
                  <a:srgbClr val="000000"/>
                </a:solidFill>
                <a:latin typeface="Source Code Pro"/>
                <a:ea typeface="Source Code Pro"/>
                <a:cs typeface="Source Code Pro"/>
                <a:sym typeface="Source Code Pro"/>
              </a:rPr>
              <a:t>camera </a:t>
            </a:r>
            <a:r>
              <a:rPr b="0" i="0" lang="en" sz="1800" u="none" cap="none" strike="noStrike">
                <a:solidFill>
                  <a:srgbClr val="000000"/>
                </a:solidFill>
                <a:latin typeface="Lato"/>
                <a:ea typeface="Lato"/>
                <a:cs typeface="Lato"/>
                <a:sym typeface="Lato"/>
              </a:rPr>
              <a:t>by using  libfreenect</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Cloud storage is there for storing the images</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297500" y="395625"/>
            <a:ext cx="7038900" cy="10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Montserrat"/>
              <a:buNone/>
            </a:pPr>
            <a:r>
              <a:rPr b="1" i="0" lang="en" sz="2400" u="none" cap="none" strike="noStrike">
                <a:solidFill>
                  <a:srgbClr val="000000"/>
                </a:solidFill>
                <a:latin typeface="Montserrat"/>
                <a:ea typeface="Montserrat"/>
                <a:cs typeface="Montserrat"/>
                <a:sym typeface="Montserrat"/>
              </a:rPr>
              <a:t>Proposed system</a:t>
            </a:r>
            <a:endParaRPr b="1" i="0" sz="4200" u="none" cap="none" strike="noStrike">
              <a:solidFill>
                <a:srgbClr val="000000"/>
              </a:solidFill>
              <a:latin typeface="Amatic SC"/>
              <a:ea typeface="Amatic SC"/>
              <a:cs typeface="Amatic SC"/>
              <a:sym typeface="Amatic SC"/>
            </a:endParaRPr>
          </a:p>
        </p:txBody>
      </p:sp>
      <p:sp>
        <p:nvSpPr>
          <p:cNvPr id="92" name="Google Shape;92;p19"/>
          <p:cNvSpPr txBox="1"/>
          <p:nvPr>
            <p:ph idx="1" type="body"/>
          </p:nvPr>
        </p:nvSpPr>
        <p:spPr>
          <a:xfrm>
            <a:off x="1297500" y="1026375"/>
            <a:ext cx="7038900" cy="3573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cloud can be used to store the images of each student in a class</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Using </a:t>
            </a:r>
            <a:r>
              <a:rPr b="0" i="0" lang="en" sz="1800" u="none" cap="none" strike="noStrike">
                <a:solidFill>
                  <a:srgbClr val="000000"/>
                </a:solidFill>
                <a:latin typeface="Source Code Pro"/>
                <a:ea typeface="Source Code Pro"/>
                <a:cs typeface="Source Code Pro"/>
                <a:sym typeface="Source Code Pro"/>
              </a:rPr>
              <a:t>cloud computation</a:t>
            </a:r>
            <a:r>
              <a:rPr b="0" i="0" lang="en" sz="1800" u="none" cap="none" strike="noStrike">
                <a:solidFill>
                  <a:srgbClr val="000000"/>
                </a:solidFill>
                <a:latin typeface="Lato"/>
                <a:ea typeface="Lato"/>
                <a:cs typeface="Lato"/>
                <a:sym typeface="Lato"/>
              </a:rPr>
              <a:t> we can feed image of each student into the database</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When the </a:t>
            </a:r>
            <a:r>
              <a:rPr b="0" i="0" lang="en" sz="1800" u="none" cap="none" strike="noStrike">
                <a:solidFill>
                  <a:srgbClr val="000000"/>
                </a:solidFill>
                <a:latin typeface="Source Code Pro"/>
                <a:ea typeface="Source Code Pro"/>
                <a:cs typeface="Source Code Pro"/>
                <a:sym typeface="Source Code Pro"/>
              </a:rPr>
              <a:t>camera </a:t>
            </a:r>
            <a:r>
              <a:rPr b="0" i="0" lang="en" sz="1800" u="none" cap="none" strike="noStrike">
                <a:solidFill>
                  <a:srgbClr val="000000"/>
                </a:solidFill>
                <a:latin typeface="Lato"/>
                <a:ea typeface="Lato"/>
                <a:cs typeface="Lato"/>
                <a:sym typeface="Lato"/>
              </a:rPr>
              <a:t>capture the image then it will be matched with Image stored in the cloud</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The datas present in the cloud will be converted to a dynamic webpage</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Using rest API convert this webpage into an application </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390650" y="330399"/>
            <a:ext cx="68526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Montserrat"/>
              <a:buNone/>
            </a:pPr>
            <a:r>
              <a:rPr b="1" i="0" lang="en" sz="2400" u="none" cap="none" strike="noStrike">
                <a:solidFill>
                  <a:srgbClr val="000000"/>
                </a:solidFill>
                <a:latin typeface="Montserrat"/>
                <a:ea typeface="Montserrat"/>
                <a:cs typeface="Montserrat"/>
                <a:sym typeface="Montserrat"/>
              </a:rPr>
              <a:t>Contribution</a:t>
            </a:r>
            <a:endParaRPr b="1" i="0" sz="4200" u="none" cap="none" strike="noStrike">
              <a:solidFill>
                <a:srgbClr val="000000"/>
              </a:solidFill>
              <a:latin typeface="Amatic SC"/>
              <a:ea typeface="Amatic SC"/>
              <a:cs typeface="Amatic SC"/>
              <a:sym typeface="Amatic SC"/>
            </a:endParaRPr>
          </a:p>
        </p:txBody>
      </p:sp>
      <p:sp>
        <p:nvSpPr>
          <p:cNvPr id="98" name="Google Shape;98;p20"/>
          <p:cNvSpPr txBox="1"/>
          <p:nvPr>
            <p:ph idx="1" type="body"/>
          </p:nvPr>
        </p:nvSpPr>
        <p:spPr>
          <a:xfrm>
            <a:off x="1297500" y="939675"/>
            <a:ext cx="7038900" cy="37092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The main parts are </a:t>
            </a:r>
            <a:r>
              <a:rPr b="0" i="0" lang="en" sz="1800" u="none" cap="none" strike="noStrike">
                <a:solidFill>
                  <a:srgbClr val="000000"/>
                </a:solidFill>
                <a:latin typeface="Source Code Pro"/>
                <a:ea typeface="Source Code Pro"/>
                <a:cs typeface="Source Code Pro"/>
                <a:sym typeface="Source Code Pro"/>
              </a:rPr>
              <a:t>web camera,raspberry pi,sensors,cloud,dashboard</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The application will be available on the mobile phones of staff</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Attendance will be available on application itself</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Otherwise error message will be displayed</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 full dynamic view of image will be provided</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just">
              <a:lnSpc>
                <a:spcPct val="115000"/>
              </a:lnSpc>
              <a:spcBef>
                <a:spcPts val="160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Automation can be made effective</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903940" y="314575"/>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Montserrat"/>
              <a:buNone/>
            </a:pPr>
            <a:r>
              <a:rPr b="1" i="0" lang="en" sz="2400" u="none" cap="none" strike="noStrike">
                <a:solidFill>
                  <a:srgbClr val="000000"/>
                </a:solidFill>
                <a:latin typeface="Montserrat"/>
                <a:ea typeface="Montserrat"/>
                <a:cs typeface="Montserrat"/>
                <a:sym typeface="Montserrat"/>
              </a:rPr>
              <a:t>Technology</a:t>
            </a:r>
            <a:endParaRPr b="1" i="0" sz="4200" u="none" cap="none" strike="noStrike">
              <a:solidFill>
                <a:srgbClr val="000000"/>
              </a:solidFill>
              <a:latin typeface="Amatic SC"/>
              <a:ea typeface="Amatic SC"/>
              <a:cs typeface="Amatic SC"/>
              <a:sym typeface="Amatic SC"/>
            </a:endParaRPr>
          </a:p>
        </p:txBody>
      </p:sp>
      <p:sp>
        <p:nvSpPr>
          <p:cNvPr id="104" name="Google Shape;104;p21"/>
          <p:cNvSpPr txBox="1"/>
          <p:nvPr>
            <p:ph idx="1" type="body"/>
          </p:nvPr>
        </p:nvSpPr>
        <p:spPr>
          <a:xfrm>
            <a:off x="903950" y="1228675"/>
            <a:ext cx="7928400" cy="3340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800"/>
              <a:buFont typeface="Lato"/>
              <a:buNone/>
            </a:pPr>
            <a:r>
              <a:rPr b="1" i="0" lang="en" sz="1800" u="none" cap="none" strike="noStrike">
                <a:solidFill>
                  <a:srgbClr val="000000"/>
                </a:solidFill>
                <a:latin typeface="Lato"/>
                <a:ea typeface="Lato"/>
                <a:cs typeface="Lato"/>
                <a:sym typeface="Lato"/>
              </a:rPr>
              <a:t>Domain</a:t>
            </a:r>
            <a:r>
              <a:rPr b="0" i="0" lang="en" sz="1800" u="none" cap="none" strike="noStrike">
                <a:solidFill>
                  <a:srgbClr val="000000"/>
                </a:solidFill>
                <a:latin typeface="Lato"/>
                <a:ea typeface="Lato"/>
                <a:cs typeface="Lato"/>
                <a:sym typeface="Lato"/>
              </a:rPr>
              <a:t>:</a:t>
            </a:r>
            <a:r>
              <a:rPr b="0" i="0" lang="en" sz="1800" u="none" cap="none" strike="noStrike">
                <a:solidFill>
                  <a:srgbClr val="000000"/>
                </a:solidFill>
                <a:latin typeface="Source Code Pro"/>
                <a:ea typeface="Source Code Pro"/>
                <a:cs typeface="Source Code Pro"/>
                <a:sym typeface="Source Code Pro"/>
              </a:rPr>
              <a:t>Android app development </a:t>
            </a:r>
            <a:r>
              <a:rPr b="0" i="0" lang="en" sz="1800" u="none" cap="none" strike="noStrike">
                <a:solidFill>
                  <a:srgbClr val="000000"/>
                </a:solidFill>
                <a:latin typeface="Lato"/>
                <a:ea typeface="Lato"/>
                <a:cs typeface="Lato"/>
                <a:sym typeface="Lato"/>
              </a:rPr>
              <a:t>Image processing,Cloud computing</a:t>
            </a:r>
            <a:endParaRPr b="0" i="0" sz="1800" u="none" cap="none" strike="noStrike">
              <a:solidFill>
                <a:srgbClr val="000000"/>
              </a:solidFill>
              <a:latin typeface="Source Code Pro"/>
              <a:ea typeface="Source Code Pro"/>
              <a:cs typeface="Source Code Pro"/>
              <a:sym typeface="Source Code Pro"/>
            </a:endParaRPr>
          </a:p>
          <a:p>
            <a:pPr indent="0" lvl="0" marL="0" marR="0" rtl="0" algn="just">
              <a:lnSpc>
                <a:spcPct val="115000"/>
              </a:lnSpc>
              <a:spcBef>
                <a:spcPts val="1600"/>
              </a:spcBef>
              <a:spcAft>
                <a:spcPts val="0"/>
              </a:spcAft>
              <a:buClr>
                <a:schemeClr val="lt1"/>
              </a:buClr>
              <a:buSzPts val="1800"/>
              <a:buFont typeface="Lato"/>
              <a:buNone/>
            </a:pPr>
            <a:r>
              <a:rPr b="1" i="0" lang="en" sz="1800" u="none" cap="none" strike="noStrike">
                <a:solidFill>
                  <a:srgbClr val="000000"/>
                </a:solidFill>
                <a:latin typeface="Lato"/>
                <a:ea typeface="Lato"/>
                <a:cs typeface="Lato"/>
                <a:sym typeface="Lato"/>
              </a:rPr>
              <a:t>Software:</a:t>
            </a:r>
            <a:r>
              <a:rPr b="0" i="0" lang="en" sz="1800" u="none" cap="none" strike="noStrike">
                <a:solidFill>
                  <a:srgbClr val="000000"/>
                </a:solidFill>
                <a:latin typeface="Source Code Pro"/>
                <a:ea typeface="Source Code Pro"/>
                <a:cs typeface="Source Code Pro"/>
                <a:sym typeface="Source Code Pro"/>
              </a:rPr>
              <a:t>java(JEE),android studio python ,php,html</a:t>
            </a:r>
            <a:endParaRPr b="0" i="0" sz="1800" u="none" cap="none" strike="noStrike">
              <a:solidFill>
                <a:srgbClr val="000000"/>
              </a:solidFill>
              <a:latin typeface="Source Code Pro"/>
              <a:ea typeface="Source Code Pro"/>
              <a:cs typeface="Source Code Pro"/>
              <a:sym typeface="Source Code Pro"/>
            </a:endParaRPr>
          </a:p>
          <a:p>
            <a:pPr indent="0" lvl="0" marL="0" marR="0" rtl="0" algn="just">
              <a:lnSpc>
                <a:spcPct val="115000"/>
              </a:lnSpc>
              <a:spcBef>
                <a:spcPts val="1600"/>
              </a:spcBef>
              <a:spcAft>
                <a:spcPts val="0"/>
              </a:spcAft>
              <a:buClr>
                <a:schemeClr val="lt1"/>
              </a:buClr>
              <a:buSzPts val="1800"/>
              <a:buFont typeface="Lato"/>
              <a:buNone/>
            </a:pPr>
            <a:r>
              <a:rPr b="1" i="0" lang="en" sz="1800" u="none" cap="none" strike="noStrike">
                <a:solidFill>
                  <a:srgbClr val="000000"/>
                </a:solidFill>
                <a:latin typeface="Lato"/>
                <a:ea typeface="Lato"/>
                <a:cs typeface="Lato"/>
                <a:sym typeface="Lato"/>
              </a:rPr>
              <a:t>Hardware</a:t>
            </a:r>
            <a:r>
              <a:rPr b="0" i="0" lang="en" sz="1800" u="none" cap="none" strike="noStrike">
                <a:solidFill>
                  <a:srgbClr val="000000"/>
                </a:solidFill>
                <a:latin typeface="Lato"/>
                <a:ea typeface="Lato"/>
                <a:cs typeface="Lato"/>
                <a:sym typeface="Lato"/>
              </a:rPr>
              <a:t>:</a:t>
            </a:r>
            <a:r>
              <a:rPr b="0" i="0" lang="en" sz="1800" u="none" cap="none" strike="noStrike">
                <a:solidFill>
                  <a:srgbClr val="000000"/>
                </a:solidFill>
                <a:latin typeface="Source Code Pro"/>
                <a:ea typeface="Source Code Pro"/>
                <a:cs typeface="Source Code Pro"/>
                <a:sym typeface="Source Code Pro"/>
              </a:rPr>
              <a:t>web camera</a:t>
            </a:r>
            <a:r>
              <a:rPr b="0" i="0" lang="en" sz="1800" u="none" cap="none" strike="noStrike">
                <a:solidFill>
                  <a:srgbClr val="000000"/>
                </a:solidFill>
                <a:latin typeface="Lato"/>
                <a:ea typeface="Lato"/>
                <a:cs typeface="Lato"/>
                <a:sym typeface="Lato"/>
              </a:rPr>
              <a:t>,Raspberry pi,sensor</a:t>
            </a:r>
            <a:endParaRPr b="0" i="0" sz="1800" u="none" cap="none" strike="noStrike">
              <a:solidFill>
                <a:srgbClr val="000000"/>
              </a:solidFill>
              <a:latin typeface="Source Code Pro"/>
              <a:ea typeface="Source Code Pro"/>
              <a:cs typeface="Source Code Pro"/>
              <a:sym typeface="Source Code Pro"/>
            </a:endParaRPr>
          </a:p>
          <a:p>
            <a:pPr indent="0" lvl="0" marL="0" marR="0" rtl="0" algn="just">
              <a:lnSpc>
                <a:spcPct val="115000"/>
              </a:lnSpc>
              <a:spcBef>
                <a:spcPts val="1600"/>
              </a:spcBef>
              <a:spcAft>
                <a:spcPts val="0"/>
              </a:spcAft>
              <a:buClr>
                <a:schemeClr val="lt1"/>
              </a:buClr>
              <a:buSzPts val="1800"/>
              <a:buFont typeface="Lato"/>
              <a:buNone/>
            </a:pPr>
            <a:r>
              <a:rPr b="1" i="0" lang="en" sz="1800" u="none" cap="none" strike="noStrike">
                <a:solidFill>
                  <a:srgbClr val="000000"/>
                </a:solidFill>
                <a:latin typeface="Lato"/>
                <a:ea typeface="Lato"/>
                <a:cs typeface="Lato"/>
                <a:sym typeface="Lato"/>
              </a:rPr>
              <a:t>Assisted by</a:t>
            </a:r>
            <a:r>
              <a:rPr b="0" i="0" lang="en" sz="1800" u="none" cap="none" strike="noStrike">
                <a:solidFill>
                  <a:srgbClr val="000000"/>
                </a:solidFill>
                <a:latin typeface="Lato"/>
                <a:ea typeface="Lato"/>
                <a:cs typeface="Lato"/>
                <a:sym typeface="Lato"/>
              </a:rPr>
              <a:t>:Wired networks,Rest API,open cv</a:t>
            </a:r>
            <a:endParaRPr b="0" i="0" sz="1800" u="none" cap="none" strike="noStrike">
              <a:solidFill>
                <a:srgbClr val="000000"/>
              </a:solidFill>
              <a:latin typeface="Source Code Pro"/>
              <a:ea typeface="Source Code Pro"/>
              <a:cs typeface="Source Code Pro"/>
              <a:sym typeface="Source Code Pro"/>
            </a:endParaRPr>
          </a:p>
          <a:p>
            <a:pPr indent="0" lvl="0" marL="0" marR="0" rtl="0" algn="just">
              <a:lnSpc>
                <a:spcPct val="115000"/>
              </a:lnSpc>
              <a:spcBef>
                <a:spcPts val="1600"/>
              </a:spcBef>
              <a:spcAft>
                <a:spcPts val="0"/>
              </a:spcAft>
              <a:buClr>
                <a:schemeClr val="lt1"/>
              </a:buClr>
              <a:buSzPts val="1800"/>
              <a:buFont typeface="Lato"/>
              <a:buNone/>
            </a:pPr>
            <a:r>
              <a:rPr b="1" i="0" lang="en" sz="1800" u="none" cap="none" strike="noStrike">
                <a:solidFill>
                  <a:srgbClr val="000000"/>
                </a:solidFill>
                <a:latin typeface="Lato"/>
                <a:ea typeface="Lato"/>
                <a:cs typeface="Lato"/>
                <a:sym typeface="Lato"/>
              </a:rPr>
              <a:t>Application</a:t>
            </a:r>
            <a:r>
              <a:rPr b="0" i="0" lang="en" sz="1800" u="none" cap="none" strike="noStrike">
                <a:solidFill>
                  <a:srgbClr val="000000"/>
                </a:solidFill>
                <a:latin typeface="Lato"/>
                <a:ea typeface="Lato"/>
                <a:cs typeface="Lato"/>
                <a:sym typeface="Lato"/>
              </a:rPr>
              <a:t>:Attendance System,security,Automated</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