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3F908-DF4F-4E58-9E37-E99D739F178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B6332-7428-4B79-A08F-B964552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9AB640-9FD7-4F36-8007-FE81733A0F5A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0A2ED-678C-46B0-96B4-1016D2E47D39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27405-5E9B-4931-952D-A28B23BA16DC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5E64A-EA72-4E51-B050-CD4FEB7515B3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E9E4C3-1AFA-4985-AC10-A322F1471629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AA863-BBCF-4F66-8403-36A7FCBD243F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2865F6-1B68-4F51-8AEB-422E899A0AE4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E8B78E-6356-4F30-97DD-4E145F6C8395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6246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645D25-615E-4DF5-94CD-5DB967332041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708895-7987-4F01-B6D7-BC8A44F1A0FC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5665-B6C7-4FC8-8DDA-1DBD5B37CD5E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0A68F1-E1CB-4BC0-8E58-0A548DE80423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2CE076-8667-4483-882B-243A7B89EB54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3C40C-82D3-4B0F-A410-BD5C97CCD7B3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F32514-3EC7-45FA-A9EC-77A3AD051667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8148F-D79F-4706-8A51-C558E5AE17F4}" type="slidenum">
              <a:rPr lang="en-US" smtClean="0"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45E7-EF4A-4AF0-9F6E-12EC4EC3A26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732D-9F79-46A7-AA1A-9B3AA0C9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ackup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irline" TargetMode="Externa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" TargetMode="External" /><Relationship Id="rId2" Type="http://schemas.openxmlformats.org/officeDocument/2006/relationships/hyperlink" Target="http://en.wikipedia.org/wiki/Transaction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erformance_testing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457200" y="3657600"/>
            <a:ext cx="8305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 dirty="0">
                <a:latin typeface="Times New Roman" charset="0"/>
              </a:rPr>
              <a:t>Transaction Processing System and Management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70651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Processing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Reliability</a:t>
            </a:r>
          </a:p>
          <a:p>
            <a:pPr>
              <a:buFont typeface="Wingdings" pitchFamily="2" charset="2"/>
              <a:buNone/>
            </a:pPr>
            <a:r>
              <a:rPr lang="en-GB"/>
              <a:t>	Many organizations rely heavily on their TPS; a breakdown will disrupt operations or even stop the business. For a TPS to be effective its failure rate must be very low. If a TPS does fail, then quick and accurate recovery must be possible. This makes well–designed </a:t>
            </a:r>
            <a:r>
              <a:rPr lang="en-GB">
                <a:hlinkClick r:id="rId2" tooltip="Backup"/>
              </a:rPr>
              <a:t>backup</a:t>
            </a:r>
            <a:r>
              <a:rPr lang="en-GB"/>
              <a:t> and recovery procedures essential.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Processing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/>
              <a:t>Inflexibility</a:t>
            </a:r>
          </a:p>
          <a:p>
            <a:pPr>
              <a:buFont typeface="Wingdings" pitchFamily="2" charset="2"/>
              <a:buNone/>
            </a:pPr>
            <a:r>
              <a:rPr lang="en-GB" sz="2800"/>
              <a:t>	A TPS wants every transaction to be processed in the same way regardless of the user, the customer or the time for day. If a TPS were flexible, there would be too many opportunities for non-standard operations, for example, a commercial </a:t>
            </a:r>
            <a:r>
              <a:rPr lang="en-GB" sz="2800">
                <a:hlinkClick r:id="rId2" tooltip="Airline"/>
              </a:rPr>
              <a:t>airline</a:t>
            </a:r>
            <a:r>
              <a:rPr lang="en-GB" sz="2800"/>
              <a:t> needs to consistently accept airline reservations from a range of travel agents, accepting different transactions data from different travel agents would be a problem.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338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Management Information Systems (MIS)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Management information system (MIS)</a:t>
            </a:r>
          </a:p>
          <a:p>
            <a:pPr lvl="2" eaLnBrk="1" hangingPunct="1"/>
            <a:r>
              <a:rPr lang="en-US"/>
              <a:t>An MIS provides managers with information and support for effective decision making, and provides feedback on daily operations</a:t>
            </a:r>
          </a:p>
          <a:p>
            <a:pPr lvl="2" eaLnBrk="1" hangingPunct="1"/>
            <a:r>
              <a:rPr lang="en-US"/>
              <a:t>Output, or reports, are usually generated through accumulation of transaction processing data</a:t>
            </a:r>
          </a:p>
          <a:p>
            <a:pPr lvl="2" eaLnBrk="1" hangingPunct="1"/>
            <a:r>
              <a:rPr lang="en-US"/>
              <a:t>Each MIS is an integrated collection of subsystems, which are typically organized along functional lines within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3943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Outputs of a </a:t>
            </a:r>
            <a:br>
              <a:rPr lang="en-US" sz="3600"/>
            </a:br>
            <a:r>
              <a:rPr lang="en-US" sz="3600"/>
              <a:t>Management Information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Scheduled reports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Produced periodically, or on a schedule (daily, weekly, monthly)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Key-indicator report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Summarizes the previous day’s critical activities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Typically available at the beginning of each 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Demand report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Gives certain information at a manager’s request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Exception report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Automatically produced when a situation is unusual or requires management action</a:t>
            </a:r>
          </a:p>
        </p:txBody>
      </p:sp>
    </p:spTree>
    <p:extLst>
      <p:ext uri="{BB962C8B-B14F-4D97-AF65-F5344CB8AC3E}">
        <p14:creationId xmlns:p14="http://schemas.microsoft.com/office/powerpoint/2010/main" val="53855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Scheduled Report Example</a:t>
            </a:r>
          </a:p>
        </p:txBody>
      </p:sp>
      <p:graphicFrame>
        <p:nvGraphicFramePr>
          <p:cNvPr id="913598" name="Group 190"/>
          <p:cNvGraphicFramePr>
            <a:graphicFrameLocks noGrp="1"/>
          </p:cNvGraphicFramePr>
          <p:nvPr/>
        </p:nvGraphicFramePr>
        <p:xfrm>
          <a:off x="609600" y="2344738"/>
          <a:ext cx="8001000" cy="32178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651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Daily Sales Detail Report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Prepared: 08/10/xx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Order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Customer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Sales Rep ID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Ship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Quantity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Item #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Amount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C89321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08/12/96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P1234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$3,214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C89321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08/12/96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$5,660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C03214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GWA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08/13/96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P4902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$1,224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C52313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08/12/96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P4012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$2,448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C34123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JMW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08J/13/96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$720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4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Indicator Report Example</a:t>
            </a:r>
          </a:p>
        </p:txBody>
      </p:sp>
      <p:graphicFrame>
        <p:nvGraphicFramePr>
          <p:cNvPr id="914495" name="Group 63"/>
          <p:cNvGraphicFramePr>
            <a:graphicFrameLocks noGrp="1"/>
          </p:cNvGraphicFramePr>
          <p:nvPr/>
        </p:nvGraphicFramePr>
        <p:xfrm>
          <a:off x="838200" y="2586038"/>
          <a:ext cx="7696200" cy="2138364"/>
        </p:xfrm>
        <a:graphic>
          <a:graphicData uri="http://schemas.openxmlformats.org/drawingml/2006/table">
            <a:tbl>
              <a:tblPr/>
              <a:tblGrid>
                <a:gridCol w="40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9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Daily Sales Key Indicator Report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This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Month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Month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Orders Month to Date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$1,808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$1,694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$1,014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Forecasted Sales for the Month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$2,406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$2,224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$2,608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46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Demand Report Example</a:t>
            </a:r>
          </a:p>
        </p:txBody>
      </p:sp>
      <p:graphicFrame>
        <p:nvGraphicFramePr>
          <p:cNvPr id="915498" name="Group 42"/>
          <p:cNvGraphicFramePr>
            <a:graphicFrameLocks noGrp="1"/>
          </p:cNvGraphicFramePr>
          <p:nvPr/>
        </p:nvGraphicFramePr>
        <p:xfrm>
          <a:off x="685800" y="2590800"/>
          <a:ext cx="7543800" cy="2536824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04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Daily Sales by Sales Rep Summary Report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Prepared: 08/10/xx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Sales Rep 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Amount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$42,345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GWA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$38,950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SAK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$22,100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JWN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$12,350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9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Exception Report Example</a:t>
            </a:r>
          </a:p>
        </p:txBody>
      </p:sp>
      <p:graphicFrame>
        <p:nvGraphicFramePr>
          <p:cNvPr id="916484" name="Group 4"/>
          <p:cNvGraphicFramePr>
            <a:graphicFrameLocks noGrp="1"/>
          </p:cNvGraphicFramePr>
          <p:nvPr/>
        </p:nvGraphicFramePr>
        <p:xfrm>
          <a:off x="609600" y="2344738"/>
          <a:ext cx="8001000" cy="32178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651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Daily Sales Exception Report – ORDERS OVER $10,000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Prepared: 08/10/xx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Order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Customer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Sales Rep ID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Ship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Quantity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Item #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Amount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C89321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08/12/96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P1234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$13,214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C89321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08/12/96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$15,660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P12453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C03214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GWA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08/13/96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P4902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$11,224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3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1524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4000"/>
              <a:t>Characteristics of a Management Information System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458200" cy="4343400"/>
          </a:xfrm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Provides reports with fixed and standard formats</a:t>
            </a:r>
          </a:p>
          <a:p>
            <a:pPr marL="909638" lvl="1" eaLnBrk="1" hangingPunct="1"/>
            <a:r>
              <a:rPr lang="en-US"/>
              <a:t>Hard-copy and soft-copy reports</a:t>
            </a:r>
          </a:p>
          <a:p>
            <a:pPr marL="458788" indent="-458788" eaLnBrk="1" hangingPunct="1"/>
            <a:r>
              <a:rPr lang="en-US"/>
              <a:t>Uses internal data stored in the computer system</a:t>
            </a:r>
          </a:p>
          <a:p>
            <a:pPr marL="458788" indent="-458788" eaLnBrk="1" hangingPunct="1"/>
            <a:r>
              <a:rPr lang="en-US"/>
              <a:t>End users can develop custom reports</a:t>
            </a:r>
          </a:p>
          <a:p>
            <a:pPr marL="458788" indent="-458788" eaLnBrk="1" hangingPunct="1"/>
            <a:r>
              <a:rPr lang="en-US"/>
              <a:t>Requires formal requests from users</a:t>
            </a:r>
          </a:p>
        </p:txBody>
      </p:sp>
    </p:spTree>
    <p:extLst>
      <p:ext uri="{BB962C8B-B14F-4D97-AF65-F5344CB8AC3E}">
        <p14:creationId xmlns:p14="http://schemas.microsoft.com/office/powerpoint/2010/main" val="24383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/>
              <a:t>Management Information Systems for Competitive Advantage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Provides support to managers as they work to achieve corporate goals</a:t>
            </a:r>
          </a:p>
          <a:p>
            <a:pPr eaLnBrk="1" hangingPunct="1"/>
            <a:r>
              <a:rPr lang="en-US"/>
              <a:t>Enables managers to compare results to established company goals and identify problem areas and opportunities for improvement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GB" dirty="0"/>
              <a:t>TPSs collect, store, modify, and retrieve </a:t>
            </a:r>
            <a:r>
              <a:rPr lang="en-GB" dirty="0">
                <a:hlinkClick r:id="rId2" tooltip="Transaction"/>
              </a:rPr>
              <a:t>the transactions</a:t>
            </a:r>
            <a:r>
              <a:rPr lang="en-GB" dirty="0"/>
              <a:t> of an organization. </a:t>
            </a:r>
          </a:p>
          <a:p>
            <a:pPr marL="0" indent="0">
              <a:buNone/>
            </a:pPr>
            <a:endParaRPr lang="en-GB" dirty="0"/>
          </a:p>
          <a:p>
            <a:pPr lvl="2"/>
            <a:r>
              <a:rPr lang="en-GB" dirty="0"/>
              <a:t>A transaction is an event that generates or modifies </a:t>
            </a:r>
            <a:r>
              <a:rPr lang="en-GB" dirty="0">
                <a:hlinkClick r:id="rId3" tooltip="Data"/>
              </a:rPr>
              <a:t>data</a:t>
            </a:r>
            <a:r>
              <a:rPr lang="en-GB" dirty="0"/>
              <a:t> that is eventually stored in an information system.</a:t>
            </a:r>
          </a:p>
        </p:txBody>
      </p:sp>
    </p:spTree>
    <p:extLst>
      <p:ext uri="{BB962C8B-B14F-4D97-AF65-F5344CB8AC3E}">
        <p14:creationId xmlns:p14="http://schemas.microsoft.com/office/powerpoint/2010/main" val="88327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Functional Aspects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MIS is an integrated collection of functional information systems, each supporting particular functional areas.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4267200" y="304800"/>
            <a:ext cx="1981200" cy="5486400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An Organization’s</a:t>
            </a:r>
            <a:br>
              <a:rPr lang="en-US" sz="1600">
                <a:latin typeface="Times New Roman" charset="0"/>
              </a:rPr>
            </a:br>
            <a:r>
              <a:rPr lang="en-US" sz="1600">
                <a:latin typeface="Times New Roman" charset="0"/>
              </a:rPr>
              <a:t>MIS</a:t>
            </a:r>
          </a:p>
        </p:txBody>
      </p:sp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4610100" y="990600"/>
            <a:ext cx="12954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Financial</a:t>
            </a:r>
            <a:br>
              <a:rPr lang="en-US" sz="1600">
                <a:latin typeface="Times New Roman" charset="0"/>
              </a:rPr>
            </a:br>
            <a:r>
              <a:rPr lang="en-US" sz="1600">
                <a:latin typeface="Times New Roman" charset="0"/>
              </a:rPr>
              <a:t>MIS</a:t>
            </a: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4610100" y="3276600"/>
            <a:ext cx="12954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Marketing</a:t>
            </a:r>
            <a:br>
              <a:rPr lang="en-US" sz="1600">
                <a:latin typeface="Times New Roman" charset="0"/>
              </a:rPr>
            </a:br>
            <a:r>
              <a:rPr lang="en-US" sz="1600">
                <a:latin typeface="Times New Roman" charset="0"/>
              </a:rPr>
              <a:t>MIS</a:t>
            </a:r>
          </a:p>
        </p:txBody>
      </p: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4610100" y="4343400"/>
            <a:ext cx="12954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Human</a:t>
            </a:r>
            <a:br>
              <a:rPr lang="en-US" sz="1600">
                <a:latin typeface="Times New Roman" charset="0"/>
              </a:rPr>
            </a:br>
            <a:r>
              <a:rPr lang="en-US" sz="1600">
                <a:latin typeface="Times New Roman" charset="0"/>
              </a:rPr>
              <a:t>Resources</a:t>
            </a:r>
            <a:br>
              <a:rPr lang="en-US" sz="1600">
                <a:latin typeface="Times New Roman" charset="0"/>
              </a:rPr>
            </a:br>
            <a:r>
              <a:rPr lang="en-US" sz="1600">
                <a:latin typeface="Times New Roman" charset="0"/>
              </a:rPr>
              <a:t>MIS</a:t>
            </a: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4610100" y="53340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0B3D4"/>
                    </a:gs>
                    <a:gs pos="100000">
                      <a:srgbClr val="E8EDF5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Etc.</a:t>
            </a:r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4610100" y="2133600"/>
            <a:ext cx="12954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Accounting</a:t>
            </a:r>
            <a:br>
              <a:rPr lang="en-US" sz="1600">
                <a:latin typeface="Times New Roman" charset="0"/>
              </a:rPr>
            </a:br>
            <a:r>
              <a:rPr lang="en-US" sz="1600">
                <a:latin typeface="Times New Roman" charset="0"/>
              </a:rPr>
              <a:t>MIS</a:t>
            </a:r>
          </a:p>
        </p:txBody>
      </p:sp>
      <p:sp>
        <p:nvSpPr>
          <p:cNvPr id="26632" name="AutoShape 13"/>
          <p:cNvSpPr>
            <a:spLocks noChangeArrowheads="1"/>
          </p:cNvSpPr>
          <p:nvPr/>
        </p:nvSpPr>
        <p:spPr bwMode="auto">
          <a:xfrm>
            <a:off x="7086600" y="2057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Drill down reports</a:t>
            </a:r>
          </a:p>
        </p:txBody>
      </p:sp>
      <p:sp>
        <p:nvSpPr>
          <p:cNvPr id="26633" name="AutoShape 14"/>
          <p:cNvSpPr>
            <a:spLocks noChangeArrowheads="1"/>
          </p:cNvSpPr>
          <p:nvPr/>
        </p:nvSpPr>
        <p:spPr bwMode="auto">
          <a:xfrm>
            <a:off x="7010400" y="2438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Exception reports</a:t>
            </a:r>
          </a:p>
        </p:txBody>
      </p:sp>
      <p:sp>
        <p:nvSpPr>
          <p:cNvPr id="26634" name="AutoShape 15"/>
          <p:cNvSpPr>
            <a:spLocks noChangeArrowheads="1"/>
          </p:cNvSpPr>
          <p:nvPr/>
        </p:nvSpPr>
        <p:spPr bwMode="auto">
          <a:xfrm>
            <a:off x="6934200" y="2819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Demand reports</a:t>
            </a:r>
          </a:p>
        </p:txBody>
      </p:sp>
      <p:sp>
        <p:nvSpPr>
          <p:cNvPr id="26635" name="AutoShape 16"/>
          <p:cNvSpPr>
            <a:spLocks noChangeArrowheads="1"/>
          </p:cNvSpPr>
          <p:nvPr/>
        </p:nvSpPr>
        <p:spPr bwMode="auto">
          <a:xfrm>
            <a:off x="6858000" y="3200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Key-indicator reports</a:t>
            </a:r>
          </a:p>
        </p:txBody>
      </p:sp>
      <p:sp>
        <p:nvSpPr>
          <p:cNvPr id="26636" name="AutoShape 17"/>
          <p:cNvSpPr>
            <a:spLocks noChangeArrowheads="1"/>
          </p:cNvSpPr>
          <p:nvPr/>
        </p:nvSpPr>
        <p:spPr bwMode="auto">
          <a:xfrm>
            <a:off x="6781800" y="3581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Scheduled reports</a:t>
            </a:r>
          </a:p>
        </p:txBody>
      </p:sp>
      <p:sp>
        <p:nvSpPr>
          <p:cNvPr id="26637" name="AutoShape 18"/>
          <p:cNvSpPr>
            <a:spLocks noChangeArrowheads="1"/>
          </p:cNvSpPr>
          <p:nvPr/>
        </p:nvSpPr>
        <p:spPr bwMode="auto">
          <a:xfrm>
            <a:off x="6248400" y="2743200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E6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AutoShape 19"/>
          <p:cNvSpPr>
            <a:spLocks noChangeArrowheads="1"/>
          </p:cNvSpPr>
          <p:nvPr/>
        </p:nvSpPr>
        <p:spPr bwMode="auto">
          <a:xfrm>
            <a:off x="2514600" y="3886200"/>
            <a:ext cx="1219200" cy="1524000"/>
          </a:xfrm>
          <a:prstGeom prst="flowChartMagneticDisk">
            <a:avLst/>
          </a:prstGeom>
          <a:gradFill rotWithShape="0">
            <a:gsLst>
              <a:gs pos="0">
                <a:srgbClr val="A0B3D4"/>
              </a:gs>
              <a:gs pos="100000">
                <a:srgbClr val="E2E8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Databases</a:t>
            </a:r>
            <a:br>
              <a:rPr lang="en-US" sz="1400"/>
            </a:br>
            <a:r>
              <a:rPr lang="en-US" sz="1400"/>
              <a:t>of</a:t>
            </a:r>
            <a:br>
              <a:rPr lang="en-US" sz="1400"/>
            </a:br>
            <a:r>
              <a:rPr lang="en-US" sz="1400"/>
              <a:t>external</a:t>
            </a:r>
            <a:br>
              <a:rPr lang="en-US" sz="1400"/>
            </a:br>
            <a:r>
              <a:rPr lang="en-US" sz="1400"/>
              <a:t>data</a:t>
            </a:r>
          </a:p>
        </p:txBody>
      </p:sp>
      <p:sp>
        <p:nvSpPr>
          <p:cNvPr id="26639" name="AutoShape 20"/>
          <p:cNvSpPr>
            <a:spLocks noChangeArrowheads="1"/>
          </p:cNvSpPr>
          <p:nvPr/>
        </p:nvSpPr>
        <p:spPr bwMode="auto">
          <a:xfrm>
            <a:off x="2590800" y="19812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A0B3D4"/>
              </a:gs>
              <a:gs pos="100000">
                <a:srgbClr val="E2E8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Databases</a:t>
            </a:r>
            <a:br>
              <a:rPr lang="en-US" sz="1400"/>
            </a:br>
            <a:r>
              <a:rPr lang="en-US" sz="1400"/>
              <a:t>of</a:t>
            </a:r>
            <a:br>
              <a:rPr lang="en-US" sz="1400"/>
            </a:br>
            <a:r>
              <a:rPr lang="en-US" sz="1400"/>
              <a:t>valid</a:t>
            </a:r>
            <a:br>
              <a:rPr lang="en-US" sz="1400"/>
            </a:br>
            <a:r>
              <a:rPr lang="en-US" sz="1400"/>
              <a:t>transactions</a:t>
            </a:r>
          </a:p>
        </p:txBody>
      </p:sp>
      <p:sp>
        <p:nvSpPr>
          <p:cNvPr id="26640" name="Rectangle 21"/>
          <p:cNvSpPr>
            <a:spLocks noChangeArrowheads="1"/>
          </p:cNvSpPr>
          <p:nvPr/>
        </p:nvSpPr>
        <p:spPr bwMode="auto">
          <a:xfrm>
            <a:off x="723900" y="2327275"/>
            <a:ext cx="1219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Transaction</a:t>
            </a:r>
            <a:br>
              <a:rPr lang="en-US" sz="1600"/>
            </a:br>
            <a:r>
              <a:rPr lang="en-US" sz="1600"/>
              <a:t>processing</a:t>
            </a:r>
            <a:br>
              <a:rPr lang="en-US" sz="1600"/>
            </a:br>
            <a:r>
              <a:rPr lang="en-US" sz="1600"/>
              <a:t>systems</a:t>
            </a:r>
          </a:p>
        </p:txBody>
      </p:sp>
      <p:sp>
        <p:nvSpPr>
          <p:cNvPr id="26641" name="AutoShape 22"/>
          <p:cNvSpPr>
            <a:spLocks noChangeArrowheads="1"/>
          </p:cNvSpPr>
          <p:nvPr/>
        </p:nvSpPr>
        <p:spPr bwMode="auto">
          <a:xfrm>
            <a:off x="609600" y="3810000"/>
            <a:ext cx="14478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sp>
        <p:nvSpPr>
          <p:cNvPr id="26642" name="AutoShape 23"/>
          <p:cNvSpPr>
            <a:spLocks noChangeArrowheads="1"/>
          </p:cNvSpPr>
          <p:nvPr/>
        </p:nvSpPr>
        <p:spPr bwMode="auto">
          <a:xfrm>
            <a:off x="609600" y="1219200"/>
            <a:ext cx="14478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sp>
        <p:nvSpPr>
          <p:cNvPr id="26643" name="Cloud"/>
          <p:cNvSpPr>
            <a:spLocks noChangeAspect="1" noEditPoints="1" noChangeArrowheads="1"/>
          </p:cNvSpPr>
          <p:nvPr/>
        </p:nvSpPr>
        <p:spPr bwMode="auto">
          <a:xfrm>
            <a:off x="495300" y="5029200"/>
            <a:ext cx="16764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E6CD"/>
              </a:gs>
              <a:gs pos="100000">
                <a:srgbClr val="FFF4E8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sz="1600"/>
              <a:t>Extranet</a:t>
            </a:r>
          </a:p>
        </p:txBody>
      </p:sp>
      <p:sp>
        <p:nvSpPr>
          <p:cNvPr id="26644" name="Cloud"/>
          <p:cNvSpPr>
            <a:spLocks noChangeAspect="1" noEditPoints="1" noChangeArrowheads="1"/>
          </p:cNvSpPr>
          <p:nvPr/>
        </p:nvSpPr>
        <p:spPr bwMode="auto">
          <a:xfrm>
            <a:off x="495300" y="152400"/>
            <a:ext cx="16764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E6CD"/>
              </a:gs>
              <a:gs pos="100000">
                <a:srgbClr val="FFF4E8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sz="1600"/>
              <a:t>Internet</a:t>
            </a:r>
          </a:p>
        </p:txBody>
      </p:sp>
      <p:cxnSp>
        <p:nvCxnSpPr>
          <p:cNvPr id="26645" name="AutoShape 26"/>
          <p:cNvCxnSpPr>
            <a:cxnSpLocks noChangeShapeType="1"/>
            <a:stCxn id="26640" idx="3"/>
            <a:endCxn id="26639" idx="2"/>
          </p:cNvCxnSpPr>
          <p:nvPr/>
        </p:nvCxnSpPr>
        <p:spPr bwMode="auto">
          <a:xfrm flipV="1">
            <a:off x="1943100" y="2819400"/>
            <a:ext cx="6477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6" name="AutoShape 27"/>
          <p:cNvCxnSpPr>
            <a:cxnSpLocks noChangeShapeType="1"/>
            <a:stCxn id="26642" idx="2"/>
            <a:endCxn id="26640" idx="0"/>
          </p:cNvCxnSpPr>
          <p:nvPr/>
        </p:nvCxnSpPr>
        <p:spPr bwMode="auto">
          <a:xfrm>
            <a:off x="1333500" y="1905000"/>
            <a:ext cx="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7" name="AutoShape 28"/>
          <p:cNvCxnSpPr>
            <a:cxnSpLocks noChangeShapeType="1"/>
            <a:stCxn id="26644" idx="1"/>
            <a:endCxn id="26642" idx="0"/>
          </p:cNvCxnSpPr>
          <p:nvPr/>
        </p:nvCxnSpPr>
        <p:spPr bwMode="auto">
          <a:xfrm>
            <a:off x="1333500" y="98901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8" name="AutoShape 29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333500" y="3317875"/>
            <a:ext cx="0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9" name="AutoShape 30"/>
          <p:cNvCxnSpPr>
            <a:cxnSpLocks noChangeShapeType="1"/>
            <a:stCxn id="26643" idx="3"/>
            <a:endCxn id="26641" idx="2"/>
          </p:cNvCxnSpPr>
          <p:nvPr/>
        </p:nvCxnSpPr>
        <p:spPr bwMode="auto">
          <a:xfrm flipV="1">
            <a:off x="1333500" y="4495800"/>
            <a:ext cx="0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3733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37338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2" name="Text Box 35"/>
          <p:cNvSpPr txBox="1">
            <a:spLocks noChangeArrowheads="1"/>
          </p:cNvSpPr>
          <p:nvPr/>
        </p:nvSpPr>
        <p:spPr bwMode="auto">
          <a:xfrm>
            <a:off x="7315200" y="44958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0B3D4"/>
                    </a:gs>
                    <a:gs pos="100000">
                      <a:srgbClr val="E8EDF5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8061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Financial MIS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Provides financial information to all financial managers within an organization.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8"/>
          <p:cNvSpPr>
            <a:spLocks noChangeArrowheads="1"/>
          </p:cNvSpPr>
          <p:nvPr/>
        </p:nvSpPr>
        <p:spPr bwMode="auto">
          <a:xfrm>
            <a:off x="4968875" y="37338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Financial statements</a:t>
            </a:r>
          </a:p>
        </p:txBody>
      </p:sp>
      <p:sp>
        <p:nvSpPr>
          <p:cNvPr id="28675" name="AutoShape 9"/>
          <p:cNvSpPr>
            <a:spLocks noChangeArrowheads="1"/>
          </p:cNvSpPr>
          <p:nvPr/>
        </p:nvSpPr>
        <p:spPr bwMode="auto">
          <a:xfrm>
            <a:off x="4892675" y="41148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Uses and management</a:t>
            </a:r>
            <a:br>
              <a:rPr lang="en-US" sz="1400"/>
            </a:br>
            <a:r>
              <a:rPr lang="en-US" sz="1400"/>
              <a:t>of funds</a:t>
            </a:r>
          </a:p>
        </p:txBody>
      </p:sp>
      <p:sp>
        <p:nvSpPr>
          <p:cNvPr id="28676" name="AutoShape 10"/>
          <p:cNvSpPr>
            <a:spLocks noChangeArrowheads="1"/>
          </p:cNvSpPr>
          <p:nvPr/>
        </p:nvSpPr>
        <p:spPr bwMode="auto">
          <a:xfrm>
            <a:off x="4816475" y="46482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Financial statistics</a:t>
            </a:r>
            <a:br>
              <a:rPr lang="en-US" sz="1400"/>
            </a:br>
            <a:r>
              <a:rPr lang="en-US" sz="1400"/>
              <a:t>for control</a:t>
            </a:r>
          </a:p>
        </p:txBody>
      </p:sp>
      <p:sp>
        <p:nvSpPr>
          <p:cNvPr id="28677" name="AutoShape 14"/>
          <p:cNvSpPr>
            <a:spLocks noChangeArrowheads="1"/>
          </p:cNvSpPr>
          <p:nvPr/>
        </p:nvSpPr>
        <p:spPr bwMode="auto">
          <a:xfrm>
            <a:off x="2895600" y="3429000"/>
            <a:ext cx="1219200" cy="15240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Operational</a:t>
            </a:r>
            <a:br>
              <a:rPr lang="en-US" sz="1600"/>
            </a:br>
            <a:r>
              <a:rPr lang="en-US" sz="1600"/>
              <a:t>databases</a:t>
            </a:r>
          </a:p>
        </p:txBody>
      </p:sp>
      <p:sp>
        <p:nvSpPr>
          <p:cNvPr id="28678" name="AutoShape 15"/>
          <p:cNvSpPr>
            <a:spLocks noChangeArrowheads="1"/>
          </p:cNvSpPr>
          <p:nvPr/>
        </p:nvSpPr>
        <p:spPr bwMode="auto">
          <a:xfrm>
            <a:off x="3810000" y="15240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</a:t>
            </a:r>
            <a:br>
              <a:rPr lang="en-US" sz="1400"/>
            </a:br>
            <a:r>
              <a:rPr lang="en-US" sz="1400"/>
              <a:t>of valid</a:t>
            </a:r>
            <a:br>
              <a:rPr lang="en-US" sz="1400"/>
            </a:br>
            <a:r>
              <a:rPr lang="en-US" sz="1400"/>
              <a:t>transactions</a:t>
            </a:r>
            <a:br>
              <a:rPr lang="en-US" sz="1400"/>
            </a:br>
            <a:r>
              <a:rPr lang="en-US" sz="1400"/>
              <a:t>for each</a:t>
            </a:r>
            <a:br>
              <a:rPr lang="en-US" sz="1400"/>
            </a:br>
            <a:r>
              <a:rPr lang="en-US" sz="1400"/>
              <a:t>TPS</a:t>
            </a:r>
          </a:p>
        </p:txBody>
      </p:sp>
      <p:sp>
        <p:nvSpPr>
          <p:cNvPr id="28679" name="Rectangle 16"/>
          <p:cNvSpPr>
            <a:spLocks noChangeArrowheads="1"/>
          </p:cNvSpPr>
          <p:nvPr/>
        </p:nvSpPr>
        <p:spPr bwMode="auto">
          <a:xfrm>
            <a:off x="2247900" y="1870075"/>
            <a:ext cx="1219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Transaction</a:t>
            </a:r>
            <a:br>
              <a:rPr lang="en-US" sz="1600"/>
            </a:br>
            <a:r>
              <a:rPr lang="en-US" sz="1600"/>
              <a:t>processing</a:t>
            </a:r>
            <a:br>
              <a:rPr lang="en-US" sz="1600"/>
            </a:br>
            <a:r>
              <a:rPr lang="en-US" sz="1600"/>
              <a:t>systems</a:t>
            </a:r>
          </a:p>
        </p:txBody>
      </p:sp>
      <p:sp>
        <p:nvSpPr>
          <p:cNvPr id="28680" name="AutoShape 17"/>
          <p:cNvSpPr>
            <a:spLocks noChangeArrowheads="1"/>
          </p:cNvSpPr>
          <p:nvPr/>
        </p:nvSpPr>
        <p:spPr bwMode="auto">
          <a:xfrm>
            <a:off x="685800" y="3200400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sp>
        <p:nvSpPr>
          <p:cNvPr id="28681" name="AutoShape 18"/>
          <p:cNvSpPr>
            <a:spLocks noChangeArrowheads="1"/>
          </p:cNvSpPr>
          <p:nvPr/>
        </p:nvSpPr>
        <p:spPr bwMode="auto">
          <a:xfrm>
            <a:off x="685800" y="1295400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sp>
        <p:nvSpPr>
          <p:cNvPr id="28682" name="Cloud"/>
          <p:cNvSpPr>
            <a:spLocks noChangeAspect="1" noEditPoints="1" noChangeArrowheads="1"/>
          </p:cNvSpPr>
          <p:nvPr/>
        </p:nvSpPr>
        <p:spPr bwMode="auto">
          <a:xfrm>
            <a:off x="457200" y="4191000"/>
            <a:ext cx="16764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E6CD"/>
              </a:gs>
              <a:gs pos="100000">
                <a:srgbClr val="FFF4E8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sz="1600"/>
              <a:t>Internet or</a:t>
            </a:r>
            <a:br>
              <a:rPr lang="en-US" sz="1600"/>
            </a:br>
            <a:r>
              <a:rPr lang="en-US" sz="1600"/>
              <a:t>Extranet</a:t>
            </a:r>
          </a:p>
        </p:txBody>
      </p:sp>
      <p:cxnSp>
        <p:nvCxnSpPr>
          <p:cNvPr id="28683" name="AutoShape 21"/>
          <p:cNvCxnSpPr>
            <a:cxnSpLocks noChangeShapeType="1"/>
            <a:stCxn id="28679" idx="3"/>
            <a:endCxn id="28678" idx="2"/>
          </p:cNvCxnSpPr>
          <p:nvPr/>
        </p:nvCxnSpPr>
        <p:spPr bwMode="auto">
          <a:xfrm flipV="1">
            <a:off x="3467100" y="2362200"/>
            <a:ext cx="3429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4" name="Rectangle 29"/>
          <p:cNvSpPr>
            <a:spLocks noChangeArrowheads="1"/>
          </p:cNvSpPr>
          <p:nvPr/>
        </p:nvSpPr>
        <p:spPr bwMode="auto">
          <a:xfrm>
            <a:off x="5257800" y="1905000"/>
            <a:ext cx="1219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Financial</a:t>
            </a:r>
            <a:br>
              <a:rPr lang="en-US"/>
            </a:br>
            <a:r>
              <a:rPr lang="en-US"/>
              <a:t>MIS</a:t>
            </a:r>
          </a:p>
        </p:txBody>
      </p:sp>
      <p:sp>
        <p:nvSpPr>
          <p:cNvPr id="28685" name="AutoShape 30"/>
          <p:cNvSpPr>
            <a:spLocks noChangeArrowheads="1"/>
          </p:cNvSpPr>
          <p:nvPr/>
        </p:nvSpPr>
        <p:spPr bwMode="auto">
          <a:xfrm>
            <a:off x="685800" y="5334000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cxnSp>
        <p:nvCxnSpPr>
          <p:cNvPr id="28686" name="AutoShape 31"/>
          <p:cNvCxnSpPr>
            <a:cxnSpLocks noChangeShapeType="1"/>
            <a:stCxn id="28677" idx="1"/>
            <a:endCxn id="28679" idx="2"/>
          </p:cNvCxnSpPr>
          <p:nvPr/>
        </p:nvCxnSpPr>
        <p:spPr bwMode="auto">
          <a:xfrm rot="5400000" flipH="1">
            <a:off x="2897187" y="2820988"/>
            <a:ext cx="568325" cy="647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5181600" y="152400"/>
            <a:ext cx="1371600" cy="9906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external data</a:t>
            </a:r>
          </a:p>
        </p:txBody>
      </p:sp>
      <p:sp>
        <p:nvSpPr>
          <p:cNvPr id="28688" name="AutoShape 33"/>
          <p:cNvSpPr>
            <a:spLocks noChangeArrowheads="1"/>
          </p:cNvSpPr>
          <p:nvPr/>
        </p:nvSpPr>
        <p:spPr bwMode="auto">
          <a:xfrm>
            <a:off x="3429000" y="152400"/>
            <a:ext cx="1371600" cy="914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internal data</a:t>
            </a:r>
          </a:p>
        </p:txBody>
      </p:sp>
      <p:sp>
        <p:nvSpPr>
          <p:cNvPr id="28689" name="Rectangle 34"/>
          <p:cNvSpPr>
            <a:spLocks noChangeArrowheads="1"/>
          </p:cNvSpPr>
          <p:nvPr/>
        </p:nvSpPr>
        <p:spPr bwMode="auto">
          <a:xfrm>
            <a:off x="7162800" y="304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Financial</a:t>
            </a:r>
            <a:br>
              <a:rPr lang="en-US" sz="1600"/>
            </a:br>
            <a:r>
              <a:rPr lang="en-US" sz="1600"/>
              <a:t>DSS</a:t>
            </a:r>
          </a:p>
        </p:txBody>
      </p:sp>
      <p:sp>
        <p:nvSpPr>
          <p:cNvPr id="28690" name="Rectangle 35"/>
          <p:cNvSpPr>
            <a:spLocks noChangeArrowheads="1"/>
          </p:cNvSpPr>
          <p:nvPr/>
        </p:nvSpPr>
        <p:spPr bwMode="auto">
          <a:xfrm>
            <a:off x="7315200" y="3733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Financial</a:t>
            </a:r>
            <a:br>
              <a:rPr lang="en-US" sz="1600"/>
            </a:br>
            <a:r>
              <a:rPr lang="en-US" sz="1600"/>
              <a:t>ES</a:t>
            </a:r>
          </a:p>
        </p:txBody>
      </p:sp>
      <p:sp>
        <p:nvSpPr>
          <p:cNvPr id="28691" name="AutoShape 36"/>
          <p:cNvSpPr>
            <a:spLocks noChangeArrowheads="1"/>
          </p:cNvSpPr>
          <p:nvPr/>
        </p:nvSpPr>
        <p:spPr bwMode="auto">
          <a:xfrm>
            <a:off x="7391400" y="16764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Financial</a:t>
            </a:r>
            <a:br>
              <a:rPr lang="en-US" sz="1400"/>
            </a:br>
            <a:r>
              <a:rPr lang="en-US" sz="1400"/>
              <a:t>applications</a:t>
            </a:r>
            <a:br>
              <a:rPr lang="en-US" sz="1400"/>
            </a:br>
            <a:r>
              <a:rPr lang="en-US" sz="1400"/>
              <a:t>databases</a:t>
            </a:r>
          </a:p>
        </p:txBody>
      </p:sp>
      <p:sp>
        <p:nvSpPr>
          <p:cNvPr id="28692" name="AutoShape 38"/>
          <p:cNvSpPr>
            <a:spLocks noChangeArrowheads="1"/>
          </p:cNvSpPr>
          <p:nvPr/>
        </p:nvSpPr>
        <p:spPr bwMode="auto">
          <a:xfrm>
            <a:off x="2514600" y="5378450"/>
            <a:ext cx="1143000" cy="609600"/>
          </a:xfrm>
          <a:prstGeom prst="hexagon">
            <a:avLst>
              <a:gd name="adj" fmla="val 19271"/>
              <a:gd name="vf" fmla="val 115470"/>
            </a:avLst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Customers,</a:t>
            </a:r>
            <a:br>
              <a:rPr lang="en-US" sz="1600"/>
            </a:br>
            <a:r>
              <a:rPr lang="en-US" sz="1600"/>
              <a:t>Suppliers</a:t>
            </a:r>
          </a:p>
        </p:txBody>
      </p:sp>
      <p:cxnSp>
        <p:nvCxnSpPr>
          <p:cNvPr id="28693" name="AutoShape 39"/>
          <p:cNvCxnSpPr>
            <a:cxnSpLocks noChangeShapeType="1"/>
            <a:stCxn id="28685" idx="0"/>
            <a:endCxn id="28682" idx="1"/>
          </p:cNvCxnSpPr>
          <p:nvPr/>
        </p:nvCxnSpPr>
        <p:spPr bwMode="auto">
          <a:xfrm flipV="1">
            <a:off x="1295400" y="5027613"/>
            <a:ext cx="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4" name="AutoShape 40"/>
          <p:cNvCxnSpPr>
            <a:cxnSpLocks noChangeShapeType="1"/>
            <a:stCxn id="28692" idx="2"/>
            <a:endCxn id="28685" idx="3"/>
          </p:cNvCxnSpPr>
          <p:nvPr/>
        </p:nvCxnSpPr>
        <p:spPr bwMode="auto">
          <a:xfrm flipH="1" flipV="1">
            <a:off x="1905000" y="56769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5" name="AutoShape 41"/>
          <p:cNvCxnSpPr>
            <a:cxnSpLocks noChangeShapeType="1"/>
            <a:stCxn id="28682" idx="3"/>
            <a:endCxn id="28680" idx="2"/>
          </p:cNvCxnSpPr>
          <p:nvPr/>
        </p:nvCxnSpPr>
        <p:spPr bwMode="auto">
          <a:xfrm flipV="1">
            <a:off x="1295400" y="3886200"/>
            <a:ext cx="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44"/>
          <p:cNvCxnSpPr>
            <a:cxnSpLocks noChangeShapeType="1"/>
            <a:stCxn id="28681" idx="2"/>
            <a:endCxn id="28679" idx="1"/>
          </p:cNvCxnSpPr>
          <p:nvPr/>
        </p:nvCxnSpPr>
        <p:spPr bwMode="auto">
          <a:xfrm rot="16200000" flipH="1">
            <a:off x="1579562" y="1697038"/>
            <a:ext cx="384175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7" name="Line 47"/>
          <p:cNvSpPr>
            <a:spLocks noChangeShapeType="1"/>
          </p:cNvSpPr>
          <p:nvPr/>
        </p:nvSpPr>
        <p:spPr bwMode="auto">
          <a:xfrm flipV="1">
            <a:off x="1295400" y="2665413"/>
            <a:ext cx="9429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8" name="Line 48"/>
          <p:cNvSpPr>
            <a:spLocks noChangeShapeType="1"/>
          </p:cNvSpPr>
          <p:nvPr/>
        </p:nvSpPr>
        <p:spPr bwMode="auto">
          <a:xfrm>
            <a:off x="1295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9" name="Line 50"/>
          <p:cNvSpPr>
            <a:spLocks noChangeShapeType="1"/>
          </p:cNvSpPr>
          <p:nvPr/>
        </p:nvSpPr>
        <p:spPr bwMode="auto">
          <a:xfrm>
            <a:off x="4953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0" name="Line 51"/>
          <p:cNvSpPr>
            <a:spLocks noChangeShapeType="1"/>
          </p:cNvSpPr>
          <p:nvPr/>
        </p:nvSpPr>
        <p:spPr bwMode="auto">
          <a:xfrm>
            <a:off x="59436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1" name="Line 52"/>
          <p:cNvSpPr>
            <a:spLocks noChangeShapeType="1"/>
          </p:cNvSpPr>
          <p:nvPr/>
        </p:nvSpPr>
        <p:spPr bwMode="auto">
          <a:xfrm>
            <a:off x="55626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2" name="Line 53"/>
          <p:cNvSpPr>
            <a:spLocks noChangeShapeType="1"/>
          </p:cNvSpPr>
          <p:nvPr/>
        </p:nvSpPr>
        <p:spPr bwMode="auto">
          <a:xfrm flipH="1">
            <a:off x="41148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3" name="Line 54"/>
          <p:cNvSpPr>
            <a:spLocks noChangeShapeType="1"/>
          </p:cNvSpPr>
          <p:nvPr/>
        </p:nvSpPr>
        <p:spPr bwMode="auto">
          <a:xfrm flipV="1">
            <a:off x="41148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4" name="Line 55"/>
          <p:cNvSpPr>
            <a:spLocks noChangeShapeType="1"/>
          </p:cNvSpPr>
          <p:nvPr/>
        </p:nvSpPr>
        <p:spPr bwMode="auto">
          <a:xfrm>
            <a:off x="6477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5" name="Line 56"/>
          <p:cNvSpPr>
            <a:spLocks noChangeShapeType="1"/>
          </p:cNvSpPr>
          <p:nvPr/>
        </p:nvSpPr>
        <p:spPr bwMode="auto">
          <a:xfrm>
            <a:off x="8001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6" name="Line 57"/>
          <p:cNvSpPr>
            <a:spLocks noChangeShapeType="1"/>
          </p:cNvSpPr>
          <p:nvPr/>
        </p:nvSpPr>
        <p:spPr bwMode="auto">
          <a:xfrm flipV="1">
            <a:off x="80010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707" name="Line 58"/>
          <p:cNvSpPr>
            <a:spLocks noChangeShapeType="1"/>
          </p:cNvSpPr>
          <p:nvPr/>
        </p:nvSpPr>
        <p:spPr bwMode="auto">
          <a:xfrm>
            <a:off x="58674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pPr eaLnBrk="1" hangingPunct="1"/>
            <a:r>
              <a:rPr lang="en-US"/>
              <a:t>Inputs to the Financial Information System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Strategic plan or corporate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Contains major financial objectives and often projects financial needs.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Transaction processing system (TPS)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Important financial information collected from almost every TPS - payroll, inventory control, order processing, accounts payable, accounts receivable, general ledger.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External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Annual reports and financial statements of competitors and general news items.</a:t>
            </a:r>
          </a:p>
        </p:txBody>
      </p:sp>
    </p:spTree>
    <p:extLst>
      <p:ext uri="{BB962C8B-B14F-4D97-AF65-F5344CB8AC3E}">
        <p14:creationId xmlns:p14="http://schemas.microsoft.com/office/powerpoint/2010/main" val="317290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/>
              <a:t>Financial MIS Subsystems and Outputs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Financial subsystems</a:t>
            </a:r>
          </a:p>
          <a:p>
            <a:pPr marL="919163" lvl="1" indent="-346075" eaLnBrk="1" hangingPunct="1"/>
            <a:r>
              <a:rPr lang="en-US"/>
              <a:t>Profit/loss and cost systems</a:t>
            </a:r>
          </a:p>
          <a:p>
            <a:pPr marL="919163" lvl="1" indent="-346075" eaLnBrk="1" hangingPunct="1"/>
            <a:r>
              <a:rPr lang="en-US"/>
              <a:t>Auditing</a:t>
            </a:r>
          </a:p>
          <a:p>
            <a:pPr marL="919163" lvl="1" indent="-346075" eaLnBrk="1" hangingPunct="1"/>
            <a:r>
              <a:rPr lang="en-US"/>
              <a:t>Internal auditing</a:t>
            </a:r>
          </a:p>
          <a:p>
            <a:pPr marL="919163" lvl="1" indent="-346075" eaLnBrk="1" hangingPunct="1"/>
            <a:r>
              <a:rPr lang="en-US"/>
              <a:t>External auditing</a:t>
            </a:r>
          </a:p>
          <a:p>
            <a:pPr marL="919163" lvl="1" indent="-346075" eaLnBrk="1" hangingPunct="1"/>
            <a:r>
              <a:rPr lang="en-US"/>
              <a:t>Uses and management of funds</a:t>
            </a:r>
          </a:p>
        </p:txBody>
      </p:sp>
    </p:spTree>
    <p:extLst>
      <p:ext uri="{BB962C8B-B14F-4D97-AF65-F5344CB8AC3E}">
        <p14:creationId xmlns:p14="http://schemas.microsoft.com/office/powerpoint/2010/main" val="397137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/>
              <a:t>Financial MIS Subsystems and Outputs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Financial subsystems</a:t>
            </a:r>
          </a:p>
          <a:p>
            <a:pPr marL="919163" lvl="1" indent="-346075" eaLnBrk="1" hangingPunct="1"/>
            <a:r>
              <a:rPr lang="en-US"/>
              <a:t>Profit/loss and cost systems</a:t>
            </a:r>
          </a:p>
          <a:p>
            <a:pPr marL="919163" lvl="1" indent="-346075" eaLnBrk="1" hangingPunct="1"/>
            <a:r>
              <a:rPr lang="en-US"/>
              <a:t>Auditing</a:t>
            </a:r>
          </a:p>
          <a:p>
            <a:pPr marL="919163" lvl="1" indent="-346075" eaLnBrk="1" hangingPunct="1"/>
            <a:r>
              <a:rPr lang="en-US"/>
              <a:t>Internal auditing</a:t>
            </a:r>
          </a:p>
          <a:p>
            <a:pPr marL="919163" lvl="1" indent="-346075" eaLnBrk="1" hangingPunct="1"/>
            <a:r>
              <a:rPr lang="en-US"/>
              <a:t>External auditing</a:t>
            </a:r>
          </a:p>
          <a:p>
            <a:pPr marL="919163" lvl="1" indent="-346075" eaLnBrk="1" hangingPunct="1"/>
            <a:r>
              <a:rPr lang="en-US"/>
              <a:t>Uses and management of funds</a:t>
            </a:r>
          </a:p>
        </p:txBody>
      </p:sp>
    </p:spTree>
    <p:extLst>
      <p:ext uri="{BB962C8B-B14F-4D97-AF65-F5344CB8AC3E}">
        <p14:creationId xmlns:p14="http://schemas.microsoft.com/office/powerpoint/2010/main" val="149920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57250"/>
          </a:xfrm>
        </p:spPr>
        <p:txBody>
          <a:bodyPr lIns="92075" tIns="46038" rIns="92075" bIns="46038"/>
          <a:lstStyle/>
          <a:p>
            <a:pPr eaLnBrk="1" hangingPunct="1"/>
            <a:r>
              <a:rPr lang="en-US"/>
              <a:t>Manufacturing MIS</a:t>
            </a:r>
            <a:endParaRPr lang="en-US" sz="3200"/>
          </a:p>
        </p:txBody>
      </p:sp>
      <p:sp>
        <p:nvSpPr>
          <p:cNvPr id="32771" name="Rectangle 1"/>
          <p:cNvSpPr>
            <a:spLocks noChangeArrowheads="1"/>
          </p:cNvSpPr>
          <p:nvPr/>
        </p:nvSpPr>
        <p:spPr bwMode="auto">
          <a:xfrm>
            <a:off x="762000" y="19812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A management information system designed specifically for use in a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29743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3"/>
          <p:cNvSpPr>
            <a:spLocks noChangeShapeType="1"/>
          </p:cNvSpPr>
          <p:nvPr/>
        </p:nvSpPr>
        <p:spPr bwMode="auto">
          <a:xfrm>
            <a:off x="67818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4968875" y="3429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Quality control reports</a:t>
            </a:r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4892675" y="3810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Process control reports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4816475" y="4191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JIT reports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2895600" y="3429000"/>
            <a:ext cx="1219200" cy="15240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Operational</a:t>
            </a:r>
          </a:p>
          <a:p>
            <a:pPr algn="ctr"/>
            <a:r>
              <a:rPr lang="en-US" sz="1600"/>
              <a:t>databases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3810000" y="15240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</a:t>
            </a:r>
            <a:br>
              <a:rPr lang="en-US" sz="1400"/>
            </a:br>
            <a:r>
              <a:rPr lang="en-US" sz="1400"/>
              <a:t>of valid</a:t>
            </a:r>
            <a:br>
              <a:rPr lang="en-US" sz="1400"/>
            </a:br>
            <a:r>
              <a:rPr lang="en-US" sz="1400"/>
              <a:t>transactions</a:t>
            </a:r>
            <a:br>
              <a:rPr lang="en-US" sz="1400"/>
            </a:br>
            <a:r>
              <a:rPr lang="en-US" sz="1400"/>
              <a:t>for each</a:t>
            </a:r>
            <a:br>
              <a:rPr lang="en-US" sz="1400"/>
            </a:br>
            <a:r>
              <a:rPr lang="en-US" sz="1400"/>
              <a:t>TPS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247900" y="1870075"/>
            <a:ext cx="1219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Transaction</a:t>
            </a:r>
            <a:br>
              <a:rPr lang="en-US" sz="1600"/>
            </a:br>
            <a:r>
              <a:rPr lang="en-US" sz="1600"/>
              <a:t>processing</a:t>
            </a:r>
            <a:br>
              <a:rPr lang="en-US" sz="1600"/>
            </a:br>
            <a:r>
              <a:rPr lang="en-US" sz="1600"/>
              <a:t>systems</a:t>
            </a:r>
          </a:p>
        </p:txBody>
      </p:sp>
      <p:sp>
        <p:nvSpPr>
          <p:cNvPr id="33801" name="AutoShape 8"/>
          <p:cNvSpPr>
            <a:spLocks noChangeArrowheads="1"/>
          </p:cNvSpPr>
          <p:nvPr/>
        </p:nvSpPr>
        <p:spPr bwMode="auto">
          <a:xfrm>
            <a:off x="685800" y="3200400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685800" y="1295400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sp>
        <p:nvSpPr>
          <p:cNvPr id="33803" name="Cloud"/>
          <p:cNvSpPr>
            <a:spLocks noChangeAspect="1" noEditPoints="1" noChangeArrowheads="1"/>
          </p:cNvSpPr>
          <p:nvPr/>
        </p:nvSpPr>
        <p:spPr bwMode="auto">
          <a:xfrm>
            <a:off x="457200" y="4191000"/>
            <a:ext cx="16764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E6CD"/>
              </a:gs>
              <a:gs pos="100000">
                <a:srgbClr val="FFF4E8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sz="1600"/>
              <a:t>Internet or</a:t>
            </a:r>
            <a:br>
              <a:rPr lang="en-US" sz="1600"/>
            </a:br>
            <a:r>
              <a:rPr lang="en-US" sz="1600"/>
              <a:t>Extranet</a:t>
            </a:r>
          </a:p>
        </p:txBody>
      </p:sp>
      <p:cxnSp>
        <p:nvCxnSpPr>
          <p:cNvPr id="33804" name="AutoShape 11"/>
          <p:cNvCxnSpPr>
            <a:cxnSpLocks noChangeShapeType="1"/>
            <a:stCxn id="33800" idx="3"/>
            <a:endCxn id="33799" idx="2"/>
          </p:cNvCxnSpPr>
          <p:nvPr/>
        </p:nvCxnSpPr>
        <p:spPr bwMode="auto">
          <a:xfrm flipV="1">
            <a:off x="3467100" y="2362200"/>
            <a:ext cx="3429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257800" y="1905000"/>
            <a:ext cx="1600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Manufacturing</a:t>
            </a:r>
            <a:br>
              <a:rPr lang="en-US"/>
            </a:br>
            <a:r>
              <a:rPr lang="en-US"/>
              <a:t>MIS</a:t>
            </a: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685800" y="5334000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cxnSp>
        <p:nvCxnSpPr>
          <p:cNvPr id="33807" name="AutoShape 15"/>
          <p:cNvCxnSpPr>
            <a:cxnSpLocks noChangeShapeType="1"/>
            <a:stCxn id="33798" idx="1"/>
            <a:endCxn id="33800" idx="2"/>
          </p:cNvCxnSpPr>
          <p:nvPr/>
        </p:nvCxnSpPr>
        <p:spPr bwMode="auto">
          <a:xfrm rot="5400000" flipH="1">
            <a:off x="2897187" y="2820988"/>
            <a:ext cx="568325" cy="647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5181600" y="152400"/>
            <a:ext cx="1371600" cy="9906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external data</a:t>
            </a:r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3429000" y="152400"/>
            <a:ext cx="1371600" cy="914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internal data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7162800" y="304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Manufacturing</a:t>
            </a:r>
            <a:br>
              <a:rPr lang="en-US" sz="1600"/>
            </a:br>
            <a:r>
              <a:rPr lang="en-US" sz="1600"/>
              <a:t>DSS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7315200" y="3733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Manufacturing</a:t>
            </a:r>
            <a:br>
              <a:rPr lang="en-US" sz="1600"/>
            </a:br>
            <a:r>
              <a:rPr lang="en-US" sz="1600"/>
              <a:t>ES</a:t>
            </a:r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7391400" y="16764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Manufacturing</a:t>
            </a:r>
            <a:br>
              <a:rPr lang="en-US" sz="1400"/>
            </a:br>
            <a:r>
              <a:rPr lang="en-US" sz="1400"/>
              <a:t>applications</a:t>
            </a:r>
            <a:br>
              <a:rPr lang="en-US" sz="1400"/>
            </a:br>
            <a:r>
              <a:rPr lang="en-US" sz="1400"/>
              <a:t>databases</a:t>
            </a:r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>
            <a:off x="2514600" y="5378450"/>
            <a:ext cx="1143000" cy="609600"/>
          </a:xfrm>
          <a:prstGeom prst="hexagon">
            <a:avLst>
              <a:gd name="adj" fmla="val 19271"/>
              <a:gd name="vf" fmla="val 115470"/>
            </a:avLst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Customers,</a:t>
            </a:r>
            <a:br>
              <a:rPr lang="en-US" sz="1600"/>
            </a:br>
            <a:r>
              <a:rPr lang="en-US" sz="1600"/>
              <a:t>Suppliers</a:t>
            </a:r>
          </a:p>
        </p:txBody>
      </p:sp>
      <p:cxnSp>
        <p:nvCxnSpPr>
          <p:cNvPr id="33814" name="AutoShape 22"/>
          <p:cNvCxnSpPr>
            <a:cxnSpLocks noChangeShapeType="1"/>
            <a:stCxn id="33806" idx="0"/>
            <a:endCxn id="33803" idx="1"/>
          </p:cNvCxnSpPr>
          <p:nvPr/>
        </p:nvCxnSpPr>
        <p:spPr bwMode="auto">
          <a:xfrm flipV="1">
            <a:off x="1295400" y="5027613"/>
            <a:ext cx="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AutoShape 23"/>
          <p:cNvCxnSpPr>
            <a:cxnSpLocks noChangeShapeType="1"/>
            <a:stCxn id="33813" idx="2"/>
            <a:endCxn id="33806" idx="3"/>
          </p:cNvCxnSpPr>
          <p:nvPr/>
        </p:nvCxnSpPr>
        <p:spPr bwMode="auto">
          <a:xfrm flipH="1" flipV="1">
            <a:off x="1905000" y="56769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24"/>
          <p:cNvCxnSpPr>
            <a:cxnSpLocks noChangeShapeType="1"/>
            <a:stCxn id="33803" idx="3"/>
            <a:endCxn id="33801" idx="2"/>
          </p:cNvCxnSpPr>
          <p:nvPr/>
        </p:nvCxnSpPr>
        <p:spPr bwMode="auto">
          <a:xfrm flipV="1">
            <a:off x="1295400" y="3886200"/>
            <a:ext cx="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00" idx="1"/>
          </p:cNvCxnSpPr>
          <p:nvPr/>
        </p:nvCxnSpPr>
        <p:spPr bwMode="auto">
          <a:xfrm rot="16200000" flipH="1">
            <a:off x="1579562" y="1697038"/>
            <a:ext cx="384175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8" name="Line 26"/>
          <p:cNvSpPr>
            <a:spLocks noChangeShapeType="1"/>
          </p:cNvSpPr>
          <p:nvPr/>
        </p:nvSpPr>
        <p:spPr bwMode="auto">
          <a:xfrm flipV="1">
            <a:off x="1295400" y="2665413"/>
            <a:ext cx="9429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295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953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9436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55626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H="1">
            <a:off x="41148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V="1">
            <a:off x="41148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>
            <a:off x="8001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 flipV="1">
            <a:off x="80010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5867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28" name="AutoShape 37"/>
          <p:cNvSpPr>
            <a:spLocks noChangeArrowheads="1"/>
          </p:cNvSpPr>
          <p:nvPr/>
        </p:nvSpPr>
        <p:spPr bwMode="auto">
          <a:xfrm>
            <a:off x="4724400" y="44958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MRP reports</a:t>
            </a:r>
          </a:p>
        </p:txBody>
      </p:sp>
      <p:sp>
        <p:nvSpPr>
          <p:cNvPr id="33829" name="AutoShape 38"/>
          <p:cNvSpPr>
            <a:spLocks noChangeArrowheads="1"/>
          </p:cNvSpPr>
          <p:nvPr/>
        </p:nvSpPr>
        <p:spPr bwMode="auto">
          <a:xfrm>
            <a:off x="4664075" y="48006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Production schedule</a:t>
            </a:r>
          </a:p>
        </p:txBody>
      </p:sp>
      <p:sp>
        <p:nvSpPr>
          <p:cNvPr id="33830" name="AutoShape 39"/>
          <p:cNvSpPr>
            <a:spLocks noChangeArrowheads="1"/>
          </p:cNvSpPr>
          <p:nvPr/>
        </p:nvSpPr>
        <p:spPr bwMode="auto">
          <a:xfrm>
            <a:off x="4572000" y="5105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CAD output</a:t>
            </a:r>
          </a:p>
        </p:txBody>
      </p:sp>
    </p:spTree>
    <p:extLst>
      <p:ext uri="{BB962C8B-B14F-4D97-AF65-F5344CB8AC3E}">
        <p14:creationId xmlns:p14="http://schemas.microsoft.com/office/powerpoint/2010/main" val="401288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Inputs to the Manufacturing MIS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20000" cy="4267200"/>
          </a:xfrm>
          <a:noFill/>
        </p:spPr>
        <p:txBody>
          <a:bodyPr lIns="92075" tIns="46038" rIns="92075" bIns="46038"/>
          <a:lstStyle/>
          <a:p>
            <a:pPr marL="458788" indent="-458788" eaLnBrk="1" hangingPunct="1">
              <a:lnSpc>
                <a:spcPct val="90000"/>
              </a:lnSpc>
            </a:pPr>
            <a:r>
              <a:rPr lang="en-US"/>
              <a:t>Strategic plan or corporate policies.</a:t>
            </a:r>
          </a:p>
          <a:p>
            <a:pPr marL="458788" indent="-458788" eaLnBrk="1" hangingPunct="1">
              <a:lnSpc>
                <a:spcPct val="90000"/>
              </a:lnSpc>
            </a:pPr>
            <a:r>
              <a:rPr lang="en-US"/>
              <a:t>The TPS:</a:t>
            </a:r>
          </a:p>
          <a:p>
            <a:pPr marL="919163" lvl="1" indent="-346075" eaLnBrk="1" hangingPunct="1">
              <a:lnSpc>
                <a:spcPct val="90000"/>
              </a:lnSpc>
            </a:pPr>
            <a:r>
              <a:rPr lang="en-US"/>
              <a:t>Order processing</a:t>
            </a:r>
          </a:p>
          <a:p>
            <a:pPr marL="919163" lvl="1" indent="-346075" eaLnBrk="1" hangingPunct="1">
              <a:lnSpc>
                <a:spcPct val="90000"/>
              </a:lnSpc>
            </a:pPr>
            <a:r>
              <a:rPr lang="en-US"/>
              <a:t>Inventory data</a:t>
            </a:r>
          </a:p>
          <a:p>
            <a:pPr marL="919163" lvl="1" indent="-346075" eaLnBrk="1" hangingPunct="1">
              <a:lnSpc>
                <a:spcPct val="90000"/>
              </a:lnSpc>
            </a:pPr>
            <a:r>
              <a:rPr lang="en-US"/>
              <a:t>Receiving and inspecting data</a:t>
            </a:r>
          </a:p>
          <a:p>
            <a:pPr marL="919163" lvl="1" indent="-346075" eaLnBrk="1" hangingPunct="1">
              <a:lnSpc>
                <a:spcPct val="90000"/>
              </a:lnSpc>
            </a:pPr>
            <a:r>
              <a:rPr lang="en-US"/>
              <a:t>Personnel data</a:t>
            </a:r>
          </a:p>
          <a:p>
            <a:pPr marL="919163" lvl="1" indent="-346075" eaLnBrk="1" hangingPunct="1">
              <a:lnSpc>
                <a:spcPct val="90000"/>
              </a:lnSpc>
            </a:pPr>
            <a:r>
              <a:rPr lang="en-US"/>
              <a:t>Production process</a:t>
            </a:r>
          </a:p>
          <a:p>
            <a:pPr marL="458788" indent="-458788" eaLnBrk="1" hangingPunct="1">
              <a:lnSpc>
                <a:spcPct val="90000"/>
              </a:lnSpc>
            </a:pPr>
            <a:r>
              <a:rPr lang="en-US"/>
              <a:t>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14413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of TPS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Process data generated by and about transactions</a:t>
            </a:r>
          </a:p>
          <a:p>
            <a:pPr lvl="1"/>
            <a:r>
              <a:rPr lang="en-US" sz="2400" dirty="0"/>
              <a:t>Ensure data and information integrity and accuracy</a:t>
            </a:r>
          </a:p>
          <a:p>
            <a:pPr lvl="1"/>
            <a:r>
              <a:rPr lang="en-US" sz="2400" dirty="0"/>
              <a:t>Produce timely documents and reports</a:t>
            </a:r>
          </a:p>
          <a:p>
            <a:pPr lvl="1"/>
            <a:r>
              <a:rPr lang="en-US" sz="2400" dirty="0"/>
              <a:t>Increase labor efficiency</a:t>
            </a:r>
          </a:p>
          <a:p>
            <a:pPr lvl="1"/>
            <a:r>
              <a:rPr lang="en-US" sz="2400" dirty="0"/>
              <a:t>Help provide increased and enhanced service</a:t>
            </a:r>
          </a:p>
          <a:p>
            <a:pPr lvl="1"/>
            <a:r>
              <a:rPr lang="en-US" sz="2400" dirty="0"/>
              <a:t>Help build and maintain customer loyalty</a:t>
            </a:r>
          </a:p>
          <a:p>
            <a:pPr lvl="1"/>
            <a:r>
              <a:rPr lang="en-US" sz="2400" dirty="0"/>
              <a:t>Achieve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13623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/>
              <a:t>Manufacturing MIS Subsystems and Outputs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 sz="2800"/>
              <a:t>Design and engineering</a:t>
            </a:r>
          </a:p>
          <a:p>
            <a:pPr marL="458788" indent="-458788" eaLnBrk="1" hangingPunct="1"/>
            <a:r>
              <a:rPr lang="en-US" sz="2800"/>
              <a:t>Master production scheduling</a:t>
            </a:r>
          </a:p>
          <a:p>
            <a:pPr marL="458788" indent="-458788" eaLnBrk="1" hangingPunct="1"/>
            <a:r>
              <a:rPr lang="en-US" sz="2800"/>
              <a:t>Inventory control</a:t>
            </a:r>
          </a:p>
          <a:p>
            <a:pPr marL="458788" indent="-458788" eaLnBrk="1" hangingPunct="1"/>
            <a:r>
              <a:rPr lang="en-US" sz="2800"/>
              <a:t>Manufacturing resource planning</a:t>
            </a:r>
          </a:p>
          <a:p>
            <a:pPr marL="458788" indent="-458788" eaLnBrk="1" hangingPunct="1"/>
            <a:r>
              <a:rPr lang="en-US" sz="2800"/>
              <a:t>Just-in-time inventory and manufacturing</a:t>
            </a:r>
          </a:p>
          <a:p>
            <a:pPr marL="458788" indent="-458788" eaLnBrk="1" hangingPunct="1"/>
            <a:r>
              <a:rPr lang="en-US" sz="2800"/>
              <a:t>Process control</a:t>
            </a:r>
          </a:p>
          <a:p>
            <a:pPr marL="458788" indent="-458788" eaLnBrk="1" hangingPunct="1"/>
            <a:r>
              <a:rPr lang="en-US" sz="2800"/>
              <a:t>Computer-integrated manufacturing (CIM)</a:t>
            </a:r>
          </a:p>
          <a:p>
            <a:pPr marL="458788" indent="-458788" eaLnBrk="1" hangingPunct="1"/>
            <a:r>
              <a:rPr lang="en-US" sz="2800"/>
              <a:t>Quality control and testing</a:t>
            </a:r>
          </a:p>
        </p:txBody>
      </p:sp>
    </p:spTree>
    <p:extLst>
      <p:ext uri="{BB962C8B-B14F-4D97-AF65-F5344CB8AC3E}">
        <p14:creationId xmlns:p14="http://schemas.microsoft.com/office/powerpoint/2010/main" val="1595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Marketing MIS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Supports managerial activities in product development, distribution, pricing decisions, and promotional 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4847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67818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968875" y="3429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Sales by customer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4892675" y="3810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Sales by salesperson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816475" y="4191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Sales by product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247900" y="3581400"/>
            <a:ext cx="1219200" cy="15240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Operational</a:t>
            </a:r>
          </a:p>
          <a:p>
            <a:pPr algn="ctr"/>
            <a:r>
              <a:rPr lang="en-US" sz="1600"/>
              <a:t>databases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3810000" y="15240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</a:t>
            </a:r>
            <a:br>
              <a:rPr lang="en-US" sz="1400"/>
            </a:br>
            <a:r>
              <a:rPr lang="en-US" sz="1400"/>
              <a:t>of valid</a:t>
            </a:r>
            <a:br>
              <a:rPr lang="en-US" sz="1400"/>
            </a:br>
            <a:r>
              <a:rPr lang="en-US" sz="1400"/>
              <a:t>transactions</a:t>
            </a:r>
            <a:br>
              <a:rPr lang="en-US" sz="1400"/>
            </a:br>
            <a:r>
              <a:rPr lang="en-US" sz="1400"/>
              <a:t>for each</a:t>
            </a:r>
            <a:br>
              <a:rPr lang="en-US" sz="1400"/>
            </a:br>
            <a:r>
              <a:rPr lang="en-US" sz="1400"/>
              <a:t>TPS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247900" y="1870075"/>
            <a:ext cx="1219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Transaction</a:t>
            </a:r>
            <a:br>
              <a:rPr lang="en-US" sz="1600"/>
            </a:br>
            <a:r>
              <a:rPr lang="en-US" sz="1600"/>
              <a:t>processing</a:t>
            </a:r>
            <a:br>
              <a:rPr lang="en-US" sz="1600"/>
            </a:br>
            <a:r>
              <a:rPr lang="en-US" sz="1600"/>
              <a:t>systems</a:t>
            </a:r>
          </a:p>
        </p:txBody>
      </p:sp>
      <p:sp>
        <p:nvSpPr>
          <p:cNvPr id="37897" name="AutoShape 10"/>
          <p:cNvSpPr>
            <a:spLocks noChangeArrowheads="1"/>
          </p:cNvSpPr>
          <p:nvPr/>
        </p:nvSpPr>
        <p:spPr bwMode="auto">
          <a:xfrm>
            <a:off x="457200" y="2022475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cxnSp>
        <p:nvCxnSpPr>
          <p:cNvPr id="37898" name="AutoShape 12"/>
          <p:cNvCxnSpPr>
            <a:cxnSpLocks noChangeShapeType="1"/>
            <a:stCxn id="37896" idx="3"/>
            <a:endCxn id="37895" idx="2"/>
          </p:cNvCxnSpPr>
          <p:nvPr/>
        </p:nvCxnSpPr>
        <p:spPr bwMode="auto">
          <a:xfrm flipV="1">
            <a:off x="3467100" y="2362200"/>
            <a:ext cx="3429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5257800" y="1905000"/>
            <a:ext cx="1600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Marketing</a:t>
            </a:r>
            <a:br>
              <a:rPr lang="en-US"/>
            </a:br>
            <a:r>
              <a:rPr lang="en-US"/>
              <a:t>MIS</a:t>
            </a:r>
          </a:p>
        </p:txBody>
      </p:sp>
      <p:cxnSp>
        <p:nvCxnSpPr>
          <p:cNvPr id="37900" name="AutoShape 16"/>
          <p:cNvCxnSpPr>
            <a:cxnSpLocks noChangeShapeType="1"/>
            <a:stCxn id="37894" idx="1"/>
            <a:endCxn id="37896" idx="2"/>
          </p:cNvCxnSpPr>
          <p:nvPr/>
        </p:nvCxnSpPr>
        <p:spPr bwMode="auto">
          <a:xfrm rot="-5400000">
            <a:off x="2497137" y="322103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1" name="AutoShape 17"/>
          <p:cNvSpPr>
            <a:spLocks noChangeArrowheads="1"/>
          </p:cNvSpPr>
          <p:nvPr/>
        </p:nvSpPr>
        <p:spPr bwMode="auto">
          <a:xfrm>
            <a:off x="5181600" y="152400"/>
            <a:ext cx="1371600" cy="9906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external data</a:t>
            </a:r>
          </a:p>
        </p:txBody>
      </p:sp>
      <p:sp>
        <p:nvSpPr>
          <p:cNvPr id="37902" name="AutoShape 18"/>
          <p:cNvSpPr>
            <a:spLocks noChangeArrowheads="1"/>
          </p:cNvSpPr>
          <p:nvPr/>
        </p:nvSpPr>
        <p:spPr bwMode="auto">
          <a:xfrm>
            <a:off x="3429000" y="152400"/>
            <a:ext cx="1371600" cy="914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internal data</a:t>
            </a:r>
          </a:p>
        </p:txBody>
      </p: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7162800" y="304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Manufacturing</a:t>
            </a:r>
            <a:br>
              <a:rPr lang="en-US" sz="1600"/>
            </a:br>
            <a:r>
              <a:rPr lang="en-US" sz="1600"/>
              <a:t>DSS</a:t>
            </a:r>
          </a:p>
        </p:txBody>
      </p:sp>
      <p:sp>
        <p:nvSpPr>
          <p:cNvPr id="37904" name="Rectangle 20"/>
          <p:cNvSpPr>
            <a:spLocks noChangeArrowheads="1"/>
          </p:cNvSpPr>
          <p:nvPr/>
        </p:nvSpPr>
        <p:spPr bwMode="auto">
          <a:xfrm>
            <a:off x="7315200" y="3733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Manufacturing</a:t>
            </a:r>
            <a:br>
              <a:rPr lang="en-US" sz="1600"/>
            </a:br>
            <a:r>
              <a:rPr lang="en-US" sz="1600"/>
              <a:t>ES</a:t>
            </a:r>
          </a:p>
        </p:txBody>
      </p:sp>
      <p:sp>
        <p:nvSpPr>
          <p:cNvPr id="37905" name="AutoShape 21"/>
          <p:cNvSpPr>
            <a:spLocks noChangeArrowheads="1"/>
          </p:cNvSpPr>
          <p:nvPr/>
        </p:nvSpPr>
        <p:spPr bwMode="auto">
          <a:xfrm>
            <a:off x="7391400" y="16764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Marketing</a:t>
            </a:r>
            <a:br>
              <a:rPr lang="en-US" sz="1400"/>
            </a:br>
            <a:r>
              <a:rPr lang="en-US" sz="1400"/>
              <a:t>applications</a:t>
            </a:r>
            <a:br>
              <a:rPr lang="en-US" sz="1400"/>
            </a:br>
            <a:r>
              <a:rPr lang="en-US" sz="1400"/>
              <a:t>databases</a:t>
            </a:r>
          </a:p>
        </p:txBody>
      </p:sp>
      <p:sp>
        <p:nvSpPr>
          <p:cNvPr id="37906" name="Line 29"/>
          <p:cNvSpPr>
            <a:spLocks noChangeShapeType="1"/>
          </p:cNvSpPr>
          <p:nvPr/>
        </p:nvSpPr>
        <p:spPr bwMode="auto">
          <a:xfrm>
            <a:off x="4953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07" name="Line 30"/>
          <p:cNvSpPr>
            <a:spLocks noChangeShapeType="1"/>
          </p:cNvSpPr>
          <p:nvPr/>
        </p:nvSpPr>
        <p:spPr bwMode="auto">
          <a:xfrm>
            <a:off x="59436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08" name="Line 31"/>
          <p:cNvSpPr>
            <a:spLocks noChangeShapeType="1"/>
          </p:cNvSpPr>
          <p:nvPr/>
        </p:nvSpPr>
        <p:spPr bwMode="auto">
          <a:xfrm>
            <a:off x="55626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09" name="Line 32"/>
          <p:cNvSpPr>
            <a:spLocks noChangeShapeType="1"/>
          </p:cNvSpPr>
          <p:nvPr/>
        </p:nvSpPr>
        <p:spPr bwMode="auto">
          <a:xfrm flipH="1">
            <a:off x="41148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10" name="Line 33"/>
          <p:cNvSpPr>
            <a:spLocks noChangeShapeType="1"/>
          </p:cNvSpPr>
          <p:nvPr/>
        </p:nvSpPr>
        <p:spPr bwMode="auto">
          <a:xfrm flipV="1">
            <a:off x="41148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11" name="Line 34"/>
          <p:cNvSpPr>
            <a:spLocks noChangeShapeType="1"/>
          </p:cNvSpPr>
          <p:nvPr/>
        </p:nvSpPr>
        <p:spPr bwMode="auto">
          <a:xfrm>
            <a:off x="8001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12" name="Line 35"/>
          <p:cNvSpPr>
            <a:spLocks noChangeShapeType="1"/>
          </p:cNvSpPr>
          <p:nvPr/>
        </p:nvSpPr>
        <p:spPr bwMode="auto">
          <a:xfrm flipV="1">
            <a:off x="80010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13" name="Line 36"/>
          <p:cNvSpPr>
            <a:spLocks noChangeShapeType="1"/>
          </p:cNvSpPr>
          <p:nvPr/>
        </p:nvSpPr>
        <p:spPr bwMode="auto">
          <a:xfrm>
            <a:off x="5867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14" name="AutoShape 37"/>
          <p:cNvSpPr>
            <a:spLocks noChangeArrowheads="1"/>
          </p:cNvSpPr>
          <p:nvPr/>
        </p:nvSpPr>
        <p:spPr bwMode="auto">
          <a:xfrm>
            <a:off x="4724400" y="44958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Pricing report</a:t>
            </a:r>
          </a:p>
        </p:txBody>
      </p:sp>
      <p:sp>
        <p:nvSpPr>
          <p:cNvPr id="37915" name="AutoShape 38"/>
          <p:cNvSpPr>
            <a:spLocks noChangeArrowheads="1"/>
          </p:cNvSpPr>
          <p:nvPr/>
        </p:nvSpPr>
        <p:spPr bwMode="auto">
          <a:xfrm>
            <a:off x="4664075" y="48006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Total service calls</a:t>
            </a:r>
          </a:p>
        </p:txBody>
      </p:sp>
      <p:sp>
        <p:nvSpPr>
          <p:cNvPr id="37916" name="AutoShape 39"/>
          <p:cNvSpPr>
            <a:spLocks noChangeArrowheads="1"/>
          </p:cNvSpPr>
          <p:nvPr/>
        </p:nvSpPr>
        <p:spPr bwMode="auto">
          <a:xfrm>
            <a:off x="4572000" y="5105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Customer satisfaction</a:t>
            </a:r>
          </a:p>
        </p:txBody>
      </p:sp>
      <p:cxnSp>
        <p:nvCxnSpPr>
          <p:cNvPr id="37917" name="AutoShape 40"/>
          <p:cNvCxnSpPr>
            <a:cxnSpLocks noChangeShapeType="1"/>
            <a:stCxn id="37897" idx="3"/>
            <a:endCxn id="37896" idx="1"/>
          </p:cNvCxnSpPr>
          <p:nvPr/>
        </p:nvCxnSpPr>
        <p:spPr bwMode="auto">
          <a:xfrm>
            <a:off x="1676400" y="2365375"/>
            <a:ext cx="571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4457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Inputs to Marketing MIS</a:t>
            </a:r>
          </a:p>
        </p:txBody>
      </p:sp>
      <p:sp>
        <p:nvSpPr>
          <p:cNvPr id="88678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Strategic plan and corporate policies</a:t>
            </a:r>
          </a:p>
          <a:p>
            <a:pPr marL="458788" indent="-458788" eaLnBrk="1" hangingPunct="1"/>
            <a:r>
              <a:rPr lang="en-US"/>
              <a:t>The TPS</a:t>
            </a:r>
          </a:p>
          <a:p>
            <a:pPr marL="458788" indent="-458788" eaLnBrk="1" hangingPunct="1"/>
            <a:r>
              <a:rPr lang="en-US"/>
              <a:t>External sources: </a:t>
            </a:r>
          </a:p>
          <a:p>
            <a:pPr marL="858838" lvl="1" eaLnBrk="1" hangingPunct="1"/>
            <a:r>
              <a:rPr lang="en-US"/>
              <a:t>The competition</a:t>
            </a:r>
          </a:p>
          <a:p>
            <a:pPr marL="858838" lvl="1" eaLnBrk="1" hangingPunct="1"/>
            <a:r>
              <a:rPr lang="en-US"/>
              <a:t>The market</a:t>
            </a:r>
          </a:p>
        </p:txBody>
      </p:sp>
    </p:spTree>
    <p:extLst>
      <p:ext uri="{BB962C8B-B14F-4D97-AF65-F5344CB8AC3E}">
        <p14:creationId xmlns:p14="http://schemas.microsoft.com/office/powerpoint/2010/main" val="25058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 lIns="92075" tIns="46038" rIns="92075" bIns="4603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Marketing MIS Subsystems and Outputs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59125"/>
          </a:xfrm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Marketing research</a:t>
            </a:r>
          </a:p>
          <a:p>
            <a:pPr marL="458788" indent="-458788" eaLnBrk="1" hangingPunct="1"/>
            <a:r>
              <a:rPr lang="en-US"/>
              <a:t>Product development</a:t>
            </a:r>
          </a:p>
          <a:p>
            <a:pPr marL="458788" indent="-458788" eaLnBrk="1" hangingPunct="1"/>
            <a:r>
              <a:rPr lang="en-US"/>
              <a:t>Promotion and advertising</a:t>
            </a:r>
          </a:p>
          <a:p>
            <a:pPr marL="458788" indent="-458788" eaLnBrk="1" hangingPunct="1"/>
            <a:r>
              <a:rPr lang="en-US"/>
              <a:t>Product pricing</a:t>
            </a:r>
          </a:p>
        </p:txBody>
      </p:sp>
    </p:spTree>
    <p:extLst>
      <p:ext uri="{BB962C8B-B14F-4D97-AF65-F5344CB8AC3E}">
        <p14:creationId xmlns:p14="http://schemas.microsoft.com/office/powerpoint/2010/main" val="11144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Human Resource MIS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Concerned with all of the activities related to employees and potential employees of the organization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67818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4968875" y="3429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Benefit reports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4892675" y="3810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Salary surveys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816475" y="41910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Scheduling reports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2247900" y="3581400"/>
            <a:ext cx="1219200" cy="15240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Operational</a:t>
            </a:r>
          </a:p>
          <a:p>
            <a:pPr algn="ctr"/>
            <a:r>
              <a:rPr lang="en-US" sz="1600"/>
              <a:t>databases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3810000" y="15240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</a:t>
            </a:r>
            <a:br>
              <a:rPr lang="en-US" sz="1400"/>
            </a:br>
            <a:r>
              <a:rPr lang="en-US" sz="1400"/>
              <a:t>of valid</a:t>
            </a:r>
            <a:br>
              <a:rPr lang="en-US" sz="1400"/>
            </a:br>
            <a:r>
              <a:rPr lang="en-US" sz="1400"/>
              <a:t>transactions</a:t>
            </a:r>
            <a:br>
              <a:rPr lang="en-US" sz="1400"/>
            </a:br>
            <a:r>
              <a:rPr lang="en-US" sz="1400"/>
              <a:t>for each</a:t>
            </a:r>
            <a:br>
              <a:rPr lang="en-US" sz="1400"/>
            </a:br>
            <a:r>
              <a:rPr lang="en-US" sz="1400"/>
              <a:t>TPS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247900" y="1870075"/>
            <a:ext cx="1219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Transaction</a:t>
            </a:r>
            <a:br>
              <a:rPr lang="en-US" sz="1600"/>
            </a:br>
            <a:r>
              <a:rPr lang="en-US" sz="1600"/>
              <a:t>processing</a:t>
            </a:r>
            <a:br>
              <a:rPr lang="en-US" sz="1600"/>
            </a:br>
            <a:r>
              <a:rPr lang="en-US" sz="1600"/>
              <a:t>systems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457200" y="2022475"/>
            <a:ext cx="1219200" cy="685800"/>
          </a:xfrm>
          <a:prstGeom prst="flowChartPunchedCard">
            <a:avLst/>
          </a:prstGeom>
          <a:gradFill rotWithShape="0">
            <a:gsLst>
              <a:gs pos="0">
                <a:srgbClr val="FFE6CD"/>
              </a:gs>
              <a:gs pos="100000">
                <a:srgbClr val="FFF4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Business</a:t>
            </a:r>
            <a:br>
              <a:rPr lang="en-US" sz="1600"/>
            </a:br>
            <a:r>
              <a:rPr lang="en-US" sz="1600"/>
              <a:t>transactions</a:t>
            </a:r>
          </a:p>
        </p:txBody>
      </p:sp>
      <p:cxnSp>
        <p:nvCxnSpPr>
          <p:cNvPr id="41994" name="AutoShape 10"/>
          <p:cNvCxnSpPr>
            <a:cxnSpLocks noChangeShapeType="1"/>
            <a:stCxn id="41992" idx="3"/>
            <a:endCxn id="41991" idx="2"/>
          </p:cNvCxnSpPr>
          <p:nvPr/>
        </p:nvCxnSpPr>
        <p:spPr bwMode="auto">
          <a:xfrm flipV="1">
            <a:off x="3467100" y="2362200"/>
            <a:ext cx="3429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2"/>
          <p:cNvSpPr>
            <a:spLocks noChangeArrowheads="1"/>
          </p:cNvSpPr>
          <p:nvPr/>
        </p:nvSpPr>
        <p:spPr bwMode="auto">
          <a:xfrm>
            <a:off x="5257800" y="1905000"/>
            <a:ext cx="1600200" cy="990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Human</a:t>
            </a:r>
            <a:br>
              <a:rPr lang="en-US"/>
            </a:br>
            <a:r>
              <a:rPr lang="en-US"/>
              <a:t>Resource</a:t>
            </a:r>
            <a:br>
              <a:rPr lang="en-US"/>
            </a:br>
            <a:r>
              <a:rPr lang="en-US"/>
              <a:t>MIS</a:t>
            </a:r>
          </a:p>
        </p:txBody>
      </p:sp>
      <p:cxnSp>
        <p:nvCxnSpPr>
          <p:cNvPr id="41996" name="AutoShape 13"/>
          <p:cNvCxnSpPr>
            <a:cxnSpLocks noChangeShapeType="1"/>
            <a:stCxn id="41990" idx="1"/>
            <a:endCxn id="41992" idx="2"/>
          </p:cNvCxnSpPr>
          <p:nvPr/>
        </p:nvCxnSpPr>
        <p:spPr bwMode="auto">
          <a:xfrm rot="-5400000">
            <a:off x="2497137" y="322103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7" name="AutoShape 14"/>
          <p:cNvSpPr>
            <a:spLocks noChangeArrowheads="1"/>
          </p:cNvSpPr>
          <p:nvPr/>
        </p:nvSpPr>
        <p:spPr bwMode="auto">
          <a:xfrm>
            <a:off x="5181600" y="152400"/>
            <a:ext cx="1371600" cy="9906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external data</a:t>
            </a:r>
          </a:p>
        </p:txBody>
      </p:sp>
      <p:sp>
        <p:nvSpPr>
          <p:cNvPr id="41998" name="AutoShape 15"/>
          <p:cNvSpPr>
            <a:spLocks noChangeArrowheads="1"/>
          </p:cNvSpPr>
          <p:nvPr/>
        </p:nvSpPr>
        <p:spPr bwMode="auto">
          <a:xfrm>
            <a:off x="3429000" y="152400"/>
            <a:ext cx="1371600" cy="914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Databases of</a:t>
            </a:r>
            <a:br>
              <a:rPr lang="en-US" sz="1400"/>
            </a:br>
            <a:r>
              <a:rPr lang="en-US" sz="1400"/>
              <a:t>internal data</a:t>
            </a:r>
          </a:p>
        </p:txBody>
      </p:sp>
      <p:sp>
        <p:nvSpPr>
          <p:cNvPr id="41999" name="Rectangle 16"/>
          <p:cNvSpPr>
            <a:spLocks noChangeArrowheads="1"/>
          </p:cNvSpPr>
          <p:nvPr/>
        </p:nvSpPr>
        <p:spPr bwMode="auto">
          <a:xfrm>
            <a:off x="7162800" y="304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Manufacturing</a:t>
            </a:r>
            <a:br>
              <a:rPr lang="en-US" sz="1600"/>
            </a:br>
            <a:r>
              <a:rPr lang="en-US" sz="1600"/>
              <a:t>DSS</a:t>
            </a: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7315200" y="3733800"/>
            <a:ext cx="1524000" cy="8382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Manufacturing</a:t>
            </a:r>
            <a:br>
              <a:rPr lang="en-US" sz="1600"/>
            </a:br>
            <a:r>
              <a:rPr lang="en-US" sz="1600"/>
              <a:t>ES</a:t>
            </a:r>
          </a:p>
        </p:txBody>
      </p:sp>
      <p:sp>
        <p:nvSpPr>
          <p:cNvPr id="42001" name="AutoShape 18"/>
          <p:cNvSpPr>
            <a:spLocks noChangeArrowheads="1"/>
          </p:cNvSpPr>
          <p:nvPr/>
        </p:nvSpPr>
        <p:spPr bwMode="auto">
          <a:xfrm>
            <a:off x="7391400" y="1676400"/>
            <a:ext cx="1143000" cy="1676400"/>
          </a:xfrm>
          <a:prstGeom prst="flowChartMagneticDisk">
            <a:avLst/>
          </a:prstGeom>
          <a:gradFill rotWithShape="0">
            <a:gsLst>
              <a:gs pos="0">
                <a:srgbClr val="DDDDDD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br>
              <a:rPr lang="en-US" sz="1400"/>
            </a:br>
            <a:r>
              <a:rPr lang="en-US" sz="1400"/>
              <a:t>Human</a:t>
            </a:r>
            <a:br>
              <a:rPr lang="en-US" sz="1400"/>
            </a:br>
            <a:r>
              <a:rPr lang="en-US" sz="1400"/>
              <a:t>resource</a:t>
            </a:r>
            <a:br>
              <a:rPr lang="en-US" sz="1400"/>
            </a:br>
            <a:r>
              <a:rPr lang="en-US" sz="1400"/>
              <a:t>applications</a:t>
            </a:r>
            <a:br>
              <a:rPr lang="en-US" sz="1400"/>
            </a:br>
            <a:r>
              <a:rPr lang="en-US" sz="1400"/>
              <a:t>databases</a:t>
            </a:r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>
            <a:off x="4953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>
            <a:off x="59436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>
            <a:off x="55626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5" name="Line 22"/>
          <p:cNvSpPr>
            <a:spLocks noChangeShapeType="1"/>
          </p:cNvSpPr>
          <p:nvPr/>
        </p:nvSpPr>
        <p:spPr bwMode="auto">
          <a:xfrm flipH="1">
            <a:off x="41148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 flipV="1">
            <a:off x="41148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7" name="Line 24"/>
          <p:cNvSpPr>
            <a:spLocks noChangeShapeType="1"/>
          </p:cNvSpPr>
          <p:nvPr/>
        </p:nvSpPr>
        <p:spPr bwMode="auto">
          <a:xfrm>
            <a:off x="8001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8" name="Line 25"/>
          <p:cNvSpPr>
            <a:spLocks noChangeShapeType="1"/>
          </p:cNvSpPr>
          <p:nvPr/>
        </p:nvSpPr>
        <p:spPr bwMode="auto">
          <a:xfrm flipV="1">
            <a:off x="80010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09" name="Line 26"/>
          <p:cNvSpPr>
            <a:spLocks noChangeShapeType="1"/>
          </p:cNvSpPr>
          <p:nvPr/>
        </p:nvSpPr>
        <p:spPr bwMode="auto">
          <a:xfrm>
            <a:off x="5867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010" name="AutoShape 27"/>
          <p:cNvSpPr>
            <a:spLocks noChangeArrowheads="1"/>
          </p:cNvSpPr>
          <p:nvPr/>
        </p:nvSpPr>
        <p:spPr bwMode="auto">
          <a:xfrm>
            <a:off x="4724400" y="44958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Training test scores</a:t>
            </a:r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4664075" y="48006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Job applicant profiles</a:t>
            </a:r>
          </a:p>
        </p:txBody>
      </p:sp>
      <p:sp>
        <p:nvSpPr>
          <p:cNvPr id="42012" name="AutoShape 29"/>
          <p:cNvSpPr>
            <a:spLocks noChangeArrowheads="1"/>
          </p:cNvSpPr>
          <p:nvPr/>
        </p:nvSpPr>
        <p:spPr bwMode="auto">
          <a:xfrm>
            <a:off x="4572000" y="5105400"/>
            <a:ext cx="1965325" cy="838200"/>
          </a:xfrm>
          <a:prstGeom prst="flowChartDocument">
            <a:avLst/>
          </a:prstGeom>
          <a:gradFill rotWithShape="0">
            <a:gsLst>
              <a:gs pos="0">
                <a:srgbClr val="FFE6CD"/>
              </a:gs>
              <a:gs pos="100000">
                <a:srgbClr val="FFF3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/>
              <a:t>Needs and planning</a:t>
            </a:r>
            <a:br>
              <a:rPr lang="en-US" sz="1400"/>
            </a:br>
            <a:r>
              <a:rPr lang="en-US" sz="1400"/>
              <a:t>reports</a:t>
            </a:r>
          </a:p>
        </p:txBody>
      </p:sp>
      <p:cxnSp>
        <p:nvCxnSpPr>
          <p:cNvPr id="42013" name="AutoShape 30"/>
          <p:cNvCxnSpPr>
            <a:cxnSpLocks noChangeShapeType="1"/>
            <a:stCxn id="41993" idx="3"/>
            <a:endCxn id="41992" idx="1"/>
          </p:cNvCxnSpPr>
          <p:nvPr/>
        </p:nvCxnSpPr>
        <p:spPr bwMode="auto">
          <a:xfrm>
            <a:off x="1676400" y="2365375"/>
            <a:ext cx="571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1417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/>
              <a:t>Inputs to the Human Resource MIS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Strategic plan or corporate policies</a:t>
            </a:r>
          </a:p>
          <a:p>
            <a:pPr marL="458788" indent="-458788" eaLnBrk="1" hangingPunct="1"/>
            <a:r>
              <a:rPr lang="en-US"/>
              <a:t>The TPS:</a:t>
            </a:r>
          </a:p>
          <a:p>
            <a:pPr marL="858838" lvl="1" eaLnBrk="1" hangingPunct="1"/>
            <a:r>
              <a:rPr lang="en-US"/>
              <a:t>Payroll data</a:t>
            </a:r>
          </a:p>
          <a:p>
            <a:pPr marL="858838" lvl="1" eaLnBrk="1" hangingPunct="1"/>
            <a:r>
              <a:rPr lang="en-US"/>
              <a:t>Order processing data</a:t>
            </a:r>
          </a:p>
          <a:p>
            <a:pPr marL="858838" lvl="1" eaLnBrk="1" hangingPunct="1"/>
            <a:r>
              <a:rPr lang="en-US"/>
              <a:t>Personnel data</a:t>
            </a:r>
          </a:p>
          <a:p>
            <a:pPr marL="458788" indent="-458788" eaLnBrk="1" hangingPunct="1"/>
            <a:r>
              <a:rPr lang="en-US"/>
              <a:t>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11402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 lIns="92075" tIns="46038" rIns="92075" bIns="4603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Human Resource MIS Subsystems and Outputs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Human resource planning</a:t>
            </a:r>
          </a:p>
          <a:p>
            <a:pPr marL="458788" indent="-458788" eaLnBrk="1" hangingPunct="1"/>
            <a:r>
              <a:rPr lang="en-US"/>
              <a:t>Personnel selection and recruiting</a:t>
            </a:r>
          </a:p>
          <a:p>
            <a:pPr marL="458788" indent="-458788" eaLnBrk="1" hangingPunct="1"/>
            <a:r>
              <a:rPr lang="en-US"/>
              <a:t>Training and skills inventory</a:t>
            </a:r>
          </a:p>
          <a:p>
            <a:pPr marL="458788" indent="-458788" eaLnBrk="1" hangingPunct="1"/>
            <a:r>
              <a:rPr lang="en-US"/>
              <a:t>Scheduling and job placement</a:t>
            </a:r>
          </a:p>
          <a:p>
            <a:pPr marL="458788" indent="-458788" eaLnBrk="1" hangingPunct="1"/>
            <a:r>
              <a:rPr lang="en-US"/>
              <a:t>Wage and salary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7781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Other MISs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924800" cy="4267200"/>
          </a:xfrm>
          <a:noFill/>
        </p:spPr>
        <p:txBody>
          <a:bodyPr lIns="92075" tIns="46038" rIns="92075" bIns="46038"/>
          <a:lstStyle/>
          <a:p>
            <a:pPr marL="458788" indent="-458788" eaLnBrk="1" hangingPunct="1"/>
            <a:r>
              <a:rPr lang="en-US"/>
              <a:t>Accounting MISs</a:t>
            </a:r>
          </a:p>
          <a:p>
            <a:pPr marL="858838" lvl="1" eaLnBrk="1" hangingPunct="1"/>
            <a:r>
              <a:rPr lang="en-US"/>
              <a:t>Provides aggregated information on accounts payable, accounts receivable, payroll, and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787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3" grpId="0" build="p" bldLvl="2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cs typeface="Times New Roman" pitchFamily="18" charset="0"/>
              </a:rPr>
              <a:t>A Symbolic Representation for a Payroll TPS 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381000" y="2044700"/>
            <a:ext cx="8458200" cy="4737100"/>
            <a:chOff x="357" y="1288"/>
            <a:chExt cx="5070" cy="298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448" y="4041"/>
              <a:ext cx="1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pic>
          <p:nvPicPr>
            <p:cNvPr id="14342" name="Picture 6" descr="fg02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" y="1288"/>
              <a:ext cx="5070" cy="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3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rgbClr val="A50021"/>
                </a:solidFill>
                <a:cs typeface="Times New Roman" pitchFamily="18" charset="0"/>
              </a:rPr>
              <a:t>Typical Applications of TPS  </a:t>
            </a: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381000" y="1219200"/>
            <a:ext cx="8458200" cy="5562600"/>
            <a:chOff x="480" y="1248"/>
            <a:chExt cx="5005" cy="302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448" y="4041"/>
              <a:ext cx="1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pic>
          <p:nvPicPr>
            <p:cNvPr id="15367" name="Picture 7" descr="fg02_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5005" cy="2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85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GB" dirty="0"/>
              <a:t>To be considered a transaction processing system the computer must pass the ACID test.</a:t>
            </a:r>
            <a:endParaRPr lang="en-US" dirty="0"/>
          </a:p>
          <a:p>
            <a:r>
              <a:rPr lang="en-US" sz="2800" dirty="0"/>
              <a:t>Atomicity: requires that each transaction is "all or nothing”</a:t>
            </a:r>
          </a:p>
          <a:p>
            <a:r>
              <a:rPr lang="en-US" sz="2800" dirty="0"/>
              <a:t>Consistency: Ensures that any transaction will bring the database from one valid state to another.</a:t>
            </a:r>
          </a:p>
          <a:p>
            <a:r>
              <a:rPr lang="en-US" sz="2800" dirty="0"/>
              <a:t>Isolation : Ensures that the concurrent execution of transactions results in a system state that would be obtained if transactions were executed serially.</a:t>
            </a:r>
          </a:p>
          <a:p>
            <a:r>
              <a:rPr lang="en-US" sz="2800" dirty="0"/>
              <a:t>Durability</a:t>
            </a:r>
            <a:r>
              <a:rPr lang="en-US" sz="2800" b="1" dirty="0"/>
              <a:t>: </a:t>
            </a:r>
            <a:r>
              <a:rPr lang="en-US" sz="2800" dirty="0"/>
              <a:t>means that once a transaction has been committed, it will remain so.</a:t>
            </a:r>
          </a:p>
        </p:txBody>
      </p:sp>
    </p:spTree>
    <p:extLst>
      <p:ext uri="{BB962C8B-B14F-4D97-AF65-F5344CB8AC3E}">
        <p14:creationId xmlns:p14="http://schemas.microsoft.com/office/powerpoint/2010/main" val="283313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Batch vs. On-Line Transaction Processing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Two types of TPS:</a:t>
            </a:r>
          </a:p>
          <a:p>
            <a:pPr marL="1096963" lvl="1" indent="-533400"/>
            <a:r>
              <a:rPr lang="en-US"/>
              <a:t>Batch processing</a:t>
            </a:r>
          </a:p>
          <a:p>
            <a:pPr marL="1420813" lvl="2" indent="-457200"/>
            <a:r>
              <a:rPr lang="en-US"/>
              <a:t>A system whereby business transactions are accumulated over a period of time and prepared for processing as a single unit or batch</a:t>
            </a:r>
          </a:p>
          <a:p>
            <a:pPr marL="1096963" lvl="1" indent="-533400"/>
            <a:r>
              <a:rPr lang="en-US"/>
              <a:t>On-line transaction processing (OLTP)</a:t>
            </a:r>
          </a:p>
          <a:p>
            <a:pPr marL="1420813" lvl="2" indent="-457200"/>
            <a:r>
              <a:rPr lang="en-US"/>
              <a:t>A system whereby each transaction is processed immediately, without the delay of accumulating transactions into a batch</a:t>
            </a:r>
          </a:p>
        </p:txBody>
      </p:sp>
    </p:spTree>
    <p:extLst>
      <p:ext uri="{BB962C8B-B14F-4D97-AF65-F5344CB8AC3E}">
        <p14:creationId xmlns:p14="http://schemas.microsoft.com/office/powerpoint/2010/main" val="319986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Data Processing Activities </a:t>
            </a:r>
            <a:br>
              <a:rPr lang="en-US" sz="3600"/>
            </a:br>
            <a:r>
              <a:rPr lang="en-US" sz="3600"/>
              <a:t>Common to TPSs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transaction processing cycle</a:t>
            </a:r>
          </a:p>
          <a:p>
            <a:pPr lvl="2"/>
            <a:r>
              <a:rPr lang="en-US"/>
              <a:t>Data collection</a:t>
            </a:r>
          </a:p>
          <a:p>
            <a:pPr lvl="2"/>
            <a:r>
              <a:rPr lang="en-US"/>
              <a:t>Data editing</a:t>
            </a:r>
          </a:p>
          <a:p>
            <a:pPr lvl="2"/>
            <a:r>
              <a:rPr lang="en-US"/>
              <a:t>Data correction</a:t>
            </a:r>
          </a:p>
          <a:p>
            <a:pPr lvl="2"/>
            <a:r>
              <a:rPr lang="en-US"/>
              <a:t>Data manipulation</a:t>
            </a:r>
          </a:p>
          <a:p>
            <a:pPr lvl="2"/>
            <a:r>
              <a:rPr lang="en-US"/>
              <a:t>Data storage</a:t>
            </a:r>
          </a:p>
          <a:p>
            <a:pPr lvl="2"/>
            <a:r>
              <a:rPr lang="en-US"/>
              <a:t>Document production</a:t>
            </a:r>
          </a:p>
        </p:txBody>
      </p:sp>
    </p:spTree>
    <p:extLst>
      <p:ext uri="{BB962C8B-B14F-4D97-AF65-F5344CB8AC3E}">
        <p14:creationId xmlns:p14="http://schemas.microsoft.com/office/powerpoint/2010/main" val="202809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Processing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b="1" dirty="0"/>
              <a:t>Rapid Response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	Fast </a:t>
            </a:r>
            <a:r>
              <a:rPr lang="en-GB" dirty="0">
                <a:hlinkClick r:id="rId2" tooltip="Performance testing"/>
              </a:rPr>
              <a:t>performance</a:t>
            </a:r>
            <a:r>
              <a:rPr lang="en-GB" dirty="0"/>
              <a:t> with a rapid response time is critical. Businesses cannot afford to have customers waiting for a TPS to respond, the turnaround time from the input of the transaction to the production for the output must be a few seconds or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7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1125</Words>
  <Application>Microsoft Office PowerPoint</Application>
  <PresentationFormat>On-screen Show (4:3)</PresentationFormat>
  <Paragraphs>367</Paragraphs>
  <Slides>39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Transaction Processing System</vt:lpstr>
      <vt:lpstr>Objectives of TPS</vt:lpstr>
      <vt:lpstr>PowerPoint Presentation</vt:lpstr>
      <vt:lpstr>PowerPoint Presentation</vt:lpstr>
      <vt:lpstr>Transaction Processing System</vt:lpstr>
      <vt:lpstr>Batch vs. On-Line Transaction Processing</vt:lpstr>
      <vt:lpstr>Data Processing Activities  Common to TPSs</vt:lpstr>
      <vt:lpstr>Transaction Processing System</vt:lpstr>
      <vt:lpstr>Transaction Processing System</vt:lpstr>
      <vt:lpstr>Transaction Processing System</vt:lpstr>
      <vt:lpstr>Management Information Systems (MIS)</vt:lpstr>
      <vt:lpstr>Outputs of a  Management Information System</vt:lpstr>
      <vt:lpstr>Scheduled Report Example</vt:lpstr>
      <vt:lpstr>Key Indicator Report Example</vt:lpstr>
      <vt:lpstr>Demand Report Example</vt:lpstr>
      <vt:lpstr>Exception Report Example</vt:lpstr>
      <vt:lpstr>Characteristics of a Management Information System</vt:lpstr>
      <vt:lpstr>Management Information Systems for Competitive Advantage</vt:lpstr>
      <vt:lpstr>Functional Aspects</vt:lpstr>
      <vt:lpstr>PowerPoint Presentation</vt:lpstr>
      <vt:lpstr>Financial MIS</vt:lpstr>
      <vt:lpstr>PowerPoint Presentation</vt:lpstr>
      <vt:lpstr>Inputs to the Financial Information System</vt:lpstr>
      <vt:lpstr>Financial MIS Subsystems and Outputs</vt:lpstr>
      <vt:lpstr>Financial MIS Subsystems and Outputs</vt:lpstr>
      <vt:lpstr>Manufacturing MIS</vt:lpstr>
      <vt:lpstr>PowerPoint Presentation</vt:lpstr>
      <vt:lpstr>Inputs to the Manufacturing MIS</vt:lpstr>
      <vt:lpstr>Manufacturing MIS Subsystems and Outputs</vt:lpstr>
      <vt:lpstr>Marketing MIS</vt:lpstr>
      <vt:lpstr>PowerPoint Presentation</vt:lpstr>
      <vt:lpstr>Inputs to Marketing MIS</vt:lpstr>
      <vt:lpstr>Marketing MIS Subsystems and Outputs</vt:lpstr>
      <vt:lpstr>Human Resource MIS</vt:lpstr>
      <vt:lpstr>PowerPoint Presentation</vt:lpstr>
      <vt:lpstr>Inputs to the Human Resource MIS</vt:lpstr>
      <vt:lpstr>Human Resource MIS Subsystems and Outputs</vt:lpstr>
      <vt:lpstr>Other MISs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uzma gilani</cp:lastModifiedBy>
  <cp:revision>8</cp:revision>
  <dcterms:created xsi:type="dcterms:W3CDTF">2013-06-10T05:24:41Z</dcterms:created>
  <dcterms:modified xsi:type="dcterms:W3CDTF">2021-08-07T14:07:09Z</dcterms:modified>
</cp:coreProperties>
</file>