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F1-9E27-4BD6-A109-ABB46A57C14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03F-26BF-4736-A555-267D8554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F1-9E27-4BD6-A109-ABB46A57C14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03F-26BF-4736-A555-267D8554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F1-9E27-4BD6-A109-ABB46A57C14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03F-26BF-4736-A555-267D8554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7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55B9-4638-4E65-80EB-2491EF6B237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814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DB940-3270-4F68-B832-CD57BE7884C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177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F1-9E27-4BD6-A109-ABB46A57C14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03F-26BF-4736-A555-267D8554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F1-9E27-4BD6-A109-ABB46A57C14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03F-26BF-4736-A555-267D8554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0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F1-9E27-4BD6-A109-ABB46A57C14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03F-26BF-4736-A555-267D8554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F1-9E27-4BD6-A109-ABB46A57C14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03F-26BF-4736-A555-267D8554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1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F1-9E27-4BD6-A109-ABB46A57C14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03F-26BF-4736-A555-267D8554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F1-9E27-4BD6-A109-ABB46A57C14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03F-26BF-4736-A555-267D8554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4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F1-9E27-4BD6-A109-ABB46A57C14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03F-26BF-4736-A555-267D8554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F1-9E27-4BD6-A109-ABB46A57C14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03F-26BF-4736-A555-267D8554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D2F1-9E27-4BD6-A109-ABB46A57C14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B03F-26BF-4736-A555-267D8554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852738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Enterprise e-Business Systems</a:t>
            </a:r>
            <a:endParaRPr lang="th-TH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462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2A81AC6F-6444-43FD-80CB-951A7AE6B1EE}" type="slidenum">
              <a:rPr lang="en-US" sz="1400" smtClean="0"/>
              <a:pPr eaLnBrk="1" hangingPunct="1"/>
              <a:t>10</a:t>
            </a:fld>
            <a:endParaRPr lang="th-TH" sz="14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925" y="1557338"/>
            <a:ext cx="6994525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Retention and Loyalty Programs</a:t>
            </a:r>
          </a:p>
          <a:p>
            <a:pPr lvl="1" eaLnBrk="1" hangingPunct="1"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Helps the company identify, reward, and market to their most loyal and profitable customers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066800" y="333375"/>
            <a:ext cx="6934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 Relationship Management </a:t>
            </a:r>
            <a:b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(continued)</a:t>
            </a:r>
            <a:endParaRPr lang="th-TH" sz="28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4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11C07DB1-D611-43E6-BC7C-B114CC192442}" type="slidenum">
              <a:rPr lang="en-US" sz="1400" smtClean="0"/>
              <a:pPr eaLnBrk="1" hangingPunct="1"/>
              <a:t>11</a:t>
            </a:fld>
            <a:endParaRPr lang="th-TH" sz="1400" smtClean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09600" y="404813"/>
            <a:ext cx="7391399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 Relationship Management </a:t>
            </a:r>
            <a:b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(continued)</a:t>
            </a:r>
            <a:endParaRPr lang="th-TH" sz="28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317" name="Picture 7" descr="Picture1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412875"/>
            <a:ext cx="7273925" cy="4824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02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7E23AA22-7C20-4074-AAA4-C4E9DF21E29D}" type="slidenum">
              <a:rPr lang="en-US" sz="1400" smtClean="0"/>
              <a:pPr eaLnBrk="1" hangingPunct="1"/>
              <a:t>12</a:t>
            </a:fld>
            <a:endParaRPr lang="th-TH" sz="14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925" y="1557338"/>
            <a:ext cx="7065963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Three Phases of CRM</a:t>
            </a:r>
          </a:p>
          <a:p>
            <a:pPr lvl="1" eaLnBrk="1" hangingPunct="1"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Acquire (new customers)</a:t>
            </a:r>
          </a:p>
          <a:p>
            <a:pPr lvl="2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By doing a superior job of contact management, sales prospecting, selling, direct marketing, &amp; fulfillment.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555875" y="333375"/>
            <a:ext cx="46085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 Relationship Management </a:t>
            </a:r>
            <a:b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(continued)</a:t>
            </a:r>
            <a:endParaRPr lang="th-TH" sz="20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548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DC5765EC-F7F0-49C7-A6D0-333902E835C9}" type="slidenum">
              <a:rPr lang="en-US" sz="1400" smtClean="0"/>
              <a:pPr eaLnBrk="1" hangingPunct="1"/>
              <a:t>13</a:t>
            </a:fld>
            <a:endParaRPr lang="th-TH" sz="14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925" y="1557338"/>
            <a:ext cx="7210425" cy="4525962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Enhance (customer satisfaction)</a:t>
            </a:r>
          </a:p>
          <a:p>
            <a:pPr lvl="2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By supporting superior service from a responsive networked team of sales and service specialists.</a:t>
            </a:r>
          </a:p>
          <a:p>
            <a:pPr lvl="2" eaLnBrk="1" hangingPunct="1"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Retain (your customers)</a:t>
            </a:r>
          </a:p>
          <a:p>
            <a:pPr lvl="2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Help identify and reward your most loyal, profitable customers.</a:t>
            </a:r>
          </a:p>
          <a:p>
            <a:pPr lvl="2" eaLnBrk="1" hangingPunct="1">
              <a:buFontTx/>
              <a:buNone/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484438" y="404813"/>
            <a:ext cx="47513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 Relationship Management </a:t>
            </a:r>
            <a:b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(continued)</a:t>
            </a:r>
            <a:endParaRPr lang="th-TH" sz="20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3327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F9066E1F-570C-4BE7-91CA-4EB8A02D80A8}" type="slidenum">
              <a:rPr lang="en-US" sz="1400" smtClean="0"/>
              <a:pPr eaLnBrk="1" hangingPunct="1"/>
              <a:t>14</a:t>
            </a:fld>
            <a:endParaRPr lang="th-TH" sz="14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495425"/>
            <a:ext cx="706755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Benefits and Challenges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Allows a business to identify its best customers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Makes possible real-time customization &amp; personalization of products &amp; services based on customer wants, needs, buying habits, &amp; life cycles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555875" y="404813"/>
            <a:ext cx="46085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 Relationship Management </a:t>
            </a:r>
            <a:b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(continued)</a:t>
            </a:r>
            <a:endParaRPr lang="th-TH" sz="20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456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AD1EB7D1-A66E-444D-9507-8282966A12A0}" type="slidenum">
              <a:rPr lang="en-US" sz="1400" smtClean="0"/>
              <a:pPr eaLnBrk="1" hangingPunct="1"/>
              <a:t>15</a:t>
            </a:fld>
            <a:endParaRPr lang="th-TH" sz="14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925" y="1557338"/>
            <a:ext cx="7065963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Benefits and Challenges (continued)</a:t>
            </a:r>
          </a:p>
          <a:p>
            <a:pPr lvl="1"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Enables a company to provide a consistent customer service experience</a:t>
            </a:r>
          </a:p>
          <a:p>
            <a:pPr lvl="1" eaLnBrk="1" hangingPunct="1">
              <a:defRPr/>
            </a:pPr>
            <a:endParaRPr lang="en-US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Failures</a:t>
            </a:r>
          </a:p>
          <a:p>
            <a:pPr lvl="1"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Due to lack of understanding &amp; preparation.</a:t>
            </a:r>
          </a:p>
          <a:p>
            <a:pPr lvl="1"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CRM is not a silver bullet</a:t>
            </a:r>
          </a:p>
          <a:p>
            <a:pPr eaLnBrk="1" hangingPunct="1">
              <a:defRPr/>
            </a:pPr>
            <a:endParaRPr lang="th-TH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413000" y="404813"/>
            <a:ext cx="467995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 Relationship Management </a:t>
            </a:r>
            <a:b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(continued)</a:t>
            </a:r>
            <a:endParaRPr lang="th-TH" sz="20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30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699F9BD3-66A3-4C08-8E66-C9071A8424C3}" type="slidenum">
              <a:rPr lang="en-US" sz="1400" smtClean="0"/>
              <a:pPr eaLnBrk="1" hangingPunct="1"/>
              <a:t>16</a:t>
            </a:fld>
            <a:endParaRPr lang="th-TH" sz="140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5" y="476250"/>
            <a:ext cx="5626100" cy="4873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Section II</a:t>
            </a:r>
            <a:endParaRPr lang="th-TH" sz="3600" b="1" smtClean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2997200"/>
            <a:ext cx="8229600" cy="13239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Enterprise Resource Planning:  The Business Backbone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823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647EA444-A44C-4992-9236-872518EA2E06}" type="slidenum">
              <a:rPr lang="en-US" sz="1400" smtClean="0"/>
              <a:pPr eaLnBrk="1" hangingPunct="1"/>
              <a:t>17</a:t>
            </a:fld>
            <a:endParaRPr lang="th-TH" sz="140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5" y="476250"/>
            <a:ext cx="5626100" cy="490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Enterprise Resource Planning</a:t>
            </a:r>
            <a:endParaRPr lang="th-TH" sz="2800" b="1" smtClean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495425"/>
            <a:ext cx="6985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Serves as a cross-functional enterprise backbone that integrates &amp; automates many internal business processes and information systems</a:t>
            </a:r>
          </a:p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Helps companies gain the efficiency, agility, &amp; responsiveness needed to succeed today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233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D71E4CBC-3E5F-49F9-B845-8D16DB83DA84}" type="slidenum">
              <a:rPr lang="en-US" sz="1400" smtClean="0"/>
              <a:pPr eaLnBrk="1" hangingPunct="1"/>
              <a:t>18</a:t>
            </a:fld>
            <a:endParaRPr lang="th-TH" sz="140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5" y="404813"/>
            <a:ext cx="5626100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Enterprise Resource Planning (continued)</a:t>
            </a:r>
            <a:endParaRPr lang="th-TH" sz="2000" b="1" smtClean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57338"/>
            <a:ext cx="7210425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Gives a company an integrated real-time view of its core business processes</a:t>
            </a:r>
          </a:p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ERP software suites typically consist of integrated modules of…</a:t>
            </a:r>
          </a:p>
          <a:p>
            <a:pPr lvl="1"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Manufacturing</a:t>
            </a:r>
          </a:p>
          <a:p>
            <a:pPr lvl="1"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Distribution</a:t>
            </a:r>
          </a:p>
          <a:p>
            <a:pPr lvl="1"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</a:p>
          <a:p>
            <a:pPr lvl="1"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Accounting</a:t>
            </a:r>
          </a:p>
          <a:p>
            <a:pPr lvl="1"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Human Resource Management</a:t>
            </a:r>
          </a:p>
          <a:p>
            <a:pPr eaLnBrk="1" hangingPunct="1">
              <a:defRPr/>
            </a:pPr>
            <a:endParaRPr lang="th-TH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2569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8520520E-C0A0-4BE2-B3A5-EEE79F65F663}" type="slidenum">
              <a:rPr lang="en-US" sz="1400" smtClean="0"/>
              <a:pPr eaLnBrk="1" hangingPunct="1"/>
              <a:t>19</a:t>
            </a:fld>
            <a:endParaRPr lang="th-TH" sz="14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6338" y="1600200"/>
            <a:ext cx="706755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Benefits and Challenges</a:t>
            </a:r>
          </a:p>
          <a:p>
            <a:pPr lvl="1"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Quality and efficiency</a:t>
            </a:r>
          </a:p>
          <a:p>
            <a:pPr lvl="2" eaLnBrk="1" hangingPunct="1"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Helps improve the quality and efficiency of customer service, production, &amp; distribution by creating a framework for integrating and improving internal business processes</a:t>
            </a:r>
          </a:p>
          <a:p>
            <a:pPr lvl="2" eaLnBrk="1" hangingPunct="1">
              <a:buFontTx/>
              <a:buNone/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Decreased Costs</a:t>
            </a:r>
          </a:p>
          <a:p>
            <a:pPr lvl="2" eaLnBrk="1" hangingPunct="1"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Reductions in transaction processing costs and hardware, software, and IT support staff</a:t>
            </a:r>
          </a:p>
          <a:p>
            <a:pPr eaLnBrk="1" hangingPunct="1">
              <a:defRPr/>
            </a:pPr>
            <a:endParaRPr lang="th-TH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051050" y="404813"/>
            <a:ext cx="561657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Enterprise Resource Planning (continued)</a:t>
            </a:r>
            <a:endParaRPr lang="th-TH" sz="20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98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04907DDB-DA9C-4AC2-A873-1D29E8E6B2BA}" type="slidenum">
              <a:rPr lang="en-US" sz="1400" smtClean="0"/>
              <a:pPr eaLnBrk="1" hangingPunct="1"/>
              <a:t>2</a:t>
            </a:fld>
            <a:endParaRPr lang="th-TH" sz="140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0088" y="476250"/>
            <a:ext cx="5697537" cy="504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Section I</a:t>
            </a:r>
            <a:endParaRPr lang="th-TH" sz="3200" b="1" dirty="0" smtClean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84313"/>
            <a:ext cx="7200900" cy="11811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Customer Relationship Management:  The Business Focus</a:t>
            </a: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12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34EB6C62-D1B5-4DD9-B9E0-C1A23AB41BA6}" type="slidenum">
              <a:rPr lang="en-US" sz="1400" smtClean="0"/>
              <a:pPr eaLnBrk="1" hangingPunct="1"/>
              <a:t>20</a:t>
            </a:fld>
            <a:endParaRPr lang="th-TH" sz="14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925" y="1484313"/>
            <a:ext cx="6994525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Decision support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Provides cross-functional information on business performance to assist managers in making better decisions</a:t>
            </a:r>
          </a:p>
          <a:p>
            <a:pPr lvl="1" eaLnBrk="1" hangingPunct="1"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Enterprise agility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Results in more flexible organizational structures, managerial responsibilities, and work roles</a:t>
            </a: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041525" y="404813"/>
            <a:ext cx="56261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Enterprise Resource Planning (continued)</a:t>
            </a:r>
            <a:endParaRPr lang="th-TH" sz="20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6395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F72A0930-7FAC-4958-B53C-3A5D2BA9FE83}" type="slidenum">
              <a:rPr lang="en-US" sz="1400" smtClean="0"/>
              <a:pPr eaLnBrk="1" hangingPunct="1"/>
              <a:t>21</a:t>
            </a:fld>
            <a:endParaRPr lang="th-TH" sz="14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484313"/>
            <a:ext cx="7056437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Costs of ERP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costs and risks of failure in implementing a new ERP system are substantial.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041525" y="415925"/>
            <a:ext cx="56261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Enterprise Resource Planning (continued)</a:t>
            </a:r>
            <a:endParaRPr lang="th-TH" sz="20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069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36C35AA5-0D88-466E-8387-2741371B404C}" type="slidenum">
              <a:rPr lang="en-US" sz="1400" smtClean="0"/>
              <a:pPr eaLnBrk="1" hangingPunct="1"/>
              <a:t>22</a:t>
            </a:fld>
            <a:endParaRPr lang="th-TH" sz="14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925" y="1557338"/>
            <a:ext cx="7065963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Causes of ERP failures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Underestimating the complexity of the planning, development, and training required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Failure to involve affected employees in the planning &amp; development phases and change management programs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41525" y="404813"/>
            <a:ext cx="56261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Enterprise Resource Planning (continued)</a:t>
            </a:r>
            <a:endParaRPr lang="th-TH" sz="20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665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48B376D2-8A28-4C27-9913-22CBD3989E40}" type="slidenum">
              <a:rPr lang="en-US" sz="1400" smtClean="0"/>
              <a:pPr eaLnBrk="1" hangingPunct="1"/>
              <a:t>23</a:t>
            </a:fld>
            <a:endParaRPr lang="th-TH" sz="14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9363" y="1557338"/>
            <a:ext cx="6923087" cy="4525962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Trying to do too much, too fast</a:t>
            </a:r>
          </a:p>
          <a:p>
            <a:pPr lvl="1" eaLnBrk="1" hangingPunct="1"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Insufficient training</a:t>
            </a:r>
          </a:p>
          <a:p>
            <a:pPr lvl="1" eaLnBrk="1" hangingPunct="1"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Believing everything the software vendors and/or consultants say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041525" y="415925"/>
            <a:ext cx="56261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Enterprise Resource Planning (continued)</a:t>
            </a:r>
            <a:endParaRPr lang="th-TH" sz="20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779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EA71FCD7-7BF0-47DE-8153-FE5A17B9015C}" type="slidenum">
              <a:rPr lang="en-US" sz="1400" smtClean="0"/>
              <a:pPr eaLnBrk="1" hangingPunct="1"/>
              <a:t>24</a:t>
            </a:fld>
            <a:endParaRPr lang="th-TH" sz="140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5" y="404813"/>
            <a:ext cx="5626100" cy="5762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Section III</a:t>
            </a:r>
            <a:endParaRPr lang="th-TH" sz="3600" b="1" smtClean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997200"/>
            <a:ext cx="7427912" cy="103663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Supply Chain Management:  The Business Network</a:t>
            </a:r>
          </a:p>
          <a:p>
            <a:pPr eaLnBrk="1" hangingPunct="1">
              <a:lnSpc>
                <a:spcPct val="90000"/>
              </a:lnSpc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8406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0E3F5E14-DE32-4AD1-9659-C7A45AF7EF26}" type="slidenum">
              <a:rPr lang="en-US" sz="1400" smtClean="0"/>
              <a:pPr eaLnBrk="1" hangingPunct="1"/>
              <a:t>25</a:t>
            </a:fld>
            <a:endParaRPr lang="th-TH" sz="140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938" y="476250"/>
            <a:ext cx="5700712" cy="504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 Chain Management</a:t>
            </a:r>
            <a:endParaRPr lang="th-TH" sz="3200" b="1" smtClean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57338"/>
            <a:ext cx="7056438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 cross-functional interenterprise system that uses IT to help support &amp; manage the links between some of a company’s key business processes and those of its suppliers, customers, &amp; business partners.</a:t>
            </a:r>
          </a:p>
          <a:p>
            <a:pPr eaLnBrk="1" hangingPunct="1">
              <a:defRPr/>
            </a:pPr>
            <a:endParaRPr 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Goal is to create a fast, efficient, &amp; low-cost network of business relationships.</a:t>
            </a:r>
          </a:p>
          <a:p>
            <a:pPr eaLnBrk="1" hangingPunct="1">
              <a:defRPr/>
            </a:pPr>
            <a:endParaRPr lang="th-TH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3687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2DF56379-24F3-43A1-8575-0BC8BA2903CA}" type="slidenum">
              <a:rPr lang="en-US" sz="1400" smtClean="0"/>
              <a:pPr eaLnBrk="1" hangingPunct="1"/>
              <a:t>26</a:t>
            </a:fld>
            <a:endParaRPr lang="th-TH" sz="140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38" y="404813"/>
            <a:ext cx="5614987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 Chain Management (continued)</a:t>
            </a:r>
            <a:endParaRPr lang="th-TH" sz="2200" b="1" smtClean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1749" name="Picture 6" descr="Picture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412875"/>
            <a:ext cx="7273925" cy="4824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445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C4A0A628-A35D-4037-9EBA-F577C81BEEEB}" type="slidenum">
              <a:rPr lang="en-US" sz="1400" smtClean="0"/>
              <a:pPr eaLnBrk="1" hangingPunct="1"/>
              <a:t>27</a:t>
            </a:fld>
            <a:endParaRPr lang="th-TH" sz="140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6338" y="1557338"/>
            <a:ext cx="7067550" cy="4525962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Electronic data interchange</a:t>
            </a:r>
          </a:p>
          <a:p>
            <a:pPr lvl="2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Exchanging business transaction documents over the Internet &amp; other networks between supply chain trading partners</a:t>
            </a: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041525" y="404813"/>
            <a:ext cx="5626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2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 Chain Management (continued)</a:t>
            </a:r>
            <a:endParaRPr lang="th-TH" sz="22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9556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03BE27A2-35DF-4EBD-8778-764808F1BF26}" type="slidenum">
              <a:rPr lang="en-US" sz="1400" smtClean="0"/>
              <a:pPr eaLnBrk="1" hangingPunct="1"/>
              <a:t>28</a:t>
            </a:fld>
            <a:endParaRPr lang="th-TH" sz="140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1100" y="1484313"/>
            <a:ext cx="4038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Role of SCM</a:t>
            </a:r>
            <a:endParaRPr lang="th-TH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041525" y="404813"/>
            <a:ext cx="5626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2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 Chain Management (continued)</a:t>
            </a:r>
            <a:endParaRPr lang="th-TH" sz="22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3798" name="Picture 7" descr="Picture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2060575"/>
            <a:ext cx="7345362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433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DDE18A78-7C9F-44C8-AE09-E359EFA0E834}" type="slidenum">
              <a:rPr lang="en-US" sz="1400" smtClean="0"/>
              <a:pPr eaLnBrk="1" hangingPunct="1"/>
              <a:t>29</a:t>
            </a:fld>
            <a:endParaRPr lang="th-TH" sz="14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9363" y="1557338"/>
            <a:ext cx="6994525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Benefits and Challenges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Can provide faster, more accurate order processing, reductions in inventory levels, quicker time to market, lower transaction and materials costs, &amp; strategic relationships with suppliers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041525" y="404813"/>
            <a:ext cx="5626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2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 Chain Management (continued)</a:t>
            </a:r>
            <a:endParaRPr lang="th-TH" sz="22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996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D12727F6-442A-43A9-BD2E-734D7AFAFB71}" type="slidenum">
              <a:rPr lang="en-US" sz="1400" smtClean="0"/>
              <a:pPr eaLnBrk="1" hangingPunct="1"/>
              <a:t>3</a:t>
            </a:fld>
            <a:endParaRPr lang="th-TH" sz="140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938" y="477838"/>
            <a:ext cx="5556250" cy="50323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4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 Relationship Management</a:t>
            </a:r>
            <a:endParaRPr lang="th-TH" sz="2400" b="1" dirty="0" smtClean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484313"/>
            <a:ext cx="7210425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Provides customer-facing employees with a single, complete view of every customer at every touch point and across all channels</a:t>
            </a:r>
          </a:p>
          <a:p>
            <a:pPr eaLnBrk="1" hangingPunct="1"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Provides the customer with a single, complete view of the company and its extended channels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8131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E2709BEF-81B1-4A13-8901-A5B8C0D26812}" type="slidenum">
              <a:rPr lang="en-US" sz="1400" smtClean="0"/>
              <a:pPr eaLnBrk="1" hangingPunct="1"/>
              <a:t>30</a:t>
            </a:fld>
            <a:endParaRPr lang="th-TH" sz="14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925" y="1557338"/>
            <a:ext cx="7138988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Problem causes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Lack of proper demand planning knowledge, tools, and guidelines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Inaccurate or overoptimistic demand forecasts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Inaccurate production, inventory, and other business data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Lack of adequate collaboration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052638" y="404813"/>
            <a:ext cx="56149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2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 Chain Management (continued)</a:t>
            </a:r>
            <a:endParaRPr lang="th-TH" sz="22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235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3104CC77-1E4B-4A7E-BA7D-5CE6AC0B020A}" type="slidenum">
              <a:rPr lang="en-US" sz="1400" smtClean="0"/>
              <a:pPr eaLnBrk="1" hangingPunct="1"/>
              <a:t>31</a:t>
            </a:fld>
            <a:endParaRPr lang="th-TH" sz="14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1100" y="1484313"/>
            <a:ext cx="4038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Trends</a:t>
            </a:r>
          </a:p>
          <a:p>
            <a:pPr eaLnBrk="1" hangingPunct="1">
              <a:defRPr/>
            </a:pPr>
            <a:endParaRPr lang="th-TH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041525" y="404813"/>
            <a:ext cx="5626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2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 Chain Management (continued)</a:t>
            </a:r>
            <a:endParaRPr lang="th-TH" sz="22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6870" name="Picture 7" descr="Picture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2060575"/>
            <a:ext cx="7345362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01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A69CAF30-C688-45A6-A8BB-E705746C7800}" type="slidenum">
              <a:rPr lang="en-US" sz="1400" smtClean="0"/>
              <a:pPr eaLnBrk="1" hangingPunct="1"/>
              <a:t>4</a:t>
            </a:fld>
            <a:endParaRPr lang="th-TH" sz="140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46075"/>
            <a:ext cx="5656263" cy="5619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 Relationship Management </a:t>
            </a:r>
            <a:br>
              <a:rPr lang="en-US" sz="28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(continued)</a:t>
            </a:r>
            <a:endParaRPr lang="th-TH" sz="2800" b="1" dirty="0" smtClean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925" y="1557338"/>
            <a:ext cx="7065963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CRM..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Integrates and automates many of the customer serving processes</a:t>
            </a:r>
          </a:p>
          <a:p>
            <a:pPr lvl="1" eaLnBrk="1" hangingPunct="1"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Creates an IT framework of Web-enabled software &amp; databases that integrates these processes with the rest of the company’s business operations</a:t>
            </a:r>
          </a:p>
          <a:p>
            <a:pPr eaLnBrk="1" hangingPunct="1">
              <a:defRPr/>
            </a:pPr>
            <a:endParaRPr lang="th-TH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54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2A19DFED-A246-467C-8460-EF47246AECFF}" type="slidenum">
              <a:rPr lang="en-US" sz="1400" smtClean="0"/>
              <a:pPr eaLnBrk="1" hangingPunct="1"/>
              <a:t>5</a:t>
            </a:fld>
            <a:endParaRPr lang="th-TH" sz="140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1" y="333375"/>
            <a:ext cx="5792788" cy="5762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 Relationship Management </a:t>
            </a:r>
            <a:br>
              <a:rPr lang="en-US" sz="28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(continued)</a:t>
            </a:r>
            <a:endParaRPr lang="th-TH" sz="2800" b="1" dirty="0" smtClean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484313"/>
            <a:ext cx="7199312" cy="4525962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Includes software modules that provide tools that enable a business &amp; its employees to provide fast, convenient, dependable, consistent service.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138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ABCF151F-8801-4589-88BE-8A336B99F851}" type="slidenum">
              <a:rPr lang="en-US" sz="1400" smtClean="0"/>
              <a:pPr eaLnBrk="1" hangingPunct="1"/>
              <a:t>6</a:t>
            </a:fld>
            <a:endParaRPr lang="th-TH" sz="14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925" y="1484313"/>
            <a:ext cx="7210425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Major Application Components</a:t>
            </a:r>
          </a:p>
          <a:p>
            <a:pPr lvl="1" eaLnBrk="1" hangingPunct="1"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Contact &amp; Account Management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Helps capture and track relevant data about past and planned contacts with prospects &amp; customers.</a:t>
            </a:r>
          </a:p>
          <a:p>
            <a:pPr eaLnBrk="1" hangingPunct="1">
              <a:defRPr/>
            </a:pPr>
            <a:endParaRPr lang="th-TH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219200" y="333375"/>
            <a:ext cx="60166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 Relationship Management </a:t>
            </a:r>
            <a:br>
              <a:rPr lang="en-US" sz="24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(continued)</a:t>
            </a:r>
            <a:endParaRPr lang="th-TH" sz="24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76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E32C0EF0-83FA-4820-95B9-9D9C16A1284B}" type="slidenum">
              <a:rPr lang="en-US" sz="1400" smtClean="0"/>
              <a:pPr eaLnBrk="1" hangingPunct="1"/>
              <a:t>7</a:t>
            </a:fld>
            <a:endParaRPr lang="th-TH" sz="14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925" y="1557338"/>
            <a:ext cx="6994525" cy="4525962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</a:p>
          <a:p>
            <a:pPr lvl="2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Provides sales reps with software tools &amp; company data needed to support &amp; manage their sales activities.</a:t>
            </a:r>
          </a:p>
          <a:p>
            <a:pPr lvl="2" eaLnBrk="1" hangingPunct="1"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Helps optimize cross-selling &amp; up-selling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219200" y="333375"/>
            <a:ext cx="60166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 Relationship Management </a:t>
            </a:r>
            <a:b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(continued)</a:t>
            </a:r>
            <a:endParaRPr lang="th-TH" sz="28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556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079968F2-D69E-49F5-94DB-0B2139AB7085}" type="slidenum">
              <a:rPr lang="en-US" sz="1400" smtClean="0"/>
              <a:pPr eaLnBrk="1" hangingPunct="1"/>
              <a:t>8</a:t>
            </a:fld>
            <a:endParaRPr lang="th-TH" sz="14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925" y="1484313"/>
            <a:ext cx="7065963" cy="4525962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Marketing &amp; Fulfillment</a:t>
            </a:r>
          </a:p>
          <a:p>
            <a:pPr lvl="2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Helps accomplish direct marketing campaigns by automating tasks</a:t>
            </a:r>
          </a:p>
          <a:p>
            <a:pPr lvl="2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Helps capture &amp; manage prospect &amp; customer response data</a:t>
            </a:r>
          </a:p>
          <a:p>
            <a:pPr lvl="2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Helps in fulfillment by quickly scheduling sales contacts &amp; providing appropriate information on products &amp; services to them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600200" y="333375"/>
            <a:ext cx="5943599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 Relationship Management </a:t>
            </a:r>
            <a:b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(continued)</a:t>
            </a:r>
            <a:endParaRPr lang="th-TH" sz="28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980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0A8686D9-66C4-4F34-9B5E-53FC7D55A048}" type="slidenum">
              <a:rPr lang="en-US" sz="1400" smtClean="0"/>
              <a:pPr eaLnBrk="1" hangingPunct="1"/>
              <a:t>9</a:t>
            </a:fld>
            <a:endParaRPr lang="th-TH" sz="14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557338"/>
            <a:ext cx="7067550" cy="4525962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Customer Service and Support</a:t>
            </a:r>
          </a:p>
          <a:p>
            <a:pPr lvl="2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Provides software tools &amp; real-time access to the common customer database</a:t>
            </a:r>
          </a:p>
          <a:p>
            <a:pPr lvl="2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Helps create, assign, &amp; manage requests for service from customers</a:t>
            </a:r>
          </a:p>
          <a:p>
            <a:pPr lvl="3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Call center software</a:t>
            </a:r>
          </a:p>
          <a:p>
            <a:pPr lvl="3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Help desk software</a:t>
            </a:r>
          </a:p>
          <a:p>
            <a:pPr eaLnBrk="1" hangingPunct="1">
              <a:defRPr/>
            </a:pPr>
            <a:endParaRPr lang="th-TH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62000" y="333375"/>
            <a:ext cx="6473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 Relationship Management </a:t>
            </a:r>
            <a:b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(continued)</a:t>
            </a:r>
            <a:endParaRPr lang="th-TH" sz="28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244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878</Words>
  <Application>Microsoft Office PowerPoint</Application>
  <PresentationFormat>On-screen Show (4:3)</PresentationFormat>
  <Paragraphs>154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Enterprise e-Business Systems</vt:lpstr>
      <vt:lpstr>Section I</vt:lpstr>
      <vt:lpstr>Customer Relationship Management</vt:lpstr>
      <vt:lpstr>Customer Relationship Management  (continued)</vt:lpstr>
      <vt:lpstr>Customer Relationship Management 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II</vt:lpstr>
      <vt:lpstr>Enterprise Resource Planning</vt:lpstr>
      <vt:lpstr>Enterprise Resource Planning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III</vt:lpstr>
      <vt:lpstr>Supply Chain Management</vt:lpstr>
      <vt:lpstr>Supply Chain Management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e-Business Systems</dc:title>
  <dc:creator>ismail - [2010]</dc:creator>
  <cp:lastModifiedBy>ismail - [2010]</cp:lastModifiedBy>
  <cp:revision>31</cp:revision>
  <dcterms:created xsi:type="dcterms:W3CDTF">2013-08-27T06:50:08Z</dcterms:created>
  <dcterms:modified xsi:type="dcterms:W3CDTF">2013-09-16T07:47:50Z</dcterms:modified>
</cp:coreProperties>
</file>