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F0E-F525-4A76-98FD-D6E7A1ED583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BB94-BB45-4273-80B2-D748C88E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3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F0E-F525-4A76-98FD-D6E7A1ED583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BB94-BB45-4273-80B2-D748C88E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9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F0E-F525-4A76-98FD-D6E7A1ED583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BB94-BB45-4273-80B2-D748C88E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F0E-F525-4A76-98FD-D6E7A1ED583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BB94-BB45-4273-80B2-D748C88E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F0E-F525-4A76-98FD-D6E7A1ED583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BB94-BB45-4273-80B2-D748C88E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F0E-F525-4A76-98FD-D6E7A1ED583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BB94-BB45-4273-80B2-D748C88E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F0E-F525-4A76-98FD-D6E7A1ED583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BB94-BB45-4273-80B2-D748C88E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7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F0E-F525-4A76-98FD-D6E7A1ED583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BB94-BB45-4273-80B2-D748C88E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3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F0E-F525-4A76-98FD-D6E7A1ED583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BB94-BB45-4273-80B2-D748C88E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F0E-F525-4A76-98FD-D6E7A1ED583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BB94-BB45-4273-80B2-D748C88E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0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F0E-F525-4A76-98FD-D6E7A1ED583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8BB94-BB45-4273-80B2-D748C88E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3F0E-F525-4A76-98FD-D6E7A1ED5836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8BB94-BB45-4273-80B2-D748C88EC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5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457200" y="3657600"/>
            <a:ext cx="8305800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i="1">
                <a:latin typeface="Times New Roman" charset="0"/>
              </a:rPr>
              <a:t>Information system for Business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289409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4825"/>
            <a:ext cx="8077200" cy="638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Marketing Information Systems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 </a:t>
            </a:r>
          </a:p>
        </p:txBody>
      </p:sp>
      <p:pic>
        <p:nvPicPr>
          <p:cNvPr id="21510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350125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56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Interactive Marketing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5181600"/>
          </a:xfrm>
        </p:spPr>
        <p:txBody>
          <a:bodyPr/>
          <a:lstStyle/>
          <a:p>
            <a:pPr eaLnBrk="1" hangingPunct="1"/>
            <a:r>
              <a:rPr lang="en-US"/>
              <a:t>Interactive Marketing</a:t>
            </a:r>
          </a:p>
          <a:p>
            <a:pPr lvl="1" eaLnBrk="1" hangingPunct="1"/>
            <a:r>
              <a:rPr lang="en-US"/>
              <a:t>A customer-focused marketing process</a:t>
            </a:r>
          </a:p>
          <a:p>
            <a:pPr lvl="1" eaLnBrk="1" hangingPunct="1"/>
            <a:r>
              <a:rPr lang="en-US"/>
              <a:t>Uses the Internet, intranets, and extranets</a:t>
            </a:r>
          </a:p>
          <a:p>
            <a:pPr lvl="1" eaLnBrk="1" hangingPunct="1"/>
            <a:r>
              <a:rPr lang="en-US"/>
              <a:t>Establishes two-way transactions between a business and its customers or potential customers</a:t>
            </a:r>
          </a:p>
          <a:p>
            <a:pPr eaLnBrk="1" hangingPunct="1"/>
            <a:r>
              <a:rPr lang="en-US"/>
              <a:t>Goal</a:t>
            </a:r>
          </a:p>
          <a:p>
            <a:pPr lvl="1" eaLnBrk="1" hangingPunct="1"/>
            <a:r>
              <a:rPr lang="en-US"/>
              <a:t>Profitably use networks to attract and keep customers</a:t>
            </a:r>
          </a:p>
          <a:p>
            <a:pPr lvl="1" eaLnBrk="1" hangingPunct="1"/>
            <a:r>
              <a:rPr lang="en-US"/>
              <a:t>Get customers to help create, purchase, and improve products and services</a:t>
            </a:r>
          </a:p>
        </p:txBody>
      </p:sp>
    </p:spTree>
    <p:extLst>
      <p:ext uri="{BB962C8B-B14F-4D97-AF65-F5344CB8AC3E}">
        <p14:creationId xmlns:p14="http://schemas.microsoft.com/office/powerpoint/2010/main" val="249835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pPr eaLnBrk="1" hangingPunct="1"/>
            <a:r>
              <a:rPr lang="en-US"/>
              <a:t>Targeted Marketing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 eaLnBrk="1" hangingPunct="1"/>
            <a:r>
              <a:rPr lang="en-US"/>
              <a:t>An advertising and promotion management concept with five targeting components</a:t>
            </a:r>
          </a:p>
        </p:txBody>
      </p:sp>
      <p:pic>
        <p:nvPicPr>
          <p:cNvPr id="23558" name="Picture 4" descr="obr43559_0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0"/>
            <a:ext cx="50292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53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686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Targeted Marketing Components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/>
              <a:t>Community: customized ads to appeal to specific virtual communities</a:t>
            </a:r>
          </a:p>
          <a:p>
            <a:pPr eaLnBrk="1" hangingPunct="1"/>
            <a:r>
              <a:rPr lang="en-US"/>
              <a:t>Content: ads placed on a variety of selected websites, aimed at a specific audience</a:t>
            </a:r>
          </a:p>
          <a:p>
            <a:pPr eaLnBrk="1" hangingPunct="1"/>
            <a:r>
              <a:rPr lang="en-US"/>
              <a:t>Context: ads placed on web pages that are relevant to a product or service</a:t>
            </a:r>
          </a:p>
          <a:p>
            <a:pPr eaLnBrk="1" hangingPunct="1"/>
            <a:r>
              <a:rPr lang="en-US"/>
              <a:t>Demographic/Psychographic: web marketing aimed at specific types or classes of people</a:t>
            </a:r>
          </a:p>
          <a:p>
            <a:pPr eaLnBrk="1" hangingPunct="1"/>
            <a:r>
              <a:rPr lang="en-US"/>
              <a:t>Online behavior: promotions tailored to each visit to a site by an individual</a:t>
            </a:r>
          </a:p>
        </p:txBody>
      </p:sp>
    </p:spTree>
    <p:extLst>
      <p:ext uri="{BB962C8B-B14F-4D97-AF65-F5344CB8AC3E}">
        <p14:creationId xmlns:p14="http://schemas.microsoft.com/office/powerpoint/2010/main" val="249822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077200" cy="511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Sales Force Automation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73563"/>
          </a:xfrm>
        </p:spPr>
        <p:txBody>
          <a:bodyPr/>
          <a:lstStyle/>
          <a:p>
            <a:pPr eaLnBrk="1" hangingPunct="1"/>
            <a:r>
              <a:rPr lang="en-US"/>
              <a:t>Outfit sales force with notebook computers, </a:t>
            </a:r>
            <a:br>
              <a:rPr lang="en-US"/>
            </a:br>
            <a:r>
              <a:rPr lang="en-US"/>
              <a:t>web browsers, and sales contact software</a:t>
            </a:r>
          </a:p>
          <a:p>
            <a:pPr lvl="1" eaLnBrk="1" hangingPunct="1"/>
            <a:r>
              <a:rPr lang="en-US"/>
              <a:t>Connect them to marketing websites and the company intranet</a:t>
            </a:r>
          </a:p>
          <a:p>
            <a:pPr eaLnBrk="1" hangingPunct="1"/>
            <a:r>
              <a:rPr lang="en-US"/>
              <a:t>Goals</a:t>
            </a:r>
          </a:p>
          <a:p>
            <a:pPr lvl="1" eaLnBrk="1" hangingPunct="1"/>
            <a:r>
              <a:rPr lang="en-US"/>
              <a:t>Increase personal productivity</a:t>
            </a:r>
          </a:p>
          <a:p>
            <a:pPr lvl="1" eaLnBrk="1" hangingPunct="1"/>
            <a:r>
              <a:rPr lang="en-US"/>
              <a:t>Speed up capture and analysis of sales data</a:t>
            </a:r>
          </a:p>
          <a:p>
            <a:pPr lvl="1" eaLnBrk="1" hangingPunct="1"/>
            <a:r>
              <a:rPr lang="en-US"/>
              <a:t>Gain strategic advantage</a:t>
            </a:r>
          </a:p>
        </p:txBody>
      </p:sp>
    </p:spTree>
    <p:extLst>
      <p:ext uri="{BB962C8B-B14F-4D97-AF65-F5344CB8AC3E}">
        <p14:creationId xmlns:p14="http://schemas.microsoft.com/office/powerpoint/2010/main" val="213556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Manufacturing Information Systems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373563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/>
              <a:t>Supports the production/operations functions</a:t>
            </a:r>
          </a:p>
          <a:p>
            <a:pPr lvl="1" eaLnBrk="1" hangingPunct="1"/>
            <a:r>
              <a:rPr lang="en-US"/>
              <a:t>Includes all activities concerned with planning and control of the processes producing goods </a:t>
            </a:r>
            <a:br>
              <a:rPr lang="en-US"/>
            </a:br>
            <a:r>
              <a:rPr lang="en-US"/>
              <a:t>or services</a:t>
            </a:r>
          </a:p>
        </p:txBody>
      </p:sp>
    </p:spTree>
    <p:extLst>
      <p:ext uri="{BB962C8B-B14F-4D97-AF65-F5344CB8AC3E}">
        <p14:creationId xmlns:p14="http://schemas.microsoft.com/office/powerpoint/2010/main" val="93091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7772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Computer-Integrated Manufacturing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 </a:t>
            </a:r>
          </a:p>
        </p:txBody>
      </p:sp>
      <p:pic>
        <p:nvPicPr>
          <p:cNvPr id="27654" name="Picture 4" descr="obr43559_07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95400"/>
            <a:ext cx="533082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45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077200" cy="511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CIM Objectives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1957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/>
              <a:t>Simplify</a:t>
            </a:r>
            <a:r>
              <a:rPr lang="en-US"/>
              <a:t> production processes, product designs, and factory organization </a:t>
            </a:r>
          </a:p>
          <a:p>
            <a:pPr eaLnBrk="1" hangingPunct="1"/>
            <a:r>
              <a:rPr lang="en-US" b="1"/>
              <a:t>Automate</a:t>
            </a:r>
            <a:r>
              <a:rPr lang="en-US"/>
              <a:t> production processes and the </a:t>
            </a:r>
            <a:br>
              <a:rPr lang="en-US"/>
            </a:br>
            <a:r>
              <a:rPr lang="en-US"/>
              <a:t>business functions that support them</a:t>
            </a:r>
          </a:p>
          <a:p>
            <a:pPr eaLnBrk="1" hangingPunct="1"/>
            <a:r>
              <a:rPr lang="en-US" b="1"/>
              <a:t>Integrate</a:t>
            </a:r>
            <a:r>
              <a:rPr lang="en-US"/>
              <a:t> all production and support </a:t>
            </a:r>
            <a:br>
              <a:rPr lang="en-US"/>
            </a:br>
            <a:r>
              <a:rPr lang="en-US"/>
              <a:t>processes using</a:t>
            </a:r>
          </a:p>
          <a:p>
            <a:pPr lvl="1" eaLnBrk="1" hangingPunct="1"/>
            <a:r>
              <a:rPr lang="en-US"/>
              <a:t>Networks</a:t>
            </a:r>
          </a:p>
          <a:p>
            <a:pPr lvl="1" eaLnBrk="1" hangingPunct="1"/>
            <a:r>
              <a:rPr lang="en-US"/>
              <a:t>Cross-functional business software</a:t>
            </a:r>
          </a:p>
          <a:p>
            <a:pPr lvl="1" eaLnBrk="1" hangingPunct="1"/>
            <a:r>
              <a:rPr lang="en-US"/>
              <a:t>Other information technologies</a:t>
            </a:r>
          </a:p>
        </p:txBody>
      </p:sp>
    </p:spTree>
    <p:extLst>
      <p:ext uri="{BB962C8B-B14F-4D97-AF65-F5344CB8AC3E}">
        <p14:creationId xmlns:p14="http://schemas.microsoft.com/office/powerpoint/2010/main" val="2823280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077200" cy="511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CIM Systems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Computer-aided manufacturing (CAM)</a:t>
            </a:r>
          </a:p>
          <a:p>
            <a:pPr lvl="1" eaLnBrk="1" hangingPunct="1"/>
            <a:r>
              <a:rPr lang="en-US"/>
              <a:t>Automate the production process</a:t>
            </a:r>
          </a:p>
          <a:p>
            <a:pPr eaLnBrk="1" hangingPunct="1"/>
            <a:r>
              <a:rPr lang="en-US"/>
              <a:t>Manufacturing execution systems (MES)</a:t>
            </a:r>
          </a:p>
          <a:p>
            <a:pPr lvl="1" eaLnBrk="1" hangingPunct="1"/>
            <a:r>
              <a:rPr lang="en-US"/>
              <a:t>Performance monitoring information systems </a:t>
            </a:r>
            <a:br>
              <a:rPr lang="en-US"/>
            </a:br>
            <a:r>
              <a:rPr lang="en-US"/>
              <a:t>for factory floor operations</a:t>
            </a:r>
          </a:p>
          <a:p>
            <a:pPr eaLnBrk="1" hangingPunct="1"/>
            <a:r>
              <a:rPr lang="en-US"/>
              <a:t>Process control</a:t>
            </a:r>
          </a:p>
          <a:p>
            <a:pPr lvl="1" eaLnBrk="1" hangingPunct="1"/>
            <a:r>
              <a:rPr lang="en-US"/>
              <a:t>Control ongoing physical processes</a:t>
            </a:r>
          </a:p>
          <a:p>
            <a:pPr eaLnBrk="1" hangingPunct="1"/>
            <a:r>
              <a:rPr lang="en-US"/>
              <a:t>Machine control</a:t>
            </a:r>
          </a:p>
          <a:p>
            <a:pPr lvl="1" eaLnBrk="1" hangingPunct="1"/>
            <a:r>
              <a:rPr lang="en-US"/>
              <a:t>Controls the actions of machines</a:t>
            </a:r>
          </a:p>
        </p:txBody>
      </p:sp>
    </p:spTree>
    <p:extLst>
      <p:ext uri="{BB962C8B-B14F-4D97-AF65-F5344CB8AC3E}">
        <p14:creationId xmlns:p14="http://schemas.microsoft.com/office/powerpoint/2010/main" val="392482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Human Resource Management (HRM)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373563"/>
          </a:xfrm>
        </p:spPr>
        <p:txBody>
          <a:bodyPr/>
          <a:lstStyle/>
          <a:p>
            <a:pPr eaLnBrk="1" hangingPunct="1"/>
            <a:r>
              <a:rPr lang="en-US"/>
              <a:t>Information systems designed to support</a:t>
            </a:r>
          </a:p>
          <a:p>
            <a:pPr lvl="1" eaLnBrk="1" hangingPunct="1"/>
            <a:r>
              <a:rPr lang="en-US"/>
              <a:t>Planning to meet personnel needs</a:t>
            </a:r>
          </a:p>
          <a:p>
            <a:pPr lvl="1" eaLnBrk="1" hangingPunct="1"/>
            <a:r>
              <a:rPr lang="en-US"/>
              <a:t>Development of employees to their full potential</a:t>
            </a:r>
          </a:p>
          <a:p>
            <a:pPr lvl="1" eaLnBrk="1" hangingPunct="1"/>
            <a:r>
              <a:rPr lang="en-US"/>
              <a:t>Control of all personnel policies and programs</a:t>
            </a:r>
          </a:p>
        </p:txBody>
      </p:sp>
    </p:spTree>
    <p:extLst>
      <p:ext uri="{BB962C8B-B14F-4D97-AF65-F5344CB8AC3E}">
        <p14:creationId xmlns:p14="http://schemas.microsoft.com/office/powerpoint/2010/main" val="208122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Classification of IS on the basis of organizational level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Four main types of IS serve different organizational level.</a:t>
            </a:r>
          </a:p>
          <a:p>
            <a:pPr lvl="1"/>
            <a:r>
              <a:rPr lang="en-US"/>
              <a:t>Operational level system</a:t>
            </a:r>
          </a:p>
          <a:p>
            <a:pPr lvl="1"/>
            <a:r>
              <a:rPr lang="en-US"/>
              <a:t>Knowledge level system</a:t>
            </a:r>
          </a:p>
          <a:p>
            <a:pPr lvl="1"/>
            <a:r>
              <a:rPr lang="en-US"/>
              <a:t>Management level system</a:t>
            </a:r>
          </a:p>
          <a:p>
            <a:pPr lvl="1"/>
            <a:r>
              <a:rPr lang="en-US"/>
              <a:t>Strategic level systems</a:t>
            </a:r>
          </a:p>
        </p:txBody>
      </p:sp>
    </p:spTree>
    <p:extLst>
      <p:ext uri="{BB962C8B-B14F-4D97-AF65-F5344CB8AC3E}">
        <p14:creationId xmlns:p14="http://schemas.microsoft.com/office/powerpoint/2010/main" val="3818239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077200" cy="511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HRM Systems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 </a:t>
            </a:r>
          </a:p>
        </p:txBody>
      </p:sp>
      <p:pic>
        <p:nvPicPr>
          <p:cNvPr id="31750" name="Picture 4" descr="obr43559_07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6200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83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HRM and the Internet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Recruiting employees using the corporate website and commercial recruiting services</a:t>
            </a:r>
          </a:p>
          <a:p>
            <a:pPr eaLnBrk="1" hangingPunct="1"/>
            <a:r>
              <a:rPr lang="en-US"/>
              <a:t>Posting messages in selected Internet newsgroups</a:t>
            </a:r>
          </a:p>
          <a:p>
            <a:pPr eaLnBrk="1" hangingPunct="1"/>
            <a:r>
              <a:rPr lang="en-US"/>
              <a:t>Communicating with job applicants via e-mail</a:t>
            </a:r>
          </a:p>
        </p:txBody>
      </p:sp>
    </p:spTree>
    <p:extLst>
      <p:ext uri="{BB962C8B-B14F-4D97-AF65-F5344CB8AC3E}">
        <p14:creationId xmlns:p14="http://schemas.microsoft.com/office/powerpoint/2010/main" val="1610843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DDB289-F79A-450F-97DB-92E6BE14495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HRM and Corporate Intranets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34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Corporate intranet uses</a:t>
            </a:r>
          </a:p>
          <a:p>
            <a:pPr lvl="1" eaLnBrk="1" hangingPunct="1"/>
            <a:r>
              <a:rPr lang="en-US"/>
              <a:t>Process common HRM transactions</a:t>
            </a:r>
          </a:p>
          <a:p>
            <a:pPr lvl="1" eaLnBrk="1" hangingPunct="1"/>
            <a:r>
              <a:rPr lang="en-US"/>
              <a:t>Allow around-the-clock HRM services</a:t>
            </a:r>
          </a:p>
          <a:p>
            <a:pPr lvl="1" eaLnBrk="1" hangingPunct="1"/>
            <a:r>
              <a:rPr lang="en-US"/>
              <a:t>Disseminate information faster than through previous company channels</a:t>
            </a:r>
          </a:p>
          <a:p>
            <a:pPr lvl="1" eaLnBrk="1" hangingPunct="1"/>
            <a:r>
              <a:rPr lang="en-US"/>
              <a:t>Collect information from employees online</a:t>
            </a:r>
          </a:p>
          <a:p>
            <a:pPr lvl="1" eaLnBrk="1" hangingPunct="1"/>
            <a:r>
              <a:rPr lang="en-US"/>
              <a:t>Allow HRM tasks to be performed with little HRM department intervention</a:t>
            </a:r>
          </a:p>
          <a:p>
            <a:pPr lvl="1" eaLnBrk="1" hangingPunct="1"/>
            <a:r>
              <a:rPr lang="en-US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595165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4825"/>
            <a:ext cx="8077200" cy="714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Employee Self-Service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Intranet applications can allow employees to</a:t>
            </a:r>
          </a:p>
          <a:p>
            <a:pPr lvl="1" eaLnBrk="1" hangingPunct="1"/>
            <a:r>
              <a:rPr lang="en-US"/>
              <a:t>View benefits</a:t>
            </a:r>
          </a:p>
          <a:p>
            <a:pPr lvl="1" eaLnBrk="1" hangingPunct="1"/>
            <a:r>
              <a:rPr lang="en-US"/>
              <a:t>Enter travel and expense reports</a:t>
            </a:r>
          </a:p>
          <a:p>
            <a:pPr lvl="1" eaLnBrk="1" hangingPunct="1"/>
            <a:r>
              <a:rPr lang="en-US"/>
              <a:t>Verify employment and salary information</a:t>
            </a:r>
          </a:p>
          <a:p>
            <a:pPr lvl="1" eaLnBrk="1" hangingPunct="1"/>
            <a:r>
              <a:rPr lang="en-US"/>
              <a:t>Access and update personal information</a:t>
            </a:r>
          </a:p>
          <a:p>
            <a:pPr lvl="1" eaLnBrk="1" hangingPunct="1"/>
            <a:r>
              <a:rPr lang="en-US"/>
              <a:t>Enter time-sensitive data</a:t>
            </a:r>
          </a:p>
        </p:txBody>
      </p:sp>
    </p:spTree>
    <p:extLst>
      <p:ext uri="{BB962C8B-B14F-4D97-AF65-F5344CB8AC3E}">
        <p14:creationId xmlns:p14="http://schemas.microsoft.com/office/powerpoint/2010/main" val="1354229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458200" cy="838200"/>
          </a:xfrm>
        </p:spPr>
        <p:txBody>
          <a:bodyPr/>
          <a:lstStyle/>
          <a:p>
            <a:pPr eaLnBrk="1" hangingPunct="1"/>
            <a:r>
              <a:rPr lang="en-US"/>
              <a:t>Accounting Information Systems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9069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400"/>
              <a:t>The oldest and most widely used information system in business</a:t>
            </a:r>
          </a:p>
          <a:p>
            <a:pPr lvl="1" eaLnBrk="1" hangingPunct="1"/>
            <a:r>
              <a:rPr lang="en-US" sz="2400"/>
              <a:t>Records and reports business transactions and economic events</a:t>
            </a:r>
          </a:p>
          <a:p>
            <a:pPr lvl="1" eaLnBrk="1" hangingPunct="1"/>
            <a:r>
              <a:rPr lang="en-US" sz="2400"/>
              <a:t>Produces financial statements</a:t>
            </a:r>
          </a:p>
          <a:p>
            <a:pPr lvl="1" eaLnBrk="1" hangingPunct="1"/>
            <a:r>
              <a:rPr lang="en-US" sz="2400"/>
              <a:t>Forecasts future conditions</a:t>
            </a:r>
          </a:p>
          <a:p>
            <a:pPr eaLnBrk="1" hangingPunct="1"/>
            <a:r>
              <a:rPr lang="en-US" sz="2400"/>
              <a:t>Typically consists of</a:t>
            </a:r>
          </a:p>
          <a:p>
            <a:pPr lvl="1" eaLnBrk="1" hangingPunct="1"/>
            <a:r>
              <a:rPr lang="en-US" sz="2400"/>
              <a:t>Order processing</a:t>
            </a:r>
          </a:p>
          <a:p>
            <a:pPr lvl="1" eaLnBrk="1" hangingPunct="1"/>
            <a:r>
              <a:rPr lang="en-US" sz="2400"/>
              <a:t>Inventory control</a:t>
            </a:r>
          </a:p>
          <a:p>
            <a:pPr lvl="1" eaLnBrk="1" hangingPunct="1"/>
            <a:r>
              <a:rPr lang="en-US" sz="2400"/>
              <a:t>Accounts receivable</a:t>
            </a:r>
          </a:p>
          <a:p>
            <a:pPr lvl="1" eaLnBrk="1" hangingPunct="1"/>
            <a:r>
              <a:rPr lang="en-US" sz="2400"/>
              <a:t>Accounts payable</a:t>
            </a:r>
          </a:p>
          <a:p>
            <a:pPr lvl="1" eaLnBrk="1" hangingPunct="1"/>
            <a:r>
              <a:rPr lang="en-US" sz="2400"/>
              <a:t>Payroll</a:t>
            </a:r>
          </a:p>
          <a:p>
            <a:pPr lvl="1" eaLnBrk="1" hangingPunct="1"/>
            <a:r>
              <a:rPr lang="en-US" sz="2400"/>
              <a:t>General ledger systems</a:t>
            </a:r>
          </a:p>
        </p:txBody>
      </p:sp>
    </p:spTree>
    <p:extLst>
      <p:ext uri="{BB962C8B-B14F-4D97-AF65-F5344CB8AC3E}">
        <p14:creationId xmlns:p14="http://schemas.microsoft.com/office/powerpoint/2010/main" val="2859594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86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Accounting Information Systems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 </a:t>
            </a:r>
          </a:p>
        </p:txBody>
      </p:sp>
      <p:pic>
        <p:nvPicPr>
          <p:cNvPr id="36870" name="Picture 4" descr="obr43559_07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510463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235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86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Financial Management Systems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Supports business managers and professionals making decisions concerning</a:t>
            </a:r>
          </a:p>
          <a:p>
            <a:pPr lvl="1" eaLnBrk="1" hangingPunct="1"/>
            <a:r>
              <a:rPr lang="en-US"/>
              <a:t>The financing of a business</a:t>
            </a:r>
          </a:p>
          <a:p>
            <a:pPr lvl="1" eaLnBrk="1" hangingPunct="1"/>
            <a:r>
              <a:rPr lang="en-US"/>
              <a:t>The allocation and control of financial </a:t>
            </a:r>
            <a:br>
              <a:rPr lang="en-US"/>
            </a:br>
            <a:r>
              <a:rPr lang="en-US"/>
              <a:t>resources within a business</a:t>
            </a:r>
          </a:p>
        </p:txBody>
      </p:sp>
    </p:spTree>
    <p:extLst>
      <p:ext uri="{BB962C8B-B14F-4D97-AF65-F5344CB8AC3E}">
        <p14:creationId xmlns:p14="http://schemas.microsoft.com/office/powerpoint/2010/main" val="758200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4525"/>
            <a:ext cx="8077200" cy="1108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Financial Management System Example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 </a:t>
            </a:r>
          </a:p>
        </p:txBody>
      </p:sp>
      <p:pic>
        <p:nvPicPr>
          <p:cNvPr id="38918" name="Picture 4" descr="obr43559_07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70199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91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Classification of IS on the basis of organizational level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Operational level system: information systems that monitor the elementary activities and transaction of the organization.</a:t>
            </a:r>
          </a:p>
          <a:p>
            <a:r>
              <a:rPr lang="en-US"/>
              <a:t>Knowledge level system: information system that support and data workers in the organization.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9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Classification of IS on the basis of organizational level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Management level system: information system that support the monitoring, controlling, decision making and administrative activities of middle managers.</a:t>
            </a:r>
          </a:p>
          <a:p>
            <a:r>
              <a:rPr lang="en-US"/>
              <a:t>Strategic level system: information system that support the long range planning activities of senior managers.</a:t>
            </a:r>
          </a:p>
        </p:txBody>
      </p:sp>
    </p:spTree>
    <p:extLst>
      <p:ext uri="{BB962C8B-B14F-4D97-AF65-F5344CB8AC3E}">
        <p14:creationId xmlns:p14="http://schemas.microsoft.com/office/powerpoint/2010/main" val="194544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Classification of IS on the basis of functional level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 also serves the major business functions such as</a:t>
            </a:r>
          </a:p>
          <a:p>
            <a:pPr lvl="1"/>
            <a:r>
              <a:rPr lang="en-US"/>
              <a:t>Sales and marketing</a:t>
            </a:r>
          </a:p>
          <a:p>
            <a:pPr lvl="1"/>
            <a:r>
              <a:rPr lang="en-US"/>
              <a:t>Manufacturing</a:t>
            </a:r>
          </a:p>
          <a:p>
            <a:pPr lvl="1"/>
            <a:r>
              <a:rPr lang="en-US"/>
              <a:t>Finance</a:t>
            </a:r>
          </a:p>
          <a:p>
            <a:pPr lvl="1"/>
            <a:r>
              <a:rPr lang="en-US"/>
              <a:t>Accounting</a:t>
            </a:r>
          </a:p>
          <a:p>
            <a:pPr lvl="1"/>
            <a:r>
              <a:rPr lang="en-US"/>
              <a:t>Human resource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0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GB" sz="1400" b="1" dirty="0"/>
            </a:br>
            <a:r>
              <a:rPr lang="en-GB" sz="3100" dirty="0"/>
              <a:t>Types</a:t>
            </a:r>
            <a:r>
              <a:rPr lang="en-GB" sz="1400" dirty="0"/>
              <a:t> </a:t>
            </a:r>
            <a:r>
              <a:rPr lang="en-GB" sz="3100" dirty="0"/>
              <a:t>of information systems</a:t>
            </a:r>
            <a:endParaRPr lang="en-GB" sz="3100" b="1" dirty="0"/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533400" y="1371600"/>
            <a:ext cx="7924800" cy="4495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0" name="Group 51"/>
          <p:cNvGrpSpPr>
            <a:grpSpLocks/>
          </p:cNvGrpSpPr>
          <p:nvPr/>
        </p:nvGrpSpPr>
        <p:grpSpPr bwMode="auto">
          <a:xfrm>
            <a:off x="1905000" y="1828800"/>
            <a:ext cx="5334000" cy="3717925"/>
            <a:chOff x="1200" y="1152"/>
            <a:chExt cx="3360" cy="2342"/>
          </a:xfrm>
        </p:grpSpPr>
        <p:grpSp>
          <p:nvGrpSpPr>
            <p:cNvPr id="9232" name="Group 16"/>
            <p:cNvGrpSpPr>
              <a:grpSpLocks/>
            </p:cNvGrpSpPr>
            <p:nvPr/>
          </p:nvGrpSpPr>
          <p:grpSpPr bwMode="auto">
            <a:xfrm>
              <a:off x="1248" y="1152"/>
              <a:ext cx="3168" cy="2016"/>
              <a:chOff x="1632" y="1104"/>
              <a:chExt cx="2976" cy="1584"/>
            </a:xfrm>
          </p:grpSpPr>
          <p:grpSp>
            <p:nvGrpSpPr>
              <p:cNvPr id="9239" name="Group 17"/>
              <p:cNvGrpSpPr>
                <a:grpSpLocks/>
              </p:cNvGrpSpPr>
              <p:nvPr/>
            </p:nvGrpSpPr>
            <p:grpSpPr bwMode="auto">
              <a:xfrm>
                <a:off x="1632" y="1104"/>
                <a:ext cx="2976" cy="1584"/>
                <a:chOff x="1632" y="1104"/>
                <a:chExt cx="2976" cy="1584"/>
              </a:xfrm>
            </p:grpSpPr>
            <p:sp>
              <p:nvSpPr>
                <p:cNvPr id="9250" name="Rectangle 18"/>
                <p:cNvSpPr>
                  <a:spLocks noChangeArrowheads="1"/>
                </p:cNvSpPr>
                <p:nvPr/>
              </p:nvSpPr>
              <p:spPr bwMode="auto">
                <a:xfrm>
                  <a:off x="2640" y="1104"/>
                  <a:ext cx="1104" cy="288"/>
                </a:xfrm>
                <a:prstGeom prst="rect">
                  <a:avLst/>
                </a:prstGeom>
                <a:solidFill>
                  <a:schemeClr val="hlink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1" name="Rectangle 19"/>
                <p:cNvSpPr>
                  <a:spLocks noChangeArrowheads="1"/>
                </p:cNvSpPr>
                <p:nvPr/>
              </p:nvSpPr>
              <p:spPr bwMode="auto">
                <a:xfrm>
                  <a:off x="2304" y="1536"/>
                  <a:ext cx="1680" cy="288"/>
                </a:xfrm>
                <a:prstGeom prst="rect">
                  <a:avLst/>
                </a:prstGeom>
                <a:solidFill>
                  <a:schemeClr val="hlink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2" name="Rectangle 20"/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2304" cy="288"/>
                </a:xfrm>
                <a:prstGeom prst="rect">
                  <a:avLst/>
                </a:prstGeom>
                <a:solidFill>
                  <a:schemeClr val="hlink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3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400"/>
                  <a:ext cx="2976" cy="288"/>
                </a:xfrm>
                <a:prstGeom prst="rect">
                  <a:avLst/>
                </a:prstGeom>
                <a:solidFill>
                  <a:schemeClr val="hlink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40" name="Group 22"/>
              <p:cNvGrpSpPr>
                <a:grpSpLocks/>
              </p:cNvGrpSpPr>
              <p:nvPr/>
            </p:nvGrpSpPr>
            <p:grpSpPr bwMode="auto">
              <a:xfrm flipH="1">
                <a:off x="3312" y="1104"/>
                <a:ext cx="816" cy="1584"/>
                <a:chOff x="2208" y="1104"/>
                <a:chExt cx="816" cy="1584"/>
              </a:xfrm>
            </p:grpSpPr>
            <p:sp>
              <p:nvSpPr>
                <p:cNvPr id="9246" name="Rectangle 23"/>
                <p:cNvSpPr>
                  <a:spLocks noChangeArrowheads="1"/>
                </p:cNvSpPr>
                <p:nvPr/>
              </p:nvSpPr>
              <p:spPr bwMode="auto">
                <a:xfrm>
                  <a:off x="2832" y="1104"/>
                  <a:ext cx="192" cy="288"/>
                </a:xfrm>
                <a:prstGeom prst="rect">
                  <a:avLst/>
                </a:prstGeom>
                <a:solidFill>
                  <a:srgbClr val="FFCC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7" name="Rectangle 24"/>
                <p:cNvSpPr>
                  <a:spLocks noChangeArrowheads="1"/>
                </p:cNvSpPr>
                <p:nvPr/>
              </p:nvSpPr>
              <p:spPr bwMode="auto">
                <a:xfrm>
                  <a:off x="2640" y="1536"/>
                  <a:ext cx="336" cy="288"/>
                </a:xfrm>
                <a:prstGeom prst="rect">
                  <a:avLst/>
                </a:prstGeom>
                <a:solidFill>
                  <a:srgbClr val="FFCC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8" name="Rectangle 25"/>
                <p:cNvSpPr>
                  <a:spLocks noChangeArrowheads="1"/>
                </p:cNvSpPr>
                <p:nvPr/>
              </p:nvSpPr>
              <p:spPr bwMode="auto">
                <a:xfrm>
                  <a:off x="2448" y="1968"/>
                  <a:ext cx="480" cy="288"/>
                </a:xfrm>
                <a:prstGeom prst="rect">
                  <a:avLst/>
                </a:prstGeom>
                <a:solidFill>
                  <a:srgbClr val="FFCC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9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2400"/>
                  <a:ext cx="624" cy="288"/>
                </a:xfrm>
                <a:prstGeom prst="rect">
                  <a:avLst/>
                </a:prstGeom>
                <a:solidFill>
                  <a:srgbClr val="FFCC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41" name="Group 27"/>
              <p:cNvGrpSpPr>
                <a:grpSpLocks/>
              </p:cNvGrpSpPr>
              <p:nvPr/>
            </p:nvGrpSpPr>
            <p:grpSpPr bwMode="auto">
              <a:xfrm>
                <a:off x="2256" y="1104"/>
                <a:ext cx="816" cy="1584"/>
                <a:chOff x="2208" y="1104"/>
                <a:chExt cx="816" cy="1584"/>
              </a:xfrm>
            </p:grpSpPr>
            <p:sp>
              <p:nvSpPr>
                <p:cNvPr id="9242" name="Rectangle 28"/>
                <p:cNvSpPr>
                  <a:spLocks noChangeArrowheads="1"/>
                </p:cNvSpPr>
                <p:nvPr/>
              </p:nvSpPr>
              <p:spPr bwMode="auto">
                <a:xfrm>
                  <a:off x="2832" y="1104"/>
                  <a:ext cx="192" cy="288"/>
                </a:xfrm>
                <a:prstGeom prst="rect">
                  <a:avLst/>
                </a:prstGeom>
                <a:solidFill>
                  <a:srgbClr val="FFCC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3" name="Rectangle 29"/>
                <p:cNvSpPr>
                  <a:spLocks noChangeArrowheads="1"/>
                </p:cNvSpPr>
                <p:nvPr/>
              </p:nvSpPr>
              <p:spPr bwMode="auto">
                <a:xfrm>
                  <a:off x="2640" y="1536"/>
                  <a:ext cx="336" cy="288"/>
                </a:xfrm>
                <a:prstGeom prst="rect">
                  <a:avLst/>
                </a:prstGeom>
                <a:solidFill>
                  <a:srgbClr val="FFCC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4" name="Rectangle 30"/>
                <p:cNvSpPr>
                  <a:spLocks noChangeArrowheads="1"/>
                </p:cNvSpPr>
                <p:nvPr/>
              </p:nvSpPr>
              <p:spPr bwMode="auto">
                <a:xfrm>
                  <a:off x="2448" y="1968"/>
                  <a:ext cx="480" cy="288"/>
                </a:xfrm>
                <a:prstGeom prst="rect">
                  <a:avLst/>
                </a:prstGeom>
                <a:solidFill>
                  <a:srgbClr val="FFCC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5" name="Rectangle 31"/>
                <p:cNvSpPr>
                  <a:spLocks noChangeArrowheads="1"/>
                </p:cNvSpPr>
                <p:nvPr/>
              </p:nvSpPr>
              <p:spPr bwMode="auto">
                <a:xfrm>
                  <a:off x="2208" y="2400"/>
                  <a:ext cx="624" cy="288"/>
                </a:xfrm>
                <a:prstGeom prst="rect">
                  <a:avLst/>
                </a:prstGeom>
                <a:solidFill>
                  <a:srgbClr val="FFCC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33" name="Group 32"/>
            <p:cNvGrpSpPr>
              <a:grpSpLocks/>
            </p:cNvGrpSpPr>
            <p:nvPr/>
          </p:nvGrpSpPr>
          <p:grpSpPr bwMode="auto">
            <a:xfrm>
              <a:off x="1200" y="3168"/>
              <a:ext cx="3360" cy="326"/>
              <a:chOff x="1488" y="2688"/>
              <a:chExt cx="3216" cy="326"/>
            </a:xfrm>
          </p:grpSpPr>
          <p:sp>
            <p:nvSpPr>
              <p:cNvPr id="9234" name="Text Box 33"/>
              <p:cNvSpPr txBox="1">
                <a:spLocks noChangeArrowheads="1"/>
              </p:cNvSpPr>
              <p:nvPr/>
            </p:nvSpPr>
            <p:spPr bwMode="auto">
              <a:xfrm>
                <a:off x="1488" y="2688"/>
                <a:ext cx="62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noProof="1">
                    <a:solidFill>
                      <a:schemeClr val="tx1"/>
                    </a:solidFill>
                  </a:rPr>
                  <a:t>Sales and Marketing</a:t>
                </a:r>
              </a:p>
            </p:txBody>
          </p:sp>
          <p:sp>
            <p:nvSpPr>
              <p:cNvPr id="9235" name="Text Box 34"/>
              <p:cNvSpPr txBox="1">
                <a:spLocks noChangeArrowheads="1"/>
              </p:cNvSpPr>
              <p:nvPr/>
            </p:nvSpPr>
            <p:spPr bwMode="auto">
              <a:xfrm>
                <a:off x="2064" y="2688"/>
                <a:ext cx="9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noProof="1">
                    <a:solidFill>
                      <a:schemeClr val="tx1"/>
                    </a:solidFill>
                  </a:rPr>
                  <a:t>Manufacturing</a:t>
                </a:r>
              </a:p>
            </p:txBody>
          </p:sp>
          <p:sp>
            <p:nvSpPr>
              <p:cNvPr id="9236" name="Text Box 35"/>
              <p:cNvSpPr txBox="1">
                <a:spLocks noChangeArrowheads="1"/>
              </p:cNvSpPr>
              <p:nvPr/>
            </p:nvSpPr>
            <p:spPr bwMode="auto">
              <a:xfrm>
                <a:off x="2928" y="2688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noProof="1">
                    <a:solidFill>
                      <a:schemeClr val="tx1"/>
                    </a:solidFill>
                  </a:rPr>
                  <a:t>Finance</a:t>
                </a:r>
              </a:p>
            </p:txBody>
          </p:sp>
          <p:sp>
            <p:nvSpPr>
              <p:cNvPr id="9237" name="Text Box 36"/>
              <p:cNvSpPr txBox="1">
                <a:spLocks noChangeArrowheads="1"/>
              </p:cNvSpPr>
              <p:nvPr/>
            </p:nvSpPr>
            <p:spPr bwMode="auto">
              <a:xfrm>
                <a:off x="3408" y="2688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noProof="1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9238" name="Text Box 37"/>
              <p:cNvSpPr txBox="1">
                <a:spLocks noChangeArrowheads="1"/>
              </p:cNvSpPr>
              <p:nvPr/>
            </p:nvSpPr>
            <p:spPr bwMode="auto">
              <a:xfrm>
                <a:off x="4032" y="2688"/>
                <a:ext cx="67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noProof="1">
                    <a:solidFill>
                      <a:schemeClr val="tx1"/>
                    </a:solidFill>
                  </a:rPr>
                  <a:t>Human Resources</a:t>
                </a:r>
              </a:p>
            </p:txBody>
          </p:sp>
        </p:grpSp>
      </p:grpSp>
      <p:sp>
        <p:nvSpPr>
          <p:cNvPr id="9221" name="Text Box 39"/>
          <p:cNvSpPr txBox="1">
            <a:spLocks noChangeArrowheads="1"/>
          </p:cNvSpPr>
          <p:nvPr/>
        </p:nvSpPr>
        <p:spPr bwMode="auto">
          <a:xfrm>
            <a:off x="762000" y="1447800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>
                <a:solidFill>
                  <a:schemeClr val="tx1"/>
                </a:solidFill>
              </a:rPr>
              <a:t>KIND OF INFORMATION SYSTEM</a:t>
            </a:r>
          </a:p>
        </p:txBody>
      </p:sp>
      <p:sp>
        <p:nvSpPr>
          <p:cNvPr id="9222" name="Text Box 40"/>
          <p:cNvSpPr txBox="1">
            <a:spLocks noChangeArrowheads="1"/>
          </p:cNvSpPr>
          <p:nvPr/>
        </p:nvSpPr>
        <p:spPr bwMode="auto">
          <a:xfrm>
            <a:off x="5562600" y="1447800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>
                <a:solidFill>
                  <a:schemeClr val="tx1"/>
                </a:solidFill>
              </a:rPr>
              <a:t>GROUPS SERVED</a:t>
            </a:r>
          </a:p>
        </p:txBody>
      </p:sp>
      <p:sp>
        <p:nvSpPr>
          <p:cNvPr id="9223" name="Text Box 42"/>
          <p:cNvSpPr txBox="1">
            <a:spLocks noChangeArrowheads="1"/>
          </p:cNvSpPr>
          <p:nvPr/>
        </p:nvSpPr>
        <p:spPr bwMode="auto">
          <a:xfrm>
            <a:off x="2590800" y="1828800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>
                <a:solidFill>
                  <a:schemeClr val="tx1"/>
                </a:solidFill>
              </a:rPr>
              <a:t>Strategic Level</a:t>
            </a:r>
          </a:p>
        </p:txBody>
      </p:sp>
      <p:sp>
        <p:nvSpPr>
          <p:cNvPr id="9224" name="Text Box 43"/>
          <p:cNvSpPr txBox="1">
            <a:spLocks noChangeArrowheads="1"/>
          </p:cNvSpPr>
          <p:nvPr/>
        </p:nvSpPr>
        <p:spPr bwMode="auto">
          <a:xfrm>
            <a:off x="1828800" y="27432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>
                <a:solidFill>
                  <a:schemeClr val="tx1"/>
                </a:solidFill>
              </a:rPr>
              <a:t>Management Level</a:t>
            </a:r>
          </a:p>
        </p:txBody>
      </p:sp>
      <p:sp>
        <p:nvSpPr>
          <p:cNvPr id="9225" name="Text Box 44"/>
          <p:cNvSpPr txBox="1">
            <a:spLocks noChangeArrowheads="1"/>
          </p:cNvSpPr>
          <p:nvPr/>
        </p:nvSpPr>
        <p:spPr bwMode="auto">
          <a:xfrm>
            <a:off x="1371600" y="3581400"/>
            <a:ext cx="1066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>
                <a:solidFill>
                  <a:schemeClr val="tx1"/>
                </a:solidFill>
              </a:rPr>
              <a:t>Knowledge Level</a:t>
            </a:r>
          </a:p>
        </p:txBody>
      </p:sp>
      <p:sp>
        <p:nvSpPr>
          <p:cNvPr id="9226" name="Text Box 45"/>
          <p:cNvSpPr txBox="1">
            <a:spLocks noChangeArrowheads="1"/>
          </p:cNvSpPr>
          <p:nvPr/>
        </p:nvSpPr>
        <p:spPr bwMode="auto">
          <a:xfrm>
            <a:off x="1143000" y="4495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227" name="Text Box 46"/>
          <p:cNvSpPr txBox="1">
            <a:spLocks noChangeArrowheads="1"/>
          </p:cNvSpPr>
          <p:nvPr/>
        </p:nvSpPr>
        <p:spPr bwMode="auto">
          <a:xfrm>
            <a:off x="685800" y="44958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>
                <a:solidFill>
                  <a:schemeClr val="tx1"/>
                </a:solidFill>
              </a:rPr>
              <a:t>Operational Level</a:t>
            </a:r>
          </a:p>
        </p:txBody>
      </p:sp>
      <p:sp>
        <p:nvSpPr>
          <p:cNvPr id="9228" name="Text Box 47"/>
          <p:cNvSpPr txBox="1">
            <a:spLocks noChangeArrowheads="1"/>
          </p:cNvSpPr>
          <p:nvPr/>
        </p:nvSpPr>
        <p:spPr bwMode="auto">
          <a:xfrm>
            <a:off x="5715000" y="1828800"/>
            <a:ext cx="914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>
                <a:solidFill>
                  <a:schemeClr val="tx1"/>
                </a:solidFill>
              </a:rPr>
              <a:t>Senior Managers</a:t>
            </a:r>
          </a:p>
        </p:txBody>
      </p:sp>
      <p:sp>
        <p:nvSpPr>
          <p:cNvPr id="9229" name="Text Box 48"/>
          <p:cNvSpPr txBox="1">
            <a:spLocks noChangeArrowheads="1"/>
          </p:cNvSpPr>
          <p:nvPr/>
        </p:nvSpPr>
        <p:spPr bwMode="auto">
          <a:xfrm>
            <a:off x="6019800" y="2743200"/>
            <a:ext cx="1066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>
                <a:solidFill>
                  <a:schemeClr val="tx1"/>
                </a:solidFill>
              </a:rPr>
              <a:t>Middle Managers</a:t>
            </a:r>
          </a:p>
        </p:txBody>
      </p:sp>
      <p:sp>
        <p:nvSpPr>
          <p:cNvPr id="9230" name="Text Box 49"/>
          <p:cNvSpPr txBox="1">
            <a:spLocks noChangeArrowheads="1"/>
          </p:cNvSpPr>
          <p:nvPr/>
        </p:nvSpPr>
        <p:spPr bwMode="auto">
          <a:xfrm>
            <a:off x="6629400" y="3581400"/>
            <a:ext cx="1447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>
                <a:solidFill>
                  <a:schemeClr val="tx1"/>
                </a:solidFill>
              </a:rPr>
              <a:t>Knowledge and Data Workers</a:t>
            </a:r>
          </a:p>
        </p:txBody>
      </p:sp>
      <p:sp>
        <p:nvSpPr>
          <p:cNvPr id="9231" name="Text Box 50"/>
          <p:cNvSpPr txBox="1">
            <a:spLocks noChangeArrowheads="1"/>
          </p:cNvSpPr>
          <p:nvPr/>
        </p:nvSpPr>
        <p:spPr bwMode="auto">
          <a:xfrm>
            <a:off x="7162800" y="44196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>
                <a:solidFill>
                  <a:schemeClr val="tx1"/>
                </a:solidFill>
              </a:rPr>
              <a:t>Operational Managers</a:t>
            </a:r>
          </a:p>
        </p:txBody>
      </p:sp>
    </p:spTree>
    <p:extLst>
      <p:ext uri="{BB962C8B-B14F-4D97-AF65-F5344CB8AC3E}">
        <p14:creationId xmlns:p14="http://schemas.microsoft.com/office/powerpoint/2010/main" val="258555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8"/>
          <p:cNvSpPr>
            <a:spLocks noChangeArrowheads="1"/>
          </p:cNvSpPr>
          <p:nvPr/>
        </p:nvSpPr>
        <p:spPr bwMode="auto">
          <a:xfrm>
            <a:off x="2057400" y="4191000"/>
            <a:ext cx="6400800" cy="1219200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66"/>
          <p:cNvSpPr>
            <a:spLocks noChangeArrowheads="1"/>
          </p:cNvSpPr>
          <p:nvPr/>
        </p:nvSpPr>
        <p:spPr bwMode="auto">
          <a:xfrm>
            <a:off x="3048000" y="2971800"/>
            <a:ext cx="4800600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65"/>
          <p:cNvSpPr>
            <a:spLocks noChangeArrowheads="1"/>
          </p:cNvSpPr>
          <p:nvPr/>
        </p:nvSpPr>
        <p:spPr bwMode="auto">
          <a:xfrm>
            <a:off x="3048000" y="1752600"/>
            <a:ext cx="4800600" cy="1143000"/>
          </a:xfrm>
          <a:prstGeom prst="rect">
            <a:avLst/>
          </a:prstGeom>
          <a:solidFill>
            <a:srgbClr val="00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64"/>
          <p:cNvSpPr>
            <a:spLocks noChangeArrowheads="1"/>
          </p:cNvSpPr>
          <p:nvPr/>
        </p:nvSpPr>
        <p:spPr bwMode="auto">
          <a:xfrm>
            <a:off x="3505200" y="914400"/>
            <a:ext cx="3886200" cy="762000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304800"/>
          </a:xfrm>
        </p:spPr>
        <p:txBody>
          <a:bodyPr>
            <a:noAutofit/>
          </a:bodyPr>
          <a:lstStyle/>
          <a:p>
            <a:pPr eaLnBrk="1" hangingPunct="1"/>
            <a:r>
              <a:rPr lang="en-GB" sz="2800" dirty="0"/>
              <a:t>The six major types of information systems</a:t>
            </a:r>
            <a:endParaRPr lang="en-GB" sz="2800" b="1" dirty="0"/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533400" y="762000"/>
            <a:ext cx="8106508" cy="5638800"/>
          </a:xfrm>
          <a:prstGeom prst="rect">
            <a:avLst/>
          </a:prstGeom>
          <a:noFill/>
          <a:ln w="9525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685800" y="762000"/>
            <a:ext cx="198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b="1">
                <a:solidFill>
                  <a:schemeClr val="tx1"/>
                </a:solidFill>
              </a:rPr>
              <a:t>TYPES OF SYSTEMS</a:t>
            </a: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914400" y="1066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sz="1200" b="1">
                <a:solidFill>
                  <a:schemeClr val="tx1"/>
                </a:solidFill>
              </a:rPr>
              <a:t>Executive Support Systems (ESS)</a:t>
            </a:r>
          </a:p>
        </p:txBody>
      </p:sp>
      <p:sp>
        <p:nvSpPr>
          <p:cNvPr id="10250" name="Text Box 12"/>
          <p:cNvSpPr txBox="1">
            <a:spLocks noChangeArrowheads="1"/>
          </p:cNvSpPr>
          <p:nvPr/>
        </p:nvSpPr>
        <p:spPr bwMode="auto">
          <a:xfrm>
            <a:off x="533400" y="4648200"/>
            <a:ext cx="1676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sz="1200" b="1">
                <a:solidFill>
                  <a:schemeClr val="tx1"/>
                </a:solidFill>
              </a:rPr>
              <a:t>Transaction Processing Systems (TPS)</a:t>
            </a:r>
          </a:p>
        </p:txBody>
      </p:sp>
      <p:sp>
        <p:nvSpPr>
          <p:cNvPr id="10251" name="Text Box 13"/>
          <p:cNvSpPr txBox="1">
            <a:spLocks noChangeArrowheads="1"/>
          </p:cNvSpPr>
          <p:nvPr/>
        </p:nvSpPr>
        <p:spPr bwMode="auto">
          <a:xfrm>
            <a:off x="3810000" y="838200"/>
            <a:ext cx="3124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sz="1200" b="1">
                <a:solidFill>
                  <a:schemeClr val="tx1"/>
                </a:solidFill>
              </a:rPr>
              <a:t>Strategic-Level Systems</a:t>
            </a:r>
          </a:p>
        </p:txBody>
      </p:sp>
      <p:sp>
        <p:nvSpPr>
          <p:cNvPr id="10252" name="Text Box 15"/>
          <p:cNvSpPr txBox="1">
            <a:spLocks noChangeArrowheads="1"/>
          </p:cNvSpPr>
          <p:nvPr/>
        </p:nvSpPr>
        <p:spPr bwMode="auto">
          <a:xfrm>
            <a:off x="3810000" y="1752600"/>
            <a:ext cx="3124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sz="1200" b="1">
                <a:solidFill>
                  <a:schemeClr val="tx1"/>
                </a:solidFill>
              </a:rPr>
              <a:t>Management-Level Systems</a:t>
            </a:r>
          </a:p>
        </p:txBody>
      </p:sp>
      <p:sp>
        <p:nvSpPr>
          <p:cNvPr id="10253" name="Text Box 16"/>
          <p:cNvSpPr txBox="1">
            <a:spLocks noChangeArrowheads="1"/>
          </p:cNvSpPr>
          <p:nvPr/>
        </p:nvSpPr>
        <p:spPr bwMode="auto">
          <a:xfrm>
            <a:off x="3810000" y="2971800"/>
            <a:ext cx="3124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sz="1200" b="1">
                <a:solidFill>
                  <a:schemeClr val="tx1"/>
                </a:solidFill>
              </a:rPr>
              <a:t>Knowledge-Level Systems</a:t>
            </a:r>
          </a:p>
        </p:txBody>
      </p:sp>
      <p:sp>
        <p:nvSpPr>
          <p:cNvPr id="10254" name="Text Box 17"/>
          <p:cNvSpPr txBox="1">
            <a:spLocks noChangeArrowheads="1"/>
          </p:cNvSpPr>
          <p:nvPr/>
        </p:nvSpPr>
        <p:spPr bwMode="auto">
          <a:xfrm>
            <a:off x="3810000" y="4191000"/>
            <a:ext cx="3124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sz="1200" b="1">
                <a:solidFill>
                  <a:schemeClr val="tx1"/>
                </a:solidFill>
              </a:rPr>
              <a:t>Operational-Level Systems</a:t>
            </a:r>
          </a:p>
        </p:txBody>
      </p:sp>
      <p:grpSp>
        <p:nvGrpSpPr>
          <p:cNvPr id="10255" name="Group 23"/>
          <p:cNvGrpSpPr>
            <a:grpSpLocks/>
          </p:cNvGrpSpPr>
          <p:nvPr/>
        </p:nvGrpSpPr>
        <p:grpSpPr bwMode="auto">
          <a:xfrm>
            <a:off x="3581400" y="1066800"/>
            <a:ext cx="3886200" cy="639763"/>
            <a:chOff x="1824" y="1104"/>
            <a:chExt cx="2448" cy="403"/>
          </a:xfrm>
        </p:grpSpPr>
        <p:sp>
          <p:nvSpPr>
            <p:cNvPr id="10302" name="Text Box 18"/>
            <p:cNvSpPr txBox="1">
              <a:spLocks noChangeArrowheads="1"/>
            </p:cNvSpPr>
            <p:nvPr/>
          </p:nvSpPr>
          <p:spPr bwMode="auto">
            <a:xfrm>
              <a:off x="1824" y="1104"/>
              <a:ext cx="57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5-year sales trend forecasting</a:t>
              </a:r>
            </a:p>
          </p:txBody>
        </p:sp>
        <p:sp>
          <p:nvSpPr>
            <p:cNvPr id="10303" name="Text Box 19"/>
            <p:cNvSpPr txBox="1">
              <a:spLocks noChangeArrowheads="1"/>
            </p:cNvSpPr>
            <p:nvPr/>
          </p:nvSpPr>
          <p:spPr bwMode="auto">
            <a:xfrm>
              <a:off x="2352" y="1104"/>
              <a:ext cx="57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5-year operating plan</a:t>
              </a:r>
            </a:p>
          </p:txBody>
        </p:sp>
        <p:sp>
          <p:nvSpPr>
            <p:cNvPr id="10304" name="Text Box 20"/>
            <p:cNvSpPr txBox="1">
              <a:spLocks noChangeArrowheads="1"/>
            </p:cNvSpPr>
            <p:nvPr/>
          </p:nvSpPr>
          <p:spPr bwMode="auto">
            <a:xfrm>
              <a:off x="2784" y="1104"/>
              <a:ext cx="57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5-year budget forecasting</a:t>
              </a:r>
            </a:p>
          </p:txBody>
        </p:sp>
        <p:sp>
          <p:nvSpPr>
            <p:cNvPr id="10305" name="Text Box 21"/>
            <p:cNvSpPr txBox="1">
              <a:spLocks noChangeArrowheads="1"/>
            </p:cNvSpPr>
            <p:nvPr/>
          </p:nvSpPr>
          <p:spPr bwMode="auto">
            <a:xfrm>
              <a:off x="3312" y="110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Profit plannig</a:t>
              </a:r>
            </a:p>
          </p:txBody>
        </p:sp>
        <p:sp>
          <p:nvSpPr>
            <p:cNvPr id="10306" name="Text Box 22"/>
            <p:cNvSpPr txBox="1">
              <a:spLocks noChangeArrowheads="1"/>
            </p:cNvSpPr>
            <p:nvPr/>
          </p:nvSpPr>
          <p:spPr bwMode="auto">
            <a:xfrm>
              <a:off x="3696" y="110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Manpower planning</a:t>
              </a:r>
            </a:p>
          </p:txBody>
        </p:sp>
      </p:grpSp>
      <p:grpSp>
        <p:nvGrpSpPr>
          <p:cNvPr id="10256" name="Group 57"/>
          <p:cNvGrpSpPr>
            <a:grpSpLocks/>
          </p:cNvGrpSpPr>
          <p:nvPr/>
        </p:nvGrpSpPr>
        <p:grpSpPr bwMode="auto">
          <a:xfrm>
            <a:off x="685800" y="1981200"/>
            <a:ext cx="7239000" cy="914400"/>
            <a:chOff x="432" y="1248"/>
            <a:chExt cx="4560" cy="576"/>
          </a:xfrm>
        </p:grpSpPr>
        <p:grpSp>
          <p:nvGrpSpPr>
            <p:cNvPr id="10286" name="Group 56"/>
            <p:cNvGrpSpPr>
              <a:grpSpLocks/>
            </p:cNvGrpSpPr>
            <p:nvPr/>
          </p:nvGrpSpPr>
          <p:grpSpPr bwMode="auto">
            <a:xfrm>
              <a:off x="432" y="1248"/>
              <a:ext cx="1248" cy="576"/>
              <a:chOff x="432" y="1584"/>
              <a:chExt cx="1248" cy="576"/>
            </a:xfrm>
          </p:grpSpPr>
          <p:sp>
            <p:nvSpPr>
              <p:cNvPr id="10300" name="Text Box 8"/>
              <p:cNvSpPr txBox="1">
                <a:spLocks noChangeArrowheads="1"/>
              </p:cNvSpPr>
              <p:nvPr/>
            </p:nvSpPr>
            <p:spPr bwMode="auto">
              <a:xfrm>
                <a:off x="432" y="1584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l-PL" sz="1200" b="1">
                    <a:solidFill>
                      <a:schemeClr val="tx1"/>
                    </a:solidFill>
                  </a:rPr>
                  <a:t>Management Information Systems (MIS)</a:t>
                </a:r>
              </a:p>
            </p:txBody>
          </p:sp>
          <p:sp>
            <p:nvSpPr>
              <p:cNvPr id="10301" name="Text Box 9"/>
              <p:cNvSpPr txBox="1">
                <a:spLocks noChangeArrowheads="1"/>
              </p:cNvSpPr>
              <p:nvPr/>
            </p:nvSpPr>
            <p:spPr bwMode="auto">
              <a:xfrm>
                <a:off x="624" y="1872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l-PL" sz="1200" b="1">
                    <a:solidFill>
                      <a:schemeClr val="tx1"/>
                    </a:solidFill>
                  </a:rPr>
                  <a:t>Decision- Support Systems (DSS)</a:t>
                </a:r>
              </a:p>
            </p:txBody>
          </p:sp>
        </p:grpSp>
        <p:grpSp>
          <p:nvGrpSpPr>
            <p:cNvPr id="10287" name="Group 36"/>
            <p:cNvGrpSpPr>
              <a:grpSpLocks/>
            </p:cNvGrpSpPr>
            <p:nvPr/>
          </p:nvGrpSpPr>
          <p:grpSpPr bwMode="auto">
            <a:xfrm>
              <a:off x="1920" y="1248"/>
              <a:ext cx="3072" cy="576"/>
              <a:chOff x="1824" y="1824"/>
              <a:chExt cx="3072" cy="576"/>
            </a:xfrm>
          </p:grpSpPr>
          <p:grpSp>
            <p:nvGrpSpPr>
              <p:cNvPr id="10288" name="Group 34"/>
              <p:cNvGrpSpPr>
                <a:grpSpLocks/>
              </p:cNvGrpSpPr>
              <p:nvPr/>
            </p:nvGrpSpPr>
            <p:grpSpPr bwMode="auto">
              <a:xfrm>
                <a:off x="1824" y="1824"/>
                <a:ext cx="2976" cy="288"/>
                <a:chOff x="1824" y="1824"/>
                <a:chExt cx="2976" cy="288"/>
              </a:xfrm>
            </p:grpSpPr>
            <p:sp>
              <p:nvSpPr>
                <p:cNvPr id="1029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824" y="1824"/>
                  <a:ext cx="6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pl-PL" sz="1200">
                      <a:solidFill>
                        <a:schemeClr val="tx1"/>
                      </a:solidFill>
                    </a:rPr>
                    <a:t>Sales managemnt</a:t>
                  </a:r>
                </a:p>
              </p:txBody>
            </p:sp>
            <p:sp>
              <p:nvSpPr>
                <p:cNvPr id="1029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400" y="182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pl-PL" sz="1200">
                      <a:solidFill>
                        <a:schemeClr val="tx1"/>
                      </a:solidFill>
                    </a:rPr>
                    <a:t>Inventory control</a:t>
                  </a:r>
                </a:p>
              </p:txBody>
            </p:sp>
            <p:sp>
              <p:nvSpPr>
                <p:cNvPr id="1029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28" y="1824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pl-PL" sz="1200">
                      <a:solidFill>
                        <a:schemeClr val="tx1"/>
                      </a:solidFill>
                    </a:rPr>
                    <a:t>Annual budgeting</a:t>
                  </a:r>
                </a:p>
              </p:txBody>
            </p:sp>
            <p:sp>
              <p:nvSpPr>
                <p:cNvPr id="1029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8" y="1824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pl-PL" sz="1200">
                      <a:solidFill>
                        <a:schemeClr val="tx1"/>
                      </a:solidFill>
                    </a:rPr>
                    <a:t>Capital investment analysis</a:t>
                  </a:r>
                </a:p>
              </p:txBody>
            </p:sp>
            <p:sp>
              <p:nvSpPr>
                <p:cNvPr id="1029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224" y="1824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pl-PL" sz="1200">
                      <a:solidFill>
                        <a:schemeClr val="tx1"/>
                      </a:solidFill>
                    </a:rPr>
                    <a:t>Relocation analysis</a:t>
                  </a:r>
                </a:p>
              </p:txBody>
            </p:sp>
          </p:grpSp>
          <p:grpSp>
            <p:nvGrpSpPr>
              <p:cNvPr id="10289" name="Group 35"/>
              <p:cNvGrpSpPr>
                <a:grpSpLocks/>
              </p:cNvGrpSpPr>
              <p:nvPr/>
            </p:nvGrpSpPr>
            <p:grpSpPr bwMode="auto">
              <a:xfrm>
                <a:off x="1824" y="2112"/>
                <a:ext cx="3072" cy="288"/>
                <a:chOff x="1824" y="2160"/>
                <a:chExt cx="3072" cy="288"/>
              </a:xfrm>
            </p:grpSpPr>
            <p:sp>
              <p:nvSpPr>
                <p:cNvPr id="1029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824" y="2160"/>
                  <a:ext cx="6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pl-PL" sz="1200">
                      <a:solidFill>
                        <a:schemeClr val="tx1"/>
                      </a:solidFill>
                    </a:rPr>
                    <a:t>Sales region analysis</a:t>
                  </a:r>
                </a:p>
              </p:txBody>
            </p:sp>
            <p:sp>
              <p:nvSpPr>
                <p:cNvPr id="1029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400" y="216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pl-PL" sz="1200">
                      <a:solidFill>
                        <a:schemeClr val="tx1"/>
                      </a:solidFill>
                    </a:rPr>
                    <a:t>Production scheduling</a:t>
                  </a:r>
                </a:p>
              </p:txBody>
            </p:sp>
            <p:sp>
              <p:nvSpPr>
                <p:cNvPr id="1029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272" y="2160"/>
                  <a:ext cx="6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pl-PL" sz="1200">
                      <a:solidFill>
                        <a:schemeClr val="tx1"/>
                      </a:solidFill>
                    </a:rPr>
                    <a:t>Contract cost analysis</a:t>
                  </a:r>
                </a:p>
              </p:txBody>
            </p:sp>
            <p:sp>
              <p:nvSpPr>
                <p:cNvPr id="1029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408" y="2160"/>
                  <a:ext cx="96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pl-PL" sz="1200">
                      <a:solidFill>
                        <a:schemeClr val="tx1"/>
                      </a:solidFill>
                    </a:rPr>
                    <a:t>Pricing/profitability analysis</a:t>
                  </a:r>
                </a:p>
              </p:txBody>
            </p:sp>
            <p:sp>
              <p:nvSpPr>
                <p:cNvPr id="1029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928" y="2160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pl-PL" sz="1200">
                      <a:solidFill>
                        <a:schemeClr val="tx1"/>
                      </a:solidFill>
                    </a:rPr>
                    <a:t>Cost analysis</a:t>
                  </a:r>
                </a:p>
              </p:txBody>
            </p:sp>
          </p:grpSp>
        </p:grpSp>
      </p:grpSp>
      <p:grpSp>
        <p:nvGrpSpPr>
          <p:cNvPr id="10257" name="Group 45"/>
          <p:cNvGrpSpPr>
            <a:grpSpLocks/>
          </p:cNvGrpSpPr>
          <p:nvPr/>
        </p:nvGrpSpPr>
        <p:grpSpPr bwMode="auto">
          <a:xfrm>
            <a:off x="914400" y="3200400"/>
            <a:ext cx="7086600" cy="914400"/>
            <a:chOff x="576" y="2400"/>
            <a:chExt cx="4464" cy="576"/>
          </a:xfrm>
        </p:grpSpPr>
        <p:sp>
          <p:nvSpPr>
            <p:cNvPr id="10276" name="Text Box 10"/>
            <p:cNvSpPr txBox="1">
              <a:spLocks noChangeArrowheads="1"/>
            </p:cNvSpPr>
            <p:nvPr/>
          </p:nvSpPr>
          <p:spPr bwMode="auto">
            <a:xfrm>
              <a:off x="576" y="240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l-PL" sz="1200" b="1">
                  <a:solidFill>
                    <a:schemeClr val="tx1"/>
                  </a:solidFill>
                </a:rPr>
                <a:t>Knowledge Work Systems (KWS)</a:t>
              </a:r>
            </a:p>
          </p:txBody>
        </p:sp>
        <p:sp>
          <p:nvSpPr>
            <p:cNvPr id="10277" name="Text Box 11"/>
            <p:cNvSpPr txBox="1">
              <a:spLocks noChangeArrowheads="1"/>
            </p:cNvSpPr>
            <p:nvPr/>
          </p:nvSpPr>
          <p:spPr bwMode="auto">
            <a:xfrm>
              <a:off x="576" y="268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l-PL" sz="1200" b="1">
                  <a:solidFill>
                    <a:schemeClr val="tx1"/>
                  </a:solidFill>
                </a:rPr>
                <a:t>Office Automation Systems (OAS)</a:t>
              </a:r>
            </a:p>
          </p:txBody>
        </p:sp>
        <p:grpSp>
          <p:nvGrpSpPr>
            <p:cNvPr id="10278" name="Group 44"/>
            <p:cNvGrpSpPr>
              <a:grpSpLocks/>
            </p:cNvGrpSpPr>
            <p:nvPr/>
          </p:nvGrpSpPr>
          <p:grpSpPr bwMode="auto">
            <a:xfrm>
              <a:off x="1968" y="2400"/>
              <a:ext cx="3072" cy="576"/>
              <a:chOff x="1968" y="2400"/>
              <a:chExt cx="3072" cy="576"/>
            </a:xfrm>
          </p:grpSpPr>
          <p:sp>
            <p:nvSpPr>
              <p:cNvPr id="10279" name="Text Box 37"/>
              <p:cNvSpPr txBox="1">
                <a:spLocks noChangeArrowheads="1"/>
              </p:cNvSpPr>
              <p:nvPr/>
            </p:nvSpPr>
            <p:spPr bwMode="auto">
              <a:xfrm>
                <a:off x="1968" y="2400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pl-PL" sz="1200">
                    <a:solidFill>
                      <a:schemeClr val="tx1"/>
                    </a:solidFill>
                  </a:rPr>
                  <a:t>Enginneering workstations</a:t>
                </a:r>
              </a:p>
            </p:txBody>
          </p:sp>
          <p:sp>
            <p:nvSpPr>
              <p:cNvPr id="10280" name="Text Box 38"/>
              <p:cNvSpPr txBox="1">
                <a:spLocks noChangeArrowheads="1"/>
              </p:cNvSpPr>
              <p:nvPr/>
            </p:nvSpPr>
            <p:spPr bwMode="auto">
              <a:xfrm>
                <a:off x="3168" y="2400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pl-PL" sz="1200">
                    <a:solidFill>
                      <a:schemeClr val="tx1"/>
                    </a:solidFill>
                  </a:rPr>
                  <a:t>Graphics workstations</a:t>
                </a:r>
              </a:p>
            </p:txBody>
          </p:sp>
          <p:sp>
            <p:nvSpPr>
              <p:cNvPr id="10281" name="Text Box 39"/>
              <p:cNvSpPr txBox="1">
                <a:spLocks noChangeArrowheads="1"/>
              </p:cNvSpPr>
              <p:nvPr/>
            </p:nvSpPr>
            <p:spPr bwMode="auto">
              <a:xfrm>
                <a:off x="4368" y="2400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2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pl-PL" sz="1200">
                    <a:solidFill>
                      <a:schemeClr val="tx1"/>
                    </a:solidFill>
                  </a:rPr>
                  <a:t>Managerial workstations</a:t>
                </a:r>
              </a:p>
            </p:txBody>
          </p:sp>
          <p:grpSp>
            <p:nvGrpSpPr>
              <p:cNvPr id="10282" name="Group 43"/>
              <p:cNvGrpSpPr>
                <a:grpSpLocks/>
              </p:cNvGrpSpPr>
              <p:nvPr/>
            </p:nvGrpSpPr>
            <p:grpSpPr bwMode="auto">
              <a:xfrm>
                <a:off x="1968" y="2688"/>
                <a:ext cx="3072" cy="288"/>
                <a:chOff x="1968" y="2688"/>
                <a:chExt cx="3072" cy="288"/>
              </a:xfrm>
            </p:grpSpPr>
            <p:sp>
              <p:nvSpPr>
                <p:cNvPr id="1028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968" y="2688"/>
                  <a:ext cx="6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pl-PL" sz="1200">
                      <a:solidFill>
                        <a:schemeClr val="tx1"/>
                      </a:solidFill>
                    </a:rPr>
                    <a:t>Word processing</a:t>
                  </a:r>
                </a:p>
              </p:txBody>
            </p:sp>
            <p:sp>
              <p:nvSpPr>
                <p:cNvPr id="1028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368" y="2688"/>
                  <a:ext cx="6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pl-PL" sz="1200">
                      <a:solidFill>
                        <a:schemeClr val="tx1"/>
                      </a:solidFill>
                    </a:rPr>
                    <a:t>Electronic calendars</a:t>
                  </a:r>
                </a:p>
              </p:txBody>
            </p:sp>
            <p:sp>
              <p:nvSpPr>
                <p:cNvPr id="102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168" y="2688"/>
                  <a:ext cx="6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2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pl-PL" sz="1200">
                      <a:solidFill>
                        <a:schemeClr val="tx1"/>
                      </a:solidFill>
                    </a:rPr>
                    <a:t>Document imaging</a:t>
                  </a:r>
                </a:p>
              </p:txBody>
            </p:sp>
          </p:grpSp>
        </p:grpSp>
      </p:grpSp>
      <p:grpSp>
        <p:nvGrpSpPr>
          <p:cNvPr id="10258" name="Group 55"/>
          <p:cNvGrpSpPr>
            <a:grpSpLocks/>
          </p:cNvGrpSpPr>
          <p:nvPr/>
        </p:nvGrpSpPr>
        <p:grpSpPr bwMode="auto">
          <a:xfrm>
            <a:off x="1981200" y="4419600"/>
            <a:ext cx="6629400" cy="1006475"/>
            <a:chOff x="1248" y="3120"/>
            <a:chExt cx="4176" cy="634"/>
          </a:xfrm>
        </p:grpSpPr>
        <p:sp>
          <p:nvSpPr>
            <p:cNvPr id="10269" name="Text Box 46"/>
            <p:cNvSpPr txBox="1">
              <a:spLocks noChangeArrowheads="1"/>
            </p:cNvSpPr>
            <p:nvPr/>
          </p:nvSpPr>
          <p:spPr bwMode="auto">
            <a:xfrm>
              <a:off x="1248" y="3264"/>
              <a:ext cx="7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Order tracking</a:t>
              </a:r>
            </a:p>
          </p:txBody>
        </p:sp>
        <p:sp>
          <p:nvSpPr>
            <p:cNvPr id="10270" name="Text Box 47"/>
            <p:cNvSpPr txBox="1">
              <a:spLocks noChangeArrowheads="1"/>
            </p:cNvSpPr>
            <p:nvPr/>
          </p:nvSpPr>
          <p:spPr bwMode="auto">
            <a:xfrm>
              <a:off x="4320" y="3120"/>
              <a:ext cx="110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Compensation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Training &amp; development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Emplyee record keeping</a:t>
              </a:r>
            </a:p>
          </p:txBody>
        </p:sp>
        <p:sp>
          <p:nvSpPr>
            <p:cNvPr id="10271" name="Text Box 48"/>
            <p:cNvSpPr txBox="1">
              <a:spLocks noChangeArrowheads="1"/>
            </p:cNvSpPr>
            <p:nvPr/>
          </p:nvSpPr>
          <p:spPr bwMode="auto">
            <a:xfrm>
              <a:off x="1968" y="3120"/>
              <a:ext cx="91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Machine control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Plant scheduling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Material Movement control</a:t>
              </a:r>
            </a:p>
          </p:txBody>
        </p:sp>
        <p:sp>
          <p:nvSpPr>
            <p:cNvPr id="10272" name="Text Box 49"/>
            <p:cNvSpPr txBox="1">
              <a:spLocks noChangeArrowheads="1"/>
            </p:cNvSpPr>
            <p:nvPr/>
          </p:nvSpPr>
          <p:spPr bwMode="auto">
            <a:xfrm>
              <a:off x="3504" y="3120"/>
              <a:ext cx="91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Payroll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Accounts payable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Accounts receivable</a:t>
              </a:r>
            </a:p>
          </p:txBody>
        </p:sp>
        <p:sp>
          <p:nvSpPr>
            <p:cNvPr id="10273" name="Text Box 52"/>
            <p:cNvSpPr txBox="1">
              <a:spLocks noChangeArrowheads="1"/>
            </p:cNvSpPr>
            <p:nvPr/>
          </p:nvSpPr>
          <p:spPr bwMode="auto">
            <a:xfrm>
              <a:off x="1248" y="3456"/>
              <a:ext cx="8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Order processing</a:t>
              </a:r>
            </a:p>
          </p:txBody>
        </p:sp>
        <p:sp>
          <p:nvSpPr>
            <p:cNvPr id="10274" name="Text Box 53"/>
            <p:cNvSpPr txBox="1">
              <a:spLocks noChangeArrowheads="1"/>
            </p:cNvSpPr>
            <p:nvPr/>
          </p:nvSpPr>
          <p:spPr bwMode="auto">
            <a:xfrm>
              <a:off x="2736" y="3456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Cash management</a:t>
              </a:r>
            </a:p>
          </p:txBody>
        </p:sp>
        <p:sp>
          <p:nvSpPr>
            <p:cNvPr id="10275" name="Text Box 54"/>
            <p:cNvSpPr txBox="1">
              <a:spLocks noChangeArrowheads="1"/>
            </p:cNvSpPr>
            <p:nvPr/>
          </p:nvSpPr>
          <p:spPr bwMode="auto">
            <a:xfrm>
              <a:off x="2736" y="3120"/>
              <a:ext cx="8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l-PL" sz="1200">
                  <a:solidFill>
                    <a:schemeClr val="tx1"/>
                  </a:solidFill>
                </a:rPr>
                <a:t>Securities trading</a:t>
              </a:r>
            </a:p>
          </p:txBody>
        </p:sp>
      </p:grpSp>
      <p:grpSp>
        <p:nvGrpSpPr>
          <p:cNvPr id="10259" name="Group 58"/>
          <p:cNvGrpSpPr>
            <a:grpSpLocks/>
          </p:cNvGrpSpPr>
          <p:nvPr/>
        </p:nvGrpSpPr>
        <p:grpSpPr bwMode="auto">
          <a:xfrm>
            <a:off x="1905000" y="5410200"/>
            <a:ext cx="6400800" cy="517525"/>
            <a:chOff x="1488" y="2688"/>
            <a:chExt cx="3216" cy="326"/>
          </a:xfrm>
        </p:grpSpPr>
        <p:sp>
          <p:nvSpPr>
            <p:cNvPr id="10264" name="Text Box 59"/>
            <p:cNvSpPr txBox="1">
              <a:spLocks noChangeArrowheads="1"/>
            </p:cNvSpPr>
            <p:nvPr/>
          </p:nvSpPr>
          <p:spPr bwMode="auto">
            <a:xfrm>
              <a:off x="1488" y="2688"/>
              <a:ext cx="62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noProof="1">
                  <a:solidFill>
                    <a:schemeClr val="tx1"/>
                  </a:solidFill>
                </a:rPr>
                <a:t>Sales and Marketing</a:t>
              </a:r>
            </a:p>
          </p:txBody>
        </p:sp>
        <p:sp>
          <p:nvSpPr>
            <p:cNvPr id="10265" name="Text Box 60"/>
            <p:cNvSpPr txBox="1">
              <a:spLocks noChangeArrowheads="1"/>
            </p:cNvSpPr>
            <p:nvPr/>
          </p:nvSpPr>
          <p:spPr bwMode="auto">
            <a:xfrm>
              <a:off x="2064" y="2688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noProof="1">
                  <a:solidFill>
                    <a:schemeClr val="tx1"/>
                  </a:solidFill>
                </a:rPr>
                <a:t>Manufacturing</a:t>
              </a:r>
            </a:p>
          </p:txBody>
        </p:sp>
        <p:sp>
          <p:nvSpPr>
            <p:cNvPr id="10266" name="Text Box 61"/>
            <p:cNvSpPr txBox="1">
              <a:spLocks noChangeArrowheads="1"/>
            </p:cNvSpPr>
            <p:nvPr/>
          </p:nvSpPr>
          <p:spPr bwMode="auto">
            <a:xfrm>
              <a:off x="2928" y="2688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noProof="1">
                  <a:solidFill>
                    <a:schemeClr val="tx1"/>
                  </a:solidFill>
                </a:rPr>
                <a:t>Finance</a:t>
              </a:r>
            </a:p>
          </p:txBody>
        </p:sp>
        <p:sp>
          <p:nvSpPr>
            <p:cNvPr id="10267" name="Text Box 62"/>
            <p:cNvSpPr txBox="1">
              <a:spLocks noChangeArrowheads="1"/>
            </p:cNvSpPr>
            <p:nvPr/>
          </p:nvSpPr>
          <p:spPr bwMode="auto">
            <a:xfrm>
              <a:off x="3408" y="268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noProof="1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10268" name="Text Box 63"/>
            <p:cNvSpPr txBox="1">
              <a:spLocks noChangeArrowheads="1"/>
            </p:cNvSpPr>
            <p:nvPr/>
          </p:nvSpPr>
          <p:spPr bwMode="auto">
            <a:xfrm>
              <a:off x="4032" y="2688"/>
              <a:ext cx="67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noProof="1">
                  <a:solidFill>
                    <a:schemeClr val="tx1"/>
                  </a:solidFill>
                </a:rPr>
                <a:t>Human Resources</a:t>
              </a:r>
            </a:p>
          </p:txBody>
        </p:sp>
      </p:grpSp>
      <p:sp>
        <p:nvSpPr>
          <p:cNvPr id="10260" name="Line 69"/>
          <p:cNvSpPr>
            <a:spLocks noChangeShapeType="1"/>
          </p:cNvSpPr>
          <p:nvPr/>
        </p:nvSpPr>
        <p:spPr bwMode="auto">
          <a:xfrm>
            <a:off x="2133600" y="44196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70"/>
          <p:cNvSpPr>
            <a:spLocks noChangeShapeType="1"/>
          </p:cNvSpPr>
          <p:nvPr/>
        </p:nvSpPr>
        <p:spPr bwMode="auto">
          <a:xfrm>
            <a:off x="3124200" y="3200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71"/>
          <p:cNvSpPr>
            <a:spLocks noChangeShapeType="1"/>
          </p:cNvSpPr>
          <p:nvPr/>
        </p:nvSpPr>
        <p:spPr bwMode="auto">
          <a:xfrm>
            <a:off x="3581400" y="106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72"/>
          <p:cNvSpPr>
            <a:spLocks noChangeShapeType="1"/>
          </p:cNvSpPr>
          <p:nvPr/>
        </p:nvSpPr>
        <p:spPr bwMode="auto">
          <a:xfrm>
            <a:off x="3124200" y="19812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GB" sz="2800" dirty="0"/>
              <a:t> Interrelationships among systems</a:t>
            </a:r>
            <a:endParaRPr lang="en-GB" sz="2800" b="1" dirty="0"/>
          </a:p>
        </p:txBody>
      </p:sp>
      <p:sp>
        <p:nvSpPr>
          <p:cNvPr id="13315" name="Oval 5"/>
          <p:cNvSpPr>
            <a:spLocks noChangeArrowheads="1"/>
          </p:cNvSpPr>
          <p:nvPr/>
        </p:nvSpPr>
        <p:spPr bwMode="auto">
          <a:xfrm>
            <a:off x="3962400" y="1143000"/>
            <a:ext cx="1524000" cy="1447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Oval 6"/>
          <p:cNvSpPr>
            <a:spLocks noChangeArrowheads="1"/>
          </p:cNvSpPr>
          <p:nvPr/>
        </p:nvSpPr>
        <p:spPr bwMode="auto">
          <a:xfrm>
            <a:off x="1752600" y="2590800"/>
            <a:ext cx="1524000" cy="1447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Oval 7"/>
          <p:cNvSpPr>
            <a:spLocks noChangeArrowheads="1"/>
          </p:cNvSpPr>
          <p:nvPr/>
        </p:nvSpPr>
        <p:spPr bwMode="auto">
          <a:xfrm>
            <a:off x="6172200" y="2590800"/>
            <a:ext cx="1524000" cy="1447800"/>
          </a:xfrm>
          <a:prstGeom prst="ellipse">
            <a:avLst/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8"/>
          <p:cNvSpPr>
            <a:spLocks noChangeArrowheads="1"/>
          </p:cNvSpPr>
          <p:nvPr/>
        </p:nvSpPr>
        <p:spPr bwMode="auto">
          <a:xfrm>
            <a:off x="1752600" y="4419600"/>
            <a:ext cx="1524000" cy="1447800"/>
          </a:xfrm>
          <a:prstGeom prst="ellipse">
            <a:avLst/>
          </a:prstGeom>
          <a:gradFill rotWithShape="0">
            <a:gsLst>
              <a:gs pos="0">
                <a:srgbClr val="33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9"/>
          <p:cNvSpPr>
            <a:spLocks noChangeArrowheads="1"/>
          </p:cNvSpPr>
          <p:nvPr/>
        </p:nvSpPr>
        <p:spPr bwMode="auto">
          <a:xfrm>
            <a:off x="6172200" y="4419600"/>
            <a:ext cx="1524000" cy="1447800"/>
          </a:xfrm>
          <a:prstGeom prst="ellipse">
            <a:avLst/>
          </a:prstGeom>
          <a:gradFill rotWithShape="0">
            <a:gsLst>
              <a:gs pos="0">
                <a:srgbClr val="D60093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4191000" y="1371600"/>
            <a:ext cx="10668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sz="1600">
                <a:solidFill>
                  <a:schemeClr val="tx1"/>
                </a:solidFill>
              </a:rPr>
              <a:t>Executive support systems (ESS)</a:t>
            </a:r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1981200" y="4648200"/>
            <a:ext cx="11430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sz="1600">
                <a:solidFill>
                  <a:schemeClr val="tx1"/>
                </a:solidFill>
              </a:rPr>
              <a:t>Knowledge systems (KWS and OAS)</a:t>
            </a:r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1905000" y="2895600"/>
            <a:ext cx="1295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sz="1600">
                <a:solidFill>
                  <a:schemeClr val="tx1"/>
                </a:solidFill>
              </a:rPr>
              <a:t>Management systems (MIS)</a:t>
            </a:r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6324600" y="2895600"/>
            <a:ext cx="1295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sz="1600">
                <a:solidFill>
                  <a:schemeClr val="tx1"/>
                </a:solidFill>
              </a:rPr>
              <a:t>Management systems (DSS)</a:t>
            </a:r>
          </a:p>
        </p:txBody>
      </p: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6324600" y="4648200"/>
            <a:ext cx="12192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sz="1600">
                <a:solidFill>
                  <a:schemeClr val="tx1"/>
                </a:solidFill>
              </a:rPr>
              <a:t>Transaction processing systems (TPS)</a:t>
            </a:r>
          </a:p>
        </p:txBody>
      </p:sp>
      <p:sp>
        <p:nvSpPr>
          <p:cNvPr id="13325" name="Line 15"/>
          <p:cNvSpPr>
            <a:spLocks noChangeShapeType="1"/>
          </p:cNvSpPr>
          <p:nvPr/>
        </p:nvSpPr>
        <p:spPr bwMode="auto">
          <a:xfrm flipV="1">
            <a:off x="3200400" y="3657600"/>
            <a:ext cx="3048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6"/>
          <p:cNvSpPr>
            <a:spLocks noChangeShapeType="1"/>
          </p:cNvSpPr>
          <p:nvPr/>
        </p:nvSpPr>
        <p:spPr bwMode="auto">
          <a:xfrm flipH="1" flipV="1">
            <a:off x="3200400" y="3657600"/>
            <a:ext cx="3048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7"/>
          <p:cNvSpPr>
            <a:spLocks noChangeShapeType="1"/>
          </p:cNvSpPr>
          <p:nvPr/>
        </p:nvSpPr>
        <p:spPr bwMode="auto">
          <a:xfrm flipV="1">
            <a:off x="69342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8"/>
          <p:cNvSpPr>
            <a:spLocks noChangeShapeType="1"/>
          </p:cNvSpPr>
          <p:nvPr/>
        </p:nvSpPr>
        <p:spPr bwMode="auto">
          <a:xfrm flipV="1">
            <a:off x="25908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9"/>
          <p:cNvSpPr>
            <a:spLocks noChangeShapeType="1"/>
          </p:cNvSpPr>
          <p:nvPr/>
        </p:nvSpPr>
        <p:spPr bwMode="auto">
          <a:xfrm>
            <a:off x="23622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20"/>
          <p:cNvSpPr>
            <a:spLocks noChangeShapeType="1"/>
          </p:cNvSpPr>
          <p:nvPr/>
        </p:nvSpPr>
        <p:spPr bwMode="auto">
          <a:xfrm flipH="1">
            <a:off x="3276600" y="5181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21"/>
          <p:cNvSpPr>
            <a:spLocks noChangeShapeType="1"/>
          </p:cNvSpPr>
          <p:nvPr/>
        </p:nvSpPr>
        <p:spPr bwMode="auto">
          <a:xfrm>
            <a:off x="3276600" y="3352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22"/>
          <p:cNvSpPr>
            <a:spLocks noChangeShapeType="1"/>
          </p:cNvSpPr>
          <p:nvPr/>
        </p:nvSpPr>
        <p:spPr bwMode="auto">
          <a:xfrm flipV="1">
            <a:off x="3124200" y="2286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3"/>
          <p:cNvSpPr>
            <a:spLocks noChangeShapeType="1"/>
          </p:cNvSpPr>
          <p:nvPr/>
        </p:nvSpPr>
        <p:spPr bwMode="auto">
          <a:xfrm flipH="1" flipV="1">
            <a:off x="54102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7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77200" cy="587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Marketing Systems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Marketing systems are concerned with</a:t>
            </a:r>
          </a:p>
          <a:p>
            <a:pPr lvl="1" eaLnBrk="1" hangingPunct="1"/>
            <a:r>
              <a:rPr lang="en-US"/>
              <a:t>Planning, promotion, and sale of existing products in existing markets</a:t>
            </a:r>
          </a:p>
          <a:p>
            <a:pPr lvl="1" eaLnBrk="1" hangingPunct="1"/>
            <a:r>
              <a:rPr lang="en-US"/>
              <a:t>Development of new products and new markets</a:t>
            </a:r>
          </a:p>
          <a:p>
            <a:pPr lvl="1" eaLnBrk="1" hangingPunct="1"/>
            <a:r>
              <a:rPr lang="en-US"/>
              <a:t>Better attracting and serving present and </a:t>
            </a:r>
            <a:br>
              <a:rPr lang="en-US"/>
            </a:br>
            <a:r>
              <a:rPr lang="en-US"/>
              <a:t>potential customers</a:t>
            </a:r>
          </a:p>
        </p:txBody>
      </p:sp>
    </p:spTree>
    <p:extLst>
      <p:ext uri="{BB962C8B-B14F-4D97-AF65-F5344CB8AC3E}">
        <p14:creationId xmlns:p14="http://schemas.microsoft.com/office/powerpoint/2010/main" val="417926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794</Words>
  <Application>Microsoft Office PowerPoint</Application>
  <PresentationFormat>On-screen Show (4:3)</PresentationFormat>
  <Paragraphs>191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Classification of IS on the basis of organizational level</vt:lpstr>
      <vt:lpstr>Classification of IS on the basis of organizational level</vt:lpstr>
      <vt:lpstr>Classification of IS on the basis of organizational level</vt:lpstr>
      <vt:lpstr>Classification of IS on the basis of functional level</vt:lpstr>
      <vt:lpstr> Types of information systems</vt:lpstr>
      <vt:lpstr>The six major types of information systems</vt:lpstr>
      <vt:lpstr> Interrelationships among systems</vt:lpstr>
      <vt:lpstr>Marketing Systems</vt:lpstr>
      <vt:lpstr>Marketing Information Systems</vt:lpstr>
      <vt:lpstr>Interactive Marketing</vt:lpstr>
      <vt:lpstr>Targeted Marketing</vt:lpstr>
      <vt:lpstr>Targeted Marketing Components</vt:lpstr>
      <vt:lpstr>Sales Force Automation</vt:lpstr>
      <vt:lpstr>Manufacturing Information Systems</vt:lpstr>
      <vt:lpstr>Computer-Integrated Manufacturing</vt:lpstr>
      <vt:lpstr>CIM Objectives</vt:lpstr>
      <vt:lpstr>CIM Systems</vt:lpstr>
      <vt:lpstr>Human Resource Management (HRM)</vt:lpstr>
      <vt:lpstr>HRM Systems</vt:lpstr>
      <vt:lpstr>HRM and the Internet</vt:lpstr>
      <vt:lpstr>HRM and Corporate Intranets</vt:lpstr>
      <vt:lpstr>Employee Self-Service</vt:lpstr>
      <vt:lpstr>Accounting Information Systems</vt:lpstr>
      <vt:lpstr>Accounting Information Systems</vt:lpstr>
      <vt:lpstr>Financial Management Systems</vt:lpstr>
      <vt:lpstr>Financial Management System Example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Unknown User</cp:lastModifiedBy>
  <cp:revision>14</cp:revision>
  <dcterms:created xsi:type="dcterms:W3CDTF">2013-06-10T05:02:08Z</dcterms:created>
  <dcterms:modified xsi:type="dcterms:W3CDTF">2021-07-12T08:38:19Z</dcterms:modified>
</cp:coreProperties>
</file>