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61" r:id="rId3"/>
    <p:sldId id="262" r:id="rId4"/>
    <p:sldId id="260" r:id="rId5"/>
    <p:sldId id="256" r:id="rId6"/>
    <p:sldId id="258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DB191-52CF-4A50-81EC-95354D3BD31E}" type="datetimeFigureOut">
              <a:rPr lang="zh-CN" altLang="en-US" smtClean="0"/>
              <a:t>2016/6/10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3796E-973E-41C3-8469-4855E08CE5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777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B28B-3DBE-48FE-81BD-3E9517532503}" type="datetimeFigureOut">
              <a:rPr lang="zh-CN" altLang="en-US" smtClean="0"/>
              <a:t>2016/6/10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CFA9-B99C-49F7-A429-382C7D25E8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694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B28B-3DBE-48FE-81BD-3E9517532503}" type="datetimeFigureOut">
              <a:rPr lang="zh-CN" altLang="en-US" smtClean="0"/>
              <a:t>2016/6/10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CFA9-B99C-49F7-A429-382C7D25E8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711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B28B-3DBE-48FE-81BD-3E9517532503}" type="datetimeFigureOut">
              <a:rPr lang="zh-CN" altLang="en-US" smtClean="0"/>
              <a:t>2016/6/10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CFA9-B99C-49F7-A429-382C7D25E8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978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B28B-3DBE-48FE-81BD-3E9517532503}" type="datetimeFigureOut">
              <a:rPr lang="zh-CN" altLang="en-US" smtClean="0"/>
              <a:t>2016/6/10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CFA9-B99C-49F7-A429-382C7D25E8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067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B28B-3DBE-48FE-81BD-3E9517532503}" type="datetimeFigureOut">
              <a:rPr lang="zh-CN" altLang="en-US" smtClean="0"/>
              <a:t>2016/6/10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CFA9-B99C-49F7-A429-382C7D25E8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805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B28B-3DBE-48FE-81BD-3E9517532503}" type="datetimeFigureOut">
              <a:rPr lang="zh-CN" altLang="en-US" smtClean="0"/>
              <a:t>2016/6/10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CFA9-B99C-49F7-A429-382C7D25E8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73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B28B-3DBE-48FE-81BD-3E9517532503}" type="datetimeFigureOut">
              <a:rPr lang="zh-CN" altLang="en-US" smtClean="0"/>
              <a:t>2016/6/10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CFA9-B99C-49F7-A429-382C7D25E8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193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B28B-3DBE-48FE-81BD-3E9517532503}" type="datetimeFigureOut">
              <a:rPr lang="zh-CN" altLang="en-US" smtClean="0"/>
              <a:t>2016/6/10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CFA9-B99C-49F7-A429-382C7D25E8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281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B28B-3DBE-48FE-81BD-3E9517532503}" type="datetimeFigureOut">
              <a:rPr lang="zh-CN" altLang="en-US" smtClean="0"/>
              <a:t>2016/6/10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CFA9-B99C-49F7-A429-382C7D25E8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826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B28B-3DBE-48FE-81BD-3E9517532503}" type="datetimeFigureOut">
              <a:rPr lang="zh-CN" altLang="en-US" smtClean="0"/>
              <a:t>2016/6/10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CFA9-B99C-49F7-A429-382C7D25E8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275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B28B-3DBE-48FE-81BD-3E9517532503}" type="datetimeFigureOut">
              <a:rPr lang="zh-CN" altLang="en-US" smtClean="0"/>
              <a:t>2016/6/10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CFA9-B99C-49F7-A429-382C7D25E8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068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3B28B-3DBE-48FE-81BD-3E9517532503}" type="datetimeFigureOut">
              <a:rPr lang="zh-CN" altLang="en-US" smtClean="0"/>
              <a:t>2016/6/10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FCFA9-B99C-49F7-A429-382C7D25E8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05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66750" y="142875"/>
            <a:ext cx="7823200" cy="6572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结点时延</a:t>
            </a:r>
            <a:endParaRPr lang="zh-CN" altLang="en-US"/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2607843"/>
              </p:ext>
            </p:extLst>
          </p:nvPr>
        </p:nvGraphicFramePr>
        <p:xfrm>
          <a:off x="1762125" y="1219200"/>
          <a:ext cx="531495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Equation" r:id="rId3" imgW="2006600" imgH="241300" progId="Equation.3">
                  <p:embed/>
                </p:oleObj>
              </mc:Choice>
              <mc:Fallback>
                <p:oleObj name="Equation" r:id="rId3" imgW="20066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25" y="1219200"/>
                        <a:ext cx="5314950" cy="6350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3400" y="1964207"/>
            <a:ext cx="7772400" cy="39751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err="1" smtClean="0"/>
              <a:t>d</a:t>
            </a:r>
            <a:r>
              <a:rPr lang="en-US" altLang="zh-CN" sz="2400" baseline="-25000" dirty="0" err="1" smtClean="0"/>
              <a:t>proc</a:t>
            </a:r>
            <a:r>
              <a:rPr lang="en-US" altLang="zh-CN" sz="2400" dirty="0" smtClean="0"/>
              <a:t> = </a:t>
            </a:r>
            <a:r>
              <a:rPr lang="zh-CN" altLang="en-US" sz="2400" dirty="0" smtClean="0"/>
              <a:t>处理时延</a:t>
            </a:r>
          </a:p>
          <a:p>
            <a:pPr lvl="1"/>
            <a:r>
              <a:rPr lang="zh-CN" altLang="en-US" sz="2000" dirty="0" smtClean="0"/>
              <a:t>通常几个微秒或更少</a:t>
            </a:r>
            <a:endParaRPr lang="en-US" altLang="zh-CN" sz="2000" dirty="0" smtClean="0"/>
          </a:p>
          <a:p>
            <a:r>
              <a:rPr lang="en-US" altLang="zh-CN" sz="2400" dirty="0" err="1" smtClean="0"/>
              <a:t>d</a:t>
            </a:r>
            <a:r>
              <a:rPr lang="en-US" altLang="zh-CN" sz="2400" baseline="-25000" dirty="0" err="1" smtClean="0"/>
              <a:t>queue</a:t>
            </a:r>
            <a:r>
              <a:rPr lang="en-US" altLang="zh-CN" sz="2400" dirty="0" smtClean="0"/>
              <a:t> = </a:t>
            </a:r>
            <a:r>
              <a:rPr lang="zh-CN" altLang="en-US" sz="2400" dirty="0" smtClean="0"/>
              <a:t>排队时延</a:t>
            </a:r>
          </a:p>
          <a:p>
            <a:pPr lvl="1"/>
            <a:r>
              <a:rPr lang="zh-CN" altLang="en-US" sz="2000" dirty="0" smtClean="0"/>
              <a:t>取决于拥塞</a:t>
            </a:r>
            <a:endParaRPr lang="en-US" altLang="zh-CN" sz="2000" dirty="0" smtClean="0"/>
          </a:p>
          <a:p>
            <a:r>
              <a:rPr lang="en-US" altLang="zh-CN" sz="2400" b="1" dirty="0" err="1" smtClean="0">
                <a:solidFill>
                  <a:srgbClr val="FFC000"/>
                </a:solidFill>
              </a:rPr>
              <a:t>d</a:t>
            </a:r>
            <a:r>
              <a:rPr lang="en-US" altLang="zh-CN" sz="2400" b="1" baseline="-25000" dirty="0" err="1" smtClean="0">
                <a:solidFill>
                  <a:srgbClr val="FFC000"/>
                </a:solidFill>
              </a:rPr>
              <a:t>trans</a:t>
            </a:r>
            <a:r>
              <a:rPr lang="en-US" altLang="zh-CN" sz="2400" dirty="0" smtClean="0">
                <a:solidFill>
                  <a:srgbClr val="FFC000"/>
                </a:solidFill>
              </a:rPr>
              <a:t> </a:t>
            </a:r>
            <a:r>
              <a:rPr lang="en-US" altLang="zh-CN" sz="2400" dirty="0" smtClean="0"/>
              <a:t>= </a:t>
            </a:r>
            <a:r>
              <a:rPr lang="zh-CN" altLang="en-US" sz="2400" dirty="0" smtClean="0"/>
              <a:t>传输时延又称发送时延</a:t>
            </a:r>
          </a:p>
          <a:p>
            <a:pPr lvl="1"/>
            <a:r>
              <a:rPr lang="en-US" altLang="zh-CN" sz="2000" b="1" dirty="0" smtClean="0">
                <a:solidFill>
                  <a:srgbClr val="FFC000"/>
                </a:solidFill>
              </a:rPr>
              <a:t>= L/R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对低速链路很大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L: </a:t>
            </a:r>
            <a:r>
              <a:rPr lang="zh-CN" altLang="en-US" sz="2000" dirty="0" smtClean="0"/>
              <a:t>分组长度，</a:t>
            </a:r>
            <a:r>
              <a:rPr lang="en-US" altLang="zh-CN" sz="2000" dirty="0" smtClean="0"/>
              <a:t>R: </a:t>
            </a:r>
            <a:r>
              <a:rPr lang="zh-CN" altLang="en-US" sz="2000" dirty="0" smtClean="0"/>
              <a:t>分组比特到达队列的平均速率</a:t>
            </a:r>
            <a:endParaRPr lang="en-US" altLang="zh-CN" sz="2000" dirty="0" smtClean="0"/>
          </a:p>
          <a:p>
            <a:r>
              <a:rPr lang="en-US" altLang="zh-CN" sz="2400" b="1" dirty="0" err="1" smtClean="0">
                <a:solidFill>
                  <a:srgbClr val="FF0000"/>
                </a:solidFill>
              </a:rPr>
              <a:t>d</a:t>
            </a:r>
            <a:r>
              <a:rPr lang="en-US" altLang="zh-CN" sz="2400" b="1" baseline="-25000" dirty="0" err="1" smtClean="0">
                <a:solidFill>
                  <a:srgbClr val="FF0000"/>
                </a:solidFill>
              </a:rPr>
              <a:t>prop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/>
              <a:t>= </a:t>
            </a:r>
            <a:r>
              <a:rPr lang="zh-CN" altLang="en-US" sz="2400" dirty="0" smtClean="0"/>
              <a:t>传播时延</a:t>
            </a:r>
          </a:p>
          <a:p>
            <a:pPr lvl="1"/>
            <a:r>
              <a:rPr lang="en-US" altLang="zh-CN" sz="2000" b="1" dirty="0" smtClean="0">
                <a:solidFill>
                  <a:srgbClr val="FF0000"/>
                </a:solidFill>
              </a:rPr>
              <a:t>=d/s </a:t>
            </a:r>
            <a:r>
              <a:rPr lang="zh-CN" altLang="en-US" sz="2000" dirty="0" smtClean="0"/>
              <a:t>几微秒到几百毫秒 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d:</a:t>
            </a:r>
            <a:r>
              <a:rPr lang="zh-CN" altLang="en-US" sz="2000" dirty="0" smtClean="0"/>
              <a:t>电缆的长度</a:t>
            </a:r>
            <a:endParaRPr lang="en-US" altLang="zh-CN" sz="2000" dirty="0" smtClean="0"/>
          </a:p>
          <a:p>
            <a:pPr lvl="1"/>
            <a:r>
              <a:rPr lang="en-US" altLang="zh-CN" sz="2000" dirty="0"/>
              <a:t>s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电磁波在介质中的速度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112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666750" y="142875"/>
            <a:ext cx="7823200" cy="6572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计算时延的例子</a:t>
            </a:r>
            <a:endParaRPr lang="zh-CN" alt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355600" y="1146175"/>
            <a:ext cx="8547100" cy="51149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Tx/>
              <a:buAutoNum type="arabicPeriod"/>
            </a:pPr>
            <a:r>
              <a:rPr lang="en-US" altLang="zh-CN" sz="3600" b="1" dirty="0" smtClean="0"/>
              <a:t>50MB</a:t>
            </a:r>
            <a:r>
              <a:rPr lang="zh-CN" altLang="zh-CN" sz="3600" b="1" dirty="0" smtClean="0"/>
              <a:t>数据块</a:t>
            </a:r>
            <a:r>
              <a:rPr lang="zh-CN" altLang="en-US" sz="3600" b="1" dirty="0" smtClean="0"/>
              <a:t>通过</a:t>
            </a:r>
            <a:r>
              <a:rPr lang="en-US" altLang="zh-CN" sz="3600" b="1" dirty="0" smtClean="0"/>
              <a:t>1 Mbps</a:t>
            </a:r>
            <a:r>
              <a:rPr lang="zh-CN" altLang="zh-CN" sz="3600" b="1" dirty="0" smtClean="0"/>
              <a:t>信道</a:t>
            </a:r>
            <a:r>
              <a:rPr lang="zh-CN" altLang="en-US" sz="3600" b="1" dirty="0" smtClean="0"/>
              <a:t>传输</a:t>
            </a:r>
            <a:endParaRPr lang="en-US" altLang="zh-CN" sz="3600" b="1" dirty="0" smtClean="0"/>
          </a:p>
          <a:p>
            <a:pPr lvl="1"/>
            <a:r>
              <a:rPr lang="zh-CN" altLang="zh-CN" sz="2800" b="1" dirty="0" smtClean="0"/>
              <a:t>传输时延</a:t>
            </a:r>
            <a:r>
              <a:rPr lang="en-US" altLang="zh-CN" sz="2800" b="1" dirty="0" smtClean="0"/>
              <a:t>50×2</a:t>
            </a:r>
            <a:r>
              <a:rPr lang="en-US" altLang="zh-CN" sz="2800" b="1" baseline="30000" dirty="0" smtClean="0"/>
              <a:t>20</a:t>
            </a:r>
            <a:r>
              <a:rPr lang="en-US" altLang="zh-CN" sz="2800" b="1" dirty="0" smtClean="0"/>
              <a:t>×8/10</a:t>
            </a:r>
            <a:r>
              <a:rPr lang="en-US" altLang="zh-CN" sz="2800" b="1" baseline="30000" dirty="0" smtClean="0"/>
              <a:t>6</a:t>
            </a:r>
            <a:r>
              <a:rPr lang="en-US" altLang="zh-CN" sz="2800" b="1" dirty="0" smtClean="0"/>
              <a:t> = 419.45 s(</a:t>
            </a:r>
            <a:r>
              <a:rPr lang="zh-CN" altLang="zh-CN" sz="2800" b="1" dirty="0" smtClean="0"/>
              <a:t>近</a:t>
            </a:r>
            <a:r>
              <a:rPr lang="en-US" altLang="zh-CN" sz="2800" b="1" dirty="0" smtClean="0"/>
              <a:t>7</a:t>
            </a:r>
            <a:r>
              <a:rPr lang="zh-CN" altLang="zh-CN" sz="2800" b="1" dirty="0" smtClean="0"/>
              <a:t>分钟</a:t>
            </a:r>
            <a:r>
              <a:rPr lang="en-US" altLang="zh-CN" sz="2800" b="1" dirty="0" smtClean="0"/>
              <a:t>)</a:t>
            </a:r>
          </a:p>
          <a:p>
            <a:pPr lvl="1"/>
            <a:r>
              <a:rPr lang="zh-CN" altLang="zh-CN" sz="2800" b="1" dirty="0" smtClean="0"/>
              <a:t>用光纤传送到</a:t>
            </a:r>
            <a:r>
              <a:rPr lang="en-US" altLang="zh-CN" sz="2800" b="1" dirty="0" smtClean="0"/>
              <a:t>1000 km</a:t>
            </a:r>
            <a:r>
              <a:rPr lang="zh-CN" altLang="zh-CN" sz="2800" b="1" dirty="0" smtClean="0"/>
              <a:t>远</a:t>
            </a:r>
            <a:r>
              <a:rPr lang="zh-CN" altLang="en-US" sz="2800" b="1" dirty="0" smtClean="0"/>
              <a:t>，</a:t>
            </a:r>
            <a:r>
              <a:rPr lang="zh-CN" altLang="zh-CN" sz="2800" b="1" dirty="0" smtClean="0"/>
              <a:t>传播时延</a:t>
            </a:r>
            <a:r>
              <a:rPr lang="en-US" altLang="zh-CN" sz="2800" b="1" dirty="0" smtClean="0"/>
              <a:t>=5ms</a:t>
            </a:r>
          </a:p>
          <a:p>
            <a:pPr lvl="1"/>
            <a:r>
              <a:rPr lang="zh-CN" altLang="zh-CN" sz="2800" b="1" dirty="0" smtClean="0"/>
              <a:t>传输时延</a:t>
            </a:r>
            <a:r>
              <a:rPr lang="zh-CN" altLang="en-US" sz="2800" b="1" dirty="0" smtClean="0"/>
              <a:t>占主导</a:t>
            </a:r>
            <a:endParaRPr lang="en-US" altLang="zh-CN" sz="2800" b="1" dirty="0" smtClean="0"/>
          </a:p>
          <a:p>
            <a:pPr lvl="1"/>
            <a:endParaRPr lang="en-US" altLang="zh-CN" sz="2800" b="1" dirty="0" smtClean="0"/>
          </a:p>
          <a:p>
            <a:pPr marL="514350" indent="-514350">
              <a:buFontTx/>
              <a:buAutoNum type="arabicPeriod"/>
            </a:pPr>
            <a:r>
              <a:rPr lang="zh-CN" altLang="en-US" sz="3600" b="1" dirty="0" smtClean="0"/>
              <a:t>若</a:t>
            </a:r>
            <a:r>
              <a:rPr lang="zh-CN" altLang="zh-CN" sz="3600" b="1" dirty="0" smtClean="0"/>
              <a:t>采用</a:t>
            </a:r>
            <a:r>
              <a:rPr lang="en-US" altLang="zh-CN" sz="3600" b="1" dirty="0" smtClean="0"/>
              <a:t>100Gbps</a:t>
            </a:r>
            <a:r>
              <a:rPr lang="zh-CN" altLang="zh-CN" sz="3600" b="1" dirty="0" smtClean="0"/>
              <a:t>高速信道</a:t>
            </a:r>
            <a:r>
              <a:rPr lang="en-US" altLang="zh-CN" sz="3600" b="1" dirty="0" smtClean="0"/>
              <a:t>		</a:t>
            </a:r>
          </a:p>
          <a:p>
            <a:pPr lvl="1"/>
            <a:r>
              <a:rPr lang="zh-CN" altLang="zh-CN" sz="2800" b="1" dirty="0" smtClean="0"/>
              <a:t>传输时延</a:t>
            </a:r>
            <a:r>
              <a:rPr lang="en-US" altLang="zh-CN" sz="2800" b="1" dirty="0" smtClean="0"/>
              <a:t>50×2</a:t>
            </a:r>
            <a:r>
              <a:rPr lang="en-US" altLang="zh-CN" sz="2800" b="1" baseline="30000" dirty="0" smtClean="0"/>
              <a:t>20</a:t>
            </a:r>
            <a:r>
              <a:rPr lang="en-US" altLang="zh-CN" sz="2800" b="1" dirty="0" smtClean="0"/>
              <a:t>×8/10</a:t>
            </a:r>
            <a:r>
              <a:rPr lang="en-US" altLang="zh-CN" sz="2800" b="1" baseline="30000" dirty="0" smtClean="0"/>
              <a:t>11</a:t>
            </a:r>
            <a:r>
              <a:rPr lang="en-US" altLang="zh-CN" sz="2800" b="1" dirty="0" smtClean="0"/>
              <a:t> = 4.1945 </a:t>
            </a:r>
            <a:r>
              <a:rPr lang="en-US" altLang="zh-CN" sz="2800" b="1" dirty="0" err="1" smtClean="0"/>
              <a:t>ms</a:t>
            </a:r>
            <a:endParaRPr lang="en-US" altLang="zh-CN" sz="2800" b="1" dirty="0" smtClean="0"/>
          </a:p>
          <a:p>
            <a:pPr lvl="1"/>
            <a:r>
              <a:rPr lang="zh-CN" altLang="zh-CN" sz="2800" b="1" dirty="0" smtClean="0"/>
              <a:t>传输时延</a:t>
            </a:r>
            <a:r>
              <a:rPr lang="zh-CN" altLang="en-US" sz="2800" b="1" dirty="0" smtClean="0"/>
              <a:t>和</a:t>
            </a:r>
            <a:r>
              <a:rPr lang="zh-CN" altLang="zh-CN" sz="2800" b="1" dirty="0" smtClean="0"/>
              <a:t>传播时延</a:t>
            </a:r>
            <a:r>
              <a:rPr lang="zh-CN" altLang="en-US" sz="2800" b="1" dirty="0" smtClean="0"/>
              <a:t>相当</a:t>
            </a:r>
            <a:r>
              <a:rPr lang="en-US" altLang="zh-CN" sz="2800" b="1" dirty="0" smtClean="0"/>
              <a:t>(</a:t>
            </a:r>
            <a:r>
              <a:rPr lang="zh-CN" altLang="en-US" sz="2800" b="1" dirty="0" smtClean="0"/>
              <a:t>两者占主导</a:t>
            </a:r>
            <a:r>
              <a:rPr lang="en-US" altLang="zh-CN" sz="2800" b="1" dirty="0" smtClean="0"/>
              <a:t>)</a:t>
            </a:r>
          </a:p>
        </p:txBody>
      </p:sp>
      <p:sp>
        <p:nvSpPr>
          <p:cNvPr id="4" name="矩形 3"/>
          <p:cNvSpPr/>
          <p:nvPr/>
        </p:nvSpPr>
        <p:spPr>
          <a:xfrm>
            <a:off x="8278464" y="2481265"/>
            <a:ext cx="2312894" cy="206210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>
            <a:lvl1pPr>
              <a:defRPr sz="4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zh-CN" altLang="en-US" sz="3200" dirty="0" smtClean="0">
                <a:solidFill>
                  <a:srgbClr val="FFFFFF"/>
                </a:solidFill>
                <a:ea typeface="宋体" charset="-122"/>
              </a:rPr>
              <a:t>当传播距离小于</a:t>
            </a:r>
            <a:r>
              <a:rPr lang="en-US" altLang="zh-CN" sz="3200" dirty="0" smtClean="0">
                <a:solidFill>
                  <a:srgbClr val="FFFFFF"/>
                </a:solidFill>
                <a:ea typeface="宋体" charset="-122"/>
              </a:rPr>
              <a:t>1km</a:t>
            </a:r>
            <a:r>
              <a:rPr lang="zh-CN" altLang="en-US" sz="3200" dirty="0" smtClean="0">
                <a:solidFill>
                  <a:srgbClr val="FFFFFF"/>
                </a:solidFill>
                <a:ea typeface="宋体" charset="-122"/>
              </a:rPr>
              <a:t>，传输时延占主导地位</a:t>
            </a:r>
          </a:p>
        </p:txBody>
      </p:sp>
    </p:spTree>
    <p:extLst>
      <p:ext uri="{BB962C8B-B14F-4D97-AF65-F5344CB8AC3E}">
        <p14:creationId xmlns:p14="http://schemas.microsoft.com/office/powerpoint/2010/main" val="1625723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666750" y="142875"/>
            <a:ext cx="7823200" cy="6572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mtClean="0"/>
              <a:t>时延带宽积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1068388"/>
            <a:ext cx="60007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内容占位符 2"/>
          <p:cNvSpPr txBox="1">
            <a:spLocks/>
          </p:cNvSpPr>
          <p:nvPr/>
        </p:nvSpPr>
        <p:spPr>
          <a:xfrm>
            <a:off x="427238" y="1188926"/>
            <a:ext cx="8547100" cy="51149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b="1" smtClean="0"/>
          </a:p>
          <a:p>
            <a:endParaRPr lang="en-US" altLang="zh-CN" b="1" smtClean="0"/>
          </a:p>
          <a:p>
            <a:endParaRPr lang="en-US" altLang="zh-CN" b="1" smtClean="0"/>
          </a:p>
          <a:p>
            <a:r>
              <a:rPr lang="zh-CN" altLang="en-US" b="1" smtClean="0"/>
              <a:t>物理意义</a:t>
            </a:r>
            <a:endParaRPr lang="en-US" altLang="zh-CN" b="1" smtClean="0"/>
          </a:p>
          <a:p>
            <a:pPr lvl="1"/>
            <a:r>
              <a:rPr lang="zh-CN" altLang="zh-CN" b="1" smtClean="0"/>
              <a:t>应用进程之间的信道</a:t>
            </a:r>
            <a:r>
              <a:rPr lang="zh-CN" altLang="en-US" b="1" smtClean="0"/>
              <a:t>看作</a:t>
            </a:r>
            <a:r>
              <a:rPr lang="zh-CN" altLang="zh-CN" b="1" smtClean="0"/>
              <a:t>中空的管道，时延相当于管道的长度，带宽相当于管道的直径，则时延与带宽乘积就是管道的容积，即</a:t>
            </a:r>
            <a:r>
              <a:rPr lang="zh-CN" altLang="zh-CN" b="1" smtClean="0">
                <a:solidFill>
                  <a:srgbClr val="FF0000"/>
                </a:solidFill>
              </a:rPr>
              <a:t>管道能够容纳的比特数</a:t>
            </a:r>
            <a:r>
              <a:rPr lang="zh-CN" altLang="en-US" b="1" smtClean="0">
                <a:solidFill>
                  <a:srgbClr val="FF0000"/>
                </a:solidFill>
              </a:rPr>
              <a:t>，信道的比特长度</a:t>
            </a:r>
            <a:endParaRPr lang="en-US" altLang="zh-CN" b="1" smtClean="0">
              <a:solidFill>
                <a:srgbClr val="FF0000"/>
              </a:solidFill>
            </a:endParaRPr>
          </a:p>
          <a:p>
            <a:r>
              <a:rPr lang="zh-CN" altLang="en-US" b="1" smtClean="0"/>
              <a:t>应用场合</a:t>
            </a:r>
            <a:endParaRPr lang="en-US" altLang="zh-CN" b="1" smtClean="0"/>
          </a:p>
          <a:p>
            <a:pPr lvl="1"/>
            <a:r>
              <a:rPr lang="zh-CN" altLang="zh-CN" b="1" smtClean="0"/>
              <a:t>发送方协议在没有填满管道之前就停下来等待接收方的响应，剩余部分的带宽就会被白白浪费掉</a:t>
            </a:r>
            <a:r>
              <a:rPr lang="en-US" altLang="zh-CN" b="1" smtClean="0"/>
              <a:t>	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582573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660400" y="307975"/>
            <a:ext cx="7823200" cy="6572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mtClean="0"/>
              <a:t>奈奎斯特</a:t>
            </a:r>
            <a:r>
              <a:rPr lang="en-US" altLang="zh-CN" smtClean="0"/>
              <a:t>(Nyquist)</a:t>
            </a:r>
            <a:r>
              <a:rPr lang="zh-CN" altLang="zh-CN" smtClean="0"/>
              <a:t>公式</a:t>
            </a:r>
            <a:endParaRPr lang="zh-CN" alt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660400" y="1207395"/>
            <a:ext cx="8547100" cy="51149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b="1" dirty="0" smtClean="0">
                <a:solidFill>
                  <a:srgbClr val="D45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码元速率又称波特率，指单位时间内通过信道的码元个数</a:t>
            </a:r>
          </a:p>
          <a:p>
            <a:pPr>
              <a:defRPr/>
            </a:pPr>
            <a:r>
              <a:rPr lang="zh-CN" altLang="zh-CN" dirty="0" smtClean="0"/>
              <a:t>任何实际的</a:t>
            </a:r>
            <a:r>
              <a:rPr lang="zh-CN" altLang="zh-CN" dirty="0" smtClean="0">
                <a:solidFill>
                  <a:srgbClr val="FF3300"/>
                </a:solidFill>
              </a:rPr>
              <a:t>信道所能传输的最大数据传输速率</a:t>
            </a:r>
            <a:r>
              <a:rPr lang="zh-CN" altLang="zh-CN" dirty="0" smtClean="0"/>
              <a:t>受到</a:t>
            </a:r>
            <a:r>
              <a:rPr lang="zh-CN" altLang="zh-CN" b="1" dirty="0" smtClean="0"/>
              <a:t>奈奎斯特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Nyquist</a:t>
            </a:r>
            <a:r>
              <a:rPr lang="en-US" altLang="zh-CN" dirty="0" smtClean="0"/>
              <a:t>)</a:t>
            </a:r>
            <a:r>
              <a:rPr lang="zh-CN" altLang="zh-CN" dirty="0" smtClean="0"/>
              <a:t>公式限制：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 marL="0" indent="0">
              <a:buFontTx/>
              <a:buNone/>
              <a:defRPr/>
            </a:pPr>
            <a:r>
              <a:rPr lang="zh-CN" altLang="en-US" dirty="0" smtClean="0"/>
              <a:t>    </a:t>
            </a:r>
            <a:endParaRPr lang="en-US" altLang="zh-CN" dirty="0" smtClean="0"/>
          </a:p>
          <a:p>
            <a:pPr marL="0" indent="0">
              <a:buFontTx/>
              <a:buNone/>
              <a:defRPr/>
            </a:pPr>
            <a:r>
              <a:rPr lang="en-US" altLang="zh-CN" dirty="0"/>
              <a:t>	</a:t>
            </a:r>
            <a:r>
              <a:rPr lang="en-US" altLang="zh-CN" dirty="0" smtClean="0"/>
              <a:t>M</a:t>
            </a:r>
            <a:r>
              <a:rPr lang="zh-CN" altLang="zh-CN" dirty="0" smtClean="0"/>
              <a:t>为信号状态数量，</a:t>
            </a:r>
            <a:r>
              <a:rPr lang="en-US" altLang="zh-CN" dirty="0" smtClean="0"/>
              <a:t>W</a:t>
            </a:r>
            <a:r>
              <a:rPr lang="zh-CN" altLang="zh-CN" dirty="0" smtClean="0"/>
              <a:t>为信道带宽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3006725" y="3145732"/>
            <a:ext cx="3130550" cy="619125"/>
            <a:chOff x="2857500" y="3419475"/>
            <a:chExt cx="3130550" cy="619125"/>
          </a:xfrm>
        </p:grpSpPr>
        <p:graphicFrame>
          <p:nvGraphicFramePr>
            <p:cNvPr id="5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42434223"/>
                </p:ext>
              </p:extLst>
            </p:nvPr>
          </p:nvGraphicFramePr>
          <p:xfrm>
            <a:off x="3087688" y="3419475"/>
            <a:ext cx="2598737" cy="576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6" name="公式" r:id="rId3" imgW="977760" imgH="215640" progId="Equation.3">
                    <p:embed/>
                  </p:oleObj>
                </mc:Choice>
                <mc:Fallback>
                  <p:oleObj name="公式" r:id="rId3" imgW="9777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7688" y="3419475"/>
                          <a:ext cx="2598737" cy="576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矩形 5"/>
            <p:cNvSpPr>
              <a:spLocks noChangeArrowheads="1"/>
            </p:cNvSpPr>
            <p:nvPr/>
          </p:nvSpPr>
          <p:spPr bwMode="auto">
            <a:xfrm>
              <a:off x="2857500" y="3429000"/>
              <a:ext cx="3130550" cy="609600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568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730250" y="155575"/>
            <a:ext cx="7823200" cy="6572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dirty="0" smtClean="0"/>
              <a:t>香农 </a:t>
            </a:r>
            <a:r>
              <a:rPr lang="en-US" altLang="zh-CN" dirty="0" smtClean="0"/>
              <a:t>(Shannon) </a:t>
            </a:r>
            <a:r>
              <a:rPr lang="zh-CN" altLang="zh-CN" dirty="0" smtClean="0"/>
              <a:t>公式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812800" y="1123873"/>
            <a:ext cx="9606208" cy="5114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  <a:defRPr/>
            </a:pPr>
            <a:r>
              <a:rPr lang="zh-CN" altLang="en-US" sz="2800" dirty="0" smtClean="0">
                <a:solidFill>
                  <a:srgbClr val="FF3300"/>
                </a:solidFill>
              </a:rPr>
              <a:t>问题：</a:t>
            </a:r>
            <a:r>
              <a:rPr lang="zh-CN" altLang="zh-CN" sz="2800" dirty="0" smtClean="0"/>
              <a:t>是否可以通过不断提高</a:t>
            </a:r>
            <a:r>
              <a:rPr lang="en-US" altLang="zh-CN" sz="2800" dirty="0" smtClean="0"/>
              <a:t>M</a:t>
            </a:r>
            <a:r>
              <a:rPr lang="zh-CN" altLang="zh-CN" sz="2800" dirty="0" smtClean="0"/>
              <a:t>来增加信道容量呢？</a:t>
            </a:r>
            <a:endParaRPr lang="en-US" altLang="zh-CN" sz="2800" dirty="0" smtClean="0"/>
          </a:p>
          <a:p>
            <a:pPr marL="342900" indent="-342900" algn="l">
              <a:buFont typeface="Wingdings" panose="05000000000000000000" pitchFamily="2" charset="2"/>
              <a:buChar char="Ø"/>
              <a:defRPr/>
            </a:pPr>
            <a:r>
              <a:rPr lang="zh-CN" altLang="zh-CN" sz="2800" b="1" dirty="0" smtClean="0"/>
              <a:t>香农</a:t>
            </a:r>
            <a:r>
              <a:rPr lang="zh-CN" altLang="zh-CN" sz="2800" dirty="0" smtClean="0"/>
              <a:t>公式指出</a:t>
            </a:r>
            <a:endParaRPr lang="en-US" altLang="zh-CN" sz="2800" dirty="0" smtClean="0"/>
          </a:p>
          <a:p>
            <a:pPr marL="800100" lvl="1" indent="-342900" algn="l">
              <a:buFont typeface="Wingdings" panose="05000000000000000000" pitchFamily="2" charset="2"/>
              <a:buChar char="u"/>
              <a:defRPr/>
            </a:pPr>
            <a:r>
              <a:rPr lang="zh-CN" altLang="zh-CN" sz="2400" dirty="0" smtClean="0">
                <a:solidFill>
                  <a:srgbClr val="FF3300"/>
                </a:solidFill>
              </a:rPr>
              <a:t>信道的极限信息传输速率</a:t>
            </a:r>
            <a:r>
              <a:rPr lang="en-US" altLang="zh-CN" sz="2400" dirty="0" smtClean="0">
                <a:solidFill>
                  <a:srgbClr val="FF3300"/>
                </a:solidFill>
              </a:rPr>
              <a:t>C</a:t>
            </a:r>
            <a:r>
              <a:rPr lang="zh-CN" altLang="zh-CN" sz="2400" dirty="0" smtClean="0"/>
              <a:t>可表达为</a:t>
            </a:r>
          </a:p>
          <a:p>
            <a:pPr marL="400050" lvl="1" algn="l">
              <a:buFontTx/>
              <a:buNone/>
              <a:defRPr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         </a:t>
            </a:r>
            <a:r>
              <a:rPr lang="en-US" altLang="zh-CN" sz="2400" i="1" dirty="0" smtClean="0"/>
              <a:t>C</a:t>
            </a:r>
            <a:r>
              <a:rPr lang="en-US" altLang="zh-CN" sz="2400" dirty="0" smtClean="0"/>
              <a:t> = </a:t>
            </a:r>
            <a:r>
              <a:rPr lang="en-US" altLang="zh-CN" sz="2400" i="1" dirty="0" smtClean="0"/>
              <a:t>W</a:t>
            </a:r>
            <a:r>
              <a:rPr lang="en-US" altLang="zh-CN" sz="2400" dirty="0" smtClean="0"/>
              <a:t> log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(1 + </a:t>
            </a:r>
            <a:r>
              <a:rPr lang="en-US" altLang="zh-CN" sz="2400" i="1" dirty="0" smtClean="0"/>
              <a:t>S</a:t>
            </a:r>
            <a:r>
              <a:rPr lang="en-US" altLang="zh-CN" sz="2400" dirty="0" smtClean="0"/>
              <a:t>/</a:t>
            </a:r>
            <a:r>
              <a:rPr lang="en-US" altLang="zh-CN" sz="2400" i="1" dirty="0" smtClean="0"/>
              <a:t>N</a:t>
            </a:r>
            <a:r>
              <a:rPr lang="en-US" altLang="zh-CN" sz="2400" dirty="0" smtClean="0"/>
              <a:t>) bps</a:t>
            </a:r>
          </a:p>
          <a:p>
            <a:pPr marL="400050" lvl="1" algn="l">
              <a:buFontTx/>
              <a:buNone/>
              <a:defRPr/>
            </a:pPr>
            <a:r>
              <a:rPr lang="zh-CN" altLang="zh-CN" sz="2400" dirty="0" smtClean="0"/>
              <a:t>其中：</a:t>
            </a:r>
            <a:r>
              <a:rPr lang="en-US" altLang="zh-CN" sz="2400" i="1" dirty="0" smtClean="0"/>
              <a:t>W</a:t>
            </a:r>
            <a:r>
              <a:rPr lang="zh-CN" altLang="zh-CN" sz="2400" dirty="0" smtClean="0"/>
              <a:t>为信道带宽</a:t>
            </a:r>
            <a:r>
              <a:rPr lang="en-US" altLang="zh-CN" sz="2400" dirty="0" smtClean="0"/>
              <a:t>(</a:t>
            </a:r>
            <a:r>
              <a:rPr lang="zh-CN" altLang="zh-CN" sz="2400" dirty="0" smtClean="0"/>
              <a:t>以</a:t>
            </a:r>
            <a:r>
              <a:rPr lang="en-US" altLang="zh-CN" sz="2400" dirty="0" smtClean="0"/>
              <a:t>Hz</a:t>
            </a:r>
            <a:r>
              <a:rPr lang="zh-CN" altLang="zh-CN" sz="2400" dirty="0" smtClean="0"/>
              <a:t>为单位</a:t>
            </a:r>
            <a:r>
              <a:rPr lang="en-US" altLang="zh-CN" sz="2400" dirty="0" smtClean="0"/>
              <a:t>)</a:t>
            </a:r>
            <a:r>
              <a:rPr lang="zh-CN" altLang="zh-CN" sz="2400" dirty="0" smtClean="0"/>
              <a:t>；</a:t>
            </a:r>
            <a:r>
              <a:rPr lang="en-US" altLang="zh-CN" sz="2400" i="1" dirty="0" smtClean="0"/>
              <a:t>S</a:t>
            </a:r>
            <a:r>
              <a:rPr lang="zh-CN" altLang="zh-CN" sz="2400" dirty="0" smtClean="0"/>
              <a:t>为信道内所传信号的平均功率；</a:t>
            </a:r>
            <a:r>
              <a:rPr lang="en-US" altLang="zh-CN" sz="2400" i="1" dirty="0" smtClean="0"/>
              <a:t>N</a:t>
            </a:r>
            <a:r>
              <a:rPr lang="zh-CN" altLang="zh-CN" sz="2400" dirty="0" smtClean="0"/>
              <a:t>为信道内部的高斯噪声功率</a:t>
            </a:r>
            <a:endParaRPr lang="en-US" altLang="zh-CN" sz="2400" dirty="0" smtClean="0"/>
          </a:p>
          <a:p>
            <a:pPr marL="285750" lvl="1" indent="-285750" algn="l">
              <a:buClr>
                <a:srgbClr val="114FFF"/>
              </a:buClr>
              <a:buSzPct val="75000"/>
              <a:buFontTx/>
              <a:buBlip>
                <a:blip r:embed="rId2"/>
              </a:buBlip>
              <a:defRPr/>
            </a:pPr>
            <a:r>
              <a:rPr lang="zh-CN" altLang="en-US" sz="3200" b="1" dirty="0" smtClean="0"/>
              <a:t>例子</a:t>
            </a:r>
            <a:endParaRPr lang="en-US" altLang="zh-CN" sz="3200" b="1" dirty="0" smtClean="0"/>
          </a:p>
          <a:p>
            <a:pPr marL="800100" lvl="1" indent="-342900" algn="l">
              <a:buFont typeface="Wingdings" panose="05000000000000000000" pitchFamily="2" charset="2"/>
              <a:buChar char="u"/>
              <a:defRPr/>
            </a:pPr>
            <a:r>
              <a:rPr lang="zh-CN" altLang="zh-CN" sz="2400" dirty="0" smtClean="0"/>
              <a:t>带宽</a:t>
            </a:r>
            <a:r>
              <a:rPr lang="en-US" altLang="zh-CN" sz="2400" dirty="0" smtClean="0"/>
              <a:t>3kHz</a:t>
            </a:r>
            <a:r>
              <a:rPr lang="zh-CN" altLang="zh-CN" sz="2400" dirty="0" smtClean="0"/>
              <a:t>、信噪比</a:t>
            </a:r>
            <a:r>
              <a:rPr lang="en-US" altLang="zh-CN" sz="2400" dirty="0" smtClean="0"/>
              <a:t>30db(S/N=1000)</a:t>
            </a:r>
            <a:r>
              <a:rPr lang="zh-CN" altLang="zh-CN" sz="2400" dirty="0" smtClean="0"/>
              <a:t>的电话信道，</a:t>
            </a:r>
            <a:r>
              <a:rPr lang="zh-CN" altLang="en-US" sz="2400" dirty="0" smtClean="0"/>
              <a:t>任何</a:t>
            </a:r>
            <a:r>
              <a:rPr lang="zh-CN" altLang="zh-CN" sz="2400" dirty="0" smtClean="0"/>
              <a:t>技术都无法突破香农公式理论上传输速率极限值</a:t>
            </a:r>
            <a:endParaRPr lang="en-US" altLang="zh-CN" sz="2400" dirty="0" smtClean="0"/>
          </a:p>
          <a:p>
            <a:pPr lvl="2" algn="l">
              <a:defRPr/>
            </a:pPr>
            <a:r>
              <a:rPr lang="en-US" altLang="zh-CN" sz="2400" dirty="0" smtClean="0"/>
              <a:t>        C=3*10</a:t>
            </a:r>
            <a:r>
              <a:rPr lang="en-US" altLang="zh-CN" sz="2400" baseline="30000" dirty="0" smtClean="0"/>
              <a:t>3</a:t>
            </a:r>
            <a:r>
              <a:rPr lang="en-US" altLang="zh-CN" sz="2400" dirty="0" smtClean="0"/>
              <a:t>*log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(1+1000) = 30kbps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4722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520700" y="1282700"/>
            <a:ext cx="7772400" cy="1684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τ = LAN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站点之间的最大传播时间</a:t>
            </a:r>
            <a:endParaRPr lang="en-US" altLang="zh-CN" dirty="0" smtClean="0"/>
          </a:p>
          <a:p>
            <a:r>
              <a:rPr lang="en-US" altLang="zh-CN" dirty="0" smtClean="0"/>
              <a:t>T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 = </a:t>
            </a:r>
            <a:r>
              <a:rPr lang="zh-CN" altLang="en-US" dirty="0" smtClean="0"/>
              <a:t>传输最长帧的时间</a:t>
            </a:r>
            <a:endParaRPr lang="zh-CN" altLang="en-US" sz="3200" dirty="0" smtClean="0"/>
          </a:p>
          <a:p>
            <a:endParaRPr lang="en-US" altLang="zh-CN" sz="3200" dirty="0" smtClean="0"/>
          </a:p>
          <a:p>
            <a:r>
              <a:rPr lang="zh-CN" altLang="en-US" dirty="0" smtClean="0"/>
              <a:t>随着</a:t>
            </a:r>
            <a:r>
              <a:rPr lang="en-US" altLang="zh-CN" dirty="0" smtClean="0"/>
              <a:t>τ</a:t>
            </a:r>
            <a:r>
              <a:rPr lang="zh-CN" altLang="en-US" dirty="0" smtClean="0"/>
              <a:t>趋于</a:t>
            </a:r>
            <a:r>
              <a:rPr lang="en-US" altLang="zh-CN" dirty="0" smtClean="0"/>
              <a:t>0, </a:t>
            </a:r>
            <a:r>
              <a:rPr lang="zh-CN" altLang="en-US" dirty="0" smtClean="0"/>
              <a:t>效率趋于</a:t>
            </a:r>
            <a:r>
              <a:rPr lang="en-US" altLang="zh-CN" dirty="0" smtClean="0"/>
              <a:t>1</a:t>
            </a:r>
          </a:p>
          <a:p>
            <a:r>
              <a:rPr lang="zh-CN" altLang="en-US" dirty="0" smtClean="0"/>
              <a:t>随着</a:t>
            </a:r>
            <a:r>
              <a:rPr lang="en-US" altLang="zh-CN" dirty="0" smtClean="0"/>
              <a:t>T</a:t>
            </a:r>
            <a:r>
              <a:rPr lang="en-US" altLang="zh-CN" baseline="-25000" dirty="0" smtClean="0"/>
              <a:t>0</a:t>
            </a:r>
            <a:r>
              <a:rPr lang="zh-CN" altLang="en-US" dirty="0" smtClean="0"/>
              <a:t>趋于无穷大，效率趋于</a:t>
            </a:r>
            <a:r>
              <a:rPr lang="en-US" altLang="zh-CN" dirty="0" smtClean="0"/>
              <a:t>1</a:t>
            </a:r>
          </a:p>
          <a:p>
            <a:r>
              <a:rPr lang="zh-CN" altLang="en-US" dirty="0" smtClean="0"/>
              <a:t>比</a:t>
            </a:r>
            <a:r>
              <a:rPr lang="en-US" altLang="zh-CN" dirty="0" smtClean="0"/>
              <a:t>ALOHA</a:t>
            </a:r>
            <a:r>
              <a:rPr lang="zh-CN" altLang="en-US" dirty="0" smtClean="0"/>
              <a:t>好得多</a:t>
            </a:r>
            <a:r>
              <a:rPr lang="en-US" altLang="zh-CN" dirty="0" smtClean="0"/>
              <a:t>, </a:t>
            </a:r>
            <a:r>
              <a:rPr lang="zh-CN" altLang="en-US" dirty="0" smtClean="0"/>
              <a:t>而且分布、</a:t>
            </a:r>
            <a:r>
              <a:rPr lang="zh-CN" altLang="en-US" sz="3200" dirty="0" smtClean="0"/>
              <a:t>简单</a:t>
            </a:r>
            <a:r>
              <a:rPr lang="zh-CN" altLang="en-US" dirty="0" smtClean="0"/>
              <a:t>且便宜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endParaRPr lang="en-US" altLang="zh-CN" sz="3200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66750" y="142875"/>
            <a:ext cx="7823200" cy="6572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CSMA/CD</a:t>
            </a:r>
            <a:r>
              <a:rPr lang="zh-CN" altLang="en-US" smtClean="0"/>
              <a:t>效率</a:t>
            </a:r>
            <a:endParaRPr lang="zh-CN" altLang="en-US" dirty="0"/>
          </a:p>
        </p:txBody>
      </p:sp>
      <p:graphicFrame>
        <p:nvGraphicFramePr>
          <p:cNvPr id="4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5382059"/>
              </p:ext>
            </p:extLst>
          </p:nvPr>
        </p:nvGraphicFramePr>
        <p:xfrm>
          <a:off x="4864643" y="1922269"/>
          <a:ext cx="261937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公式" r:id="rId3" imgW="1256755" imgH="444307" progId="Equation.3">
                  <p:embed/>
                </p:oleObj>
              </mc:Choice>
              <mc:Fallback>
                <p:oleObj name="公式" r:id="rId3" imgW="1256755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4643" y="1922269"/>
                        <a:ext cx="2619375" cy="9334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122236" y="4854072"/>
            <a:ext cx="5484813" cy="534987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30000"/>
              </a:spcBef>
              <a:buClr>
                <a:srgbClr val="114FFF"/>
              </a:buClr>
              <a:buSzPct val="75000"/>
              <a:buBlip>
                <a:blip r:embed="rId5"/>
              </a:buBlip>
              <a:defRPr sz="3200">
                <a:solidFill>
                  <a:srgbClr val="FF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SzPct val="100000"/>
              <a:buBlip>
                <a:blip r:embed="rId6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SzPct val="60000"/>
              <a:buFont typeface="Symbol" panose="05050102010706020507" pitchFamily="18" charset="2"/>
              <a:buChar char="-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defRPr>
            </a:lvl4pPr>
            <a:lvl5pPr marL="2057400" indent="-228600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buNone/>
            </a:pPr>
            <a:r>
              <a:rPr lang="zh-CN" altLang="en-US" dirty="0">
                <a:latin typeface="楷体_GB2312" pitchFamily="49" charset="-122"/>
                <a:ea typeface="宋体" panose="02010600030101010101" pitchFamily="2" charset="-122"/>
              </a:rPr>
              <a:t>当</a:t>
            </a:r>
            <a:r>
              <a:rPr lang="en-US" altLang="zh-CN" dirty="0">
                <a:latin typeface="楷体_GB2312" pitchFamily="49" charset="-122"/>
                <a:ea typeface="宋体" panose="02010600030101010101" pitchFamily="2" charset="-122"/>
              </a:rPr>
              <a:t>a= τ / T</a:t>
            </a:r>
            <a:r>
              <a:rPr lang="en-US" altLang="zh-CN" baseline="-25000" dirty="0">
                <a:latin typeface="楷体_GB2312" pitchFamily="49" charset="-122"/>
                <a:ea typeface="宋体" panose="02010600030101010101" pitchFamily="2" charset="-122"/>
              </a:rPr>
              <a:t>0</a:t>
            </a:r>
            <a:r>
              <a:rPr lang="en-US" altLang="zh-CN" dirty="0">
                <a:latin typeface="楷体_GB2312" pitchFamily="49" charset="-122"/>
                <a:ea typeface="宋体" panose="02010600030101010101" pitchFamily="2" charset="-122"/>
              </a:rPr>
              <a:t> ↓</a:t>
            </a:r>
            <a:r>
              <a:rPr lang="zh-CN" altLang="en-US" dirty="0">
                <a:latin typeface="楷体_GB2312" pitchFamily="49" charset="-122"/>
                <a:ea typeface="宋体" panose="02010600030101010101" pitchFamily="2" charset="-122"/>
              </a:rPr>
              <a:t>，效率 </a:t>
            </a:r>
            <a:r>
              <a:rPr lang="zh-CN" altLang="en-US" sz="2800" dirty="0">
                <a:latin typeface="楷体_GB2312" pitchFamily="49" charset="-122"/>
                <a:ea typeface="宋体" panose="02010600030101010101" pitchFamily="2" charset="-122"/>
              </a:rPr>
              <a:t>↑</a:t>
            </a:r>
            <a:endParaRPr lang="en-US" altLang="zh-CN" dirty="0">
              <a:latin typeface="楷体_GB2312" pitchFamily="49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7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60400" y="288925"/>
            <a:ext cx="7823200" cy="657225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例题</a:t>
            </a:r>
            <a:endParaRPr lang="zh-CN" altLang="en-US" dirty="0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68942" y="946150"/>
            <a:ext cx="9326880" cy="5763677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09</a:t>
            </a:r>
            <a:r>
              <a:rPr lang="zh-CN" altLang="en-US" sz="2400" b="1" dirty="0" smtClean="0"/>
              <a:t>年国家统考试题）某公司网络拓扑如图</a:t>
            </a:r>
            <a:r>
              <a:rPr lang="en-US" altLang="zh-CN" sz="2400" b="1" dirty="0" smtClean="0"/>
              <a:t>2.9</a:t>
            </a:r>
            <a:r>
              <a:rPr lang="zh-CN" altLang="en-US" sz="2400" b="1" dirty="0" smtClean="0"/>
              <a:t>所示，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400" b="1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400" b="1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400" b="1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400" b="1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400" b="1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）将</a:t>
            </a:r>
            <a:r>
              <a:rPr lang="en-US" altLang="zh-CN" sz="2400" b="1" dirty="0" smtClean="0"/>
              <a:t>IP</a:t>
            </a:r>
            <a:r>
              <a:rPr lang="zh-CN" altLang="en-US" sz="2400" b="1" dirty="0" smtClean="0"/>
              <a:t>地址空间</a:t>
            </a:r>
            <a:r>
              <a:rPr lang="en-US" altLang="zh-CN" sz="2400" b="1" dirty="0" smtClean="0"/>
              <a:t>202.118.1.0/24</a:t>
            </a:r>
            <a:r>
              <a:rPr lang="zh-CN" altLang="en-US" sz="2400" b="1" dirty="0" smtClean="0"/>
              <a:t>划分为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个子网，分别分配给局域网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和局域网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，要求局域网分配的</a:t>
            </a:r>
            <a:r>
              <a:rPr lang="en-US" altLang="zh-CN" sz="2400" b="1" dirty="0" smtClean="0"/>
              <a:t>IP</a:t>
            </a:r>
            <a:r>
              <a:rPr lang="zh-CN" altLang="en-US" sz="2400" b="1" dirty="0" smtClean="0"/>
              <a:t>地址数不少于</a:t>
            </a:r>
            <a:r>
              <a:rPr lang="en-US" altLang="zh-CN" sz="2400" b="1" dirty="0" smtClean="0"/>
              <a:t>120</a:t>
            </a:r>
            <a:r>
              <a:rPr lang="zh-CN" altLang="en-US" sz="2400" b="1" dirty="0" smtClean="0"/>
              <a:t>个。请给出子网划分的结果，说明理由给出必要的计算过程。</a:t>
            </a:r>
            <a:endParaRPr lang="en-US" altLang="zh-CN" sz="2400" b="1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b="1" dirty="0"/>
              <a:t>	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202.118.1.0/25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和</a:t>
            </a:r>
            <a:r>
              <a:rPr lang="en-US" altLang="zh-CN" sz="2400" b="1" dirty="0" smtClean="0"/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202.118.1.128/25 </a:t>
            </a:r>
            <a:endParaRPr lang="zh-CN" altLang="en-US" sz="2400" b="1" dirty="0" smtClean="0">
              <a:solidFill>
                <a:srgbClr val="FF000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）请给出</a:t>
            </a:r>
            <a:r>
              <a:rPr lang="en-US" altLang="zh-CN" sz="2400" b="1" dirty="0" smtClean="0"/>
              <a:t>R1</a:t>
            </a:r>
            <a:r>
              <a:rPr lang="zh-CN" altLang="en-US" sz="2400" b="1" dirty="0" smtClean="0"/>
              <a:t>的路由表，使其明确包括分别到达局域网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、局域网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DNS</a:t>
            </a:r>
            <a:r>
              <a:rPr lang="zh-CN" altLang="en-US" sz="2400" b="1" dirty="0" smtClean="0"/>
              <a:t>服务器主机和互联网的各路由。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400" b="1" dirty="0" smtClean="0"/>
          </a:p>
        </p:txBody>
      </p:sp>
      <p:grpSp>
        <p:nvGrpSpPr>
          <p:cNvPr id="4" name="Group 43"/>
          <p:cNvGrpSpPr>
            <a:grpSpLocks noChangeAspect="1"/>
          </p:cNvGrpSpPr>
          <p:nvPr/>
        </p:nvGrpSpPr>
        <p:grpSpPr bwMode="auto">
          <a:xfrm>
            <a:off x="1630530" y="1687195"/>
            <a:ext cx="5470525" cy="1882775"/>
            <a:chOff x="2587" y="8670"/>
            <a:chExt cx="6732" cy="2496"/>
          </a:xfrm>
        </p:grpSpPr>
        <p:sp>
          <p:nvSpPr>
            <p:cNvPr id="5" name="AutoShape 44"/>
            <p:cNvSpPr>
              <a:spLocks noChangeAspect="1" noChangeArrowheads="1"/>
            </p:cNvSpPr>
            <p:nvPr/>
          </p:nvSpPr>
          <p:spPr bwMode="auto">
            <a:xfrm>
              <a:off x="2587" y="8670"/>
              <a:ext cx="6732" cy="2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4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4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4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4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4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pic>
          <p:nvPicPr>
            <p:cNvPr id="6" name="Picture 4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9" y="9626"/>
              <a:ext cx="629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4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9" y="9626"/>
              <a:ext cx="629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AutoShape 47"/>
            <p:cNvCxnSpPr>
              <a:cxnSpLocks noChangeShapeType="1"/>
            </p:cNvCxnSpPr>
            <p:nvPr/>
          </p:nvCxnSpPr>
          <p:spPr bwMode="auto">
            <a:xfrm>
              <a:off x="5448" y="9793"/>
              <a:ext cx="135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AutoShape 48"/>
            <p:cNvCxnSpPr>
              <a:cxnSpLocks noChangeShapeType="1"/>
            </p:cNvCxnSpPr>
            <p:nvPr/>
          </p:nvCxnSpPr>
          <p:spPr bwMode="auto">
            <a:xfrm rot="16200000" flipH="1">
              <a:off x="3951" y="8926"/>
              <a:ext cx="465" cy="127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AutoShape 49"/>
            <p:cNvCxnSpPr>
              <a:cxnSpLocks noChangeShapeType="1"/>
            </p:cNvCxnSpPr>
            <p:nvPr/>
          </p:nvCxnSpPr>
          <p:spPr bwMode="auto">
            <a:xfrm flipV="1">
              <a:off x="7114" y="9000"/>
              <a:ext cx="765" cy="62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AutoShape 50"/>
            <p:cNvCxnSpPr>
              <a:cxnSpLocks noChangeShapeType="1"/>
            </p:cNvCxnSpPr>
            <p:nvPr/>
          </p:nvCxnSpPr>
          <p:spPr bwMode="auto">
            <a:xfrm>
              <a:off x="7114" y="9959"/>
              <a:ext cx="699" cy="23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12" name="Picture 51"/>
            <p:cNvPicPr>
              <a:picLocks noChangeAspect="1" noChangeArrowheads="1"/>
            </p:cNvPicPr>
            <p:nvPr/>
          </p:nvPicPr>
          <p:blipFill>
            <a:blip r:embed="rId3" cstate="print">
              <a:lum bright="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9" y="8670"/>
              <a:ext cx="1418" cy="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52"/>
            <p:cNvPicPr>
              <a:picLocks noChangeAspect="1" noChangeArrowheads="1"/>
            </p:cNvPicPr>
            <p:nvPr/>
          </p:nvPicPr>
          <p:blipFill>
            <a:blip r:embed="rId3" cstate="print">
              <a:lum bright="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3" y="9862"/>
              <a:ext cx="1417" cy="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53"/>
            <p:cNvPicPr>
              <a:picLocks noChangeAspect="1" noChangeArrowheads="1"/>
            </p:cNvPicPr>
            <p:nvPr/>
          </p:nvPicPr>
          <p:blipFill>
            <a:blip r:embed="rId3" cstate="print">
              <a:lum bright="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8670"/>
              <a:ext cx="1420" cy="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5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9" y="10539"/>
              <a:ext cx="672" cy="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6" name="AutoShape 55"/>
            <p:cNvCxnSpPr>
              <a:cxnSpLocks noChangeShapeType="1"/>
            </p:cNvCxnSpPr>
            <p:nvPr/>
          </p:nvCxnSpPr>
          <p:spPr bwMode="auto">
            <a:xfrm flipV="1">
              <a:off x="3691" y="9959"/>
              <a:ext cx="1443" cy="866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Text Box 56"/>
            <p:cNvSpPr txBox="1">
              <a:spLocks noChangeArrowheads="1"/>
            </p:cNvSpPr>
            <p:nvPr/>
          </p:nvSpPr>
          <p:spPr bwMode="auto">
            <a:xfrm>
              <a:off x="3199" y="8790"/>
              <a:ext cx="5940" cy="2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4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4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4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4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4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1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互联网                                                                       局域网</a:t>
              </a:r>
              <a:r>
                <a:rPr lang="en-US" altLang="zh-CN" sz="1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  <a:p>
              <a:r>
                <a:rPr lang="en-US" altLang="zh-CN" sz="1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       R2                      R1</a:t>
              </a:r>
            </a:p>
            <a:p>
              <a:r>
                <a:rPr lang="en-US" altLang="zh-CN" sz="1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L1</a:t>
              </a:r>
              <a:r>
                <a:rPr lang="zh-CN" altLang="en-US" sz="1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：</a:t>
              </a:r>
              <a:r>
                <a:rPr lang="en-US" altLang="zh-CN" sz="1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130.11.120.1    L0</a:t>
              </a:r>
              <a:r>
                <a:rPr lang="zh-CN" altLang="en-US" sz="1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：</a:t>
              </a:r>
              <a:r>
                <a:rPr lang="en-US" altLang="zh-CN" sz="1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202.118.2.2        E1</a:t>
              </a:r>
            </a:p>
            <a:p>
              <a:r>
                <a:rPr lang="en-US" altLang="zh-CN" sz="1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E0</a:t>
              </a:r>
              <a:r>
                <a:rPr lang="zh-CN" altLang="en-US" sz="1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：                            </a:t>
              </a:r>
              <a:r>
                <a:rPr lang="en-US" altLang="zh-CN" sz="1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L0</a:t>
              </a:r>
              <a:r>
                <a:rPr lang="zh-CN" altLang="en-US" sz="1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：       </a:t>
              </a:r>
              <a:r>
                <a:rPr lang="en-US" altLang="zh-CN" sz="1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E2 </a:t>
              </a:r>
            </a:p>
            <a:p>
              <a:r>
                <a:rPr lang="en-US" altLang="zh-CN" sz="1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202.118.3.1                             202.118.2.1           </a:t>
              </a:r>
              <a:r>
                <a:rPr lang="zh-CN" altLang="en-US" sz="1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局域网</a:t>
              </a:r>
              <a:r>
                <a:rPr lang="en-US" altLang="zh-CN" sz="1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  <a:p>
              <a:endParaRPr lang="en-US" altLang="zh-CN" sz="1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r>
                <a:rPr lang="en-US" altLang="zh-CN" sz="1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202.118.3.2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0889" y="5904964"/>
            <a:ext cx="61912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58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392</Words>
  <Application>Microsoft Office PowerPoint</Application>
  <PresentationFormat>宽屏</PresentationFormat>
  <Paragraphs>70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楷体_GB2312</vt:lpstr>
      <vt:lpstr>宋体</vt:lpstr>
      <vt:lpstr>Arial</vt:lpstr>
      <vt:lpstr>Calibri</vt:lpstr>
      <vt:lpstr>Calibri Light</vt:lpstr>
      <vt:lpstr>Times New Roman</vt:lpstr>
      <vt:lpstr>Wingdings</vt:lpstr>
      <vt:lpstr>ZapfDingbats</vt:lpstr>
      <vt:lpstr>Office 主题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田彬</dc:creator>
  <cp:lastModifiedBy>田彬</cp:lastModifiedBy>
  <cp:revision>27</cp:revision>
  <dcterms:created xsi:type="dcterms:W3CDTF">2016-06-06T19:41:20Z</dcterms:created>
  <dcterms:modified xsi:type="dcterms:W3CDTF">2016-06-10T03:55:49Z</dcterms:modified>
</cp:coreProperties>
</file>