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4"/>
  </p:sldMasterIdLst>
  <p:notesMasterIdLst>
    <p:notesMasterId r:id="rId17"/>
  </p:notesMasterIdLst>
  <p:handoutMasterIdLst>
    <p:handoutMasterId r:id="rId18"/>
  </p:handoutMasterIdLst>
  <p:sldIdLst>
    <p:sldId id="296" r:id="rId5"/>
    <p:sldId id="295" r:id="rId6"/>
    <p:sldId id="298" r:id="rId7"/>
    <p:sldId id="299" r:id="rId8"/>
    <p:sldId id="262" r:id="rId9"/>
    <p:sldId id="300" r:id="rId10"/>
    <p:sldId id="301" r:id="rId11"/>
    <p:sldId id="258" r:id="rId12"/>
    <p:sldId id="278" r:id="rId13"/>
    <p:sldId id="297" r:id="rId14"/>
    <p:sldId id="264"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609" autoAdjust="0"/>
  </p:normalViewPr>
  <p:slideViewPr>
    <p:cSldViewPr snapToGrid="0">
      <p:cViewPr varScale="1">
        <p:scale>
          <a:sx n="80" d="100"/>
          <a:sy n="80" d="100"/>
        </p:scale>
        <p:origin x="86" y="11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1/28/2024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DD1F-539E-093C-2328-D9BA330947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T"/>
          </a:p>
        </p:txBody>
      </p:sp>
      <p:sp>
        <p:nvSpPr>
          <p:cNvPr id="3" name="Subtitle 2">
            <a:extLst>
              <a:ext uri="{FF2B5EF4-FFF2-40B4-BE49-F238E27FC236}">
                <a16:creationId xmlns:a16="http://schemas.microsoft.com/office/drawing/2014/main" id="{14795555-B5AC-8798-7E90-3735C36AD8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T"/>
          </a:p>
        </p:txBody>
      </p:sp>
      <p:sp>
        <p:nvSpPr>
          <p:cNvPr id="4" name="Date Placeholder 3">
            <a:extLst>
              <a:ext uri="{FF2B5EF4-FFF2-40B4-BE49-F238E27FC236}">
                <a16:creationId xmlns:a16="http://schemas.microsoft.com/office/drawing/2014/main" id="{92F444BA-00C2-871E-687A-241F67BF19EC}"/>
              </a:ext>
            </a:extLst>
          </p:cNvPr>
          <p:cNvSpPr>
            <a:spLocks noGrp="1"/>
          </p:cNvSpPr>
          <p:nvPr>
            <p:ph type="dt" sz="half" idx="10"/>
          </p:nvPr>
        </p:nvSpPr>
        <p:spPr/>
        <p:txBody>
          <a:bodyPr/>
          <a:lstStyle/>
          <a:p>
            <a:fld id="{6AD6EE87-EBD5-4F12-A48A-63ACA297AC8F}" type="datetimeFigureOut">
              <a:rPr lang="en-US" smtClean="0"/>
              <a:t>1/28/2024</a:t>
            </a:fld>
            <a:endParaRPr lang="en-US" dirty="0"/>
          </a:p>
        </p:txBody>
      </p:sp>
      <p:sp>
        <p:nvSpPr>
          <p:cNvPr id="5" name="Footer Placeholder 4">
            <a:extLst>
              <a:ext uri="{FF2B5EF4-FFF2-40B4-BE49-F238E27FC236}">
                <a16:creationId xmlns:a16="http://schemas.microsoft.com/office/drawing/2014/main" id="{68FE9C28-C9B4-07F0-7DEF-BC1FB6F087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31F15C-DD20-BD7C-F437-184CD0FD73A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3316769"/>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7C9A-BC7D-8E8F-4D42-59C876A5FCD3}"/>
              </a:ext>
            </a:extLst>
          </p:cNvPr>
          <p:cNvSpPr>
            <a:spLocks noGrp="1"/>
          </p:cNvSpPr>
          <p:nvPr>
            <p:ph type="title"/>
          </p:nvPr>
        </p:nvSpPr>
        <p:spPr/>
        <p:txBody>
          <a:bodyPr/>
          <a:lstStyle/>
          <a:p>
            <a:r>
              <a:rPr lang="en-US"/>
              <a:t>Click to edit Master title style</a:t>
            </a:r>
            <a:endParaRPr lang="en-TT"/>
          </a:p>
        </p:txBody>
      </p:sp>
      <p:sp>
        <p:nvSpPr>
          <p:cNvPr id="3" name="Vertical Text Placeholder 2">
            <a:extLst>
              <a:ext uri="{FF2B5EF4-FFF2-40B4-BE49-F238E27FC236}">
                <a16:creationId xmlns:a16="http://schemas.microsoft.com/office/drawing/2014/main" id="{D8B6BFBC-5D6C-36FA-65B5-0934148B2D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Date Placeholder 3">
            <a:extLst>
              <a:ext uri="{FF2B5EF4-FFF2-40B4-BE49-F238E27FC236}">
                <a16:creationId xmlns:a16="http://schemas.microsoft.com/office/drawing/2014/main" id="{DD239D59-89FD-79FB-3212-CADB9770ADF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385B19B-A164-504C-2BA5-3A8441EF514B}"/>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32AAA879-DC75-18F1-5ED9-61D8A16DE9B7}"/>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1043750"/>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DD754-812D-A87B-1D47-1BF387E513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T"/>
          </a:p>
        </p:txBody>
      </p:sp>
      <p:sp>
        <p:nvSpPr>
          <p:cNvPr id="3" name="Vertical Text Placeholder 2">
            <a:extLst>
              <a:ext uri="{FF2B5EF4-FFF2-40B4-BE49-F238E27FC236}">
                <a16:creationId xmlns:a16="http://schemas.microsoft.com/office/drawing/2014/main" id="{200B3FEE-C717-198E-BFA6-293C24A49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Date Placeholder 3">
            <a:extLst>
              <a:ext uri="{FF2B5EF4-FFF2-40B4-BE49-F238E27FC236}">
                <a16:creationId xmlns:a16="http://schemas.microsoft.com/office/drawing/2014/main" id="{45BCC810-998D-2CE3-731B-29162E16BDC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E0FD575-DBB0-D2F9-E89D-7903D6DB455B}"/>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38E4CCB-5EE2-0515-4AED-DB26BB7848D7}"/>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60394450"/>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288939401"/>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236922164"/>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6187317"/>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44978397"/>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711735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FD2E-F60A-A3CA-81FF-2780D0D117B9}"/>
              </a:ext>
            </a:extLst>
          </p:cNvPr>
          <p:cNvSpPr>
            <a:spLocks noGrp="1"/>
          </p:cNvSpPr>
          <p:nvPr>
            <p:ph type="title"/>
          </p:nvPr>
        </p:nvSpPr>
        <p:spPr/>
        <p:txBody>
          <a:bodyPr/>
          <a:lstStyle/>
          <a:p>
            <a:r>
              <a:rPr lang="en-US"/>
              <a:t>Click to edit Master title style</a:t>
            </a:r>
            <a:endParaRPr lang="en-TT"/>
          </a:p>
        </p:txBody>
      </p:sp>
      <p:sp>
        <p:nvSpPr>
          <p:cNvPr id="3" name="Content Placeholder 2">
            <a:extLst>
              <a:ext uri="{FF2B5EF4-FFF2-40B4-BE49-F238E27FC236}">
                <a16:creationId xmlns:a16="http://schemas.microsoft.com/office/drawing/2014/main" id="{3004FE62-D67A-3528-5793-9354189454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Date Placeholder 3">
            <a:extLst>
              <a:ext uri="{FF2B5EF4-FFF2-40B4-BE49-F238E27FC236}">
                <a16:creationId xmlns:a16="http://schemas.microsoft.com/office/drawing/2014/main" id="{AD4D8DC0-176E-0C19-CDC7-2E39C06FA66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82715D5-1499-EFD3-86CB-3A4796282BB1}"/>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9672DF9C-FBF6-2F78-D75B-D0EF1D46F99B}"/>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1181363"/>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9836-3EAC-6576-91AF-CF5E4EDFB8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T"/>
          </a:p>
        </p:txBody>
      </p:sp>
      <p:sp>
        <p:nvSpPr>
          <p:cNvPr id="3" name="Text Placeholder 2">
            <a:extLst>
              <a:ext uri="{FF2B5EF4-FFF2-40B4-BE49-F238E27FC236}">
                <a16:creationId xmlns:a16="http://schemas.microsoft.com/office/drawing/2014/main" id="{604C2F16-9D83-D7C3-D0C9-2EA5E4D09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3B3B2-86CC-17FF-A308-94197988719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2A2E383-CE61-CF1B-3F2E-6C696B21CFE3}"/>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9D9B3F30-232D-E3DC-54B1-D9169BF0B4D5}"/>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545678882"/>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AE31-8C8D-3F35-A211-525AD860637F}"/>
              </a:ext>
            </a:extLst>
          </p:cNvPr>
          <p:cNvSpPr>
            <a:spLocks noGrp="1"/>
          </p:cNvSpPr>
          <p:nvPr>
            <p:ph type="title"/>
          </p:nvPr>
        </p:nvSpPr>
        <p:spPr/>
        <p:txBody>
          <a:bodyPr/>
          <a:lstStyle/>
          <a:p>
            <a:r>
              <a:rPr lang="en-US"/>
              <a:t>Click to edit Master title style</a:t>
            </a:r>
            <a:endParaRPr lang="en-TT"/>
          </a:p>
        </p:txBody>
      </p:sp>
      <p:sp>
        <p:nvSpPr>
          <p:cNvPr id="3" name="Content Placeholder 2">
            <a:extLst>
              <a:ext uri="{FF2B5EF4-FFF2-40B4-BE49-F238E27FC236}">
                <a16:creationId xmlns:a16="http://schemas.microsoft.com/office/drawing/2014/main" id="{4B9F5513-8801-064F-FF16-B81ABF0035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Content Placeholder 3">
            <a:extLst>
              <a:ext uri="{FF2B5EF4-FFF2-40B4-BE49-F238E27FC236}">
                <a16:creationId xmlns:a16="http://schemas.microsoft.com/office/drawing/2014/main" id="{C9800B29-696B-8108-92B9-D0B2F59F0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5" name="Date Placeholder 4">
            <a:extLst>
              <a:ext uri="{FF2B5EF4-FFF2-40B4-BE49-F238E27FC236}">
                <a16:creationId xmlns:a16="http://schemas.microsoft.com/office/drawing/2014/main" id="{64D85E47-14B2-40E2-9B61-304EA331A59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85C60E7-0A8A-F7F5-690D-67FC1271667B}"/>
              </a:ext>
            </a:extLst>
          </p:cNvPr>
          <p:cNvSpPr>
            <a:spLocks noGrp="1"/>
          </p:cNvSpPr>
          <p:nvPr>
            <p:ph type="ftr" sz="quarter" idx="11"/>
          </p:nvPr>
        </p:nvSpPr>
        <p:spPr/>
        <p:txBody>
          <a:bodyPr/>
          <a:lstStyle/>
          <a:p>
            <a:r>
              <a:rPr lang="en-US"/>
              <a:t>Pitch Deck</a:t>
            </a:r>
            <a:endParaRPr lang="en-US" dirty="0"/>
          </a:p>
        </p:txBody>
      </p:sp>
      <p:sp>
        <p:nvSpPr>
          <p:cNvPr id="7" name="Slide Number Placeholder 6">
            <a:extLst>
              <a:ext uri="{FF2B5EF4-FFF2-40B4-BE49-F238E27FC236}">
                <a16:creationId xmlns:a16="http://schemas.microsoft.com/office/drawing/2014/main" id="{13201B13-D99D-B9B4-FAE2-7B6552F2B5CD}"/>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17908406"/>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80274-C180-24E3-97DE-F3506E581C5C}"/>
              </a:ext>
            </a:extLst>
          </p:cNvPr>
          <p:cNvSpPr>
            <a:spLocks noGrp="1"/>
          </p:cNvSpPr>
          <p:nvPr>
            <p:ph type="title"/>
          </p:nvPr>
        </p:nvSpPr>
        <p:spPr>
          <a:xfrm>
            <a:off x="839788" y="365125"/>
            <a:ext cx="10515600" cy="1325563"/>
          </a:xfrm>
        </p:spPr>
        <p:txBody>
          <a:bodyPr/>
          <a:lstStyle/>
          <a:p>
            <a:r>
              <a:rPr lang="en-US"/>
              <a:t>Click to edit Master title style</a:t>
            </a:r>
            <a:endParaRPr lang="en-TT"/>
          </a:p>
        </p:txBody>
      </p:sp>
      <p:sp>
        <p:nvSpPr>
          <p:cNvPr id="3" name="Text Placeholder 2">
            <a:extLst>
              <a:ext uri="{FF2B5EF4-FFF2-40B4-BE49-F238E27FC236}">
                <a16:creationId xmlns:a16="http://schemas.microsoft.com/office/drawing/2014/main" id="{355D3971-4246-33E6-B84E-F34760486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0F5A32-5E88-CF83-1D83-36D4AED11D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5" name="Text Placeholder 4">
            <a:extLst>
              <a:ext uri="{FF2B5EF4-FFF2-40B4-BE49-F238E27FC236}">
                <a16:creationId xmlns:a16="http://schemas.microsoft.com/office/drawing/2014/main" id="{6FA09F50-DED7-CECC-D421-1D4B48A08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CFCF38-E362-A84D-BF7A-18E7666FD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7" name="Date Placeholder 6">
            <a:extLst>
              <a:ext uri="{FF2B5EF4-FFF2-40B4-BE49-F238E27FC236}">
                <a16:creationId xmlns:a16="http://schemas.microsoft.com/office/drawing/2014/main" id="{72698802-5E0A-51A6-7BD1-C4DDF42215DA}"/>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3D034C5-EA22-5E3A-759F-80B0A7E44F94}"/>
              </a:ext>
            </a:extLst>
          </p:cNvPr>
          <p:cNvSpPr>
            <a:spLocks noGrp="1"/>
          </p:cNvSpPr>
          <p:nvPr>
            <p:ph type="ftr" sz="quarter" idx="11"/>
          </p:nvPr>
        </p:nvSpPr>
        <p:spPr/>
        <p:txBody>
          <a:bodyPr/>
          <a:lstStyle/>
          <a:p>
            <a:r>
              <a:rPr lang="en-US"/>
              <a:t>Pitch Deck</a:t>
            </a:r>
            <a:endParaRPr lang="en-US" dirty="0"/>
          </a:p>
        </p:txBody>
      </p:sp>
      <p:sp>
        <p:nvSpPr>
          <p:cNvPr id="9" name="Slide Number Placeholder 8">
            <a:extLst>
              <a:ext uri="{FF2B5EF4-FFF2-40B4-BE49-F238E27FC236}">
                <a16:creationId xmlns:a16="http://schemas.microsoft.com/office/drawing/2014/main" id="{784DC216-FD51-FB81-DFBF-07A2F4A3BA2F}"/>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46723072"/>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6E71-2D54-A49D-2ABD-28C952F79EBE}"/>
              </a:ext>
            </a:extLst>
          </p:cNvPr>
          <p:cNvSpPr>
            <a:spLocks noGrp="1"/>
          </p:cNvSpPr>
          <p:nvPr>
            <p:ph type="title"/>
          </p:nvPr>
        </p:nvSpPr>
        <p:spPr/>
        <p:txBody>
          <a:bodyPr/>
          <a:lstStyle/>
          <a:p>
            <a:r>
              <a:rPr lang="en-US"/>
              <a:t>Click to edit Master title style</a:t>
            </a:r>
            <a:endParaRPr lang="en-TT"/>
          </a:p>
        </p:txBody>
      </p:sp>
      <p:sp>
        <p:nvSpPr>
          <p:cNvPr id="3" name="Date Placeholder 2">
            <a:extLst>
              <a:ext uri="{FF2B5EF4-FFF2-40B4-BE49-F238E27FC236}">
                <a16:creationId xmlns:a16="http://schemas.microsoft.com/office/drawing/2014/main" id="{6294D006-68CE-7E18-8ED0-FF93D9D1D5D5}"/>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6739688D-C28F-B0C8-59F2-2A983FEC7501}"/>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B8F7E0BA-E6B8-78E4-2E77-7C08A9F5BAF6}"/>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0777332"/>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AB457-397A-8AF1-1482-B57D74FA65C3}"/>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8911366-5916-2B19-6B97-0E93DFE01F30}"/>
              </a:ext>
            </a:extLst>
          </p:cNvPr>
          <p:cNvSpPr>
            <a:spLocks noGrp="1"/>
          </p:cNvSpPr>
          <p:nvPr>
            <p:ph type="ftr" sz="quarter" idx="11"/>
          </p:nvPr>
        </p:nvSpPr>
        <p:spPr/>
        <p:txBody>
          <a:bodyPr/>
          <a:lstStyle/>
          <a:p>
            <a:r>
              <a:rPr lang="en-US"/>
              <a:t>Pitch Deck</a:t>
            </a:r>
            <a:endParaRPr lang="en-US" dirty="0"/>
          </a:p>
        </p:txBody>
      </p:sp>
      <p:sp>
        <p:nvSpPr>
          <p:cNvPr id="4" name="Slide Number Placeholder 3">
            <a:extLst>
              <a:ext uri="{FF2B5EF4-FFF2-40B4-BE49-F238E27FC236}">
                <a16:creationId xmlns:a16="http://schemas.microsoft.com/office/drawing/2014/main" id="{795CDA6C-75A4-6B77-EED3-45FD6D214BC0}"/>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72301066"/>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1C6D-78F7-2C52-B01A-40328B07E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T"/>
          </a:p>
        </p:txBody>
      </p:sp>
      <p:sp>
        <p:nvSpPr>
          <p:cNvPr id="3" name="Content Placeholder 2">
            <a:extLst>
              <a:ext uri="{FF2B5EF4-FFF2-40B4-BE49-F238E27FC236}">
                <a16:creationId xmlns:a16="http://schemas.microsoft.com/office/drawing/2014/main" id="{28B3B3BC-7DD9-3BEE-E650-948A3332F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Text Placeholder 3">
            <a:extLst>
              <a:ext uri="{FF2B5EF4-FFF2-40B4-BE49-F238E27FC236}">
                <a16:creationId xmlns:a16="http://schemas.microsoft.com/office/drawing/2014/main" id="{B11605B7-1A91-83E0-2F2B-90592C6AE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6B2E8-09EF-8640-20F4-B496FC64C095}"/>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1BFDBD5-5BD4-22C0-BB34-AA6239182609}"/>
              </a:ext>
            </a:extLst>
          </p:cNvPr>
          <p:cNvSpPr>
            <a:spLocks noGrp="1"/>
          </p:cNvSpPr>
          <p:nvPr>
            <p:ph type="ftr" sz="quarter" idx="11"/>
          </p:nvPr>
        </p:nvSpPr>
        <p:spPr/>
        <p:txBody>
          <a:bodyPr/>
          <a:lstStyle/>
          <a:p>
            <a:r>
              <a:rPr lang="en-US"/>
              <a:t>Pitch Deck</a:t>
            </a:r>
            <a:endParaRPr lang="en-US" dirty="0"/>
          </a:p>
        </p:txBody>
      </p:sp>
      <p:sp>
        <p:nvSpPr>
          <p:cNvPr id="7" name="Slide Number Placeholder 6">
            <a:extLst>
              <a:ext uri="{FF2B5EF4-FFF2-40B4-BE49-F238E27FC236}">
                <a16:creationId xmlns:a16="http://schemas.microsoft.com/office/drawing/2014/main" id="{447D1884-12E8-D4AE-DD06-1A78BEE11FB2}"/>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48863481"/>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34CD-816A-B515-4C6C-A1993DBC0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T"/>
          </a:p>
        </p:txBody>
      </p:sp>
      <p:sp>
        <p:nvSpPr>
          <p:cNvPr id="3" name="Picture Placeholder 2">
            <a:extLst>
              <a:ext uri="{FF2B5EF4-FFF2-40B4-BE49-F238E27FC236}">
                <a16:creationId xmlns:a16="http://schemas.microsoft.com/office/drawing/2014/main" id="{5876BB0E-0BA6-0053-6D46-C717F9C72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T"/>
          </a:p>
        </p:txBody>
      </p:sp>
      <p:sp>
        <p:nvSpPr>
          <p:cNvPr id="4" name="Text Placeholder 3">
            <a:extLst>
              <a:ext uri="{FF2B5EF4-FFF2-40B4-BE49-F238E27FC236}">
                <a16:creationId xmlns:a16="http://schemas.microsoft.com/office/drawing/2014/main" id="{13B1AB2F-8769-0FC1-BE42-1F39382C5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DCF52-5779-6801-B068-E7E60DE80E8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96E4060-C045-7B4F-9E89-CD80D558814F}"/>
              </a:ext>
            </a:extLst>
          </p:cNvPr>
          <p:cNvSpPr>
            <a:spLocks noGrp="1"/>
          </p:cNvSpPr>
          <p:nvPr>
            <p:ph type="ftr" sz="quarter" idx="11"/>
          </p:nvPr>
        </p:nvSpPr>
        <p:spPr/>
        <p:txBody>
          <a:bodyPr/>
          <a:lstStyle/>
          <a:p>
            <a:r>
              <a:rPr lang="en-US"/>
              <a:t>Pitch Deck</a:t>
            </a:r>
            <a:endParaRPr lang="en-US" dirty="0"/>
          </a:p>
        </p:txBody>
      </p:sp>
      <p:sp>
        <p:nvSpPr>
          <p:cNvPr id="7" name="Slide Number Placeholder 6">
            <a:extLst>
              <a:ext uri="{FF2B5EF4-FFF2-40B4-BE49-F238E27FC236}">
                <a16:creationId xmlns:a16="http://schemas.microsoft.com/office/drawing/2014/main" id="{56B20A71-89A0-8ABA-8CA5-34F5866FBD6A}"/>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395051274"/>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1E1316-740E-300C-39C0-06301977D3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T"/>
          </a:p>
        </p:txBody>
      </p:sp>
      <p:sp>
        <p:nvSpPr>
          <p:cNvPr id="3" name="Text Placeholder 2">
            <a:extLst>
              <a:ext uri="{FF2B5EF4-FFF2-40B4-BE49-F238E27FC236}">
                <a16:creationId xmlns:a16="http://schemas.microsoft.com/office/drawing/2014/main" id="{6832CFC6-7407-9F56-286D-48AF9FA77D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Date Placeholder 3">
            <a:extLst>
              <a:ext uri="{FF2B5EF4-FFF2-40B4-BE49-F238E27FC236}">
                <a16:creationId xmlns:a16="http://schemas.microsoft.com/office/drawing/2014/main" id="{60A80DD3-A31C-2DD3-C135-2B3E2B374C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915FCF04-FDD5-FD8F-8AB7-0836D8D567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Pitch Deck</a:t>
            </a:r>
            <a:endParaRPr lang="en-US" dirty="0"/>
          </a:p>
        </p:txBody>
      </p:sp>
      <p:sp>
        <p:nvSpPr>
          <p:cNvPr id="6" name="Slide Number Placeholder 5">
            <a:extLst>
              <a:ext uri="{FF2B5EF4-FFF2-40B4-BE49-F238E27FC236}">
                <a16:creationId xmlns:a16="http://schemas.microsoft.com/office/drawing/2014/main" id="{4FE92689-D68E-0626-1851-57333B3B2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3311153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8" r:id="rId12"/>
    <p:sldLayoutId id="2147483890" r:id="rId13"/>
    <p:sldLayoutId id="2147483891" r:id="rId14"/>
    <p:sldLayoutId id="2147483895" r:id="rId15"/>
    <p:sldLayoutId id="2147483901" r:id="rId16"/>
  </p:sldLayoutIdLst>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www.futurelearn.com/courses/digital-skills-user-experience" TargetMode="External"/><Relationship Id="rId2" Type="http://schemas.openxmlformats.org/officeDocument/2006/relationships/hyperlink" Target="https://www.edx.org/learn/ux-design/hec-montreal-ux-design?index=product&amp;queryID=9c27b0e67059cda7d457e0b17af0166c&amp;position=1&amp;results_level=first-level-results&amp;term=ux+design&amp;objectID=course-cefc890d-8fba-4b33-8e51-421806c7ad47&amp;campaign=UX+Design&amp;source=edX&amp;product_category=course&amp;placement_url=https%3A%2F%2Fwww.edx.org%2Fsearch" TargetMode="External"/><Relationship Id="rId1" Type="http://schemas.openxmlformats.org/officeDocument/2006/relationships/slideLayout" Target="../slideLayouts/slideLayout16.xml"/><Relationship Id="rId4" Type="http://schemas.openxmlformats.org/officeDocument/2006/relationships/hyperlink" Target="https://careerfoundry.com/en/tutorials/ux-design-for-beginners/what-is-ux-desig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895725" y="692562"/>
            <a:ext cx="8039100" cy="642774"/>
          </a:xfrm>
        </p:spPr>
        <p:txBody>
          <a:bodyPr>
            <a:noAutofit/>
          </a:bodyPr>
          <a:lstStyle/>
          <a:p>
            <a:pPr algn="r">
              <a:lnSpc>
                <a:spcPct val="115000"/>
              </a:lnSpc>
              <a:spcAft>
                <a:spcPts val="800"/>
              </a:spcAft>
            </a:pPr>
            <a:r>
              <a:rPr lang="en-TT" sz="3600" kern="100" dirty="0">
                <a:solidFill>
                  <a:schemeClr val="accent1"/>
                </a:solidFill>
                <a:cs typeface="Times New Roman" panose="02020603050405020304" pitchFamily="18" charset="0"/>
              </a:rPr>
              <a:t>Design Thinking</a:t>
            </a:r>
            <a:r>
              <a:rPr lang="en-TT" sz="3600" kern="100" dirty="0">
                <a:solidFill>
                  <a:schemeClr val="accent1"/>
                </a:solidFill>
                <a:effectLst/>
                <a:ea typeface="Times New Roman" panose="02020603050405020304" pitchFamily="18" charset="0"/>
                <a:cs typeface="Times New Roman" panose="02020603050405020304" pitchFamily="18" charset="0"/>
              </a:rPr>
              <a:t>: Simplified</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p:txBody>
          <a:bodyPr/>
          <a:lstStyle/>
          <a:p>
            <a:fld id="{B5CEABB6-07DC-46E8-9B57-56EC44A396E5}" type="slidenum">
              <a:rPr lang="en-US" smtClean="0"/>
              <a:pPr/>
              <a:t>1</a:t>
            </a:fld>
            <a:endParaRPr lang="en-US" dirty="0"/>
          </a:p>
        </p:txBody>
      </p:sp>
      <p:sp>
        <p:nvSpPr>
          <p:cNvPr id="22" name="Title 1">
            <a:extLst>
              <a:ext uri="{FF2B5EF4-FFF2-40B4-BE49-F238E27FC236}">
                <a16:creationId xmlns:a16="http://schemas.microsoft.com/office/drawing/2014/main" id="{1A01B529-804C-6A7C-CC9D-05DA911503CC}"/>
              </a:ext>
            </a:extLst>
          </p:cNvPr>
          <p:cNvSpPr txBox="1">
            <a:spLocks/>
          </p:cNvSpPr>
          <p:nvPr/>
        </p:nvSpPr>
        <p:spPr>
          <a:xfrm>
            <a:off x="9667875" y="5800312"/>
            <a:ext cx="2266950" cy="36512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r"/>
            <a:r>
              <a:rPr lang="en-TT" sz="1400" dirty="0">
                <a:solidFill>
                  <a:schemeClr val="accent2"/>
                </a:solidFill>
              </a:rPr>
              <a:t>Janelle chandass</a:t>
            </a:r>
          </a:p>
        </p:txBody>
      </p:sp>
      <p:sp>
        <p:nvSpPr>
          <p:cNvPr id="23" name="Title 1">
            <a:extLst>
              <a:ext uri="{FF2B5EF4-FFF2-40B4-BE49-F238E27FC236}">
                <a16:creationId xmlns:a16="http://schemas.microsoft.com/office/drawing/2014/main" id="{E4175E25-F59E-C3DC-82FE-5D3EC03B149A}"/>
              </a:ext>
            </a:extLst>
          </p:cNvPr>
          <p:cNvSpPr txBox="1">
            <a:spLocks/>
          </p:cNvSpPr>
          <p:nvPr/>
        </p:nvSpPr>
        <p:spPr>
          <a:xfrm>
            <a:off x="5715000" y="1526248"/>
            <a:ext cx="6219825" cy="45235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r">
              <a:lnSpc>
                <a:spcPct val="115000"/>
              </a:lnSpc>
              <a:spcAft>
                <a:spcPts val="800"/>
              </a:spcAft>
            </a:pPr>
            <a:r>
              <a:rPr lang="en-TT" sz="1200" kern="100" dirty="0">
                <a:effectLst/>
                <a:latin typeface="Aptos" panose="020B0004020202020204" pitchFamily="34" charset="0"/>
                <a:ea typeface="Times New Roman" panose="02020603050405020304" pitchFamily="18" charset="0"/>
                <a:cs typeface="Times New Roman" panose="02020603050405020304" pitchFamily="18" charset="0"/>
              </a:rPr>
              <a:t>A web-tutorial for any UX designer made by A UX designer</a:t>
            </a:r>
          </a:p>
        </p:txBody>
      </p:sp>
    </p:spTree>
    <p:extLst>
      <p:ext uri="{BB962C8B-B14F-4D97-AF65-F5344CB8AC3E}">
        <p14:creationId xmlns:p14="http://schemas.microsoft.com/office/powerpoint/2010/main" val="1552751534"/>
      </p:ext>
    </p:extLst>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
      <p:transition spd="med" advTm="20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EAC1-C70C-8501-6527-D8DDD336FB66}"/>
              </a:ext>
            </a:extLst>
          </p:cNvPr>
          <p:cNvSpPr>
            <a:spLocks noGrp="1"/>
          </p:cNvSpPr>
          <p:nvPr>
            <p:ph type="title"/>
          </p:nvPr>
        </p:nvSpPr>
        <p:spPr>
          <a:xfrm>
            <a:off x="3681346" y="222011"/>
            <a:ext cx="5257801" cy="757571"/>
          </a:xfrm>
        </p:spPr>
        <p:txBody>
          <a:bodyPr vert="horz" lIns="91440" tIns="45720" rIns="91440" bIns="45720" rtlCol="0" anchor="t">
            <a:normAutofit/>
          </a:bodyPr>
          <a:lstStyle/>
          <a:p>
            <a:r>
              <a:rPr lang="en-US" sz="4800" kern="1200" dirty="0">
                <a:solidFill>
                  <a:schemeClr val="tx1"/>
                </a:solidFill>
                <a:latin typeface="+mj-lt"/>
                <a:ea typeface="+mj-ea"/>
                <a:cs typeface="+mj-cs"/>
              </a:rPr>
              <a:t>COMPETITION</a:t>
            </a:r>
          </a:p>
        </p:txBody>
      </p:sp>
      <p:sp>
        <p:nvSpPr>
          <p:cNvPr id="21" name="Slide Number Placeholder 20">
            <a:extLst>
              <a:ext uri="{FF2B5EF4-FFF2-40B4-BE49-F238E27FC236}">
                <a16:creationId xmlns:a16="http://schemas.microsoft.com/office/drawing/2014/main" id="{2FD90C1F-E7C4-87A4-7FEE-7353D6A047C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a:solidFill>
                  <a:schemeClr val="tx1">
                    <a:lumMod val="50000"/>
                    <a:lumOff val="50000"/>
                  </a:schemeClr>
                </a:solidFill>
              </a:rPr>
              <a:pPr>
                <a:spcAft>
                  <a:spcPts val="600"/>
                </a:spcAft>
              </a:pPr>
              <a:t>10</a:t>
            </a:fld>
            <a:endParaRPr lang="en-US" sz="1200">
              <a:solidFill>
                <a:schemeClr val="tx1">
                  <a:lumMod val="50000"/>
                  <a:lumOff val="50000"/>
                </a:schemeClr>
              </a:solidFill>
            </a:endParaRPr>
          </a:p>
        </p:txBody>
      </p:sp>
      <p:grpSp>
        <p:nvGrpSpPr>
          <p:cNvPr id="36" name="Group 35">
            <a:extLst>
              <a:ext uri="{FF2B5EF4-FFF2-40B4-BE49-F238E27FC236}">
                <a16:creationId xmlns:a16="http://schemas.microsoft.com/office/drawing/2014/main" id="{4C4BC784-2004-F0C3-0968-B0F39DBB54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37" name="Rectangle 36">
              <a:extLst>
                <a:ext uri="{FF2B5EF4-FFF2-40B4-BE49-F238E27FC236}">
                  <a16:creationId xmlns:a16="http://schemas.microsoft.com/office/drawing/2014/main" id="{D56C1E35-1688-6BC2-7D88-7ACF7CBAD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93BAA3D-AAB0-C171-D5BB-E93B77ACC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2" name="Table 21">
            <a:extLst>
              <a:ext uri="{FF2B5EF4-FFF2-40B4-BE49-F238E27FC236}">
                <a16:creationId xmlns:a16="http://schemas.microsoft.com/office/drawing/2014/main" id="{036B29BA-780E-A99D-5D9B-D8566235F5B2}"/>
              </a:ext>
            </a:extLst>
          </p:cNvPr>
          <p:cNvGraphicFramePr>
            <a:graphicFrameLocks noGrp="1"/>
          </p:cNvGraphicFramePr>
          <p:nvPr>
            <p:extLst>
              <p:ext uri="{D42A27DB-BD31-4B8C-83A1-F6EECF244321}">
                <p14:modId xmlns:p14="http://schemas.microsoft.com/office/powerpoint/2010/main" val="1278163827"/>
              </p:ext>
            </p:extLst>
          </p:nvPr>
        </p:nvGraphicFramePr>
        <p:xfrm>
          <a:off x="365342" y="1088909"/>
          <a:ext cx="11461315" cy="5238338"/>
        </p:xfrm>
        <a:graphic>
          <a:graphicData uri="http://schemas.openxmlformats.org/drawingml/2006/table">
            <a:tbl>
              <a:tblPr firstRow="1" firstCol="1" bandRow="1"/>
              <a:tblGrid>
                <a:gridCol w="3609499">
                  <a:extLst>
                    <a:ext uri="{9D8B030D-6E8A-4147-A177-3AD203B41FA5}">
                      <a16:colId xmlns:a16="http://schemas.microsoft.com/office/drawing/2014/main" val="343601345"/>
                    </a:ext>
                  </a:extLst>
                </a:gridCol>
                <a:gridCol w="3940945">
                  <a:extLst>
                    <a:ext uri="{9D8B030D-6E8A-4147-A177-3AD203B41FA5}">
                      <a16:colId xmlns:a16="http://schemas.microsoft.com/office/drawing/2014/main" val="2995659525"/>
                    </a:ext>
                  </a:extLst>
                </a:gridCol>
                <a:gridCol w="3910871">
                  <a:extLst>
                    <a:ext uri="{9D8B030D-6E8A-4147-A177-3AD203B41FA5}">
                      <a16:colId xmlns:a16="http://schemas.microsoft.com/office/drawing/2014/main" val="2072530691"/>
                    </a:ext>
                  </a:extLst>
                </a:gridCol>
              </a:tblGrid>
              <a:tr h="204803">
                <a:tc>
                  <a:txBody>
                    <a:bodyPr/>
                    <a:lstStyle/>
                    <a:p>
                      <a:pPr algn="l" fontAlgn="t">
                        <a:lnSpc>
                          <a:spcPct val="115000"/>
                        </a:lnSpc>
                        <a:spcBef>
                          <a:spcPts val="0"/>
                        </a:spcBef>
                        <a:spcAft>
                          <a:spcPts val="800"/>
                        </a:spcAft>
                      </a:pPr>
                      <a:r>
                        <a:rPr lang="en-TT" sz="2000" b="0" i="0" u="none" strike="noStrike" kern="100">
                          <a:effectLst/>
                          <a:latin typeface="Aptos" panose="020B0004020202020204" pitchFamily="34" charset="0"/>
                          <a:ea typeface="Times New Roman" panose="02020603050405020304" pitchFamily="18" charset="0"/>
                          <a:cs typeface="Times New Roman" panose="02020603050405020304" pitchFamily="18" charset="0"/>
                        </a:rPr>
                        <a:t>Competitor Websites</a:t>
                      </a:r>
                      <a:endParaRPr lang="en-TT" sz="2000" b="0" i="0" u="none" strike="noStrike">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15000"/>
                        </a:lnSpc>
                        <a:spcBef>
                          <a:spcPts val="0"/>
                        </a:spcBef>
                        <a:spcAft>
                          <a:spcPts val="800"/>
                        </a:spcAft>
                      </a:pPr>
                      <a:r>
                        <a:rPr lang="en-TT" sz="2000" b="0" i="0" u="none" strike="noStrike" kern="100">
                          <a:effectLst/>
                          <a:latin typeface="Aptos" panose="020B0004020202020204" pitchFamily="34" charset="0"/>
                          <a:ea typeface="Times New Roman" panose="02020603050405020304" pitchFamily="18" charset="0"/>
                          <a:cs typeface="Times New Roman" panose="02020603050405020304" pitchFamily="18" charset="0"/>
                        </a:rPr>
                        <a:t>Pros</a:t>
                      </a:r>
                      <a:endParaRPr lang="en-TT" sz="2000" b="0" i="0" u="none" strike="noStrike">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15000"/>
                        </a:lnSpc>
                        <a:spcBef>
                          <a:spcPts val="0"/>
                        </a:spcBef>
                        <a:spcAft>
                          <a:spcPts val="800"/>
                        </a:spcAft>
                      </a:pPr>
                      <a:r>
                        <a:rPr lang="en-TT" sz="2000" b="0" i="0" u="none" strike="noStrike" kern="100">
                          <a:effectLst/>
                          <a:latin typeface="Aptos" panose="020B0004020202020204" pitchFamily="34" charset="0"/>
                          <a:ea typeface="Times New Roman" panose="02020603050405020304" pitchFamily="18" charset="0"/>
                          <a:cs typeface="Times New Roman" panose="02020603050405020304" pitchFamily="18" charset="0"/>
                        </a:rPr>
                        <a:t>Cons</a:t>
                      </a:r>
                      <a:endParaRPr lang="en-TT" sz="2000" b="0" i="0" u="none" strike="noStrike">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4225080"/>
                  </a:ext>
                </a:extLst>
              </a:tr>
              <a:tr h="1716006">
                <a:tc>
                  <a:txBody>
                    <a:bodyPr/>
                    <a:lstStyle/>
                    <a:p>
                      <a:pPr algn="l" fontAlgn="t">
                        <a:lnSpc>
                          <a:spcPct val="115000"/>
                        </a:lnSpc>
                        <a:spcBef>
                          <a:spcPts val="0"/>
                        </a:spcBef>
                        <a:spcAft>
                          <a:spcPts val="800"/>
                        </a:spcAft>
                      </a:pPr>
                      <a:r>
                        <a:rPr lang="en-TT" sz="2000" b="0" i="0" u="sng" strike="noStrike" kern="100" dirty="0" err="1">
                          <a:solidFill>
                            <a:srgbClr val="0000FF"/>
                          </a:solidFill>
                          <a:effectLst/>
                          <a:latin typeface="Aptos" panose="020B0004020202020204" pitchFamily="34" charset="0"/>
                          <a:ea typeface="Times New Roman" panose="02020603050405020304" pitchFamily="18" charset="0"/>
                          <a:cs typeface="Times New Roman" panose="02020603050405020304" pitchFamily="18" charset="0"/>
                          <a:hlinkClick r:id="rId2"/>
                        </a:rPr>
                        <a:t>HECMontrealX</a:t>
                      </a:r>
                      <a:r>
                        <a:rPr lang="en-TT" sz="2000" b="0" i="0" u="sng" strike="noStrike" kern="100" dirty="0">
                          <a:solidFill>
                            <a:srgbClr val="0000FF"/>
                          </a:solidFill>
                          <a:effectLst/>
                          <a:latin typeface="Aptos" panose="020B0004020202020204" pitchFamily="34" charset="0"/>
                          <a:ea typeface="Times New Roman" panose="02020603050405020304" pitchFamily="18" charset="0"/>
                          <a:cs typeface="Times New Roman" panose="02020603050405020304" pitchFamily="18" charset="0"/>
                          <a:hlinkClick r:id="rId2"/>
                        </a:rPr>
                        <a:t>: UX Design | edX</a:t>
                      </a:r>
                      <a:endParaRPr lang="en-TT" sz="2000" b="0" i="0" u="none" strike="noStrike" dirty="0">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15000"/>
                        </a:lnSpc>
                        <a:spcBef>
                          <a:spcPts val="0"/>
                        </a:spcBef>
                        <a:spcAft>
                          <a:spcPts val="800"/>
                        </a:spcAft>
                      </a:pPr>
                      <a:r>
                        <a:rPr lang="en-TT" sz="20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Self-paced</a:t>
                      </a:r>
                      <a:endParaRPr lang="en-TT" sz="2000" b="0" i="0" u="none" strike="noStrike" dirty="0">
                        <a:effectLst/>
                        <a:latin typeface="Aptos" panose="020B0004020202020204" pitchFamily="34" charset="0"/>
                      </a:endParaRPr>
                    </a:p>
                    <a:p>
                      <a:pPr algn="l" fontAlgn="t">
                        <a:lnSpc>
                          <a:spcPct val="115000"/>
                        </a:lnSpc>
                        <a:spcBef>
                          <a:spcPts val="0"/>
                        </a:spcBef>
                        <a:spcAft>
                          <a:spcPts val="800"/>
                        </a:spcAft>
                      </a:pPr>
                      <a:r>
                        <a:rPr lang="en-TT" sz="20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Well established program by recognised institute</a:t>
                      </a:r>
                      <a:endParaRPr lang="en-TT" sz="2000" b="0" i="0" u="none" strike="noStrike" dirty="0">
                        <a:effectLst/>
                        <a:latin typeface="Aptos" panose="020B0004020202020204" pitchFamily="34" charset="0"/>
                      </a:endParaRPr>
                    </a:p>
                    <a:p>
                      <a:pPr algn="l" fontAlgn="t">
                        <a:lnSpc>
                          <a:spcPct val="115000"/>
                        </a:lnSpc>
                        <a:spcBef>
                          <a:spcPts val="0"/>
                        </a:spcBef>
                        <a:spcAft>
                          <a:spcPts val="800"/>
                        </a:spcAft>
                      </a:pPr>
                      <a:r>
                        <a:rPr lang="en-TT" sz="20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Accredited program option </a:t>
                      </a:r>
                      <a:endParaRPr lang="en-TT" sz="2000" b="0" i="0" u="none" strike="noStrike" dirty="0">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15000"/>
                        </a:lnSpc>
                        <a:spcBef>
                          <a:spcPts val="0"/>
                        </a:spcBef>
                        <a:spcAft>
                          <a:spcPts val="800"/>
                        </a:spcAft>
                      </a:pPr>
                      <a:r>
                        <a:rPr lang="en-TT" sz="20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Long duration</a:t>
                      </a:r>
                      <a:endParaRPr lang="en-TT" sz="2000" b="0" i="0" u="none" strike="noStrike" dirty="0">
                        <a:effectLst/>
                        <a:latin typeface="Aptos" panose="020B0004020202020204" pitchFamily="34" charset="0"/>
                      </a:endParaRPr>
                    </a:p>
                    <a:p>
                      <a:pPr algn="l" fontAlgn="t">
                        <a:lnSpc>
                          <a:spcPct val="115000"/>
                        </a:lnSpc>
                        <a:spcBef>
                          <a:spcPts val="0"/>
                        </a:spcBef>
                        <a:spcAft>
                          <a:spcPts val="800"/>
                        </a:spcAft>
                      </a:pPr>
                      <a:r>
                        <a:rPr lang="en-TT" sz="20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Large volume of material some of which may be inapplicable to user</a:t>
                      </a:r>
                      <a:endParaRPr lang="en-TT" sz="2000" b="0" i="0" u="none" strike="noStrike" dirty="0">
                        <a:effectLst/>
                        <a:latin typeface="Aptos" panose="020B0004020202020204" pitchFamily="34" charset="0"/>
                      </a:endParaRPr>
                    </a:p>
                    <a:p>
                      <a:pPr algn="l" fontAlgn="t">
                        <a:lnSpc>
                          <a:spcPct val="115000"/>
                        </a:lnSpc>
                        <a:spcBef>
                          <a:spcPts val="0"/>
                        </a:spcBef>
                        <a:spcAft>
                          <a:spcPts val="800"/>
                        </a:spcAft>
                      </a:pPr>
                      <a:r>
                        <a:rPr lang="en-TT" sz="20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Considerable time investment</a:t>
                      </a:r>
                      <a:endParaRPr lang="en-TT" sz="2000" b="0" i="0" u="none" strike="noStrike" dirty="0">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2843911"/>
                  </a:ext>
                </a:extLst>
              </a:tr>
              <a:tr h="631519">
                <a:tc>
                  <a:txBody>
                    <a:bodyPr/>
                    <a:lstStyle/>
                    <a:p>
                      <a:pPr algn="l" fontAlgn="t">
                        <a:lnSpc>
                          <a:spcPct val="115000"/>
                        </a:lnSpc>
                        <a:spcBef>
                          <a:spcPts val="0"/>
                        </a:spcBef>
                        <a:spcAft>
                          <a:spcPts val="800"/>
                        </a:spcAft>
                      </a:pPr>
                      <a:r>
                        <a:rPr lang="en-TT" sz="2000" b="0" i="0" u="sng" strike="noStrike" kern="100">
                          <a:solidFill>
                            <a:srgbClr val="0000FF"/>
                          </a:solidFill>
                          <a:effectLst/>
                          <a:latin typeface="Aptos" panose="020B0004020202020204" pitchFamily="34" charset="0"/>
                          <a:ea typeface="Times New Roman" panose="02020603050405020304" pitchFamily="18" charset="0"/>
                          <a:cs typeface="Times New Roman" panose="02020603050405020304" pitchFamily="18" charset="0"/>
                          <a:hlinkClick r:id="rId3"/>
                        </a:rPr>
                        <a:t>Digital Skills: User Experience - Online Course - FutureLearn</a:t>
                      </a:r>
                      <a:endParaRPr lang="en-TT" sz="2000" b="0" i="0" u="none" strike="noStrike">
                        <a:effectLst/>
                        <a:latin typeface="Aptos" panose="020B0004020202020204" pitchFamily="34" charset="0"/>
                      </a:endParaRPr>
                    </a:p>
                    <a:p>
                      <a:pPr algn="l" fontAlgn="t">
                        <a:lnSpc>
                          <a:spcPct val="115000"/>
                        </a:lnSpc>
                        <a:spcBef>
                          <a:spcPts val="0"/>
                        </a:spcBef>
                        <a:spcAft>
                          <a:spcPts val="800"/>
                        </a:spcAft>
                      </a:pPr>
                      <a:r>
                        <a:rPr lang="en-TT" sz="2000" b="0" i="0" u="none" strike="noStrike" kern="100">
                          <a:effectLst/>
                          <a:latin typeface="Aptos" panose="020B0004020202020204" pitchFamily="34" charset="0"/>
                          <a:ea typeface="Times New Roman" panose="02020603050405020304" pitchFamily="18" charset="0"/>
                          <a:cs typeface="Times New Roman" panose="02020603050405020304" pitchFamily="18" charset="0"/>
                        </a:rPr>
                        <a:t> </a:t>
                      </a:r>
                      <a:endParaRPr lang="en-TT" sz="2000" b="0" i="0" u="none" strike="noStrike">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15000"/>
                        </a:lnSpc>
                        <a:spcBef>
                          <a:spcPts val="0"/>
                        </a:spcBef>
                        <a:spcAft>
                          <a:spcPts val="800"/>
                        </a:spcAft>
                      </a:pPr>
                      <a:r>
                        <a:rPr lang="en-TT" sz="2000" b="0" i="0" u="none" strike="noStrike" kern="100">
                          <a:effectLst/>
                          <a:latin typeface="Aptos" panose="020B0004020202020204" pitchFamily="34" charset="0"/>
                          <a:ea typeface="Times New Roman" panose="02020603050405020304" pitchFamily="18" charset="0"/>
                          <a:cs typeface="Times New Roman" panose="02020603050405020304" pitchFamily="18" charset="0"/>
                        </a:rPr>
                        <a:t>Low time investment</a:t>
                      </a:r>
                      <a:endParaRPr lang="en-TT" sz="2000" b="0" i="0" u="none" strike="noStrike">
                        <a:effectLst/>
                        <a:latin typeface="Aptos" panose="020B0004020202020204" pitchFamily="34" charset="0"/>
                      </a:endParaRPr>
                    </a:p>
                    <a:p>
                      <a:pPr algn="l" fontAlgn="t">
                        <a:lnSpc>
                          <a:spcPct val="115000"/>
                        </a:lnSpc>
                        <a:spcBef>
                          <a:spcPts val="0"/>
                        </a:spcBef>
                        <a:spcAft>
                          <a:spcPts val="800"/>
                        </a:spcAft>
                      </a:pPr>
                      <a:r>
                        <a:rPr lang="en-TT" sz="2000" b="0" i="0" u="none" strike="noStrike" kern="100">
                          <a:effectLst/>
                          <a:latin typeface="Aptos" panose="020B0004020202020204" pitchFamily="34" charset="0"/>
                          <a:ea typeface="Times New Roman" panose="02020603050405020304" pitchFamily="18" charset="0"/>
                          <a:cs typeface="Times New Roman" panose="02020603050405020304" pitchFamily="18" charset="0"/>
                        </a:rPr>
                        <a:t>Free</a:t>
                      </a:r>
                      <a:endParaRPr lang="en-TT" sz="2000" b="0" i="0" u="none" strike="noStrike">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15000"/>
                        </a:lnSpc>
                        <a:spcBef>
                          <a:spcPts val="0"/>
                        </a:spcBef>
                        <a:spcAft>
                          <a:spcPts val="800"/>
                        </a:spcAft>
                      </a:pPr>
                      <a:r>
                        <a:rPr lang="en-TT" sz="20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Less material </a:t>
                      </a:r>
                      <a:endParaRPr lang="en-TT" sz="2000" b="0" i="0" u="none" strike="noStrike" dirty="0">
                        <a:effectLst/>
                        <a:latin typeface="Aptos" panose="020B0004020202020204" pitchFamily="34" charset="0"/>
                      </a:endParaRPr>
                    </a:p>
                    <a:p>
                      <a:pPr algn="l" fontAlgn="t">
                        <a:lnSpc>
                          <a:spcPct val="115000"/>
                        </a:lnSpc>
                        <a:spcBef>
                          <a:spcPts val="0"/>
                        </a:spcBef>
                        <a:spcAft>
                          <a:spcPts val="800"/>
                        </a:spcAft>
                      </a:pPr>
                      <a:r>
                        <a:rPr lang="en-TT" sz="20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Lots of videos, which may not work for all learners</a:t>
                      </a:r>
                      <a:endParaRPr lang="en-TT" sz="2000" b="0" i="0" u="none" strike="noStrike" dirty="0">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5874851"/>
                  </a:ext>
                </a:extLst>
              </a:tr>
              <a:tr h="1881925">
                <a:tc>
                  <a:txBody>
                    <a:bodyPr/>
                    <a:lstStyle/>
                    <a:p>
                      <a:pPr marL="0" marR="0" lvl="0" indent="0" algn="l" defTabSz="914400" rtl="0" eaLnBrk="1" fontAlgn="t" latinLnBrk="0" hangingPunct="1">
                        <a:lnSpc>
                          <a:spcPct val="115000"/>
                        </a:lnSpc>
                        <a:spcBef>
                          <a:spcPts val="0"/>
                        </a:spcBef>
                        <a:spcAft>
                          <a:spcPts val="800"/>
                        </a:spcAft>
                        <a:buClrTx/>
                        <a:buSzTx/>
                        <a:buFontTx/>
                        <a:buNone/>
                        <a:tabLst/>
                        <a:defRPr/>
                      </a:pPr>
                      <a:r>
                        <a:rPr lang="en-TT" sz="1800" u="sng" kern="1200" dirty="0">
                          <a:solidFill>
                            <a:schemeClr val="tx1"/>
                          </a:solidFill>
                          <a:effectLst/>
                          <a:latin typeface="+mn-lt"/>
                          <a:ea typeface="+mn-ea"/>
                          <a:cs typeface="+mn-cs"/>
                          <a:hlinkClick r:id="rId4"/>
                        </a:rPr>
                        <a:t>UX Tutorial 1: What Exactly Is UX Design? (Free Course) (careerfoundry.com)</a:t>
                      </a:r>
                      <a:endParaRPr lang="en-TT" sz="1800" kern="1200" dirty="0">
                        <a:solidFill>
                          <a:schemeClr val="tx1"/>
                        </a:solidFill>
                        <a:effectLst/>
                        <a:latin typeface="+mn-lt"/>
                        <a:ea typeface="+mn-ea"/>
                        <a:cs typeface="+mn-cs"/>
                      </a:endParaRPr>
                    </a:p>
                    <a:p>
                      <a:pPr algn="l" fontAlgn="t">
                        <a:lnSpc>
                          <a:spcPct val="115000"/>
                        </a:lnSpc>
                        <a:spcBef>
                          <a:spcPts val="0"/>
                        </a:spcBef>
                        <a:spcAft>
                          <a:spcPts val="800"/>
                        </a:spcAft>
                      </a:pPr>
                      <a:endParaRPr lang="en-TT" sz="2000" b="0" i="0" u="none" strike="noStrike" dirty="0">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TT" sz="18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Well established program by recognised institute</a:t>
                      </a:r>
                      <a:endParaRPr lang="en-TT" sz="1800" kern="1200" dirty="0">
                        <a:solidFill>
                          <a:schemeClr val="tx1"/>
                        </a:solidFill>
                        <a:effectLst/>
                        <a:latin typeface="+mn-lt"/>
                        <a:ea typeface="+mn-ea"/>
                        <a:cs typeface="+mn-cs"/>
                      </a:endParaRPr>
                    </a:p>
                    <a:p>
                      <a:r>
                        <a:rPr lang="en-TT" sz="1800" kern="1200" dirty="0">
                          <a:solidFill>
                            <a:schemeClr val="tx1"/>
                          </a:solidFill>
                          <a:effectLst/>
                          <a:latin typeface="+mn-lt"/>
                          <a:ea typeface="+mn-ea"/>
                          <a:cs typeface="+mn-cs"/>
                        </a:rPr>
                        <a:t>Good content, has career suggestions, as well as detailed explanations linked to main page</a:t>
                      </a:r>
                    </a:p>
                    <a:p>
                      <a:r>
                        <a:rPr lang="en-TT" sz="1800" kern="1200" dirty="0">
                          <a:solidFill>
                            <a:schemeClr val="tx1"/>
                          </a:solidFill>
                          <a:effectLst/>
                          <a:latin typeface="+mn-lt"/>
                          <a:ea typeface="+mn-ea"/>
                          <a:cs typeface="+mn-cs"/>
                        </a:rPr>
                        <a:t>Construction of some UX diagrams are described in detail</a:t>
                      </a:r>
                      <a:endParaRPr lang="en-TT" sz="2000" b="0" i="0" u="none" strike="noStrike" dirty="0">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TT" sz="1800" kern="1200" dirty="0">
                          <a:solidFill>
                            <a:schemeClr val="tx1"/>
                          </a:solidFill>
                          <a:effectLst/>
                          <a:latin typeface="+mn-lt"/>
                          <a:ea typeface="+mn-ea"/>
                          <a:cs typeface="+mn-cs"/>
                        </a:rPr>
                        <a:t>To learn more, user has to go to separate page</a:t>
                      </a:r>
                    </a:p>
                    <a:p>
                      <a:r>
                        <a:rPr lang="en-TT" sz="1800" kern="1200" dirty="0">
                          <a:solidFill>
                            <a:schemeClr val="tx1"/>
                          </a:solidFill>
                          <a:effectLst/>
                          <a:latin typeface="+mn-lt"/>
                          <a:ea typeface="+mn-ea"/>
                          <a:cs typeface="+mn-cs"/>
                        </a:rPr>
                        <a:t>In some instances, there is a lot of text where a diagram or example would be more helpful, too much detail for user to sort through</a:t>
                      </a:r>
                    </a:p>
                    <a:p>
                      <a:pPr algn="l" fontAlgn="t">
                        <a:lnSpc>
                          <a:spcPct val="115000"/>
                        </a:lnSpc>
                        <a:spcBef>
                          <a:spcPts val="0"/>
                        </a:spcBef>
                        <a:spcAft>
                          <a:spcPts val="800"/>
                        </a:spcAft>
                      </a:pPr>
                      <a:endParaRPr lang="en-TT" sz="2000" b="0" i="0" u="none" strike="noStrike" dirty="0">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9903470"/>
                  </a:ext>
                </a:extLst>
              </a:tr>
            </a:tbl>
          </a:graphicData>
        </a:graphic>
      </p:graphicFrame>
    </p:spTree>
    <p:extLst>
      <p:ext uri="{BB962C8B-B14F-4D97-AF65-F5344CB8AC3E}">
        <p14:creationId xmlns:p14="http://schemas.microsoft.com/office/powerpoint/2010/main" val="4169510813"/>
      </p:ext>
    </p:extLst>
  </p:cSld>
  <p:clrMapOvr>
    <a:masterClrMapping/>
  </p:clrMapOvr>
  <mc:AlternateContent xmlns:mc="http://schemas.openxmlformats.org/markup-compatibility/2006" xmlns:p14="http://schemas.microsoft.com/office/powerpoint/2010/main">
    <mc:Choice Requires="p14">
      <p:transition spd="med" p14:dur="700" advTm="105000">
        <p:fade/>
      </p:transition>
    </mc:Choice>
    <mc:Fallback xmlns="">
      <p:transition spd="med" advTm="10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561975"/>
            <a:ext cx="10515600" cy="695325"/>
          </a:xfrm>
        </p:spPr>
        <p:txBody>
          <a:bodyPr>
            <a:normAutofit fontScale="90000"/>
          </a:bodyPr>
          <a:lstStyle/>
          <a:p>
            <a:pPr>
              <a:lnSpc>
                <a:spcPct val="115000"/>
              </a:lnSpc>
              <a:spcAft>
                <a:spcPts val="800"/>
              </a:spcAft>
            </a:pPr>
            <a:r>
              <a:rPr lang="en-TT" sz="4400" dirty="0">
                <a:solidFill>
                  <a:schemeClr val="accent1"/>
                </a:solidFill>
              </a:rPr>
              <a:t>WHAT MAKES THIS WEB-TUTORIAL DIFFERENT?</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838200" y="1779588"/>
            <a:ext cx="10515600" cy="3040062"/>
          </a:xfrm>
        </p:spPr>
        <p:txBody>
          <a:bodyPr vert="horz" lIns="91440" tIns="45720" rIns="91440" bIns="45720" rtlCol="0" anchor="t">
            <a:noAutofit/>
          </a:bodyPr>
          <a:lstStyle/>
          <a:p>
            <a:pPr>
              <a:lnSpc>
                <a:spcPct val="115000"/>
              </a:lnSpc>
              <a:spcAft>
                <a:spcPts val="800"/>
              </a:spcAft>
            </a:pPr>
            <a:r>
              <a:rPr lang="en-TT" kern="1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Driven by data from UX design students and novice designers and tested by them</a:t>
            </a:r>
          </a:p>
          <a:p>
            <a:pPr>
              <a:lnSpc>
                <a:spcPct val="115000"/>
              </a:lnSpc>
              <a:spcAft>
                <a:spcPts val="800"/>
              </a:spcAft>
            </a:pPr>
            <a:r>
              <a:rPr lang="en-TT" kern="1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Content created by an educator with years of experience in lesson planning, creation and delivery</a:t>
            </a:r>
          </a:p>
          <a:p>
            <a:pPr>
              <a:lnSpc>
                <a:spcPct val="115000"/>
              </a:lnSpc>
              <a:spcAft>
                <a:spcPts val="800"/>
              </a:spcAft>
            </a:pPr>
            <a:r>
              <a:rPr lang="en-TT" kern="1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Clean</a:t>
            </a:r>
            <a:r>
              <a:rPr lang="en-TT" kern="100" dirty="0">
                <a:solidFill>
                  <a:schemeClr val="tx1"/>
                </a:solidFill>
                <a:latin typeface="Aptos" panose="020B0004020202020204" pitchFamily="34" charset="0"/>
                <a:ea typeface="Times New Roman" panose="02020603050405020304" pitchFamily="18" charset="0"/>
                <a:cs typeface="Times New Roman" panose="02020603050405020304" pitchFamily="18" charset="0"/>
              </a:rPr>
              <a:t>, simple design</a:t>
            </a:r>
            <a:endParaRPr lang="en-TT" kern="1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346372204"/>
      </p:ext>
    </p:extLst>
  </p:cSld>
  <p:clrMapOvr>
    <a:masterClrMapping/>
  </p:clrMapOvr>
  <mc:AlternateContent xmlns:mc="http://schemas.openxmlformats.org/markup-compatibility/2006" xmlns:p14="http://schemas.microsoft.com/office/powerpoint/2010/main">
    <mc:Choice Requires="p14">
      <p:transition spd="med" p14:dur="700" advTm="2280000">
        <p:fade/>
      </p:transition>
    </mc:Choice>
    <mc:Fallback xmlns="">
      <p:transition spd="med" advTm="228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p:txBody>
          <a:bodyPr>
            <a:normAutofit/>
          </a:bodyPr>
          <a:lstStyle/>
          <a:p>
            <a:r>
              <a:rPr lang="en-US" dirty="0"/>
              <a:t>Janelle Chandass</a:t>
            </a:r>
          </a:p>
          <a:p>
            <a:r>
              <a:rPr lang="en-US" dirty="0"/>
              <a:t>jchandass@northislandcollege.ca</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solidFill>
                  <a:schemeClr val="accent1"/>
                </a:solidFill>
              </a:rPr>
              <a:t>PROBLEM</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idx="1"/>
          </p:nvPr>
        </p:nvSpPr>
        <p:spPr/>
        <p:txBody>
          <a:bodyPr>
            <a:normAutofit fontScale="92500" lnSpcReduction="20000"/>
          </a:bodyPr>
          <a:lstStyle/>
          <a:p>
            <a:pPr marL="0" indent="0">
              <a:lnSpc>
                <a:spcPct val="115000"/>
              </a:lnSpc>
              <a:spcAft>
                <a:spcPts val="800"/>
              </a:spcAft>
              <a:buNone/>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People with little or no UX design experience:</a:t>
            </a:r>
          </a:p>
          <a:p>
            <a:pPr>
              <a:lnSpc>
                <a:spcPct val="115000"/>
              </a:lnSpc>
              <a:spcAft>
                <a:spcPts val="800"/>
              </a:spcAft>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Find aspects of the design thinking process ambiguous. There is not always clear understanding of what comes next, which tools or techniques and when </a:t>
            </a:r>
          </a:p>
          <a:p>
            <a:pPr>
              <a:lnSpc>
                <a:spcPct val="115000"/>
              </a:lnSpc>
              <a:spcAft>
                <a:spcPts val="800"/>
              </a:spcAft>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Struggle with the development of some graphics like user flows </a:t>
            </a:r>
          </a:p>
          <a:p>
            <a:pPr>
              <a:lnSpc>
                <a:spcPct val="115000"/>
              </a:lnSpc>
              <a:spcAft>
                <a:spcPts val="800"/>
              </a:spcAft>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Think the process is time consuming, they often need to do a lot of research to find information on best practice or how to create a type of graphic</a:t>
            </a:r>
          </a:p>
          <a:p>
            <a:pPr>
              <a:lnSpc>
                <a:spcPct val="115000"/>
              </a:lnSpc>
              <a:spcAft>
                <a:spcPts val="800"/>
              </a:spcAft>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Have problems coming up with ideas</a:t>
            </a:r>
          </a:p>
          <a:p>
            <a:pPr>
              <a:lnSpc>
                <a:spcPct val="115000"/>
              </a:lnSpc>
              <a:spcAft>
                <a:spcPts val="800"/>
              </a:spcAft>
            </a:pPr>
            <a:r>
              <a:rPr lang="en-TT" sz="2400" kern="100" dirty="0">
                <a:latin typeface="Aptos" panose="020B0004020202020204" pitchFamily="34" charset="0"/>
                <a:ea typeface="Times New Roman" panose="02020603050405020304" pitchFamily="18" charset="0"/>
                <a:cs typeface="Times New Roman" panose="02020603050405020304" pitchFamily="18" charset="0"/>
              </a:rPr>
              <a:t>Other tutorials have large volumes of material, come with considerable time or monetary investment</a:t>
            </a:r>
            <a:endParaRPr lang="en-TT" sz="2400" kern="100" dirty="0">
              <a:effectLs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US" sz="24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754237830"/>
      </p:ext>
    </p:extLst>
  </p:cSld>
  <p:clrMapOvr>
    <a:masterClrMapping/>
  </p:clrMapOvr>
  <mc:AlternateContent xmlns:mc="http://schemas.openxmlformats.org/markup-compatibility/2006" xmlns:p14="http://schemas.microsoft.com/office/powerpoint/2010/main">
    <mc:Choice Requires="p14">
      <p:transition spd="med" p14:dur="700" advTm="120000">
        <p:fade/>
      </p:transition>
    </mc:Choice>
    <mc:Fallback xmlns="">
      <p:transition spd="med" advTm="12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89C4-395C-AF99-4136-6B8DC1769DAC}"/>
              </a:ext>
            </a:extLst>
          </p:cNvPr>
          <p:cNvSpPr>
            <a:spLocks noGrp="1"/>
          </p:cNvSpPr>
          <p:nvPr>
            <p:ph type="title"/>
          </p:nvPr>
        </p:nvSpPr>
        <p:spPr>
          <a:xfrm>
            <a:off x="5488060" y="2336801"/>
            <a:ext cx="5865740" cy="1530350"/>
          </a:xfrm>
        </p:spPr>
        <p:txBody>
          <a:bodyPr>
            <a:noAutofit/>
          </a:bodyPr>
          <a:lstStyle/>
          <a:p>
            <a:r>
              <a:rPr lang="en-US" sz="2400" b="0" i="1" cap="none" dirty="0">
                <a:solidFill>
                  <a:srgbClr val="202124"/>
                </a:solidFill>
                <a:effectLst/>
                <a:latin typeface="Aptos" panose="020B0004020202020204" pitchFamily="34" charset="0"/>
              </a:rPr>
              <a:t>“I feel overwhelmed by the process. I find it tedious and I have trouble generating ideas this way”, </a:t>
            </a:r>
            <a:r>
              <a:rPr lang="en-US" sz="2400" b="0" i="0" cap="none" dirty="0">
                <a:solidFill>
                  <a:srgbClr val="202124"/>
                </a:solidFill>
                <a:effectLst/>
                <a:latin typeface="Aptos" panose="020B0004020202020204" pitchFamily="34" charset="0"/>
              </a:rPr>
              <a:t>Graham, Year 1 Digital Design Student</a:t>
            </a:r>
            <a:endParaRPr lang="en-TT" sz="2400" cap="none" dirty="0">
              <a:latin typeface="Aptos" panose="020B0004020202020204" pitchFamily="34" charset="0"/>
            </a:endParaRPr>
          </a:p>
        </p:txBody>
      </p:sp>
      <p:sp>
        <p:nvSpPr>
          <p:cNvPr id="11" name="Slide Number Placeholder 10">
            <a:extLst>
              <a:ext uri="{FF2B5EF4-FFF2-40B4-BE49-F238E27FC236}">
                <a16:creationId xmlns:a16="http://schemas.microsoft.com/office/drawing/2014/main" id="{3AD902FF-BD77-F96C-D5F0-E95109CAB934}"/>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2525609046"/>
      </p:ext>
    </p:extLst>
  </p:cSld>
  <p:clrMapOvr>
    <a:masterClrMapping/>
  </p:clrMapOvr>
  <mc:AlternateContent xmlns:mc="http://schemas.openxmlformats.org/markup-compatibility/2006" xmlns:p14="http://schemas.microsoft.com/office/powerpoint/2010/main">
    <mc:Choice Requires="p14">
      <p:transition spd="med" p14:dur="700" advTm="12000">
        <p:fade/>
      </p:transition>
    </mc:Choice>
    <mc:Fallback xmlns="">
      <p:transition spd="med" advTm="1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89C4-395C-AF99-4136-6B8DC1769DAC}"/>
              </a:ext>
            </a:extLst>
          </p:cNvPr>
          <p:cNvSpPr>
            <a:spLocks noGrp="1"/>
          </p:cNvSpPr>
          <p:nvPr>
            <p:ph type="title"/>
          </p:nvPr>
        </p:nvSpPr>
        <p:spPr>
          <a:xfrm>
            <a:off x="5488060" y="2336801"/>
            <a:ext cx="5865740" cy="1530350"/>
          </a:xfrm>
        </p:spPr>
        <p:txBody>
          <a:bodyPr>
            <a:noAutofit/>
          </a:bodyPr>
          <a:lstStyle/>
          <a:p>
            <a:r>
              <a:rPr lang="en-TT" sz="2400" cap="none" spc="15" dirty="0">
                <a:solidFill>
                  <a:srgbClr val="202122"/>
                </a:solidFill>
                <a:effectLst/>
                <a:latin typeface="Aptos" panose="020B0004020202020204" pitchFamily="34" charset="0"/>
                <a:ea typeface="Times New Roman" panose="02020603050405020304" pitchFamily="18" charset="0"/>
              </a:rPr>
              <a:t>To help UX designers to work efficiently and create engaging and user-centred digital products.</a:t>
            </a:r>
            <a:endParaRPr lang="en-TT" sz="2400" cap="none" dirty="0">
              <a:effectLst/>
              <a:latin typeface="Aptos" panose="020B0004020202020204" pitchFamily="34" charset="0"/>
              <a:ea typeface="Times New Roman" panose="02020603050405020304" pitchFamily="18" charset="0"/>
            </a:endParaRPr>
          </a:p>
        </p:txBody>
      </p:sp>
      <p:sp>
        <p:nvSpPr>
          <p:cNvPr id="11" name="Slide Number Placeholder 10">
            <a:extLst>
              <a:ext uri="{FF2B5EF4-FFF2-40B4-BE49-F238E27FC236}">
                <a16:creationId xmlns:a16="http://schemas.microsoft.com/office/drawing/2014/main" id="{3AD902FF-BD77-F96C-D5F0-E95109CAB934}"/>
              </a:ext>
            </a:extLst>
          </p:cNvPr>
          <p:cNvSpPr>
            <a:spLocks noGrp="1"/>
          </p:cNvSpPr>
          <p:nvPr>
            <p:ph type="sldNum" sz="quarter" idx="12"/>
          </p:nvPr>
        </p:nvSpPr>
        <p:spPr/>
        <p:txBody>
          <a:bodyPr/>
          <a:lstStyle/>
          <a:p>
            <a:fld id="{B5CEABB6-07DC-46E8-9B57-56EC44A396E5}" type="slidenum">
              <a:rPr lang="en-US" smtClean="0"/>
              <a:t>4</a:t>
            </a:fld>
            <a:endParaRPr lang="en-US" dirty="0"/>
          </a:p>
        </p:txBody>
      </p:sp>
      <p:sp>
        <p:nvSpPr>
          <p:cNvPr id="3" name="Title 1">
            <a:extLst>
              <a:ext uri="{FF2B5EF4-FFF2-40B4-BE49-F238E27FC236}">
                <a16:creationId xmlns:a16="http://schemas.microsoft.com/office/drawing/2014/main" id="{1B5563D9-3E34-0E6F-D83E-C7D0D05CDEF5}"/>
              </a:ext>
            </a:extLst>
          </p:cNvPr>
          <p:cNvSpPr txBox="1">
            <a:spLocks/>
          </p:cNvSpPr>
          <p:nvPr/>
        </p:nvSpPr>
        <p:spPr>
          <a:xfrm>
            <a:off x="5488060" y="1651001"/>
            <a:ext cx="4008367" cy="6159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TT" dirty="0">
                <a:solidFill>
                  <a:schemeClr val="accent2"/>
                </a:solidFill>
              </a:rPr>
              <a:t>Vision statement</a:t>
            </a:r>
          </a:p>
        </p:txBody>
      </p:sp>
    </p:spTree>
    <p:extLst>
      <p:ext uri="{BB962C8B-B14F-4D97-AF65-F5344CB8AC3E}">
        <p14:creationId xmlns:p14="http://schemas.microsoft.com/office/powerpoint/2010/main" val="521566974"/>
      </p:ext>
    </p:extLst>
  </p:cSld>
  <p:clrMapOvr>
    <a:masterClrMapping/>
  </p:clrMapOvr>
  <mc:AlternateContent xmlns:mc="http://schemas.openxmlformats.org/markup-compatibility/2006" xmlns:p14="http://schemas.microsoft.com/office/powerpoint/2010/main">
    <mc:Choice Requires="p14">
      <p:transition spd="med" p14:dur="700" advTm="14000">
        <p:fade/>
      </p:transition>
    </mc:Choice>
    <mc:Fallback xmlns="">
      <p:transition spd="med" advTm="1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solidFill>
                  <a:schemeClr val="accent2"/>
                </a:solidFill>
              </a:rPr>
              <a:t>SOLUTION</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idx="1"/>
          </p:nvPr>
        </p:nvSpPr>
        <p:spPr>
          <a:xfrm>
            <a:off x="838200" y="1443070"/>
            <a:ext cx="10515600" cy="4351338"/>
          </a:xfrm>
        </p:spPr>
        <p:txBody>
          <a:bodyPr>
            <a:normAutofit/>
          </a:bodyPr>
          <a:lstStyle/>
          <a:p>
            <a:pPr marL="0" indent="0">
              <a:lnSpc>
                <a:spcPct val="115000"/>
              </a:lnSpc>
              <a:spcAft>
                <a:spcPts val="800"/>
              </a:spcAft>
              <a:buNone/>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Develop an easy-to-use tutorial website with the following features</a:t>
            </a:r>
          </a:p>
          <a:p>
            <a:pPr marL="342900" lvl="0" indent="-342900">
              <a:buFont typeface="Arial" panose="020B0604020202020204" pitchFamily="34" charset="0"/>
              <a:buChar char="•"/>
              <a:tabLst>
                <a:tab pos="457200" algn="l"/>
              </a:tabLst>
            </a:pPr>
            <a:r>
              <a:rPr lang="en-TT" sz="2400" spc="15" dirty="0">
                <a:solidFill>
                  <a:srgbClr val="202122"/>
                </a:solidFill>
                <a:effectLst/>
                <a:latin typeface="Aptos" panose="020B0004020202020204" pitchFamily="34" charset="0"/>
                <a:ea typeface="Times New Roman" panose="02020603050405020304" pitchFamily="18" charset="0"/>
                <a:cs typeface="Times New Roman" panose="02020603050405020304" pitchFamily="18" charset="0"/>
              </a:rPr>
              <a:t>Clear and simple language</a:t>
            </a:r>
            <a:endParaRPr lang="en-TT" sz="2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TT" sz="2400" spc="15" dirty="0">
                <a:solidFill>
                  <a:srgbClr val="202122"/>
                </a:solidFill>
                <a:effectLst/>
                <a:latin typeface="Aptos" panose="020B0004020202020204" pitchFamily="34" charset="0"/>
                <a:ea typeface="Times New Roman" panose="02020603050405020304" pitchFamily="18" charset="0"/>
                <a:cs typeface="Times New Roman" panose="02020603050405020304" pitchFamily="18" charset="0"/>
              </a:rPr>
              <a:t>Clean and minimalist design</a:t>
            </a:r>
            <a:endParaRPr lang="en-TT" sz="2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TT" sz="2400" spc="15" dirty="0">
                <a:solidFill>
                  <a:srgbClr val="202122"/>
                </a:solidFill>
                <a:effectLst/>
                <a:latin typeface="Aptos" panose="020B0004020202020204" pitchFamily="34" charset="0"/>
                <a:ea typeface="Times New Roman" panose="02020603050405020304" pitchFamily="18" charset="0"/>
                <a:cs typeface="Times New Roman" panose="02020603050405020304" pitchFamily="18" charset="0"/>
              </a:rPr>
              <a:t>Simple navigation to stages or techniques</a:t>
            </a:r>
            <a:endParaRPr lang="en-TT" sz="2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TT" sz="2400" spc="15" dirty="0">
                <a:solidFill>
                  <a:srgbClr val="202122"/>
                </a:solidFill>
                <a:effectLst/>
                <a:latin typeface="Aptos" panose="020B0004020202020204" pitchFamily="34" charset="0"/>
                <a:ea typeface="Times New Roman" panose="02020603050405020304" pitchFamily="18" charset="0"/>
                <a:cs typeface="Times New Roman" panose="02020603050405020304" pitchFamily="18" charset="0"/>
              </a:rPr>
              <a:t>Utilises multiple media types for displaying examples of tools and techniques, their application and steps on how to create them: step-by-step text instructions, images, (as an additional feature video walkthroughs can be added thereby facilitating different learning styles)</a:t>
            </a:r>
            <a:endParaRPr lang="en-TT" sz="2400" dirty="0">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15000"/>
              </a:lnSpc>
              <a:spcAft>
                <a:spcPts val="800"/>
              </a:spcAft>
              <a:buNone/>
            </a:pPr>
            <a:endParaRPr lang="en-TT" sz="2400" kern="100" dirty="0">
              <a:effectLs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593920805"/>
      </p:ext>
    </p:extLst>
  </p:cSld>
  <p:clrMapOvr>
    <a:masterClrMapping/>
  </p:clrMapOvr>
  <mc:AlternateContent xmlns:mc="http://schemas.openxmlformats.org/markup-compatibility/2006" xmlns:p14="http://schemas.microsoft.com/office/powerpoint/2010/main">
    <mc:Choice Requires="p14">
      <p:transition spd="med" p14:dur="700" advTm="50000">
        <p:fade/>
      </p:transition>
    </mc:Choice>
    <mc:Fallback xmlns="">
      <p:transition spd="med" advTm="5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solidFill>
                  <a:schemeClr val="accent2"/>
                </a:solidFill>
              </a:rPr>
              <a:t>SOLUTION</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idx="1"/>
          </p:nvPr>
        </p:nvSpPr>
        <p:spPr>
          <a:xfrm>
            <a:off x="838200" y="1443070"/>
            <a:ext cx="10515600" cy="4351338"/>
          </a:xfrm>
        </p:spPr>
        <p:txBody>
          <a:bodyPr>
            <a:normAutofit lnSpcReduction="10000"/>
          </a:bodyPr>
          <a:lstStyle/>
          <a:p>
            <a:pPr marL="0" indent="0">
              <a:lnSpc>
                <a:spcPct val="115000"/>
              </a:lnSpc>
              <a:spcAft>
                <a:spcPts val="800"/>
              </a:spcAft>
              <a:buNone/>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Develop an easy-to-use tutorial website with the following features</a:t>
            </a:r>
          </a:p>
          <a:p>
            <a:pPr marL="342900" lvl="0" indent="-342900">
              <a:buFont typeface="Arial" panose="020B0604020202020204" pitchFamily="34" charset="0"/>
              <a:buChar char="•"/>
              <a:tabLst>
                <a:tab pos="457200" algn="l"/>
              </a:tabLst>
            </a:pPr>
            <a:r>
              <a:rPr lang="en-TT" sz="2400" spc="15" dirty="0">
                <a:solidFill>
                  <a:srgbClr val="202122"/>
                </a:solidFill>
                <a:effectLst/>
                <a:latin typeface="Aptos" panose="020B0004020202020204" pitchFamily="34" charset="0"/>
                <a:ea typeface="Times New Roman" panose="02020603050405020304" pitchFamily="18" charset="0"/>
                <a:cs typeface="Times New Roman" panose="02020603050405020304" pitchFamily="18" charset="0"/>
              </a:rPr>
              <a:t>Show stages of the design thinking process and provide links to each stage</a:t>
            </a:r>
            <a:endParaRPr lang="en-TT" sz="2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TT" sz="2400" spc="15" dirty="0">
                <a:solidFill>
                  <a:srgbClr val="202122"/>
                </a:solidFill>
                <a:effectLst/>
                <a:latin typeface="Aptos" panose="020B0004020202020204" pitchFamily="34" charset="0"/>
                <a:ea typeface="Times New Roman" panose="02020603050405020304" pitchFamily="18" charset="0"/>
                <a:cs typeface="Times New Roman" panose="02020603050405020304" pitchFamily="18" charset="0"/>
              </a:rPr>
              <a:t>Provide user with examples of various UX design techniques and tools to be used at each stage as well as rationale for their use, so the user can decide which is best suited to their needs.</a:t>
            </a:r>
            <a:endParaRPr lang="en-TT" sz="2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TT" sz="2400" spc="15" dirty="0">
                <a:solidFill>
                  <a:srgbClr val="202122"/>
                </a:solidFill>
                <a:effectLst/>
                <a:latin typeface="Aptos" panose="020B0004020202020204" pitchFamily="34" charset="0"/>
                <a:ea typeface="Times New Roman" panose="02020603050405020304" pitchFamily="18" charset="0"/>
                <a:cs typeface="Times New Roman" panose="02020603050405020304" pitchFamily="18" charset="0"/>
              </a:rPr>
              <a:t>Explain how various graphics should be developed, step-by-step, example how to create a good user story or POV</a:t>
            </a:r>
            <a:endParaRPr lang="en-TT" sz="2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TT" sz="2400" spc="15" dirty="0">
                <a:solidFill>
                  <a:srgbClr val="202122"/>
                </a:solidFill>
                <a:effectLst/>
                <a:latin typeface="Aptos" panose="020B0004020202020204" pitchFamily="34" charset="0"/>
                <a:ea typeface="Times New Roman" panose="02020603050405020304" pitchFamily="18" charset="0"/>
                <a:cs typeface="Times New Roman" panose="02020603050405020304" pitchFamily="18" charset="0"/>
              </a:rPr>
              <a:t>Gives the user the option to access more detail on each technique or tool, if they so desire</a:t>
            </a:r>
            <a:endParaRPr lang="en-TT" sz="2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TT" sz="2400" spc="15" dirty="0">
                <a:solidFill>
                  <a:srgbClr val="202122"/>
                </a:solidFill>
                <a:effectLst/>
                <a:latin typeface="Aptos" panose="020B0004020202020204" pitchFamily="34" charset="0"/>
                <a:ea typeface="Times New Roman" panose="02020603050405020304" pitchFamily="18" charset="0"/>
                <a:cs typeface="Times New Roman" panose="02020603050405020304" pitchFamily="18" charset="0"/>
              </a:rPr>
              <a:t>Provide a contact form for users who wish to contribute, request tutorials on a particular topic or provide general feedback</a:t>
            </a:r>
            <a:endParaRPr lang="en-TT" sz="24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800"/>
              </a:spcAft>
            </a:pPr>
            <a:endParaRPr lang="en-TT" sz="2400" kern="100" dirty="0">
              <a:effectLs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643552318"/>
      </p:ext>
    </p:extLst>
  </p:cSld>
  <p:clrMapOvr>
    <a:masterClrMapping/>
  </p:clrMapOvr>
  <mc:AlternateContent xmlns:mc="http://schemas.openxmlformats.org/markup-compatibility/2006">
    <mc:Choice xmlns:p14="http://schemas.microsoft.com/office/powerpoint/2010/main" Requires="p14">
      <p:transition spd="med" p14:dur="700" advTm="50000">
        <p:fade/>
      </p:transition>
    </mc:Choice>
    <mc:Fallback>
      <p:transition spd="med" advTm="5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solidFill>
                  <a:schemeClr val="accent2"/>
                </a:solidFill>
              </a:rPr>
              <a:t>TECH STACK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1026" name="Picture 2" descr="Html5 css3 js icon set web development logo Vector Image">
            <a:extLst>
              <a:ext uri="{FF2B5EF4-FFF2-40B4-BE49-F238E27FC236}">
                <a16:creationId xmlns:a16="http://schemas.microsoft.com/office/drawing/2014/main" id="{0430B83D-30B2-21C9-4B70-6FA7E833A40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331" b="19810"/>
          <a:stretch/>
        </p:blipFill>
        <p:spPr bwMode="auto">
          <a:xfrm>
            <a:off x="3306681" y="1562100"/>
            <a:ext cx="5578638"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243937"/>
      </p:ext>
    </p:extLst>
  </p:cSld>
  <p:clrMapOvr>
    <a:masterClrMapping/>
  </p:clrMapOvr>
  <mc:AlternateContent xmlns:mc="http://schemas.openxmlformats.org/markup-compatibility/2006">
    <mc:Choice xmlns:p14="http://schemas.microsoft.com/office/powerpoint/2010/main" Requires="p14">
      <p:transition spd="med" p14:dur="700" advTm="50000">
        <p:fade/>
      </p:transition>
    </mc:Choice>
    <mc:Fallback>
      <p:transition spd="med" advTm="5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823878" y="741392"/>
            <a:ext cx="4491821" cy="792134"/>
          </a:xfrm>
        </p:spPr>
        <p:txBody>
          <a:bodyPr vert="horz" lIns="91440" tIns="45720" rIns="91440" bIns="45720" rtlCol="0" anchor="b">
            <a:normAutofit/>
          </a:bodyPr>
          <a:lstStyle/>
          <a:p>
            <a:r>
              <a:rPr lang="en-US" sz="4400" dirty="0">
                <a:solidFill>
                  <a:schemeClr val="accent2"/>
                </a:solidFill>
              </a:rPr>
              <a:t>THE DESIGNER</a:t>
            </a:r>
          </a:p>
        </p:txBody>
      </p:sp>
      <p:pic>
        <p:nvPicPr>
          <p:cNvPr id="5" name="Picture 4" descr="A person wearing glasses and a sweater&#10;&#10;Description automatically generated">
            <a:extLst>
              <a:ext uri="{FF2B5EF4-FFF2-40B4-BE49-F238E27FC236}">
                <a16:creationId xmlns:a16="http://schemas.microsoft.com/office/drawing/2014/main" id="{0D594AF0-A705-E8DB-8234-87D47FE896EC}"/>
              </a:ext>
            </a:extLst>
          </p:cNvPr>
          <p:cNvPicPr>
            <a:picLocks noChangeAspect="1"/>
          </p:cNvPicPr>
          <p:nvPr/>
        </p:nvPicPr>
        <p:blipFill rotWithShape="1">
          <a:blip r:embed="rId2"/>
          <a:srcRect l="5431" r="5681"/>
          <a:stretch/>
        </p:blipFill>
        <p:spPr>
          <a:xfrm>
            <a:off x="20" y="10"/>
            <a:ext cx="6095980" cy="6857990"/>
          </a:xfrm>
          <a:prstGeom prst="rect">
            <a:avLst/>
          </a:prstGeom>
        </p:spPr>
      </p:pic>
      <p:grpSp>
        <p:nvGrpSpPr>
          <p:cNvPr id="29" name="Group 2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30" name="Rectangle 2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
            <a:extLst>
              <a:ext uri="{FF2B5EF4-FFF2-40B4-BE49-F238E27FC236}">
                <a16:creationId xmlns:a16="http://schemas.microsoft.com/office/drawing/2014/main" id="{CA6CDD76-9AF0-8799-3622-877935455CBF}"/>
              </a:ext>
            </a:extLst>
          </p:cNvPr>
          <p:cNvSpPr txBox="1">
            <a:spLocks/>
          </p:cNvSpPr>
          <p:nvPr/>
        </p:nvSpPr>
        <p:spPr>
          <a:xfrm>
            <a:off x="6823878" y="1876251"/>
            <a:ext cx="4491820" cy="3447832"/>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600" kern="1200" spc="150" baseline="0">
                <a:solidFill>
                  <a:schemeClr val="tx1">
                    <a:lumMod val="75000"/>
                    <a:lumOff val="25000"/>
                  </a:schemeClr>
                </a:solidFill>
                <a:latin typeface="+mj-lt"/>
                <a:ea typeface="+mj-ea"/>
                <a:cs typeface="+mj-cs"/>
              </a:defRPr>
            </a:lvl1pPr>
          </a:lstStyle>
          <a:p>
            <a:pPr>
              <a:spcAft>
                <a:spcPts val="600"/>
              </a:spcAft>
            </a:pPr>
            <a:r>
              <a:rPr lang="en-US" sz="2400" kern="100" dirty="0">
                <a:solidFill>
                  <a:schemeClr val="tx1"/>
                </a:solidFill>
                <a:latin typeface="Aptos" panose="020B0004020202020204" pitchFamily="34" charset="0"/>
                <a:cs typeface="Times New Roman" panose="02020603050405020304" pitchFamily="18" charset="0"/>
              </a:rPr>
              <a:t>A recent student herself, Janelle had wanted a one-stop shop for her UX design information and clear guidelines on how to bring it all together. Having navigated several projects and years of teaching experience, she is well equipped to create engaging and useful content.</a:t>
            </a:r>
          </a:p>
        </p:txBody>
      </p:sp>
    </p:spTree>
    <p:extLst>
      <p:ext uri="{BB962C8B-B14F-4D97-AF65-F5344CB8AC3E}">
        <p14:creationId xmlns:p14="http://schemas.microsoft.com/office/powerpoint/2010/main" val="707789176"/>
      </p:ext>
    </p:extLst>
  </p:cSld>
  <p:clrMapOvr>
    <a:masterClrMapping/>
  </p:clrMapOvr>
  <mc:AlternateContent xmlns:mc="http://schemas.openxmlformats.org/markup-compatibility/2006" xmlns:p14="http://schemas.microsoft.com/office/powerpoint/2010/main">
    <mc:Choice Requires="p14">
      <p:transition spd="med" p14:dur="700" advTm="35000">
        <p:fade/>
      </p:transition>
    </mc:Choice>
    <mc:Fallback xmlns="">
      <p:transition spd="med" advTm="3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US" dirty="0"/>
              <a:t>TARGET MARKET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817053" y="2236963"/>
            <a:ext cx="5431971" cy="3468265"/>
          </a:xfrm>
        </p:spPr>
        <p:txBody>
          <a:bodyPr>
            <a:normAutofit/>
          </a:bodyPr>
          <a:lstStyle/>
          <a:p>
            <a:pPr>
              <a:lnSpc>
                <a:spcPct val="115000"/>
              </a:lnSpc>
              <a:spcAft>
                <a:spcPts val="800"/>
              </a:spcAft>
            </a:pPr>
            <a:r>
              <a:rPr lang="en-TT" sz="1800" kern="100" dirty="0">
                <a:effectLst/>
                <a:latin typeface="Aptos" panose="020B0004020202020204" pitchFamily="34" charset="0"/>
                <a:ea typeface="Times New Roman" panose="02020603050405020304" pitchFamily="18" charset="0"/>
                <a:cs typeface="Times New Roman" panose="02020603050405020304" pitchFamily="18" charset="0"/>
              </a:rPr>
              <a:t>Anyone interested in learning about UX design or doing UX design for a project, particularly:</a:t>
            </a:r>
          </a:p>
          <a:p>
            <a:pPr marL="342900" lvl="0" indent="-342900">
              <a:lnSpc>
                <a:spcPct val="115000"/>
              </a:lnSpc>
              <a:buFont typeface="Symbol" panose="05050102010706020507" pitchFamily="18" charset="2"/>
              <a:buChar char=""/>
            </a:pPr>
            <a:r>
              <a:rPr lang="en-TT" sz="1800" kern="100" dirty="0">
                <a:effectLst/>
                <a:latin typeface="Aptos" panose="020B0004020202020204" pitchFamily="34" charset="0"/>
                <a:ea typeface="Times New Roman" panose="02020603050405020304" pitchFamily="18" charset="0"/>
                <a:cs typeface="Times New Roman" panose="02020603050405020304" pitchFamily="18" charset="0"/>
              </a:rPr>
              <a:t>UX design students</a:t>
            </a:r>
          </a:p>
          <a:p>
            <a:pPr marL="342900" lvl="0" indent="-342900">
              <a:lnSpc>
                <a:spcPct val="115000"/>
              </a:lnSpc>
              <a:buFont typeface="Symbol" panose="05050102010706020507" pitchFamily="18" charset="2"/>
              <a:buChar char=""/>
            </a:pPr>
            <a:r>
              <a:rPr lang="en-TT" sz="1800" kern="100" dirty="0">
                <a:effectLst/>
                <a:latin typeface="Aptos" panose="020B0004020202020204" pitchFamily="34" charset="0"/>
                <a:ea typeface="Times New Roman" panose="02020603050405020304" pitchFamily="18" charset="0"/>
                <a:cs typeface="Times New Roman" panose="02020603050405020304" pitchFamily="18" charset="0"/>
              </a:rPr>
              <a:t>Developers with little experience in UX design</a:t>
            </a:r>
          </a:p>
          <a:p>
            <a:pPr marL="342900" lvl="0" indent="-342900">
              <a:lnSpc>
                <a:spcPct val="115000"/>
              </a:lnSpc>
              <a:buFont typeface="Symbol" panose="05050102010706020507" pitchFamily="18" charset="2"/>
              <a:buChar char=""/>
            </a:pPr>
            <a:r>
              <a:rPr lang="en-TT" sz="1800" kern="100" dirty="0">
                <a:effectLst/>
                <a:latin typeface="Aptos" panose="020B0004020202020204" pitchFamily="34" charset="0"/>
                <a:ea typeface="Times New Roman" panose="02020603050405020304" pitchFamily="18" charset="0"/>
                <a:cs typeface="Times New Roman" panose="02020603050405020304" pitchFamily="18" charset="0"/>
              </a:rPr>
              <a:t>Novice UX designers</a:t>
            </a:r>
          </a:p>
          <a:p>
            <a:pPr marL="342900" lvl="0" indent="-342900">
              <a:lnSpc>
                <a:spcPct val="115000"/>
              </a:lnSpc>
              <a:spcAft>
                <a:spcPts val="800"/>
              </a:spcAft>
              <a:buFont typeface="Symbol" panose="05050102010706020507" pitchFamily="18" charset="2"/>
              <a:buChar char=""/>
            </a:pPr>
            <a:r>
              <a:rPr lang="en-TT" sz="1800" kern="100" dirty="0">
                <a:effectLst/>
                <a:latin typeface="Aptos" panose="020B0004020202020204" pitchFamily="34" charset="0"/>
                <a:ea typeface="Times New Roman" panose="02020603050405020304" pitchFamily="18" charset="0"/>
                <a:cs typeface="Times New Roman" panose="02020603050405020304" pitchFamily="18" charset="0"/>
              </a:rPr>
              <a:t>UX designers looking for a different perspective</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2069393026"/>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4546</TotalTime>
  <Words>654</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Calibri Light</vt:lpstr>
      <vt:lpstr>Symbol</vt:lpstr>
      <vt:lpstr>Times New Roman</vt:lpstr>
      <vt:lpstr>Office Theme</vt:lpstr>
      <vt:lpstr>Design Thinking: Simplified</vt:lpstr>
      <vt:lpstr>PROBLEM</vt:lpstr>
      <vt:lpstr>“I feel overwhelmed by the process. I find it tedious and I have trouble generating ideas this way”, Graham, Year 1 Digital Design Student</vt:lpstr>
      <vt:lpstr>To help UX designers to work efficiently and create engaging and user-centred digital products.</vt:lpstr>
      <vt:lpstr>SOLUTION</vt:lpstr>
      <vt:lpstr>SOLUTION</vt:lpstr>
      <vt:lpstr>TECH STACK</vt:lpstr>
      <vt:lpstr>THE DESIGNER</vt:lpstr>
      <vt:lpstr>TARGET MARKET</vt:lpstr>
      <vt:lpstr>COMPETITION</vt:lpstr>
      <vt:lpstr>WHAT MAKES THIS WEB-TUTORIAL DIFFERENT?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Jessica Chandass</dc:creator>
  <cp:lastModifiedBy>Jessica Chandass</cp:lastModifiedBy>
  <cp:revision>8</cp:revision>
  <dcterms:created xsi:type="dcterms:W3CDTF">2024-01-21T22:34:46Z</dcterms:created>
  <dcterms:modified xsi:type="dcterms:W3CDTF">2024-01-29T06:22:02Z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