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4"/>
  </p:sldMasterIdLst>
  <p:notesMasterIdLst>
    <p:notesMasterId r:id="rId21"/>
  </p:notesMasterIdLst>
  <p:handoutMasterIdLst>
    <p:handoutMasterId r:id="rId22"/>
  </p:handoutMasterIdLst>
  <p:sldIdLst>
    <p:sldId id="296" r:id="rId5"/>
    <p:sldId id="295" r:id="rId6"/>
    <p:sldId id="298" r:id="rId7"/>
    <p:sldId id="299" r:id="rId8"/>
    <p:sldId id="300" r:id="rId9"/>
    <p:sldId id="305" r:id="rId10"/>
    <p:sldId id="306" r:id="rId11"/>
    <p:sldId id="307" r:id="rId12"/>
    <p:sldId id="310" r:id="rId13"/>
    <p:sldId id="301" r:id="rId14"/>
    <p:sldId id="258" r:id="rId15"/>
    <p:sldId id="278" r:id="rId16"/>
    <p:sldId id="297" r:id="rId17"/>
    <p:sldId id="309" r:id="rId18"/>
    <p:sldId id="264"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09" autoAdjust="0"/>
  </p:normalViewPr>
  <p:slideViewPr>
    <p:cSldViewPr snapToGrid="0">
      <p:cViewPr varScale="1">
        <p:scale>
          <a:sx n="82" d="100"/>
          <a:sy n="82" d="100"/>
        </p:scale>
        <p:origin x="749" y="7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2/1/2024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DD1F-539E-093C-2328-D9BA330947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T"/>
          </a:p>
        </p:txBody>
      </p:sp>
      <p:sp>
        <p:nvSpPr>
          <p:cNvPr id="3" name="Subtitle 2">
            <a:extLst>
              <a:ext uri="{FF2B5EF4-FFF2-40B4-BE49-F238E27FC236}">
                <a16:creationId xmlns:a16="http://schemas.microsoft.com/office/drawing/2014/main" id="{14795555-B5AC-8798-7E90-3735C36AD8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T"/>
          </a:p>
        </p:txBody>
      </p:sp>
      <p:sp>
        <p:nvSpPr>
          <p:cNvPr id="4" name="Date Placeholder 3">
            <a:extLst>
              <a:ext uri="{FF2B5EF4-FFF2-40B4-BE49-F238E27FC236}">
                <a16:creationId xmlns:a16="http://schemas.microsoft.com/office/drawing/2014/main" id="{92F444BA-00C2-871E-687A-241F67BF19EC}"/>
              </a:ext>
            </a:extLst>
          </p:cNvPr>
          <p:cNvSpPr>
            <a:spLocks noGrp="1"/>
          </p:cNvSpPr>
          <p:nvPr>
            <p:ph type="dt" sz="half" idx="10"/>
          </p:nvPr>
        </p:nvSpPr>
        <p:spPr/>
        <p:txBody>
          <a:bodyPr/>
          <a:lstStyle/>
          <a:p>
            <a:fld id="{6AD6EE87-EBD5-4F12-A48A-63ACA297AC8F}" type="datetimeFigureOut">
              <a:rPr lang="en-US" smtClean="0"/>
              <a:t>2/1/2024</a:t>
            </a:fld>
            <a:endParaRPr lang="en-US" dirty="0"/>
          </a:p>
        </p:txBody>
      </p:sp>
      <p:sp>
        <p:nvSpPr>
          <p:cNvPr id="5" name="Footer Placeholder 4">
            <a:extLst>
              <a:ext uri="{FF2B5EF4-FFF2-40B4-BE49-F238E27FC236}">
                <a16:creationId xmlns:a16="http://schemas.microsoft.com/office/drawing/2014/main" id="{68FE9C28-C9B4-07F0-7DEF-BC1FB6F087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31F15C-DD20-BD7C-F437-184CD0FD73A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3316769"/>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7C9A-BC7D-8E8F-4D42-59C876A5FCD3}"/>
              </a:ext>
            </a:extLst>
          </p:cNvPr>
          <p:cNvSpPr>
            <a:spLocks noGrp="1"/>
          </p:cNvSpPr>
          <p:nvPr>
            <p:ph type="title"/>
          </p:nvPr>
        </p:nvSpPr>
        <p:spPr/>
        <p:txBody>
          <a:bodyPr/>
          <a:lstStyle/>
          <a:p>
            <a:r>
              <a:rPr lang="en-US"/>
              <a:t>Click to edit Master title style</a:t>
            </a:r>
            <a:endParaRPr lang="en-TT"/>
          </a:p>
        </p:txBody>
      </p:sp>
      <p:sp>
        <p:nvSpPr>
          <p:cNvPr id="3" name="Vertical Text Placeholder 2">
            <a:extLst>
              <a:ext uri="{FF2B5EF4-FFF2-40B4-BE49-F238E27FC236}">
                <a16:creationId xmlns:a16="http://schemas.microsoft.com/office/drawing/2014/main" id="{D8B6BFBC-5D6C-36FA-65B5-0934148B2D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Date Placeholder 3">
            <a:extLst>
              <a:ext uri="{FF2B5EF4-FFF2-40B4-BE49-F238E27FC236}">
                <a16:creationId xmlns:a16="http://schemas.microsoft.com/office/drawing/2014/main" id="{DD239D59-89FD-79FB-3212-CADB9770ADF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385B19B-A164-504C-2BA5-3A8441EF514B}"/>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32AAA879-DC75-18F1-5ED9-61D8A16DE9B7}"/>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1043750"/>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DD754-812D-A87B-1D47-1BF387E513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T"/>
          </a:p>
        </p:txBody>
      </p:sp>
      <p:sp>
        <p:nvSpPr>
          <p:cNvPr id="3" name="Vertical Text Placeholder 2">
            <a:extLst>
              <a:ext uri="{FF2B5EF4-FFF2-40B4-BE49-F238E27FC236}">
                <a16:creationId xmlns:a16="http://schemas.microsoft.com/office/drawing/2014/main" id="{200B3FEE-C717-198E-BFA6-293C24A49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Date Placeholder 3">
            <a:extLst>
              <a:ext uri="{FF2B5EF4-FFF2-40B4-BE49-F238E27FC236}">
                <a16:creationId xmlns:a16="http://schemas.microsoft.com/office/drawing/2014/main" id="{45BCC810-998D-2CE3-731B-29162E16BDC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E0FD575-DBB0-D2F9-E89D-7903D6DB455B}"/>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38E4CCB-5EE2-0515-4AED-DB26BB7848D7}"/>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60394450"/>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288939401"/>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236922164"/>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6187317"/>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44978397"/>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711735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FD2E-F60A-A3CA-81FF-2780D0D117B9}"/>
              </a:ext>
            </a:extLst>
          </p:cNvPr>
          <p:cNvSpPr>
            <a:spLocks noGrp="1"/>
          </p:cNvSpPr>
          <p:nvPr>
            <p:ph type="title"/>
          </p:nvPr>
        </p:nvSpPr>
        <p:spPr/>
        <p:txBody>
          <a:bodyPr/>
          <a:lstStyle/>
          <a:p>
            <a:r>
              <a:rPr lang="en-US"/>
              <a:t>Click to edit Master title style</a:t>
            </a:r>
            <a:endParaRPr lang="en-TT"/>
          </a:p>
        </p:txBody>
      </p:sp>
      <p:sp>
        <p:nvSpPr>
          <p:cNvPr id="3" name="Content Placeholder 2">
            <a:extLst>
              <a:ext uri="{FF2B5EF4-FFF2-40B4-BE49-F238E27FC236}">
                <a16:creationId xmlns:a16="http://schemas.microsoft.com/office/drawing/2014/main" id="{3004FE62-D67A-3528-5793-9354189454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Date Placeholder 3">
            <a:extLst>
              <a:ext uri="{FF2B5EF4-FFF2-40B4-BE49-F238E27FC236}">
                <a16:creationId xmlns:a16="http://schemas.microsoft.com/office/drawing/2014/main" id="{AD4D8DC0-176E-0C19-CDC7-2E39C06FA66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82715D5-1499-EFD3-86CB-3A4796282BB1}"/>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9672DF9C-FBF6-2F78-D75B-D0EF1D46F99B}"/>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1181363"/>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9836-3EAC-6576-91AF-CF5E4EDFB8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T"/>
          </a:p>
        </p:txBody>
      </p:sp>
      <p:sp>
        <p:nvSpPr>
          <p:cNvPr id="3" name="Text Placeholder 2">
            <a:extLst>
              <a:ext uri="{FF2B5EF4-FFF2-40B4-BE49-F238E27FC236}">
                <a16:creationId xmlns:a16="http://schemas.microsoft.com/office/drawing/2014/main" id="{604C2F16-9D83-D7C3-D0C9-2EA5E4D09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3B3B2-86CC-17FF-A308-94197988719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2A2E383-CE61-CF1B-3F2E-6C696B21CFE3}"/>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9D9B3F30-232D-E3DC-54B1-D9169BF0B4D5}"/>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545678882"/>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AE31-8C8D-3F35-A211-525AD860637F}"/>
              </a:ext>
            </a:extLst>
          </p:cNvPr>
          <p:cNvSpPr>
            <a:spLocks noGrp="1"/>
          </p:cNvSpPr>
          <p:nvPr>
            <p:ph type="title"/>
          </p:nvPr>
        </p:nvSpPr>
        <p:spPr/>
        <p:txBody>
          <a:bodyPr/>
          <a:lstStyle/>
          <a:p>
            <a:r>
              <a:rPr lang="en-US"/>
              <a:t>Click to edit Master title style</a:t>
            </a:r>
            <a:endParaRPr lang="en-TT"/>
          </a:p>
        </p:txBody>
      </p:sp>
      <p:sp>
        <p:nvSpPr>
          <p:cNvPr id="3" name="Content Placeholder 2">
            <a:extLst>
              <a:ext uri="{FF2B5EF4-FFF2-40B4-BE49-F238E27FC236}">
                <a16:creationId xmlns:a16="http://schemas.microsoft.com/office/drawing/2014/main" id="{4B9F5513-8801-064F-FF16-B81ABF0035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Content Placeholder 3">
            <a:extLst>
              <a:ext uri="{FF2B5EF4-FFF2-40B4-BE49-F238E27FC236}">
                <a16:creationId xmlns:a16="http://schemas.microsoft.com/office/drawing/2014/main" id="{C9800B29-696B-8108-92B9-D0B2F59F0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5" name="Date Placeholder 4">
            <a:extLst>
              <a:ext uri="{FF2B5EF4-FFF2-40B4-BE49-F238E27FC236}">
                <a16:creationId xmlns:a16="http://schemas.microsoft.com/office/drawing/2014/main" id="{64D85E47-14B2-40E2-9B61-304EA331A59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85C60E7-0A8A-F7F5-690D-67FC1271667B}"/>
              </a:ext>
            </a:extLst>
          </p:cNvPr>
          <p:cNvSpPr>
            <a:spLocks noGrp="1"/>
          </p:cNvSpPr>
          <p:nvPr>
            <p:ph type="ftr" sz="quarter" idx="11"/>
          </p:nvPr>
        </p:nvSpPr>
        <p:spPr/>
        <p:txBody>
          <a:bodyPr/>
          <a:lstStyle/>
          <a:p>
            <a:r>
              <a:rPr lang="en-US"/>
              <a:t>Pitch Deck</a:t>
            </a:r>
            <a:endParaRPr lang="en-US" dirty="0"/>
          </a:p>
        </p:txBody>
      </p:sp>
      <p:sp>
        <p:nvSpPr>
          <p:cNvPr id="7" name="Slide Number Placeholder 6">
            <a:extLst>
              <a:ext uri="{FF2B5EF4-FFF2-40B4-BE49-F238E27FC236}">
                <a16:creationId xmlns:a16="http://schemas.microsoft.com/office/drawing/2014/main" id="{13201B13-D99D-B9B4-FAE2-7B6552F2B5CD}"/>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17908406"/>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80274-C180-24E3-97DE-F3506E581C5C}"/>
              </a:ext>
            </a:extLst>
          </p:cNvPr>
          <p:cNvSpPr>
            <a:spLocks noGrp="1"/>
          </p:cNvSpPr>
          <p:nvPr>
            <p:ph type="title"/>
          </p:nvPr>
        </p:nvSpPr>
        <p:spPr>
          <a:xfrm>
            <a:off x="839788" y="365125"/>
            <a:ext cx="10515600" cy="1325563"/>
          </a:xfrm>
        </p:spPr>
        <p:txBody>
          <a:bodyPr/>
          <a:lstStyle/>
          <a:p>
            <a:r>
              <a:rPr lang="en-US"/>
              <a:t>Click to edit Master title style</a:t>
            </a:r>
            <a:endParaRPr lang="en-TT"/>
          </a:p>
        </p:txBody>
      </p:sp>
      <p:sp>
        <p:nvSpPr>
          <p:cNvPr id="3" name="Text Placeholder 2">
            <a:extLst>
              <a:ext uri="{FF2B5EF4-FFF2-40B4-BE49-F238E27FC236}">
                <a16:creationId xmlns:a16="http://schemas.microsoft.com/office/drawing/2014/main" id="{355D3971-4246-33E6-B84E-F34760486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0F5A32-5E88-CF83-1D83-36D4AED11D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5" name="Text Placeholder 4">
            <a:extLst>
              <a:ext uri="{FF2B5EF4-FFF2-40B4-BE49-F238E27FC236}">
                <a16:creationId xmlns:a16="http://schemas.microsoft.com/office/drawing/2014/main" id="{6FA09F50-DED7-CECC-D421-1D4B48A08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CFCF38-E362-A84D-BF7A-18E7666FD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7" name="Date Placeholder 6">
            <a:extLst>
              <a:ext uri="{FF2B5EF4-FFF2-40B4-BE49-F238E27FC236}">
                <a16:creationId xmlns:a16="http://schemas.microsoft.com/office/drawing/2014/main" id="{72698802-5E0A-51A6-7BD1-C4DDF42215DA}"/>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3D034C5-EA22-5E3A-759F-80B0A7E44F94}"/>
              </a:ext>
            </a:extLst>
          </p:cNvPr>
          <p:cNvSpPr>
            <a:spLocks noGrp="1"/>
          </p:cNvSpPr>
          <p:nvPr>
            <p:ph type="ftr" sz="quarter" idx="11"/>
          </p:nvPr>
        </p:nvSpPr>
        <p:spPr/>
        <p:txBody>
          <a:bodyPr/>
          <a:lstStyle/>
          <a:p>
            <a:r>
              <a:rPr lang="en-US"/>
              <a:t>Pitch Deck</a:t>
            </a:r>
            <a:endParaRPr lang="en-US" dirty="0"/>
          </a:p>
        </p:txBody>
      </p:sp>
      <p:sp>
        <p:nvSpPr>
          <p:cNvPr id="9" name="Slide Number Placeholder 8">
            <a:extLst>
              <a:ext uri="{FF2B5EF4-FFF2-40B4-BE49-F238E27FC236}">
                <a16:creationId xmlns:a16="http://schemas.microsoft.com/office/drawing/2014/main" id="{784DC216-FD51-FB81-DFBF-07A2F4A3BA2F}"/>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46723072"/>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6E71-2D54-A49D-2ABD-28C952F79EBE}"/>
              </a:ext>
            </a:extLst>
          </p:cNvPr>
          <p:cNvSpPr>
            <a:spLocks noGrp="1"/>
          </p:cNvSpPr>
          <p:nvPr>
            <p:ph type="title"/>
          </p:nvPr>
        </p:nvSpPr>
        <p:spPr/>
        <p:txBody>
          <a:bodyPr/>
          <a:lstStyle/>
          <a:p>
            <a:r>
              <a:rPr lang="en-US"/>
              <a:t>Click to edit Master title style</a:t>
            </a:r>
            <a:endParaRPr lang="en-TT"/>
          </a:p>
        </p:txBody>
      </p:sp>
      <p:sp>
        <p:nvSpPr>
          <p:cNvPr id="3" name="Date Placeholder 2">
            <a:extLst>
              <a:ext uri="{FF2B5EF4-FFF2-40B4-BE49-F238E27FC236}">
                <a16:creationId xmlns:a16="http://schemas.microsoft.com/office/drawing/2014/main" id="{6294D006-68CE-7E18-8ED0-FF93D9D1D5D5}"/>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6739688D-C28F-B0C8-59F2-2A983FEC7501}"/>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B8F7E0BA-E6B8-78E4-2E77-7C08A9F5BAF6}"/>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0777332"/>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AB457-397A-8AF1-1482-B57D74FA65C3}"/>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8911366-5916-2B19-6B97-0E93DFE01F30}"/>
              </a:ext>
            </a:extLst>
          </p:cNvPr>
          <p:cNvSpPr>
            <a:spLocks noGrp="1"/>
          </p:cNvSpPr>
          <p:nvPr>
            <p:ph type="ftr" sz="quarter" idx="11"/>
          </p:nvPr>
        </p:nvSpPr>
        <p:spPr/>
        <p:txBody>
          <a:bodyPr/>
          <a:lstStyle/>
          <a:p>
            <a:r>
              <a:rPr lang="en-US"/>
              <a:t>Pitch Deck</a:t>
            </a:r>
            <a:endParaRPr lang="en-US" dirty="0"/>
          </a:p>
        </p:txBody>
      </p:sp>
      <p:sp>
        <p:nvSpPr>
          <p:cNvPr id="4" name="Slide Number Placeholder 3">
            <a:extLst>
              <a:ext uri="{FF2B5EF4-FFF2-40B4-BE49-F238E27FC236}">
                <a16:creationId xmlns:a16="http://schemas.microsoft.com/office/drawing/2014/main" id="{795CDA6C-75A4-6B77-EED3-45FD6D214BC0}"/>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72301066"/>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1C6D-78F7-2C52-B01A-40328B07E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T"/>
          </a:p>
        </p:txBody>
      </p:sp>
      <p:sp>
        <p:nvSpPr>
          <p:cNvPr id="3" name="Content Placeholder 2">
            <a:extLst>
              <a:ext uri="{FF2B5EF4-FFF2-40B4-BE49-F238E27FC236}">
                <a16:creationId xmlns:a16="http://schemas.microsoft.com/office/drawing/2014/main" id="{28B3B3BC-7DD9-3BEE-E650-948A3332F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Text Placeholder 3">
            <a:extLst>
              <a:ext uri="{FF2B5EF4-FFF2-40B4-BE49-F238E27FC236}">
                <a16:creationId xmlns:a16="http://schemas.microsoft.com/office/drawing/2014/main" id="{B11605B7-1A91-83E0-2F2B-90592C6AE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6B2E8-09EF-8640-20F4-B496FC64C095}"/>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1BFDBD5-5BD4-22C0-BB34-AA6239182609}"/>
              </a:ext>
            </a:extLst>
          </p:cNvPr>
          <p:cNvSpPr>
            <a:spLocks noGrp="1"/>
          </p:cNvSpPr>
          <p:nvPr>
            <p:ph type="ftr" sz="quarter" idx="11"/>
          </p:nvPr>
        </p:nvSpPr>
        <p:spPr/>
        <p:txBody>
          <a:bodyPr/>
          <a:lstStyle/>
          <a:p>
            <a:r>
              <a:rPr lang="en-US"/>
              <a:t>Pitch Deck</a:t>
            </a:r>
            <a:endParaRPr lang="en-US" dirty="0"/>
          </a:p>
        </p:txBody>
      </p:sp>
      <p:sp>
        <p:nvSpPr>
          <p:cNvPr id="7" name="Slide Number Placeholder 6">
            <a:extLst>
              <a:ext uri="{FF2B5EF4-FFF2-40B4-BE49-F238E27FC236}">
                <a16:creationId xmlns:a16="http://schemas.microsoft.com/office/drawing/2014/main" id="{447D1884-12E8-D4AE-DD06-1A78BEE11FB2}"/>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48863481"/>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34CD-816A-B515-4C6C-A1993DBC0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T"/>
          </a:p>
        </p:txBody>
      </p:sp>
      <p:sp>
        <p:nvSpPr>
          <p:cNvPr id="3" name="Picture Placeholder 2">
            <a:extLst>
              <a:ext uri="{FF2B5EF4-FFF2-40B4-BE49-F238E27FC236}">
                <a16:creationId xmlns:a16="http://schemas.microsoft.com/office/drawing/2014/main" id="{5876BB0E-0BA6-0053-6D46-C717F9C72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T"/>
          </a:p>
        </p:txBody>
      </p:sp>
      <p:sp>
        <p:nvSpPr>
          <p:cNvPr id="4" name="Text Placeholder 3">
            <a:extLst>
              <a:ext uri="{FF2B5EF4-FFF2-40B4-BE49-F238E27FC236}">
                <a16:creationId xmlns:a16="http://schemas.microsoft.com/office/drawing/2014/main" id="{13B1AB2F-8769-0FC1-BE42-1F39382C5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DCF52-5779-6801-B068-E7E60DE80E8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96E4060-C045-7B4F-9E89-CD80D558814F}"/>
              </a:ext>
            </a:extLst>
          </p:cNvPr>
          <p:cNvSpPr>
            <a:spLocks noGrp="1"/>
          </p:cNvSpPr>
          <p:nvPr>
            <p:ph type="ftr" sz="quarter" idx="11"/>
          </p:nvPr>
        </p:nvSpPr>
        <p:spPr/>
        <p:txBody>
          <a:bodyPr/>
          <a:lstStyle/>
          <a:p>
            <a:r>
              <a:rPr lang="en-US"/>
              <a:t>Pitch Deck</a:t>
            </a:r>
            <a:endParaRPr lang="en-US" dirty="0"/>
          </a:p>
        </p:txBody>
      </p:sp>
      <p:sp>
        <p:nvSpPr>
          <p:cNvPr id="7" name="Slide Number Placeholder 6">
            <a:extLst>
              <a:ext uri="{FF2B5EF4-FFF2-40B4-BE49-F238E27FC236}">
                <a16:creationId xmlns:a16="http://schemas.microsoft.com/office/drawing/2014/main" id="{56B20A71-89A0-8ABA-8CA5-34F5866FBD6A}"/>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395051274"/>
      </p:ext>
    </p:extLst>
  </p:cSld>
  <p:clrMapOvr>
    <a:masterClrMapping/>
  </p:clrMapOvr>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1E1316-740E-300C-39C0-06301977D3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T"/>
          </a:p>
        </p:txBody>
      </p:sp>
      <p:sp>
        <p:nvSpPr>
          <p:cNvPr id="3" name="Text Placeholder 2">
            <a:extLst>
              <a:ext uri="{FF2B5EF4-FFF2-40B4-BE49-F238E27FC236}">
                <a16:creationId xmlns:a16="http://schemas.microsoft.com/office/drawing/2014/main" id="{6832CFC6-7407-9F56-286D-48AF9FA77D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Date Placeholder 3">
            <a:extLst>
              <a:ext uri="{FF2B5EF4-FFF2-40B4-BE49-F238E27FC236}">
                <a16:creationId xmlns:a16="http://schemas.microsoft.com/office/drawing/2014/main" id="{60A80DD3-A31C-2DD3-C135-2B3E2B374C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915FCF04-FDD5-FD8F-8AB7-0836D8D567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Pitch Deck</a:t>
            </a:r>
            <a:endParaRPr lang="en-US" dirty="0"/>
          </a:p>
        </p:txBody>
      </p:sp>
      <p:sp>
        <p:nvSpPr>
          <p:cNvPr id="6" name="Slide Number Placeholder 5">
            <a:extLst>
              <a:ext uri="{FF2B5EF4-FFF2-40B4-BE49-F238E27FC236}">
                <a16:creationId xmlns:a16="http://schemas.microsoft.com/office/drawing/2014/main" id="{4FE92689-D68E-0626-1851-57333B3B2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3311153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8" r:id="rId12"/>
    <p:sldLayoutId id="2147483890" r:id="rId13"/>
    <p:sldLayoutId id="2147483891" r:id="rId14"/>
    <p:sldLayoutId id="2147483895" r:id="rId15"/>
    <p:sldLayoutId id="2147483901" r:id="rId16"/>
  </p:sldLayoutIdLst>
  <mc:AlternateContent xmlns:mc="http://schemas.openxmlformats.org/markup-compatibility/2006" xmlns:p14="http://schemas.microsoft.com/office/powerpoint/2010/main">
    <mc:Choice Requires="p14">
      <p:transition spd="med" p14:dur="700" advTm="45000">
        <p:fade/>
      </p:transition>
    </mc:Choice>
    <mc:Fallback xmlns="">
      <p:transition spd="med" advTm="45000">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www.workshopper.com/post/guide-to-design-thinking" TargetMode="External"/><Relationship Id="rId2" Type="http://schemas.openxmlformats.org/officeDocument/2006/relationships/hyperlink" Target="https://www.ideou.com/blogs/inspiration/tagged/design-thinking" TargetMode="External"/><Relationship Id="rId1" Type="http://schemas.openxmlformats.org/officeDocument/2006/relationships/slideLayout" Target="../slideLayouts/slideLayout16.xml"/><Relationship Id="rId4" Type="http://schemas.openxmlformats.org/officeDocument/2006/relationships/hyperlink" Target="https://careerfoundry.com/en/blog/ux-design/design-thinking-proces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futurelearn.com/courses/digital-skills-user-experience" TargetMode="External"/><Relationship Id="rId2" Type="http://schemas.openxmlformats.org/officeDocument/2006/relationships/hyperlink" Target="https://www.edx.org/learn/ux-design/hec-montreal-ux-design?index=product&amp;queryID=9c27b0e67059cda7d457e0b17af0166c&amp;position=1&amp;results_level=first-level-results&amp;term=ux+design&amp;objectID=course-cefc890d-8fba-4b33-8e51-421806c7ad47&amp;campaign=UX+Design&amp;source=edX&amp;product_category=course&amp;placement_url=https%3A%2F%2Fwww.edx.org%2Fsearch" TargetMode="External"/><Relationship Id="rId1" Type="http://schemas.openxmlformats.org/officeDocument/2006/relationships/slideLayout" Target="../slideLayouts/slideLayout16.xml"/><Relationship Id="rId4" Type="http://schemas.openxmlformats.org/officeDocument/2006/relationships/hyperlink" Target="https://careerfoundry.com/en/tutorials/ux-design-for-beginners/what-is-ux-desig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419864" y="694659"/>
            <a:ext cx="8039100" cy="642774"/>
          </a:xfrm>
        </p:spPr>
        <p:txBody>
          <a:bodyPr>
            <a:noAutofit/>
          </a:bodyPr>
          <a:lstStyle/>
          <a:p>
            <a:pPr algn="r">
              <a:lnSpc>
                <a:spcPct val="115000"/>
              </a:lnSpc>
              <a:spcAft>
                <a:spcPts val="800"/>
              </a:spcAft>
            </a:pPr>
            <a:r>
              <a:rPr lang="en-TT" sz="3600" kern="100" dirty="0">
                <a:solidFill>
                  <a:schemeClr val="accent1"/>
                </a:solidFill>
                <a:cs typeface="Times New Roman" panose="02020603050405020304" pitchFamily="18" charset="0"/>
              </a:rPr>
              <a:t>Design Thinking</a:t>
            </a:r>
            <a:r>
              <a:rPr lang="en-TT" sz="3600" kern="100" dirty="0">
                <a:solidFill>
                  <a:schemeClr val="accent1"/>
                </a:solidFill>
                <a:effectLst/>
                <a:ea typeface="Times New Roman" panose="02020603050405020304" pitchFamily="18" charset="0"/>
                <a:cs typeface="Times New Roman" panose="02020603050405020304" pitchFamily="18" charset="0"/>
              </a:rPr>
              <a:t>: Simplified</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p:txBody>
          <a:bodyPr/>
          <a:lstStyle/>
          <a:p>
            <a:fld id="{B5CEABB6-07DC-46E8-9B57-56EC44A396E5}" type="slidenum">
              <a:rPr lang="en-US" smtClean="0"/>
              <a:pPr/>
              <a:t>1</a:t>
            </a:fld>
            <a:endParaRPr lang="en-US" dirty="0"/>
          </a:p>
        </p:txBody>
      </p:sp>
      <p:sp>
        <p:nvSpPr>
          <p:cNvPr id="22" name="Title 1">
            <a:extLst>
              <a:ext uri="{FF2B5EF4-FFF2-40B4-BE49-F238E27FC236}">
                <a16:creationId xmlns:a16="http://schemas.microsoft.com/office/drawing/2014/main" id="{1A01B529-804C-6A7C-CC9D-05DA911503CC}"/>
              </a:ext>
            </a:extLst>
          </p:cNvPr>
          <p:cNvSpPr txBox="1">
            <a:spLocks/>
          </p:cNvSpPr>
          <p:nvPr/>
        </p:nvSpPr>
        <p:spPr>
          <a:xfrm>
            <a:off x="9667875" y="5800312"/>
            <a:ext cx="2266950" cy="36512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r"/>
            <a:r>
              <a:rPr lang="en-TT" sz="1400" dirty="0">
                <a:solidFill>
                  <a:schemeClr val="accent2"/>
                </a:solidFill>
              </a:rPr>
              <a:t>Janelle chandass</a:t>
            </a:r>
          </a:p>
        </p:txBody>
      </p:sp>
      <p:sp>
        <p:nvSpPr>
          <p:cNvPr id="23" name="Title 1">
            <a:extLst>
              <a:ext uri="{FF2B5EF4-FFF2-40B4-BE49-F238E27FC236}">
                <a16:creationId xmlns:a16="http://schemas.microsoft.com/office/drawing/2014/main" id="{E4175E25-F59E-C3DC-82FE-5D3EC03B149A}"/>
              </a:ext>
            </a:extLst>
          </p:cNvPr>
          <p:cNvSpPr txBox="1">
            <a:spLocks/>
          </p:cNvSpPr>
          <p:nvPr/>
        </p:nvSpPr>
        <p:spPr>
          <a:xfrm>
            <a:off x="4721290" y="1526248"/>
            <a:ext cx="7213535" cy="45235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ctr">
              <a:lnSpc>
                <a:spcPct val="115000"/>
              </a:lnSpc>
              <a:spcAft>
                <a:spcPts val="800"/>
              </a:spcAft>
            </a:pPr>
            <a:r>
              <a:rPr lang="en-TT" sz="1050" dirty="0">
                <a:effectLst/>
                <a:latin typeface="Aptos" panose="020B0004020202020204" pitchFamily="34" charset="0"/>
                <a:ea typeface="Aptos" panose="020B0004020202020204" pitchFamily="34" charset="0"/>
                <a:cs typeface="Aptos" panose="020B0004020202020204" pitchFamily="34" charset="0"/>
              </a:rPr>
              <a:t>An online, design thinking handbook for any UX student made by a UX student</a:t>
            </a:r>
          </a:p>
        </p:txBody>
      </p:sp>
    </p:spTree>
    <p:extLst>
      <p:ext uri="{BB962C8B-B14F-4D97-AF65-F5344CB8AC3E}">
        <p14:creationId xmlns:p14="http://schemas.microsoft.com/office/powerpoint/2010/main" val="1552751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solidFill>
                  <a:schemeClr val="accent2"/>
                </a:solidFill>
              </a:rPr>
              <a:t>TECH STACK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10</a:t>
            </a:fld>
            <a:endParaRPr lang="en-US" dirty="0"/>
          </a:p>
        </p:txBody>
      </p:sp>
      <p:pic>
        <p:nvPicPr>
          <p:cNvPr id="1026" name="Picture 2" descr="Html5 css3 js icon set web development logo Vector Image">
            <a:extLst>
              <a:ext uri="{FF2B5EF4-FFF2-40B4-BE49-F238E27FC236}">
                <a16:creationId xmlns:a16="http://schemas.microsoft.com/office/drawing/2014/main" id="{0430B83D-30B2-21C9-4B70-6FA7E833A40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331" b="19810"/>
          <a:stretch/>
        </p:blipFill>
        <p:spPr bwMode="auto">
          <a:xfrm>
            <a:off x="3306681" y="1562100"/>
            <a:ext cx="5578638"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243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823878" y="741392"/>
            <a:ext cx="4491821" cy="792134"/>
          </a:xfrm>
        </p:spPr>
        <p:txBody>
          <a:bodyPr vert="horz" lIns="91440" tIns="45720" rIns="91440" bIns="45720" rtlCol="0" anchor="b">
            <a:normAutofit/>
          </a:bodyPr>
          <a:lstStyle/>
          <a:p>
            <a:r>
              <a:rPr lang="en-US" sz="4400" dirty="0">
                <a:solidFill>
                  <a:schemeClr val="accent2"/>
                </a:solidFill>
              </a:rPr>
              <a:t>THE DESIGNER</a:t>
            </a:r>
          </a:p>
        </p:txBody>
      </p:sp>
      <p:pic>
        <p:nvPicPr>
          <p:cNvPr id="5" name="Picture 4" descr="A person wearing glasses and a sweater&#10;&#10;Description automatically generated">
            <a:extLst>
              <a:ext uri="{FF2B5EF4-FFF2-40B4-BE49-F238E27FC236}">
                <a16:creationId xmlns:a16="http://schemas.microsoft.com/office/drawing/2014/main" id="{0D594AF0-A705-E8DB-8234-87D47FE896EC}"/>
              </a:ext>
            </a:extLst>
          </p:cNvPr>
          <p:cNvPicPr>
            <a:picLocks noChangeAspect="1"/>
          </p:cNvPicPr>
          <p:nvPr/>
        </p:nvPicPr>
        <p:blipFill rotWithShape="1">
          <a:blip r:embed="rId2"/>
          <a:srcRect l="5431" r="5681"/>
          <a:stretch/>
        </p:blipFill>
        <p:spPr>
          <a:xfrm>
            <a:off x="20" y="10"/>
            <a:ext cx="6095980" cy="6857990"/>
          </a:xfrm>
          <a:prstGeom prst="rect">
            <a:avLst/>
          </a:prstGeom>
        </p:spPr>
      </p:pic>
      <p:grpSp>
        <p:nvGrpSpPr>
          <p:cNvPr id="29" name="Group 2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30" name="Rectangle 2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
            <a:extLst>
              <a:ext uri="{FF2B5EF4-FFF2-40B4-BE49-F238E27FC236}">
                <a16:creationId xmlns:a16="http://schemas.microsoft.com/office/drawing/2014/main" id="{CA6CDD76-9AF0-8799-3622-877935455CBF}"/>
              </a:ext>
            </a:extLst>
          </p:cNvPr>
          <p:cNvSpPr txBox="1">
            <a:spLocks/>
          </p:cNvSpPr>
          <p:nvPr/>
        </p:nvSpPr>
        <p:spPr>
          <a:xfrm>
            <a:off x="6823878" y="1876251"/>
            <a:ext cx="4491820" cy="3447832"/>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3600" kern="1200" spc="150" baseline="0">
                <a:solidFill>
                  <a:schemeClr val="tx1">
                    <a:lumMod val="75000"/>
                    <a:lumOff val="25000"/>
                  </a:schemeClr>
                </a:solidFill>
                <a:latin typeface="+mj-lt"/>
                <a:ea typeface="+mj-ea"/>
                <a:cs typeface="+mj-cs"/>
              </a:defRPr>
            </a:lvl1pPr>
          </a:lstStyle>
          <a:p>
            <a:pPr>
              <a:spcAft>
                <a:spcPts val="600"/>
              </a:spcAft>
            </a:pPr>
            <a:r>
              <a:rPr lang="en-US" sz="2400" kern="100" dirty="0">
                <a:solidFill>
                  <a:schemeClr val="tx1"/>
                </a:solidFill>
                <a:latin typeface="Aptos" panose="020B0004020202020204" pitchFamily="34" charset="0"/>
                <a:cs typeface="Times New Roman" panose="02020603050405020304" pitchFamily="18" charset="0"/>
              </a:rPr>
              <a:t>A recent student of UX design, HTML, CSS and JavaScript herself, Janelle had wanted a one-stop shop for her UX design information and clear guidelines on how to bring it all together. Having navigated several projects and years of teaching experience, she is well equipped to create engaging and useful content.</a:t>
            </a:r>
          </a:p>
        </p:txBody>
      </p:sp>
    </p:spTree>
    <p:extLst>
      <p:ext uri="{BB962C8B-B14F-4D97-AF65-F5344CB8AC3E}">
        <p14:creationId xmlns:p14="http://schemas.microsoft.com/office/powerpoint/2010/main" val="707789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US" dirty="0"/>
              <a:t>TARGET MARKET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817053" y="2236963"/>
            <a:ext cx="5431971" cy="3468265"/>
          </a:xfrm>
        </p:spPr>
        <p:txBody>
          <a:bodyPr>
            <a:normAutofit/>
          </a:bodyPr>
          <a:lstStyle/>
          <a:p>
            <a:pPr>
              <a:lnSpc>
                <a:spcPct val="115000"/>
              </a:lnSpc>
              <a:spcAft>
                <a:spcPts val="800"/>
              </a:spcAft>
            </a:pPr>
            <a:r>
              <a:rPr lang="en-TT" sz="1800" kern="100" dirty="0">
                <a:effectLst/>
                <a:latin typeface="Aptos" panose="020B0004020202020204" pitchFamily="34" charset="0"/>
                <a:ea typeface="Times New Roman" panose="02020603050405020304" pitchFamily="18" charset="0"/>
                <a:cs typeface="Times New Roman" panose="02020603050405020304" pitchFamily="18" charset="0"/>
              </a:rPr>
              <a:t>Anyone interested in learning about UX design or doing UX design for a project, particularly:</a:t>
            </a:r>
          </a:p>
          <a:p>
            <a:pPr marL="342900" lvl="0" indent="-342900">
              <a:lnSpc>
                <a:spcPct val="115000"/>
              </a:lnSpc>
              <a:buFont typeface="Symbol" panose="05050102010706020507" pitchFamily="18" charset="2"/>
              <a:buChar char=""/>
            </a:pPr>
            <a:r>
              <a:rPr lang="en-TT" sz="1800" kern="100" dirty="0">
                <a:effectLst/>
                <a:latin typeface="Aptos" panose="020B0004020202020204" pitchFamily="34" charset="0"/>
                <a:ea typeface="Times New Roman" panose="02020603050405020304" pitchFamily="18" charset="0"/>
                <a:cs typeface="Times New Roman" panose="02020603050405020304" pitchFamily="18" charset="0"/>
              </a:rPr>
              <a:t>UX design students</a:t>
            </a:r>
          </a:p>
          <a:p>
            <a:pPr marL="342900" lvl="0" indent="-342900">
              <a:lnSpc>
                <a:spcPct val="115000"/>
              </a:lnSpc>
              <a:buFont typeface="Symbol" panose="05050102010706020507" pitchFamily="18" charset="2"/>
              <a:buChar char=""/>
            </a:pPr>
            <a:r>
              <a:rPr lang="en-TT" sz="1800" kern="100" dirty="0">
                <a:effectLst/>
                <a:latin typeface="Aptos" panose="020B0004020202020204" pitchFamily="34" charset="0"/>
                <a:ea typeface="Times New Roman" panose="02020603050405020304" pitchFamily="18" charset="0"/>
                <a:cs typeface="Times New Roman" panose="02020603050405020304" pitchFamily="18" charset="0"/>
              </a:rPr>
              <a:t>Developers with little experience in UX design</a:t>
            </a:r>
          </a:p>
          <a:p>
            <a:pPr marL="342900" lvl="0" indent="-342900">
              <a:lnSpc>
                <a:spcPct val="115000"/>
              </a:lnSpc>
              <a:buFont typeface="Symbol" panose="05050102010706020507" pitchFamily="18" charset="2"/>
              <a:buChar char=""/>
            </a:pPr>
            <a:r>
              <a:rPr lang="en-TT" sz="1800" kern="100" dirty="0">
                <a:effectLst/>
                <a:latin typeface="Aptos" panose="020B0004020202020204" pitchFamily="34" charset="0"/>
                <a:ea typeface="Times New Roman" panose="02020603050405020304" pitchFamily="18" charset="0"/>
                <a:cs typeface="Times New Roman" panose="02020603050405020304" pitchFamily="18" charset="0"/>
              </a:rPr>
              <a:t>Novice UX designers</a:t>
            </a:r>
          </a:p>
          <a:p>
            <a:pPr marL="342900" lvl="0" indent="-342900">
              <a:lnSpc>
                <a:spcPct val="115000"/>
              </a:lnSpc>
              <a:spcAft>
                <a:spcPts val="800"/>
              </a:spcAft>
              <a:buFont typeface="Symbol" panose="05050102010706020507" pitchFamily="18" charset="2"/>
              <a:buChar char=""/>
            </a:pPr>
            <a:r>
              <a:rPr lang="en-TT" sz="1800" kern="100" dirty="0">
                <a:effectLst/>
                <a:latin typeface="Aptos" panose="020B0004020202020204" pitchFamily="34" charset="0"/>
                <a:ea typeface="Times New Roman" panose="02020603050405020304" pitchFamily="18" charset="0"/>
                <a:cs typeface="Times New Roman" panose="02020603050405020304" pitchFamily="18" charset="0"/>
              </a:rPr>
              <a:t>UX designers looking for a different perspective</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p:txBody>
          <a:bodyPr/>
          <a:lstStyle/>
          <a:p>
            <a:fld id="{19B51A1E-902D-48AF-9020-955120F399B6}" type="slidenum">
              <a:rPr lang="en-US" smtClean="0"/>
              <a:pPr/>
              <a:t>12</a:t>
            </a:fld>
            <a:endParaRPr lang="en-US" dirty="0"/>
          </a:p>
        </p:txBody>
      </p:sp>
    </p:spTree>
    <p:extLst>
      <p:ext uri="{BB962C8B-B14F-4D97-AF65-F5344CB8AC3E}">
        <p14:creationId xmlns:p14="http://schemas.microsoft.com/office/powerpoint/2010/main" val="2069393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EAC1-C70C-8501-6527-D8DDD336FB66}"/>
              </a:ext>
            </a:extLst>
          </p:cNvPr>
          <p:cNvSpPr>
            <a:spLocks noGrp="1"/>
          </p:cNvSpPr>
          <p:nvPr>
            <p:ph type="title"/>
          </p:nvPr>
        </p:nvSpPr>
        <p:spPr>
          <a:xfrm>
            <a:off x="3681346" y="222011"/>
            <a:ext cx="5257801" cy="757571"/>
          </a:xfrm>
        </p:spPr>
        <p:txBody>
          <a:bodyPr vert="horz" lIns="91440" tIns="45720" rIns="91440" bIns="45720" rtlCol="0" anchor="t">
            <a:normAutofit/>
          </a:bodyPr>
          <a:lstStyle/>
          <a:p>
            <a:r>
              <a:rPr lang="en-US" sz="4800" kern="1200">
                <a:solidFill>
                  <a:schemeClr val="tx1"/>
                </a:solidFill>
                <a:latin typeface="+mj-lt"/>
                <a:ea typeface="+mj-ea"/>
                <a:cs typeface="+mj-cs"/>
              </a:rPr>
              <a:t>COMPETITION</a:t>
            </a:r>
            <a:endParaRPr lang="en-US" sz="4800" kern="1200" dirty="0">
              <a:solidFill>
                <a:schemeClr val="tx1"/>
              </a:solidFill>
              <a:latin typeface="+mj-lt"/>
              <a:ea typeface="+mj-ea"/>
              <a:cs typeface="+mj-cs"/>
            </a:endParaRPr>
          </a:p>
        </p:txBody>
      </p:sp>
      <p:sp>
        <p:nvSpPr>
          <p:cNvPr id="21" name="Slide Number Placeholder 20">
            <a:extLst>
              <a:ext uri="{FF2B5EF4-FFF2-40B4-BE49-F238E27FC236}">
                <a16:creationId xmlns:a16="http://schemas.microsoft.com/office/drawing/2014/main" id="{2FD90C1F-E7C4-87A4-7FEE-7353D6A047C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smtClean="0">
                <a:solidFill>
                  <a:schemeClr val="tx1">
                    <a:lumMod val="50000"/>
                    <a:lumOff val="50000"/>
                  </a:schemeClr>
                </a:solidFill>
              </a:rPr>
              <a:pPr>
                <a:spcAft>
                  <a:spcPts val="600"/>
                </a:spcAft>
              </a:pPr>
              <a:t>13</a:t>
            </a:fld>
            <a:endParaRPr lang="en-US" sz="1200">
              <a:solidFill>
                <a:schemeClr val="tx1">
                  <a:lumMod val="50000"/>
                  <a:lumOff val="50000"/>
                </a:schemeClr>
              </a:solidFill>
            </a:endParaRPr>
          </a:p>
        </p:txBody>
      </p:sp>
      <p:grpSp>
        <p:nvGrpSpPr>
          <p:cNvPr id="36" name="Group 35">
            <a:extLst>
              <a:ext uri="{FF2B5EF4-FFF2-40B4-BE49-F238E27FC236}">
                <a16:creationId xmlns:a16="http://schemas.microsoft.com/office/drawing/2014/main" id="{4C4BC784-2004-F0C3-0968-B0F39DBB54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37" name="Rectangle 36">
              <a:extLst>
                <a:ext uri="{FF2B5EF4-FFF2-40B4-BE49-F238E27FC236}">
                  <a16:creationId xmlns:a16="http://schemas.microsoft.com/office/drawing/2014/main" id="{D56C1E35-1688-6BC2-7D88-7ACF7CBAD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93BAA3D-AAB0-C171-D5BB-E93B77ACC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2">
            <a:extLst>
              <a:ext uri="{FF2B5EF4-FFF2-40B4-BE49-F238E27FC236}">
                <a16:creationId xmlns:a16="http://schemas.microsoft.com/office/drawing/2014/main" id="{EB6B105A-7E32-D3FA-ACF2-65712AAB5E81}"/>
              </a:ext>
            </a:extLst>
          </p:cNvPr>
          <p:cNvGraphicFramePr>
            <a:graphicFrameLocks noGrp="1"/>
          </p:cNvGraphicFramePr>
          <p:nvPr>
            <p:extLst>
              <p:ext uri="{D42A27DB-BD31-4B8C-83A1-F6EECF244321}">
                <p14:modId xmlns:p14="http://schemas.microsoft.com/office/powerpoint/2010/main" val="2648268"/>
              </p:ext>
            </p:extLst>
          </p:nvPr>
        </p:nvGraphicFramePr>
        <p:xfrm>
          <a:off x="346841" y="1261241"/>
          <a:ext cx="11272345" cy="5309048"/>
        </p:xfrm>
        <a:graphic>
          <a:graphicData uri="http://schemas.openxmlformats.org/drawingml/2006/table">
            <a:tbl>
              <a:tblPr bandRow="1">
                <a:tableStyleId>{7E9639D4-E3E2-4D34-9284-5A2195B3D0D7}</a:tableStyleId>
              </a:tblPr>
              <a:tblGrid>
                <a:gridCol w="5636173">
                  <a:extLst>
                    <a:ext uri="{9D8B030D-6E8A-4147-A177-3AD203B41FA5}">
                      <a16:colId xmlns:a16="http://schemas.microsoft.com/office/drawing/2014/main" val="3130115295"/>
                    </a:ext>
                  </a:extLst>
                </a:gridCol>
                <a:gridCol w="2818086">
                  <a:extLst>
                    <a:ext uri="{9D8B030D-6E8A-4147-A177-3AD203B41FA5}">
                      <a16:colId xmlns:a16="http://schemas.microsoft.com/office/drawing/2014/main" val="1926023711"/>
                    </a:ext>
                  </a:extLst>
                </a:gridCol>
                <a:gridCol w="2818086">
                  <a:extLst>
                    <a:ext uri="{9D8B030D-6E8A-4147-A177-3AD203B41FA5}">
                      <a16:colId xmlns:a16="http://schemas.microsoft.com/office/drawing/2014/main" val="4203685753"/>
                    </a:ext>
                  </a:extLst>
                </a:gridCol>
              </a:tblGrid>
              <a:tr h="174056">
                <a:tc>
                  <a:txBody>
                    <a:bodyPr/>
                    <a:lstStyle/>
                    <a:p>
                      <a:pPr>
                        <a:lnSpc>
                          <a:spcPct val="115000"/>
                        </a:lnSpc>
                        <a:spcAft>
                          <a:spcPts val="800"/>
                        </a:spcAft>
                      </a:pPr>
                      <a:r>
                        <a:rPr lang="en-TT" sz="2000">
                          <a:effectLst/>
                        </a:rPr>
                        <a:t>Website</a:t>
                      </a:r>
                      <a:endParaRPr lang="en-TT" sz="2000">
                        <a:effectLst/>
                        <a:latin typeface="Aptos" panose="020B0004020202020204" pitchFamily="34" charset="0"/>
                        <a:ea typeface="Aptos" panose="020B0004020202020204" pitchFamily="34" charset="0"/>
                        <a:cs typeface="Aptos" panose="020B0004020202020204" pitchFamily="34" charset="0"/>
                      </a:endParaRPr>
                    </a:p>
                  </a:txBody>
                  <a:tcPr marL="45389" marR="45389" marT="0" marB="0"/>
                </a:tc>
                <a:tc>
                  <a:txBody>
                    <a:bodyPr/>
                    <a:lstStyle/>
                    <a:p>
                      <a:pPr>
                        <a:lnSpc>
                          <a:spcPct val="115000"/>
                        </a:lnSpc>
                        <a:spcAft>
                          <a:spcPts val="800"/>
                        </a:spcAft>
                      </a:pPr>
                      <a:r>
                        <a:rPr lang="en-TT" sz="2000">
                          <a:effectLst/>
                        </a:rPr>
                        <a:t>Pros</a:t>
                      </a:r>
                      <a:endParaRPr lang="en-TT" sz="2000">
                        <a:effectLst/>
                        <a:latin typeface="Aptos" panose="020B0004020202020204" pitchFamily="34" charset="0"/>
                        <a:ea typeface="Aptos" panose="020B0004020202020204" pitchFamily="34" charset="0"/>
                        <a:cs typeface="Aptos" panose="020B0004020202020204" pitchFamily="34" charset="0"/>
                      </a:endParaRPr>
                    </a:p>
                  </a:txBody>
                  <a:tcPr marL="45389" marR="45389" marT="0" marB="0"/>
                </a:tc>
                <a:tc>
                  <a:txBody>
                    <a:bodyPr/>
                    <a:lstStyle/>
                    <a:p>
                      <a:pPr>
                        <a:lnSpc>
                          <a:spcPct val="115000"/>
                        </a:lnSpc>
                        <a:spcAft>
                          <a:spcPts val="800"/>
                        </a:spcAft>
                      </a:pPr>
                      <a:r>
                        <a:rPr lang="en-TT" sz="2000">
                          <a:effectLst/>
                        </a:rPr>
                        <a:t>Cons</a:t>
                      </a:r>
                      <a:endParaRPr lang="en-TT" sz="2000">
                        <a:effectLst/>
                        <a:latin typeface="Aptos" panose="020B0004020202020204" pitchFamily="34" charset="0"/>
                        <a:ea typeface="Aptos" panose="020B0004020202020204" pitchFamily="34" charset="0"/>
                        <a:cs typeface="Aptos" panose="020B0004020202020204" pitchFamily="34" charset="0"/>
                      </a:endParaRPr>
                    </a:p>
                  </a:txBody>
                  <a:tcPr marL="45389" marR="45389" marT="0" marB="0"/>
                </a:tc>
                <a:extLst>
                  <a:ext uri="{0D108BD9-81ED-4DB2-BD59-A6C34878D82A}">
                    <a16:rowId xmlns:a16="http://schemas.microsoft.com/office/drawing/2014/main" val="751837493"/>
                  </a:ext>
                </a:extLst>
              </a:tr>
              <a:tr h="2558990">
                <a:tc>
                  <a:txBody>
                    <a:bodyPr/>
                    <a:lstStyle/>
                    <a:p>
                      <a:pPr>
                        <a:lnSpc>
                          <a:spcPct val="115000"/>
                        </a:lnSpc>
                        <a:spcAft>
                          <a:spcPts val="800"/>
                        </a:spcAft>
                      </a:pPr>
                      <a:r>
                        <a:rPr lang="en-TT" sz="2000" u="sng">
                          <a:effectLst/>
                          <a:hlinkClick r:id="rId2"/>
                        </a:rPr>
                        <a:t>Design Thinking Blog - IDEO U Articles</a:t>
                      </a:r>
                      <a:endParaRPr lang="en-TT" sz="2000">
                        <a:effectLst/>
                        <a:latin typeface="Aptos" panose="020B0004020202020204" pitchFamily="34" charset="0"/>
                        <a:ea typeface="Aptos" panose="020B0004020202020204" pitchFamily="34" charset="0"/>
                        <a:cs typeface="Aptos" panose="020B0004020202020204" pitchFamily="34" charset="0"/>
                      </a:endParaRPr>
                    </a:p>
                  </a:txBody>
                  <a:tcPr marL="45389" marR="45389" marT="0" marB="0"/>
                </a:tc>
                <a:tc>
                  <a:txBody>
                    <a:bodyPr/>
                    <a:lstStyle/>
                    <a:p>
                      <a:pPr>
                        <a:lnSpc>
                          <a:spcPct val="115000"/>
                        </a:lnSpc>
                        <a:spcAft>
                          <a:spcPts val="800"/>
                        </a:spcAft>
                      </a:pPr>
                      <a:r>
                        <a:rPr lang="en-TT" sz="2000">
                          <a:effectLst/>
                        </a:rPr>
                        <a:t> </a:t>
                      </a:r>
                      <a:endParaRPr lang="en-TT" sz="2000">
                        <a:effectLst/>
                        <a:latin typeface="Aptos" panose="020B0004020202020204" pitchFamily="34" charset="0"/>
                        <a:ea typeface="Aptos" panose="020B0004020202020204" pitchFamily="34" charset="0"/>
                        <a:cs typeface="Aptos" panose="020B0004020202020204" pitchFamily="34" charset="0"/>
                      </a:endParaRPr>
                    </a:p>
                  </a:txBody>
                  <a:tcPr marL="45389" marR="45389" marT="0" marB="0"/>
                </a:tc>
                <a:tc>
                  <a:txBody>
                    <a:bodyPr/>
                    <a:lstStyle/>
                    <a:p>
                      <a:pPr>
                        <a:lnSpc>
                          <a:spcPct val="115000"/>
                        </a:lnSpc>
                        <a:spcAft>
                          <a:spcPts val="800"/>
                        </a:spcAft>
                      </a:pPr>
                      <a:r>
                        <a:rPr lang="en-TT" sz="2000">
                          <a:effectLst/>
                        </a:rPr>
                        <a:t>Contained links to different articles about design, including design thinking, user would need to go through list of articles to determine which were relevant</a:t>
                      </a:r>
                      <a:endParaRPr lang="en-TT" sz="2000">
                        <a:effectLst/>
                        <a:latin typeface="Aptos" panose="020B0004020202020204" pitchFamily="34" charset="0"/>
                        <a:ea typeface="Aptos" panose="020B0004020202020204" pitchFamily="34" charset="0"/>
                        <a:cs typeface="Aptos" panose="020B0004020202020204" pitchFamily="34" charset="0"/>
                      </a:endParaRPr>
                    </a:p>
                  </a:txBody>
                  <a:tcPr marL="45389" marR="45389" marT="0" marB="0"/>
                </a:tc>
                <a:extLst>
                  <a:ext uri="{0D108BD9-81ED-4DB2-BD59-A6C34878D82A}">
                    <a16:rowId xmlns:a16="http://schemas.microsoft.com/office/drawing/2014/main" val="806866680"/>
                  </a:ext>
                </a:extLst>
              </a:tr>
              <a:tr h="1274795">
                <a:tc>
                  <a:txBody>
                    <a:bodyPr/>
                    <a:lstStyle/>
                    <a:p>
                      <a:pPr>
                        <a:lnSpc>
                          <a:spcPct val="115000"/>
                        </a:lnSpc>
                        <a:spcAft>
                          <a:spcPts val="800"/>
                        </a:spcAft>
                      </a:pPr>
                      <a:r>
                        <a:rPr lang="en-TT" sz="2000" u="sng">
                          <a:effectLst/>
                          <a:hlinkClick r:id="rId3"/>
                        </a:rPr>
                        <a:t>What is Design Thinking? The Ultimate Beginners Guide (workshopper.com)</a:t>
                      </a:r>
                      <a:endParaRPr lang="en-TT" sz="2000">
                        <a:effectLst/>
                        <a:latin typeface="Aptos" panose="020B0004020202020204" pitchFamily="34" charset="0"/>
                        <a:ea typeface="Aptos" panose="020B0004020202020204" pitchFamily="34" charset="0"/>
                        <a:cs typeface="Aptos" panose="020B0004020202020204" pitchFamily="34" charset="0"/>
                      </a:endParaRPr>
                    </a:p>
                  </a:txBody>
                  <a:tcPr marL="45389" marR="45389" marT="0" marB="0"/>
                </a:tc>
                <a:tc>
                  <a:txBody>
                    <a:bodyPr/>
                    <a:lstStyle/>
                    <a:p>
                      <a:pPr>
                        <a:lnSpc>
                          <a:spcPct val="115000"/>
                        </a:lnSpc>
                        <a:spcAft>
                          <a:spcPts val="800"/>
                        </a:spcAft>
                      </a:pPr>
                      <a:r>
                        <a:rPr lang="en-TT" sz="2000">
                          <a:effectLst/>
                        </a:rPr>
                        <a:t>Great content, very descriptive </a:t>
                      </a:r>
                      <a:endParaRPr lang="en-TT" sz="2000">
                        <a:effectLst/>
                        <a:latin typeface="Aptos" panose="020B0004020202020204" pitchFamily="34" charset="0"/>
                        <a:ea typeface="Aptos" panose="020B0004020202020204" pitchFamily="34" charset="0"/>
                        <a:cs typeface="Aptos" panose="020B0004020202020204" pitchFamily="34" charset="0"/>
                      </a:endParaRPr>
                    </a:p>
                  </a:txBody>
                  <a:tcPr marL="45389" marR="45389" marT="0" marB="0"/>
                </a:tc>
                <a:tc>
                  <a:txBody>
                    <a:bodyPr/>
                    <a:lstStyle/>
                    <a:p>
                      <a:pPr>
                        <a:lnSpc>
                          <a:spcPct val="115000"/>
                        </a:lnSpc>
                        <a:spcAft>
                          <a:spcPts val="800"/>
                        </a:spcAft>
                      </a:pPr>
                      <a:r>
                        <a:rPr lang="en-TT" sz="2000">
                          <a:effectLst/>
                        </a:rPr>
                        <a:t>Apart from a few videos, scattered throughout, all text-based without images</a:t>
                      </a:r>
                      <a:endParaRPr lang="en-TT" sz="2000">
                        <a:effectLst/>
                        <a:latin typeface="Aptos" panose="020B0004020202020204" pitchFamily="34" charset="0"/>
                        <a:ea typeface="Aptos" panose="020B0004020202020204" pitchFamily="34" charset="0"/>
                        <a:cs typeface="Aptos" panose="020B0004020202020204" pitchFamily="34" charset="0"/>
                      </a:endParaRPr>
                    </a:p>
                  </a:txBody>
                  <a:tcPr marL="45389" marR="45389" marT="0" marB="0"/>
                </a:tc>
                <a:extLst>
                  <a:ext uri="{0D108BD9-81ED-4DB2-BD59-A6C34878D82A}">
                    <a16:rowId xmlns:a16="http://schemas.microsoft.com/office/drawing/2014/main" val="2118611146"/>
                  </a:ext>
                </a:extLst>
              </a:tr>
              <a:tr h="907882">
                <a:tc>
                  <a:txBody>
                    <a:bodyPr/>
                    <a:lstStyle/>
                    <a:p>
                      <a:pPr>
                        <a:lnSpc>
                          <a:spcPct val="115000"/>
                        </a:lnSpc>
                        <a:spcAft>
                          <a:spcPts val="800"/>
                        </a:spcAft>
                      </a:pPr>
                      <a:r>
                        <a:rPr lang="en-TT" sz="2000" u="sng">
                          <a:effectLst/>
                          <a:hlinkClick r:id="rId4"/>
                        </a:rPr>
                        <a:t>The Design Thinking Process: 5 Steps Complete Guide (careerfoundry.com)</a:t>
                      </a:r>
                      <a:endParaRPr lang="en-TT" sz="2000">
                        <a:effectLst/>
                        <a:latin typeface="Aptos" panose="020B0004020202020204" pitchFamily="34" charset="0"/>
                        <a:ea typeface="Aptos" panose="020B0004020202020204" pitchFamily="34" charset="0"/>
                        <a:cs typeface="Aptos" panose="020B0004020202020204" pitchFamily="34" charset="0"/>
                      </a:endParaRPr>
                    </a:p>
                  </a:txBody>
                  <a:tcPr marL="45389" marR="45389" marT="0" marB="0"/>
                </a:tc>
                <a:tc>
                  <a:txBody>
                    <a:bodyPr/>
                    <a:lstStyle/>
                    <a:p>
                      <a:pPr>
                        <a:lnSpc>
                          <a:spcPct val="115000"/>
                        </a:lnSpc>
                        <a:spcAft>
                          <a:spcPts val="800"/>
                        </a:spcAft>
                      </a:pPr>
                      <a:r>
                        <a:rPr lang="en-TT" sz="2000">
                          <a:effectLst/>
                        </a:rPr>
                        <a:t>Great content, very descriptive</a:t>
                      </a:r>
                      <a:endParaRPr lang="en-TT" sz="2000">
                        <a:effectLst/>
                        <a:latin typeface="Aptos" panose="020B0004020202020204" pitchFamily="34" charset="0"/>
                        <a:ea typeface="Aptos" panose="020B0004020202020204" pitchFamily="34" charset="0"/>
                        <a:cs typeface="Aptos" panose="020B0004020202020204" pitchFamily="34" charset="0"/>
                      </a:endParaRPr>
                    </a:p>
                  </a:txBody>
                  <a:tcPr marL="45389" marR="45389" marT="0" marB="0"/>
                </a:tc>
                <a:tc>
                  <a:txBody>
                    <a:bodyPr/>
                    <a:lstStyle/>
                    <a:p>
                      <a:pPr>
                        <a:lnSpc>
                          <a:spcPct val="115000"/>
                        </a:lnSpc>
                        <a:spcAft>
                          <a:spcPts val="800"/>
                        </a:spcAft>
                      </a:pPr>
                      <a:r>
                        <a:rPr lang="en-TT" sz="2000" dirty="0">
                          <a:effectLst/>
                        </a:rPr>
                        <a:t>Text-based, no images or examples based on scenarios</a:t>
                      </a:r>
                      <a:endParaRPr lang="en-TT" sz="2000" dirty="0">
                        <a:effectLst/>
                        <a:latin typeface="Aptos" panose="020B0004020202020204" pitchFamily="34" charset="0"/>
                        <a:ea typeface="Aptos" panose="020B0004020202020204" pitchFamily="34" charset="0"/>
                        <a:cs typeface="Aptos" panose="020B0004020202020204" pitchFamily="34" charset="0"/>
                      </a:endParaRPr>
                    </a:p>
                  </a:txBody>
                  <a:tcPr marL="45389" marR="45389" marT="0" marB="0"/>
                </a:tc>
                <a:extLst>
                  <a:ext uri="{0D108BD9-81ED-4DB2-BD59-A6C34878D82A}">
                    <a16:rowId xmlns:a16="http://schemas.microsoft.com/office/drawing/2014/main" val="654862446"/>
                  </a:ext>
                </a:extLst>
              </a:tr>
            </a:tbl>
          </a:graphicData>
        </a:graphic>
      </p:graphicFrame>
    </p:spTree>
    <p:extLst>
      <p:ext uri="{BB962C8B-B14F-4D97-AF65-F5344CB8AC3E}">
        <p14:creationId xmlns:p14="http://schemas.microsoft.com/office/powerpoint/2010/main" val="41695108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EAC1-C70C-8501-6527-D8DDD336FB66}"/>
              </a:ext>
            </a:extLst>
          </p:cNvPr>
          <p:cNvSpPr>
            <a:spLocks noGrp="1"/>
          </p:cNvSpPr>
          <p:nvPr>
            <p:ph type="title"/>
          </p:nvPr>
        </p:nvSpPr>
        <p:spPr>
          <a:xfrm>
            <a:off x="3681346" y="222011"/>
            <a:ext cx="5257801" cy="757571"/>
          </a:xfrm>
        </p:spPr>
        <p:txBody>
          <a:bodyPr vert="horz" lIns="91440" tIns="45720" rIns="91440" bIns="45720" rtlCol="0" anchor="t">
            <a:normAutofit/>
          </a:bodyPr>
          <a:lstStyle/>
          <a:p>
            <a:r>
              <a:rPr lang="en-US" sz="4800" kern="1200" dirty="0">
                <a:solidFill>
                  <a:schemeClr val="tx1"/>
                </a:solidFill>
                <a:latin typeface="+mj-lt"/>
                <a:ea typeface="+mj-ea"/>
                <a:cs typeface="+mj-cs"/>
              </a:rPr>
              <a:t>COMPETITION</a:t>
            </a:r>
          </a:p>
        </p:txBody>
      </p:sp>
      <p:sp>
        <p:nvSpPr>
          <p:cNvPr id="21" name="Slide Number Placeholder 20">
            <a:extLst>
              <a:ext uri="{FF2B5EF4-FFF2-40B4-BE49-F238E27FC236}">
                <a16:creationId xmlns:a16="http://schemas.microsoft.com/office/drawing/2014/main" id="{2FD90C1F-E7C4-87A4-7FEE-7353D6A047C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a:solidFill>
                  <a:schemeClr val="tx1">
                    <a:lumMod val="50000"/>
                    <a:lumOff val="50000"/>
                  </a:schemeClr>
                </a:solidFill>
              </a:rPr>
              <a:pPr>
                <a:spcAft>
                  <a:spcPts val="600"/>
                </a:spcAft>
              </a:pPr>
              <a:t>14</a:t>
            </a:fld>
            <a:endParaRPr lang="en-US" sz="1200">
              <a:solidFill>
                <a:schemeClr val="tx1">
                  <a:lumMod val="50000"/>
                  <a:lumOff val="50000"/>
                </a:schemeClr>
              </a:solidFill>
            </a:endParaRPr>
          </a:p>
        </p:txBody>
      </p:sp>
      <p:grpSp>
        <p:nvGrpSpPr>
          <p:cNvPr id="36" name="Group 35">
            <a:extLst>
              <a:ext uri="{FF2B5EF4-FFF2-40B4-BE49-F238E27FC236}">
                <a16:creationId xmlns:a16="http://schemas.microsoft.com/office/drawing/2014/main" id="{4C4BC784-2004-F0C3-0968-B0F39DBB54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37" name="Rectangle 36">
              <a:extLst>
                <a:ext uri="{FF2B5EF4-FFF2-40B4-BE49-F238E27FC236}">
                  <a16:creationId xmlns:a16="http://schemas.microsoft.com/office/drawing/2014/main" id="{D56C1E35-1688-6BC2-7D88-7ACF7CBAD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93BAA3D-AAB0-C171-D5BB-E93B77ACC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2" name="Table 21">
            <a:extLst>
              <a:ext uri="{FF2B5EF4-FFF2-40B4-BE49-F238E27FC236}">
                <a16:creationId xmlns:a16="http://schemas.microsoft.com/office/drawing/2014/main" id="{036B29BA-780E-A99D-5D9B-D8566235F5B2}"/>
              </a:ext>
            </a:extLst>
          </p:cNvPr>
          <p:cNvGraphicFramePr>
            <a:graphicFrameLocks noGrp="1"/>
          </p:cNvGraphicFramePr>
          <p:nvPr/>
        </p:nvGraphicFramePr>
        <p:xfrm>
          <a:off x="365342" y="1088909"/>
          <a:ext cx="11461315" cy="5238338"/>
        </p:xfrm>
        <a:graphic>
          <a:graphicData uri="http://schemas.openxmlformats.org/drawingml/2006/table">
            <a:tbl>
              <a:tblPr firstRow="1" firstCol="1" bandRow="1"/>
              <a:tblGrid>
                <a:gridCol w="3609499">
                  <a:extLst>
                    <a:ext uri="{9D8B030D-6E8A-4147-A177-3AD203B41FA5}">
                      <a16:colId xmlns:a16="http://schemas.microsoft.com/office/drawing/2014/main" val="343601345"/>
                    </a:ext>
                  </a:extLst>
                </a:gridCol>
                <a:gridCol w="3940945">
                  <a:extLst>
                    <a:ext uri="{9D8B030D-6E8A-4147-A177-3AD203B41FA5}">
                      <a16:colId xmlns:a16="http://schemas.microsoft.com/office/drawing/2014/main" val="2995659525"/>
                    </a:ext>
                  </a:extLst>
                </a:gridCol>
                <a:gridCol w="3910871">
                  <a:extLst>
                    <a:ext uri="{9D8B030D-6E8A-4147-A177-3AD203B41FA5}">
                      <a16:colId xmlns:a16="http://schemas.microsoft.com/office/drawing/2014/main" val="2072530691"/>
                    </a:ext>
                  </a:extLst>
                </a:gridCol>
              </a:tblGrid>
              <a:tr h="204803">
                <a:tc>
                  <a:txBody>
                    <a:bodyPr/>
                    <a:lstStyle/>
                    <a:p>
                      <a:pPr algn="l" fontAlgn="t">
                        <a:lnSpc>
                          <a:spcPct val="115000"/>
                        </a:lnSpc>
                        <a:spcBef>
                          <a:spcPts val="0"/>
                        </a:spcBef>
                        <a:spcAft>
                          <a:spcPts val="800"/>
                        </a:spcAft>
                      </a:pPr>
                      <a:r>
                        <a:rPr lang="en-TT" sz="2000" b="0" i="0" u="none" strike="noStrike" kern="100">
                          <a:effectLst/>
                          <a:latin typeface="Aptos" panose="020B0004020202020204" pitchFamily="34" charset="0"/>
                          <a:ea typeface="Times New Roman" panose="02020603050405020304" pitchFamily="18" charset="0"/>
                          <a:cs typeface="Times New Roman" panose="02020603050405020304" pitchFamily="18" charset="0"/>
                        </a:rPr>
                        <a:t>Competitor Websites</a:t>
                      </a:r>
                      <a:endParaRPr lang="en-TT" sz="2000" b="0" i="0" u="none" strike="noStrike">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15000"/>
                        </a:lnSpc>
                        <a:spcBef>
                          <a:spcPts val="0"/>
                        </a:spcBef>
                        <a:spcAft>
                          <a:spcPts val="800"/>
                        </a:spcAft>
                      </a:pPr>
                      <a:r>
                        <a:rPr lang="en-TT" sz="2000" b="0" i="0" u="none" strike="noStrike" kern="100">
                          <a:effectLst/>
                          <a:latin typeface="Aptos" panose="020B0004020202020204" pitchFamily="34" charset="0"/>
                          <a:ea typeface="Times New Roman" panose="02020603050405020304" pitchFamily="18" charset="0"/>
                          <a:cs typeface="Times New Roman" panose="02020603050405020304" pitchFamily="18" charset="0"/>
                        </a:rPr>
                        <a:t>Pros</a:t>
                      </a:r>
                      <a:endParaRPr lang="en-TT" sz="2000" b="0" i="0" u="none" strike="noStrike">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15000"/>
                        </a:lnSpc>
                        <a:spcBef>
                          <a:spcPts val="0"/>
                        </a:spcBef>
                        <a:spcAft>
                          <a:spcPts val="800"/>
                        </a:spcAft>
                      </a:pPr>
                      <a:r>
                        <a:rPr lang="en-TT" sz="2000" b="0" i="0" u="none" strike="noStrike" kern="100">
                          <a:effectLst/>
                          <a:latin typeface="Aptos" panose="020B0004020202020204" pitchFamily="34" charset="0"/>
                          <a:ea typeface="Times New Roman" panose="02020603050405020304" pitchFamily="18" charset="0"/>
                          <a:cs typeface="Times New Roman" panose="02020603050405020304" pitchFamily="18" charset="0"/>
                        </a:rPr>
                        <a:t>Cons</a:t>
                      </a:r>
                      <a:endParaRPr lang="en-TT" sz="2000" b="0" i="0" u="none" strike="noStrike">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4225080"/>
                  </a:ext>
                </a:extLst>
              </a:tr>
              <a:tr h="1716006">
                <a:tc>
                  <a:txBody>
                    <a:bodyPr/>
                    <a:lstStyle/>
                    <a:p>
                      <a:pPr algn="l" fontAlgn="t">
                        <a:lnSpc>
                          <a:spcPct val="115000"/>
                        </a:lnSpc>
                        <a:spcBef>
                          <a:spcPts val="0"/>
                        </a:spcBef>
                        <a:spcAft>
                          <a:spcPts val="800"/>
                        </a:spcAft>
                      </a:pPr>
                      <a:r>
                        <a:rPr lang="en-TT" sz="2000" b="0" i="0" u="sng" strike="noStrike" kern="100" dirty="0" err="1">
                          <a:solidFill>
                            <a:srgbClr val="0000FF"/>
                          </a:solidFill>
                          <a:effectLst/>
                          <a:latin typeface="Aptos" panose="020B0004020202020204" pitchFamily="34" charset="0"/>
                          <a:ea typeface="Times New Roman" panose="02020603050405020304" pitchFamily="18" charset="0"/>
                          <a:cs typeface="Times New Roman" panose="02020603050405020304" pitchFamily="18" charset="0"/>
                          <a:hlinkClick r:id="rId2"/>
                        </a:rPr>
                        <a:t>HECMontrealX</a:t>
                      </a:r>
                      <a:r>
                        <a:rPr lang="en-TT" sz="2000" b="0" i="0" u="sng" strike="noStrike" kern="100" dirty="0">
                          <a:solidFill>
                            <a:srgbClr val="0000FF"/>
                          </a:solidFill>
                          <a:effectLst/>
                          <a:latin typeface="Aptos" panose="020B0004020202020204" pitchFamily="34" charset="0"/>
                          <a:ea typeface="Times New Roman" panose="02020603050405020304" pitchFamily="18" charset="0"/>
                          <a:cs typeface="Times New Roman" panose="02020603050405020304" pitchFamily="18" charset="0"/>
                          <a:hlinkClick r:id="rId2"/>
                        </a:rPr>
                        <a:t>: UX Design | edX</a:t>
                      </a:r>
                      <a:endParaRPr lang="en-TT" sz="2000" b="0" i="0" u="none" strike="noStrike" dirty="0">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15000"/>
                        </a:lnSpc>
                        <a:spcBef>
                          <a:spcPts val="0"/>
                        </a:spcBef>
                        <a:spcAft>
                          <a:spcPts val="800"/>
                        </a:spcAft>
                      </a:pPr>
                      <a:r>
                        <a:rPr lang="en-TT" sz="20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Self-paced</a:t>
                      </a:r>
                      <a:endParaRPr lang="en-TT" sz="2000" b="0" i="0" u="none" strike="noStrike" dirty="0">
                        <a:effectLst/>
                        <a:latin typeface="Aptos" panose="020B0004020202020204" pitchFamily="34" charset="0"/>
                      </a:endParaRPr>
                    </a:p>
                    <a:p>
                      <a:pPr algn="l" fontAlgn="t">
                        <a:lnSpc>
                          <a:spcPct val="115000"/>
                        </a:lnSpc>
                        <a:spcBef>
                          <a:spcPts val="0"/>
                        </a:spcBef>
                        <a:spcAft>
                          <a:spcPts val="800"/>
                        </a:spcAft>
                      </a:pPr>
                      <a:r>
                        <a:rPr lang="en-TT" sz="20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Well established program by recognised institute</a:t>
                      </a:r>
                      <a:endParaRPr lang="en-TT" sz="2000" b="0" i="0" u="none" strike="noStrike" dirty="0">
                        <a:effectLst/>
                        <a:latin typeface="Aptos" panose="020B0004020202020204" pitchFamily="34" charset="0"/>
                      </a:endParaRPr>
                    </a:p>
                    <a:p>
                      <a:pPr algn="l" fontAlgn="t">
                        <a:lnSpc>
                          <a:spcPct val="115000"/>
                        </a:lnSpc>
                        <a:spcBef>
                          <a:spcPts val="0"/>
                        </a:spcBef>
                        <a:spcAft>
                          <a:spcPts val="800"/>
                        </a:spcAft>
                      </a:pPr>
                      <a:r>
                        <a:rPr lang="en-TT" sz="20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Accredited program option </a:t>
                      </a:r>
                      <a:endParaRPr lang="en-TT" sz="2000" b="0" i="0" u="none" strike="noStrike" dirty="0">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15000"/>
                        </a:lnSpc>
                        <a:spcBef>
                          <a:spcPts val="0"/>
                        </a:spcBef>
                        <a:spcAft>
                          <a:spcPts val="800"/>
                        </a:spcAft>
                      </a:pPr>
                      <a:r>
                        <a:rPr lang="en-TT" sz="20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Long duration</a:t>
                      </a:r>
                      <a:endParaRPr lang="en-TT" sz="2000" b="0" i="0" u="none" strike="noStrike" dirty="0">
                        <a:effectLst/>
                        <a:latin typeface="Aptos" panose="020B0004020202020204" pitchFamily="34" charset="0"/>
                      </a:endParaRPr>
                    </a:p>
                    <a:p>
                      <a:pPr algn="l" fontAlgn="t">
                        <a:lnSpc>
                          <a:spcPct val="115000"/>
                        </a:lnSpc>
                        <a:spcBef>
                          <a:spcPts val="0"/>
                        </a:spcBef>
                        <a:spcAft>
                          <a:spcPts val="800"/>
                        </a:spcAft>
                      </a:pPr>
                      <a:r>
                        <a:rPr lang="en-TT" sz="20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Large volume of material some of which may be inapplicable to user</a:t>
                      </a:r>
                      <a:endParaRPr lang="en-TT" sz="2000" b="0" i="0" u="none" strike="noStrike" dirty="0">
                        <a:effectLst/>
                        <a:latin typeface="Aptos" panose="020B0004020202020204" pitchFamily="34" charset="0"/>
                      </a:endParaRPr>
                    </a:p>
                    <a:p>
                      <a:pPr algn="l" fontAlgn="t">
                        <a:lnSpc>
                          <a:spcPct val="115000"/>
                        </a:lnSpc>
                        <a:spcBef>
                          <a:spcPts val="0"/>
                        </a:spcBef>
                        <a:spcAft>
                          <a:spcPts val="800"/>
                        </a:spcAft>
                      </a:pPr>
                      <a:r>
                        <a:rPr lang="en-TT" sz="20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Considerable time investment</a:t>
                      </a:r>
                      <a:endParaRPr lang="en-TT" sz="2000" b="0" i="0" u="none" strike="noStrike" dirty="0">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2843911"/>
                  </a:ext>
                </a:extLst>
              </a:tr>
              <a:tr h="631519">
                <a:tc>
                  <a:txBody>
                    <a:bodyPr/>
                    <a:lstStyle/>
                    <a:p>
                      <a:pPr algn="l" fontAlgn="t">
                        <a:lnSpc>
                          <a:spcPct val="115000"/>
                        </a:lnSpc>
                        <a:spcBef>
                          <a:spcPts val="0"/>
                        </a:spcBef>
                        <a:spcAft>
                          <a:spcPts val="800"/>
                        </a:spcAft>
                      </a:pPr>
                      <a:r>
                        <a:rPr lang="en-TT" sz="2000" b="0" i="0" u="sng" strike="noStrike" kern="100">
                          <a:solidFill>
                            <a:srgbClr val="0000FF"/>
                          </a:solidFill>
                          <a:effectLst/>
                          <a:latin typeface="Aptos" panose="020B0004020202020204" pitchFamily="34" charset="0"/>
                          <a:ea typeface="Times New Roman" panose="02020603050405020304" pitchFamily="18" charset="0"/>
                          <a:cs typeface="Times New Roman" panose="02020603050405020304" pitchFamily="18" charset="0"/>
                          <a:hlinkClick r:id="rId3"/>
                        </a:rPr>
                        <a:t>Digital Skills: User Experience - Online Course - FutureLearn</a:t>
                      </a:r>
                      <a:endParaRPr lang="en-TT" sz="2000" b="0" i="0" u="none" strike="noStrike">
                        <a:effectLst/>
                        <a:latin typeface="Aptos" panose="020B0004020202020204" pitchFamily="34" charset="0"/>
                      </a:endParaRPr>
                    </a:p>
                    <a:p>
                      <a:pPr algn="l" fontAlgn="t">
                        <a:lnSpc>
                          <a:spcPct val="115000"/>
                        </a:lnSpc>
                        <a:spcBef>
                          <a:spcPts val="0"/>
                        </a:spcBef>
                        <a:spcAft>
                          <a:spcPts val="800"/>
                        </a:spcAft>
                      </a:pPr>
                      <a:r>
                        <a:rPr lang="en-TT" sz="2000" b="0" i="0" u="none" strike="noStrike" kern="100">
                          <a:effectLst/>
                          <a:latin typeface="Aptos" panose="020B0004020202020204" pitchFamily="34" charset="0"/>
                          <a:ea typeface="Times New Roman" panose="02020603050405020304" pitchFamily="18" charset="0"/>
                          <a:cs typeface="Times New Roman" panose="02020603050405020304" pitchFamily="18" charset="0"/>
                        </a:rPr>
                        <a:t> </a:t>
                      </a:r>
                      <a:endParaRPr lang="en-TT" sz="2000" b="0" i="0" u="none" strike="noStrike">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15000"/>
                        </a:lnSpc>
                        <a:spcBef>
                          <a:spcPts val="0"/>
                        </a:spcBef>
                        <a:spcAft>
                          <a:spcPts val="800"/>
                        </a:spcAft>
                      </a:pPr>
                      <a:r>
                        <a:rPr lang="en-TT" sz="2000" b="0" i="0" u="none" strike="noStrike" kern="100">
                          <a:effectLst/>
                          <a:latin typeface="Aptos" panose="020B0004020202020204" pitchFamily="34" charset="0"/>
                          <a:ea typeface="Times New Roman" panose="02020603050405020304" pitchFamily="18" charset="0"/>
                          <a:cs typeface="Times New Roman" panose="02020603050405020304" pitchFamily="18" charset="0"/>
                        </a:rPr>
                        <a:t>Low time investment</a:t>
                      </a:r>
                      <a:endParaRPr lang="en-TT" sz="2000" b="0" i="0" u="none" strike="noStrike">
                        <a:effectLst/>
                        <a:latin typeface="Aptos" panose="020B0004020202020204" pitchFamily="34" charset="0"/>
                      </a:endParaRPr>
                    </a:p>
                    <a:p>
                      <a:pPr algn="l" fontAlgn="t">
                        <a:lnSpc>
                          <a:spcPct val="115000"/>
                        </a:lnSpc>
                        <a:spcBef>
                          <a:spcPts val="0"/>
                        </a:spcBef>
                        <a:spcAft>
                          <a:spcPts val="800"/>
                        </a:spcAft>
                      </a:pPr>
                      <a:r>
                        <a:rPr lang="en-TT" sz="2000" b="0" i="0" u="none" strike="noStrike" kern="100">
                          <a:effectLst/>
                          <a:latin typeface="Aptos" panose="020B0004020202020204" pitchFamily="34" charset="0"/>
                          <a:ea typeface="Times New Roman" panose="02020603050405020304" pitchFamily="18" charset="0"/>
                          <a:cs typeface="Times New Roman" panose="02020603050405020304" pitchFamily="18" charset="0"/>
                        </a:rPr>
                        <a:t>Free</a:t>
                      </a:r>
                      <a:endParaRPr lang="en-TT" sz="2000" b="0" i="0" u="none" strike="noStrike">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15000"/>
                        </a:lnSpc>
                        <a:spcBef>
                          <a:spcPts val="0"/>
                        </a:spcBef>
                        <a:spcAft>
                          <a:spcPts val="800"/>
                        </a:spcAft>
                      </a:pPr>
                      <a:r>
                        <a:rPr lang="en-TT" sz="20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Less material </a:t>
                      </a:r>
                      <a:endParaRPr lang="en-TT" sz="2000" b="0" i="0" u="none" strike="noStrike" dirty="0">
                        <a:effectLst/>
                        <a:latin typeface="Aptos" panose="020B0004020202020204" pitchFamily="34" charset="0"/>
                      </a:endParaRPr>
                    </a:p>
                    <a:p>
                      <a:pPr algn="l" fontAlgn="t">
                        <a:lnSpc>
                          <a:spcPct val="115000"/>
                        </a:lnSpc>
                        <a:spcBef>
                          <a:spcPts val="0"/>
                        </a:spcBef>
                        <a:spcAft>
                          <a:spcPts val="800"/>
                        </a:spcAft>
                      </a:pPr>
                      <a:r>
                        <a:rPr lang="en-TT" sz="20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Lots of videos, which may not work for all learners</a:t>
                      </a:r>
                      <a:endParaRPr lang="en-TT" sz="2000" b="0" i="0" u="none" strike="noStrike" dirty="0">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5874851"/>
                  </a:ext>
                </a:extLst>
              </a:tr>
              <a:tr h="1881925">
                <a:tc>
                  <a:txBody>
                    <a:bodyPr/>
                    <a:lstStyle/>
                    <a:p>
                      <a:pPr marL="0" marR="0" lvl="0" indent="0" algn="l" defTabSz="914400" rtl="0" eaLnBrk="1" fontAlgn="t" latinLnBrk="0" hangingPunct="1">
                        <a:lnSpc>
                          <a:spcPct val="115000"/>
                        </a:lnSpc>
                        <a:spcBef>
                          <a:spcPts val="0"/>
                        </a:spcBef>
                        <a:spcAft>
                          <a:spcPts val="800"/>
                        </a:spcAft>
                        <a:buClrTx/>
                        <a:buSzTx/>
                        <a:buFontTx/>
                        <a:buNone/>
                        <a:tabLst/>
                        <a:defRPr/>
                      </a:pPr>
                      <a:r>
                        <a:rPr lang="en-TT" sz="1800" u="sng" kern="1200" dirty="0">
                          <a:solidFill>
                            <a:schemeClr val="tx1"/>
                          </a:solidFill>
                          <a:effectLst/>
                          <a:latin typeface="+mn-lt"/>
                          <a:ea typeface="+mn-ea"/>
                          <a:cs typeface="+mn-cs"/>
                          <a:hlinkClick r:id="rId4"/>
                        </a:rPr>
                        <a:t>UX Tutorial 1: What Exactly Is UX Design? (Free Course) (careerfoundry.com)</a:t>
                      </a:r>
                      <a:endParaRPr lang="en-TT" sz="1800" kern="1200" dirty="0">
                        <a:solidFill>
                          <a:schemeClr val="tx1"/>
                        </a:solidFill>
                        <a:effectLst/>
                        <a:latin typeface="+mn-lt"/>
                        <a:ea typeface="+mn-ea"/>
                        <a:cs typeface="+mn-cs"/>
                      </a:endParaRPr>
                    </a:p>
                    <a:p>
                      <a:pPr algn="l" fontAlgn="t">
                        <a:lnSpc>
                          <a:spcPct val="115000"/>
                        </a:lnSpc>
                        <a:spcBef>
                          <a:spcPts val="0"/>
                        </a:spcBef>
                        <a:spcAft>
                          <a:spcPts val="800"/>
                        </a:spcAft>
                      </a:pPr>
                      <a:endParaRPr lang="en-TT" sz="2000" b="0" i="0" u="none" strike="noStrike" dirty="0">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TT" sz="1800" b="0" i="0" u="none" strike="noStrike" kern="100" dirty="0">
                          <a:effectLst/>
                          <a:latin typeface="Aptos" panose="020B0004020202020204" pitchFamily="34" charset="0"/>
                          <a:ea typeface="Times New Roman" panose="02020603050405020304" pitchFamily="18" charset="0"/>
                          <a:cs typeface="Times New Roman" panose="02020603050405020304" pitchFamily="18" charset="0"/>
                        </a:rPr>
                        <a:t>Well established program by recognised institute</a:t>
                      </a:r>
                      <a:endParaRPr lang="en-TT" sz="1800" kern="1200" dirty="0">
                        <a:solidFill>
                          <a:schemeClr val="tx1"/>
                        </a:solidFill>
                        <a:effectLst/>
                        <a:latin typeface="+mn-lt"/>
                        <a:ea typeface="+mn-ea"/>
                        <a:cs typeface="+mn-cs"/>
                      </a:endParaRPr>
                    </a:p>
                    <a:p>
                      <a:r>
                        <a:rPr lang="en-TT" sz="1800" kern="1200" dirty="0">
                          <a:solidFill>
                            <a:schemeClr val="tx1"/>
                          </a:solidFill>
                          <a:effectLst/>
                          <a:latin typeface="+mn-lt"/>
                          <a:ea typeface="+mn-ea"/>
                          <a:cs typeface="+mn-cs"/>
                        </a:rPr>
                        <a:t>Good content, has career suggestions, as well as detailed explanations linked to main page</a:t>
                      </a:r>
                    </a:p>
                    <a:p>
                      <a:r>
                        <a:rPr lang="en-TT" sz="1800" kern="1200" dirty="0">
                          <a:solidFill>
                            <a:schemeClr val="tx1"/>
                          </a:solidFill>
                          <a:effectLst/>
                          <a:latin typeface="+mn-lt"/>
                          <a:ea typeface="+mn-ea"/>
                          <a:cs typeface="+mn-cs"/>
                        </a:rPr>
                        <a:t>Construction of some UX diagrams are described in detail</a:t>
                      </a:r>
                      <a:endParaRPr lang="en-TT" sz="2000" b="0" i="0" u="none" strike="noStrike" dirty="0">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TT" sz="1800" kern="1200" dirty="0">
                          <a:solidFill>
                            <a:schemeClr val="tx1"/>
                          </a:solidFill>
                          <a:effectLst/>
                          <a:latin typeface="+mn-lt"/>
                          <a:ea typeface="+mn-ea"/>
                          <a:cs typeface="+mn-cs"/>
                        </a:rPr>
                        <a:t>To learn more, user has to go to separate page</a:t>
                      </a:r>
                    </a:p>
                    <a:p>
                      <a:r>
                        <a:rPr lang="en-TT" sz="1800" kern="1200" dirty="0">
                          <a:solidFill>
                            <a:schemeClr val="tx1"/>
                          </a:solidFill>
                          <a:effectLst/>
                          <a:latin typeface="+mn-lt"/>
                          <a:ea typeface="+mn-ea"/>
                          <a:cs typeface="+mn-cs"/>
                        </a:rPr>
                        <a:t>In some instances, there is a lot of text where a diagram or example would be more helpful, too much detail for user to sort through</a:t>
                      </a:r>
                    </a:p>
                    <a:p>
                      <a:pPr algn="l" fontAlgn="t">
                        <a:lnSpc>
                          <a:spcPct val="115000"/>
                        </a:lnSpc>
                        <a:spcBef>
                          <a:spcPts val="0"/>
                        </a:spcBef>
                        <a:spcAft>
                          <a:spcPts val="800"/>
                        </a:spcAft>
                      </a:pPr>
                      <a:endParaRPr lang="en-TT" sz="2000" b="0" i="0" u="none" strike="noStrike" dirty="0">
                        <a:effectLst/>
                        <a:latin typeface="Aptos" panose="020B0004020202020204" pitchFamily="34" charset="0"/>
                      </a:endParaRPr>
                    </a:p>
                  </a:txBody>
                  <a:tcPr marL="53312" marR="53312" marT="74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9903470"/>
                  </a:ext>
                </a:extLst>
              </a:tr>
            </a:tbl>
          </a:graphicData>
        </a:graphic>
      </p:graphicFrame>
    </p:spTree>
    <p:extLst>
      <p:ext uri="{BB962C8B-B14F-4D97-AF65-F5344CB8AC3E}">
        <p14:creationId xmlns:p14="http://schemas.microsoft.com/office/powerpoint/2010/main" val="3419637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561975"/>
            <a:ext cx="10515600" cy="695325"/>
          </a:xfrm>
        </p:spPr>
        <p:txBody>
          <a:bodyPr>
            <a:normAutofit fontScale="90000"/>
          </a:bodyPr>
          <a:lstStyle/>
          <a:p>
            <a:pPr>
              <a:lnSpc>
                <a:spcPct val="115000"/>
              </a:lnSpc>
              <a:spcAft>
                <a:spcPts val="800"/>
              </a:spcAft>
            </a:pPr>
            <a:r>
              <a:rPr lang="en-TT" sz="4400" dirty="0">
                <a:solidFill>
                  <a:schemeClr val="accent1"/>
                </a:solidFill>
              </a:rPr>
              <a:t>WHAT MAKES THIS WEB-TUTORIAL DIFFERENT?</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838200" y="1779588"/>
            <a:ext cx="10515600" cy="3040062"/>
          </a:xfrm>
        </p:spPr>
        <p:txBody>
          <a:bodyPr vert="horz" lIns="91440" tIns="45720" rIns="91440" bIns="45720" rtlCol="0" anchor="t">
            <a:noAutofit/>
          </a:bodyPr>
          <a:lstStyle/>
          <a:p>
            <a:pPr>
              <a:lnSpc>
                <a:spcPct val="115000"/>
              </a:lnSpc>
              <a:spcAft>
                <a:spcPts val="800"/>
              </a:spcAft>
            </a:pPr>
            <a:r>
              <a:rPr lang="en-TT" kern="1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Driven by data from UX design students and novice designers and tested by them</a:t>
            </a:r>
          </a:p>
          <a:p>
            <a:pPr>
              <a:lnSpc>
                <a:spcPct val="115000"/>
              </a:lnSpc>
              <a:spcAft>
                <a:spcPts val="800"/>
              </a:spcAft>
            </a:pPr>
            <a:r>
              <a:rPr lang="en-TT" kern="1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Content created by an educator with years of experience in lesson planning, creation and delivery</a:t>
            </a:r>
          </a:p>
          <a:p>
            <a:pPr>
              <a:lnSpc>
                <a:spcPct val="115000"/>
              </a:lnSpc>
              <a:spcAft>
                <a:spcPts val="800"/>
              </a:spcAft>
            </a:pPr>
            <a:r>
              <a:rPr lang="en-TT" kern="1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Clean</a:t>
            </a:r>
            <a:r>
              <a:rPr lang="en-TT" kern="100" dirty="0">
                <a:solidFill>
                  <a:schemeClr val="tx1"/>
                </a:solidFill>
                <a:latin typeface="Aptos" panose="020B0004020202020204" pitchFamily="34" charset="0"/>
                <a:ea typeface="Times New Roman" panose="02020603050405020304" pitchFamily="18" charset="0"/>
                <a:cs typeface="Times New Roman" panose="02020603050405020304" pitchFamily="18" charset="0"/>
              </a:rPr>
              <a:t>, simple design</a:t>
            </a:r>
            <a:endParaRPr lang="en-TT" kern="1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1346372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p:txBody>
          <a:bodyPr>
            <a:normAutofit/>
          </a:bodyPr>
          <a:lstStyle/>
          <a:p>
            <a:r>
              <a:rPr lang="en-US" dirty="0"/>
              <a:t>Janelle Chandass</a:t>
            </a:r>
          </a:p>
          <a:p>
            <a:r>
              <a:rPr lang="en-US" dirty="0"/>
              <a:t>jchandass@northislandcollege.ca</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solidFill>
                  <a:schemeClr val="accent1"/>
                </a:solidFill>
              </a:rPr>
              <a:t>PROBLEM</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idx="1"/>
          </p:nvPr>
        </p:nvSpPr>
        <p:spPr/>
        <p:txBody>
          <a:bodyPr>
            <a:normAutofit fontScale="92500" lnSpcReduction="20000"/>
          </a:bodyPr>
          <a:lstStyle/>
          <a:p>
            <a:pPr marL="0" indent="0">
              <a:lnSpc>
                <a:spcPct val="115000"/>
              </a:lnSpc>
              <a:spcAft>
                <a:spcPts val="800"/>
              </a:spcAft>
              <a:buNone/>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People with little or no UX design experience:</a:t>
            </a:r>
          </a:p>
          <a:p>
            <a:pPr>
              <a:lnSpc>
                <a:spcPct val="115000"/>
              </a:lnSpc>
              <a:spcAft>
                <a:spcPts val="800"/>
              </a:spcAft>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Find aspects of the design thinking process ambiguous. There is not always clear understanding of what comes next, which tools or techniques and when </a:t>
            </a:r>
          </a:p>
          <a:p>
            <a:pPr>
              <a:lnSpc>
                <a:spcPct val="115000"/>
              </a:lnSpc>
              <a:spcAft>
                <a:spcPts val="800"/>
              </a:spcAft>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Struggle with the development of some graphics like user flows </a:t>
            </a:r>
          </a:p>
          <a:p>
            <a:pPr>
              <a:lnSpc>
                <a:spcPct val="115000"/>
              </a:lnSpc>
              <a:spcAft>
                <a:spcPts val="800"/>
              </a:spcAft>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Think the process is time consuming, they often need to do a lot of research to find information on best practice or how to create a type of graphic</a:t>
            </a:r>
          </a:p>
          <a:p>
            <a:pPr>
              <a:lnSpc>
                <a:spcPct val="115000"/>
              </a:lnSpc>
              <a:spcAft>
                <a:spcPts val="800"/>
              </a:spcAft>
            </a:pPr>
            <a:r>
              <a:rPr lang="en-TT" sz="2400" kern="100" dirty="0">
                <a:effectLst/>
                <a:latin typeface="Aptos" panose="020B0004020202020204" pitchFamily="34" charset="0"/>
                <a:ea typeface="Times New Roman" panose="02020603050405020304" pitchFamily="18" charset="0"/>
                <a:cs typeface="Times New Roman" panose="02020603050405020304" pitchFamily="18" charset="0"/>
              </a:rPr>
              <a:t>Have problems coming up with ideas</a:t>
            </a:r>
          </a:p>
          <a:p>
            <a:pPr>
              <a:lnSpc>
                <a:spcPct val="115000"/>
              </a:lnSpc>
              <a:spcAft>
                <a:spcPts val="800"/>
              </a:spcAft>
            </a:pPr>
            <a:r>
              <a:rPr lang="en-TT" sz="2400" kern="100" dirty="0">
                <a:latin typeface="Aptos" panose="020B0004020202020204" pitchFamily="34" charset="0"/>
                <a:ea typeface="Times New Roman" panose="02020603050405020304" pitchFamily="18" charset="0"/>
                <a:cs typeface="Times New Roman" panose="02020603050405020304" pitchFamily="18" charset="0"/>
              </a:rPr>
              <a:t>Other tutorials have large volumes of material, come with considerable time or monetary investment, sign-up </a:t>
            </a:r>
            <a:endParaRPr lang="en-TT" sz="2400" kern="100" dirty="0">
              <a:effectLs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US" sz="24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754237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89C4-395C-AF99-4136-6B8DC1769DAC}"/>
              </a:ext>
            </a:extLst>
          </p:cNvPr>
          <p:cNvSpPr>
            <a:spLocks noGrp="1"/>
          </p:cNvSpPr>
          <p:nvPr>
            <p:ph type="title"/>
          </p:nvPr>
        </p:nvSpPr>
        <p:spPr>
          <a:xfrm>
            <a:off x="5488060" y="2336801"/>
            <a:ext cx="5865740" cy="1530350"/>
          </a:xfrm>
        </p:spPr>
        <p:txBody>
          <a:bodyPr>
            <a:noAutofit/>
          </a:bodyPr>
          <a:lstStyle/>
          <a:p>
            <a:r>
              <a:rPr lang="en-US" sz="2400" b="0" i="1" cap="none" dirty="0">
                <a:solidFill>
                  <a:srgbClr val="202124"/>
                </a:solidFill>
                <a:effectLst/>
                <a:latin typeface="Aptos" panose="020B0004020202020204" pitchFamily="34" charset="0"/>
              </a:rPr>
              <a:t>“I feel overwhelmed by the process. I find it tedious and I have trouble generating ideas this way”, </a:t>
            </a:r>
            <a:r>
              <a:rPr lang="en-US" sz="2400" b="0" i="0" cap="none" dirty="0">
                <a:solidFill>
                  <a:srgbClr val="202124"/>
                </a:solidFill>
                <a:effectLst/>
                <a:latin typeface="Aptos" panose="020B0004020202020204" pitchFamily="34" charset="0"/>
              </a:rPr>
              <a:t>Graham, Year 1 Digital Design Student</a:t>
            </a:r>
            <a:endParaRPr lang="en-TT" sz="2400" cap="none" dirty="0">
              <a:latin typeface="Aptos" panose="020B0004020202020204" pitchFamily="34" charset="0"/>
            </a:endParaRPr>
          </a:p>
        </p:txBody>
      </p:sp>
      <p:sp>
        <p:nvSpPr>
          <p:cNvPr id="11" name="Slide Number Placeholder 10">
            <a:extLst>
              <a:ext uri="{FF2B5EF4-FFF2-40B4-BE49-F238E27FC236}">
                <a16:creationId xmlns:a16="http://schemas.microsoft.com/office/drawing/2014/main" id="{3AD902FF-BD77-F96C-D5F0-E95109CAB934}"/>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2525609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89C4-395C-AF99-4136-6B8DC1769DAC}"/>
              </a:ext>
            </a:extLst>
          </p:cNvPr>
          <p:cNvSpPr>
            <a:spLocks noGrp="1"/>
          </p:cNvSpPr>
          <p:nvPr>
            <p:ph type="title"/>
          </p:nvPr>
        </p:nvSpPr>
        <p:spPr>
          <a:xfrm>
            <a:off x="5488060" y="2336801"/>
            <a:ext cx="5865740" cy="1530350"/>
          </a:xfrm>
        </p:spPr>
        <p:txBody>
          <a:bodyPr>
            <a:noAutofit/>
          </a:bodyPr>
          <a:lstStyle/>
          <a:p>
            <a:r>
              <a:rPr lang="en-TT" sz="2400" cap="none" spc="15" dirty="0">
                <a:solidFill>
                  <a:srgbClr val="202122"/>
                </a:solidFill>
                <a:effectLst/>
                <a:latin typeface="Aptos" panose="020B0004020202020204" pitchFamily="34" charset="0"/>
                <a:ea typeface="Times New Roman" panose="02020603050405020304" pitchFamily="18" charset="0"/>
              </a:rPr>
              <a:t>To help UX designers to work efficiently and create engaging and user-centred digital products.</a:t>
            </a:r>
            <a:endParaRPr lang="en-TT" sz="2400" cap="none" dirty="0">
              <a:effectLst/>
              <a:latin typeface="Aptos" panose="020B0004020202020204" pitchFamily="34" charset="0"/>
              <a:ea typeface="Times New Roman" panose="02020603050405020304" pitchFamily="18" charset="0"/>
            </a:endParaRPr>
          </a:p>
        </p:txBody>
      </p:sp>
      <p:sp>
        <p:nvSpPr>
          <p:cNvPr id="11" name="Slide Number Placeholder 10">
            <a:extLst>
              <a:ext uri="{FF2B5EF4-FFF2-40B4-BE49-F238E27FC236}">
                <a16:creationId xmlns:a16="http://schemas.microsoft.com/office/drawing/2014/main" id="{3AD902FF-BD77-F96C-D5F0-E95109CAB934}"/>
              </a:ext>
            </a:extLst>
          </p:cNvPr>
          <p:cNvSpPr>
            <a:spLocks noGrp="1"/>
          </p:cNvSpPr>
          <p:nvPr>
            <p:ph type="sldNum" sz="quarter" idx="12"/>
          </p:nvPr>
        </p:nvSpPr>
        <p:spPr/>
        <p:txBody>
          <a:bodyPr/>
          <a:lstStyle/>
          <a:p>
            <a:fld id="{B5CEABB6-07DC-46E8-9B57-56EC44A396E5}" type="slidenum">
              <a:rPr lang="en-US" smtClean="0"/>
              <a:t>4</a:t>
            </a:fld>
            <a:endParaRPr lang="en-US" dirty="0"/>
          </a:p>
        </p:txBody>
      </p:sp>
      <p:sp>
        <p:nvSpPr>
          <p:cNvPr id="3" name="Title 1">
            <a:extLst>
              <a:ext uri="{FF2B5EF4-FFF2-40B4-BE49-F238E27FC236}">
                <a16:creationId xmlns:a16="http://schemas.microsoft.com/office/drawing/2014/main" id="{1B5563D9-3E34-0E6F-D83E-C7D0D05CDEF5}"/>
              </a:ext>
            </a:extLst>
          </p:cNvPr>
          <p:cNvSpPr txBox="1">
            <a:spLocks/>
          </p:cNvSpPr>
          <p:nvPr/>
        </p:nvSpPr>
        <p:spPr>
          <a:xfrm>
            <a:off x="5488060" y="1651001"/>
            <a:ext cx="4008367" cy="6159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TT" dirty="0">
                <a:solidFill>
                  <a:schemeClr val="accent2"/>
                </a:solidFill>
              </a:rPr>
              <a:t>Vision statement</a:t>
            </a:r>
          </a:p>
        </p:txBody>
      </p:sp>
    </p:spTree>
    <p:extLst>
      <p:ext uri="{BB962C8B-B14F-4D97-AF65-F5344CB8AC3E}">
        <p14:creationId xmlns:p14="http://schemas.microsoft.com/office/powerpoint/2010/main" val="521566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solidFill>
                  <a:schemeClr val="accent2"/>
                </a:solidFill>
              </a:rPr>
              <a:t>SOLUTION</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idx="1"/>
          </p:nvPr>
        </p:nvSpPr>
        <p:spPr>
          <a:xfrm>
            <a:off x="838200" y="1443070"/>
            <a:ext cx="10515600" cy="4351338"/>
          </a:xfrm>
        </p:spPr>
        <p:txBody>
          <a:bodyPr>
            <a:normAutofit/>
          </a:bodyPr>
          <a:lstStyle/>
          <a:p>
            <a:pPr marL="0" indent="0">
              <a:lnSpc>
                <a:spcPct val="115000"/>
              </a:lnSpc>
              <a:spcAft>
                <a:spcPts val="800"/>
              </a:spcAft>
              <a:buNone/>
            </a:pPr>
            <a:r>
              <a:rPr lang="en-TT" sz="3200" kern="100" dirty="0">
                <a:effectLst/>
                <a:latin typeface="Aptos" panose="020B0004020202020204" pitchFamily="34" charset="0"/>
                <a:ea typeface="Times New Roman" panose="02020603050405020304" pitchFamily="18" charset="0"/>
                <a:cs typeface="Times New Roman" panose="02020603050405020304" pitchFamily="18" charset="0"/>
              </a:rPr>
              <a:t>Develop an easy-to-use online handbook with the following features</a:t>
            </a:r>
          </a:p>
          <a:p>
            <a:pPr marL="342900" lvl="0" indent="-342900">
              <a:lnSpc>
                <a:spcPct val="115000"/>
              </a:lnSpc>
              <a:spcBef>
                <a:spcPts val="1400"/>
              </a:spcBef>
              <a:spcAft>
                <a:spcPts val="800"/>
              </a:spcAft>
              <a:buFont typeface="Arial" panose="020B0604020202020204" pitchFamily="34" charset="0"/>
              <a:buChar char="●"/>
            </a:pPr>
            <a:r>
              <a:rPr lang="en-TT" sz="3200" dirty="0">
                <a:solidFill>
                  <a:srgbClr val="202122"/>
                </a:solidFill>
                <a:effectLst/>
                <a:latin typeface="Calibri" panose="020F0502020204030204" pitchFamily="34" charset="0"/>
                <a:ea typeface="Calibri" panose="020F0502020204030204" pitchFamily="34" charset="0"/>
                <a:cs typeface="Arial" panose="020B0604020202020204" pitchFamily="34" charset="0"/>
              </a:rPr>
              <a:t>Clear and simple language</a:t>
            </a:r>
            <a:endParaRPr lang="en-TT"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spcAft>
                <a:spcPts val="800"/>
              </a:spcAft>
              <a:buFont typeface="Arial" panose="020B0604020202020204" pitchFamily="34" charset="0"/>
              <a:buChar char="●"/>
            </a:pPr>
            <a:r>
              <a:rPr lang="en-TT" sz="3200" dirty="0">
                <a:solidFill>
                  <a:srgbClr val="202122"/>
                </a:solidFill>
                <a:effectLst/>
                <a:latin typeface="Calibri" panose="020F0502020204030204" pitchFamily="34" charset="0"/>
                <a:ea typeface="Calibri" panose="020F0502020204030204" pitchFamily="34" charset="0"/>
                <a:cs typeface="Arial" panose="020B0604020202020204" pitchFamily="34" charset="0"/>
              </a:rPr>
              <a:t>Clean and minimalist design since there will be diagrams etc </a:t>
            </a:r>
          </a:p>
          <a:p>
            <a:pPr marL="342900" lvl="0" indent="-342900">
              <a:lnSpc>
                <a:spcPct val="115000"/>
              </a:lnSpc>
              <a:spcAft>
                <a:spcPts val="800"/>
              </a:spcAft>
              <a:buFont typeface="Arial" panose="020B0604020202020204" pitchFamily="34" charset="0"/>
              <a:buChar char="●"/>
            </a:pPr>
            <a:r>
              <a:rPr lang="en-TT" sz="3200" dirty="0">
                <a:solidFill>
                  <a:srgbClr val="202122"/>
                </a:solidFill>
                <a:latin typeface="Calibri" panose="020F0502020204030204" pitchFamily="34" charset="0"/>
                <a:ea typeface="Calibri" panose="020F0502020204030204" pitchFamily="34" charset="0"/>
                <a:cs typeface="Arial" panose="020B0604020202020204" pitchFamily="34" charset="0"/>
              </a:rPr>
              <a:t>Responsiveness and accessibility</a:t>
            </a:r>
            <a:endParaRPr lang="en-TT" dirty="0">
              <a:effectLst/>
              <a:latin typeface="Arial" panose="020B0604020202020204" pitchFamily="34" charset="0"/>
              <a:ea typeface="Arial" panose="020B0604020202020204" pitchFamily="34" charset="0"/>
              <a:cs typeface="Arial" panose="020B0604020202020204" pitchFamily="34" charset="0"/>
            </a:endParaRPr>
          </a:p>
          <a:p>
            <a:pPr marL="0" indent="0">
              <a:buNone/>
            </a:pP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643552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626181"/>
          </a:xfrm>
        </p:spPr>
        <p:txBody>
          <a:bodyPr>
            <a:normAutofit fontScale="90000"/>
          </a:bodyPr>
          <a:lstStyle/>
          <a:p>
            <a:r>
              <a:rPr lang="en-US" dirty="0">
                <a:solidFill>
                  <a:schemeClr val="accent2"/>
                </a:solidFill>
              </a:rPr>
              <a:t>SOLUTION</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idx="1"/>
          </p:nvPr>
        </p:nvSpPr>
        <p:spPr>
          <a:xfrm>
            <a:off x="838200" y="991306"/>
            <a:ext cx="10515600" cy="563283"/>
          </a:xfrm>
        </p:spPr>
        <p:txBody>
          <a:bodyPr>
            <a:normAutofit fontScale="55000" lnSpcReduction="20000"/>
          </a:bodyPr>
          <a:lstStyle/>
          <a:p>
            <a:pPr marL="342900" indent="-342900">
              <a:lnSpc>
                <a:spcPct val="115000"/>
              </a:lnSpc>
              <a:spcAft>
                <a:spcPts val="800"/>
              </a:spcAft>
              <a:buFont typeface="Arial" panose="020B0604020202020204" pitchFamily="34" charset="0"/>
              <a:buChar char="●"/>
            </a:pPr>
            <a:r>
              <a:rPr lang="en-TT" sz="3200" dirty="0">
                <a:solidFill>
                  <a:srgbClr val="202122"/>
                </a:solidFill>
                <a:effectLst/>
                <a:latin typeface="Calibri" panose="020F0502020204030204" pitchFamily="34" charset="0"/>
                <a:ea typeface="Calibri" panose="020F0502020204030204" pitchFamily="34" charset="0"/>
                <a:cs typeface="Arial" panose="020B0604020202020204" pitchFamily="34" charset="0"/>
              </a:rPr>
              <a:t> </a:t>
            </a:r>
            <a:r>
              <a:rPr lang="en-TT" sz="4100" dirty="0">
                <a:solidFill>
                  <a:srgbClr val="202122"/>
                </a:solidFill>
                <a:effectLst/>
                <a:latin typeface="Calibri" panose="020F0502020204030204" pitchFamily="34" charset="0"/>
                <a:ea typeface="Calibri" panose="020F0502020204030204" pitchFamily="34" charset="0"/>
                <a:cs typeface="Arial" panose="020B0604020202020204" pitchFamily="34" charset="0"/>
              </a:rPr>
              <a:t>For each of the five (5) design thinking stages provide</a:t>
            </a:r>
            <a:endParaRPr lang="en-TT" sz="41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spcAft>
                <a:spcPts val="800"/>
              </a:spcAft>
              <a:buFont typeface="Arial" panose="020B0604020202020204" pitchFamily="34" charset="0"/>
              <a:buChar char="●"/>
            </a:pPr>
            <a:endParaRPr lang="en-TT" dirty="0">
              <a:effectLst/>
              <a:latin typeface="Arial" panose="020B0604020202020204" pitchFamily="34" charset="0"/>
              <a:ea typeface="Arial" panose="020B0604020202020204" pitchFamily="34" charset="0"/>
              <a:cs typeface="Arial" panose="020B0604020202020204" pitchFamily="34" charset="0"/>
            </a:endParaRPr>
          </a:p>
          <a:p>
            <a:pPr marL="0" indent="0">
              <a:buNone/>
            </a:pP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8" name="Picture 7">
            <a:extLst>
              <a:ext uri="{FF2B5EF4-FFF2-40B4-BE49-F238E27FC236}">
                <a16:creationId xmlns:a16="http://schemas.microsoft.com/office/drawing/2014/main" id="{446DC0C8-1F2F-BF56-4646-FA7E5CEE177A}"/>
              </a:ext>
            </a:extLst>
          </p:cNvPr>
          <p:cNvPicPr>
            <a:picLocks noChangeAspect="1"/>
          </p:cNvPicPr>
          <p:nvPr/>
        </p:nvPicPr>
        <p:blipFill rotWithShape="1">
          <a:blip r:embed="rId2"/>
          <a:srcRect b="46432"/>
          <a:stretch/>
        </p:blipFill>
        <p:spPr>
          <a:xfrm>
            <a:off x="988842" y="1316954"/>
            <a:ext cx="7745254" cy="5277031"/>
          </a:xfrm>
          <a:prstGeom prst="rect">
            <a:avLst/>
          </a:prstGeom>
        </p:spPr>
      </p:pic>
    </p:spTree>
    <p:extLst>
      <p:ext uri="{BB962C8B-B14F-4D97-AF65-F5344CB8AC3E}">
        <p14:creationId xmlns:p14="http://schemas.microsoft.com/office/powerpoint/2010/main" val="2907211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626181"/>
          </a:xfrm>
        </p:spPr>
        <p:txBody>
          <a:bodyPr>
            <a:normAutofit fontScale="90000"/>
          </a:bodyPr>
          <a:lstStyle/>
          <a:p>
            <a:r>
              <a:rPr lang="en-US" dirty="0">
                <a:solidFill>
                  <a:schemeClr val="accent2"/>
                </a:solidFill>
              </a:rPr>
              <a:t>SOLUTION</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idx="1"/>
          </p:nvPr>
        </p:nvSpPr>
        <p:spPr>
          <a:xfrm>
            <a:off x="838200" y="991306"/>
            <a:ext cx="10515600" cy="563283"/>
          </a:xfrm>
        </p:spPr>
        <p:txBody>
          <a:bodyPr>
            <a:normAutofit fontScale="55000" lnSpcReduction="20000"/>
          </a:bodyPr>
          <a:lstStyle/>
          <a:p>
            <a:pPr marL="342900" indent="-342900">
              <a:lnSpc>
                <a:spcPct val="115000"/>
              </a:lnSpc>
              <a:spcAft>
                <a:spcPts val="800"/>
              </a:spcAft>
              <a:buFont typeface="Arial" panose="020B0604020202020204" pitchFamily="34" charset="0"/>
              <a:buChar char="●"/>
            </a:pPr>
            <a:r>
              <a:rPr lang="en-TT" sz="3200" dirty="0">
                <a:solidFill>
                  <a:srgbClr val="202122"/>
                </a:solidFill>
                <a:effectLst/>
                <a:latin typeface="Calibri" panose="020F0502020204030204" pitchFamily="34" charset="0"/>
                <a:ea typeface="Calibri" panose="020F0502020204030204" pitchFamily="34" charset="0"/>
                <a:cs typeface="Arial" panose="020B0604020202020204" pitchFamily="34" charset="0"/>
              </a:rPr>
              <a:t> </a:t>
            </a:r>
            <a:r>
              <a:rPr lang="en-TT" sz="4100" dirty="0">
                <a:solidFill>
                  <a:srgbClr val="202122"/>
                </a:solidFill>
                <a:effectLst/>
                <a:latin typeface="Calibri" panose="020F0502020204030204" pitchFamily="34" charset="0"/>
                <a:ea typeface="Calibri" panose="020F0502020204030204" pitchFamily="34" charset="0"/>
                <a:cs typeface="Arial" panose="020B0604020202020204" pitchFamily="34" charset="0"/>
              </a:rPr>
              <a:t>For each of the five (5) design thinking stages provide</a:t>
            </a:r>
            <a:endParaRPr lang="en-TT" sz="41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spcAft>
                <a:spcPts val="800"/>
              </a:spcAft>
              <a:buFont typeface="Arial" panose="020B0604020202020204" pitchFamily="34" charset="0"/>
              <a:buChar char="●"/>
            </a:pPr>
            <a:endParaRPr lang="en-TT" dirty="0">
              <a:effectLst/>
              <a:latin typeface="Arial" panose="020B0604020202020204" pitchFamily="34" charset="0"/>
              <a:ea typeface="Arial" panose="020B0604020202020204" pitchFamily="34" charset="0"/>
              <a:cs typeface="Arial" panose="020B0604020202020204" pitchFamily="34" charset="0"/>
            </a:endParaRPr>
          </a:p>
          <a:p>
            <a:pPr marL="0" indent="0">
              <a:buNone/>
            </a:pP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4" name="Picture 3">
            <a:extLst>
              <a:ext uri="{FF2B5EF4-FFF2-40B4-BE49-F238E27FC236}">
                <a16:creationId xmlns:a16="http://schemas.microsoft.com/office/drawing/2014/main" id="{BC48492F-68D9-DEDE-416C-431936811563}"/>
              </a:ext>
            </a:extLst>
          </p:cNvPr>
          <p:cNvPicPr>
            <a:picLocks noChangeAspect="1"/>
          </p:cNvPicPr>
          <p:nvPr/>
        </p:nvPicPr>
        <p:blipFill rotWithShape="1">
          <a:blip r:embed="rId2"/>
          <a:srcRect t="53567"/>
          <a:stretch/>
        </p:blipFill>
        <p:spPr>
          <a:xfrm>
            <a:off x="1003238" y="1548635"/>
            <a:ext cx="8140762" cy="4807715"/>
          </a:xfrm>
          <a:prstGeom prst="rect">
            <a:avLst/>
          </a:prstGeom>
        </p:spPr>
      </p:pic>
    </p:spTree>
    <p:extLst>
      <p:ext uri="{BB962C8B-B14F-4D97-AF65-F5344CB8AC3E}">
        <p14:creationId xmlns:p14="http://schemas.microsoft.com/office/powerpoint/2010/main" val="2907197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solidFill>
                  <a:schemeClr val="accent2"/>
                </a:solidFill>
              </a:rPr>
              <a:t>SOLUTION</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idx="1"/>
          </p:nvPr>
        </p:nvSpPr>
        <p:spPr>
          <a:xfrm>
            <a:off x="838200" y="1443070"/>
            <a:ext cx="10515600" cy="4913280"/>
          </a:xfrm>
        </p:spPr>
        <p:txBody>
          <a:bodyPr>
            <a:normAutofit fontScale="92500" lnSpcReduction="10000"/>
          </a:bodyPr>
          <a:lstStyle/>
          <a:p>
            <a:pPr marL="342900" lvl="0" indent="-342900">
              <a:lnSpc>
                <a:spcPct val="115000"/>
              </a:lnSpc>
              <a:spcAft>
                <a:spcPts val="800"/>
              </a:spcAft>
              <a:buFont typeface="Arial" panose="020B0604020202020204" pitchFamily="34" charset="0"/>
              <a:buChar char="●"/>
            </a:pPr>
            <a:r>
              <a:rPr lang="en-TT" sz="3200" dirty="0">
                <a:solidFill>
                  <a:srgbClr val="202122"/>
                </a:solidFill>
                <a:latin typeface="Calibri" panose="020F0502020204030204" pitchFamily="34" charset="0"/>
                <a:ea typeface="Calibri" panose="020F0502020204030204" pitchFamily="34" charset="0"/>
                <a:cs typeface="Arial" panose="020B0604020202020204" pitchFamily="34" charset="0"/>
              </a:rPr>
              <a:t>Explain step-by-step, how graphics and other deliverables of the design thinking process (affinity diagrams, user stories, POV (point of view statement), low-fidelity wireframe, high-fidelity wireframe, test  plan and tests) should be developed</a:t>
            </a:r>
          </a:p>
          <a:p>
            <a:pPr marL="342900" lvl="0" indent="-342900">
              <a:lnSpc>
                <a:spcPct val="115000"/>
              </a:lnSpc>
              <a:spcAft>
                <a:spcPts val="800"/>
              </a:spcAft>
              <a:buFont typeface="Arial" panose="020B0604020202020204" pitchFamily="34" charset="0"/>
              <a:buChar char="●"/>
            </a:pPr>
            <a:r>
              <a:rPr lang="en-TT" sz="3200" dirty="0">
                <a:solidFill>
                  <a:srgbClr val="202122"/>
                </a:solidFill>
                <a:latin typeface="Calibri" panose="020F0502020204030204" pitchFamily="34" charset="0"/>
                <a:ea typeface="Calibri" panose="020F0502020204030204" pitchFamily="34" charset="0"/>
                <a:cs typeface="Arial" panose="020B0604020202020204" pitchFamily="34" charset="0"/>
              </a:rPr>
              <a:t>Provide simple navigation to the five (5) design thinking stages as well as side panel navigation directly to techniques and tools </a:t>
            </a:r>
          </a:p>
          <a:p>
            <a:pPr marL="342900" lvl="0" indent="-342900">
              <a:lnSpc>
                <a:spcPct val="115000"/>
              </a:lnSpc>
              <a:spcAft>
                <a:spcPts val="1400"/>
              </a:spcAft>
              <a:buFont typeface="Arial" panose="020B0604020202020204" pitchFamily="34" charset="0"/>
              <a:buChar char="●"/>
            </a:pPr>
            <a:r>
              <a:rPr lang="en-TT" sz="3200" dirty="0">
                <a:solidFill>
                  <a:srgbClr val="202122"/>
                </a:solidFill>
                <a:latin typeface="Calibri" panose="020F0502020204030204" pitchFamily="34" charset="0"/>
                <a:ea typeface="Calibri" panose="020F0502020204030204" pitchFamily="34" charset="0"/>
                <a:cs typeface="Arial" panose="020B0604020202020204" pitchFamily="34" charset="0"/>
              </a:rPr>
              <a:t>Provide a form for users who wish to contribute, request information on a particular topic or provide general feedback</a:t>
            </a:r>
          </a:p>
          <a:p>
            <a:pPr marL="0" indent="0">
              <a:buNone/>
            </a:pP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3784287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solidFill>
                  <a:schemeClr val="accent2"/>
                </a:solidFill>
              </a:rPr>
              <a:t>MVP</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idx="1"/>
          </p:nvPr>
        </p:nvSpPr>
        <p:spPr>
          <a:xfrm>
            <a:off x="838200" y="1443070"/>
            <a:ext cx="10515600" cy="4913280"/>
          </a:xfrm>
        </p:spPr>
        <p:txBody>
          <a:bodyPr>
            <a:normAutofit/>
          </a:bodyPr>
          <a:lstStyle/>
          <a:p>
            <a:pPr marL="342900" lvl="0" indent="-342900">
              <a:lnSpc>
                <a:spcPct val="115000"/>
              </a:lnSpc>
              <a:spcAft>
                <a:spcPts val="800"/>
              </a:spcAft>
              <a:buFont typeface="Arial" panose="020B0604020202020204" pitchFamily="34" charset="0"/>
              <a:buChar char="●"/>
            </a:pPr>
            <a:r>
              <a:rPr lang="en-TT" sz="3200" dirty="0">
                <a:solidFill>
                  <a:srgbClr val="202122"/>
                </a:solidFill>
                <a:latin typeface="Calibri" panose="020F0502020204030204" pitchFamily="34" charset="0"/>
                <a:ea typeface="Calibri" panose="020F0502020204030204" pitchFamily="34" charset="0"/>
                <a:cs typeface="Arial" panose="020B0604020202020204" pitchFamily="34" charset="0"/>
              </a:rPr>
              <a:t>Responsive and accessible website with simple navigation to all 5 stages</a:t>
            </a:r>
          </a:p>
          <a:p>
            <a:pPr marL="342900" lvl="0" indent="-342900">
              <a:lnSpc>
                <a:spcPct val="115000"/>
              </a:lnSpc>
              <a:spcAft>
                <a:spcPts val="800"/>
              </a:spcAft>
              <a:buFont typeface="Arial" panose="020B0604020202020204" pitchFamily="34" charset="0"/>
              <a:buChar char="●"/>
            </a:pPr>
            <a:r>
              <a:rPr lang="en-TT" sz="3200" dirty="0">
                <a:solidFill>
                  <a:srgbClr val="202122"/>
                </a:solidFill>
                <a:latin typeface="Calibri" panose="020F0502020204030204" pitchFamily="34" charset="0"/>
                <a:ea typeface="Calibri" panose="020F0502020204030204" pitchFamily="34" charset="0"/>
                <a:cs typeface="Arial" panose="020B0604020202020204" pitchFamily="34" charset="0"/>
              </a:rPr>
              <a:t>Content for the first stage: Empathize</a:t>
            </a:r>
          </a:p>
          <a:p>
            <a:pPr marL="0" indent="0">
              <a:buNone/>
            </a:pP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685486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4596</TotalTime>
  <Words>741</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Calibri Light</vt:lpstr>
      <vt:lpstr>Symbol</vt:lpstr>
      <vt:lpstr>Times New Roman</vt:lpstr>
      <vt:lpstr>Office Theme</vt:lpstr>
      <vt:lpstr>Design Thinking: Simplified</vt:lpstr>
      <vt:lpstr>PROBLEM</vt:lpstr>
      <vt:lpstr>“I feel overwhelmed by the process. I find it tedious and I have trouble generating ideas this way”, Graham, Year 1 Digital Design Student</vt:lpstr>
      <vt:lpstr>To help UX designers to work efficiently and create engaging and user-centred digital products.</vt:lpstr>
      <vt:lpstr>SOLUTION</vt:lpstr>
      <vt:lpstr>SOLUTION</vt:lpstr>
      <vt:lpstr>SOLUTION</vt:lpstr>
      <vt:lpstr>SOLUTION</vt:lpstr>
      <vt:lpstr>MVP</vt:lpstr>
      <vt:lpstr>TECH STACK</vt:lpstr>
      <vt:lpstr>THE DESIGNER</vt:lpstr>
      <vt:lpstr>TARGET MARKET</vt:lpstr>
      <vt:lpstr>COMPETITION</vt:lpstr>
      <vt:lpstr>COMPETITION</vt:lpstr>
      <vt:lpstr>WHAT MAKES THIS WEB-TUTORIAL DIFFERENT?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Jessica Chandass</dc:creator>
  <cp:lastModifiedBy>Jessica Chandass</cp:lastModifiedBy>
  <cp:revision>11</cp:revision>
  <dcterms:created xsi:type="dcterms:W3CDTF">2024-01-21T22:34:46Z</dcterms:created>
  <dcterms:modified xsi:type="dcterms:W3CDTF">2024-02-01T16:46:14Z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