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4"/>
  </p:sldMasterIdLst>
  <p:notesMasterIdLst>
    <p:notesMasterId r:id="rId31"/>
  </p:notesMasterIdLst>
  <p:handoutMasterIdLst>
    <p:handoutMasterId r:id="rId32"/>
  </p:handoutMasterIdLst>
  <p:sldIdLst>
    <p:sldId id="296" r:id="rId5"/>
    <p:sldId id="295" r:id="rId6"/>
    <p:sldId id="301" r:id="rId7"/>
    <p:sldId id="317" r:id="rId8"/>
    <p:sldId id="319" r:id="rId9"/>
    <p:sldId id="320" r:id="rId10"/>
    <p:sldId id="321" r:id="rId11"/>
    <p:sldId id="322" r:id="rId12"/>
    <p:sldId id="323" r:id="rId13"/>
    <p:sldId id="300" r:id="rId14"/>
    <p:sldId id="305" r:id="rId15"/>
    <p:sldId id="306" r:id="rId16"/>
    <p:sldId id="307" r:id="rId17"/>
    <p:sldId id="318" r:id="rId18"/>
    <p:sldId id="324" r:id="rId19"/>
    <p:sldId id="310" r:id="rId20"/>
    <p:sldId id="311" r:id="rId21"/>
    <p:sldId id="327" r:id="rId22"/>
    <p:sldId id="312" r:id="rId23"/>
    <p:sldId id="325" r:id="rId24"/>
    <p:sldId id="326" r:id="rId25"/>
    <p:sldId id="313" r:id="rId26"/>
    <p:sldId id="314" r:id="rId27"/>
    <p:sldId id="316" r:id="rId28"/>
    <p:sldId id="264"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09" autoAdjust="0"/>
  </p:normalViewPr>
  <p:slideViewPr>
    <p:cSldViewPr snapToGrid="0">
      <p:cViewPr varScale="1">
        <p:scale>
          <a:sx n="82" d="100"/>
          <a:sy n="82" d="100"/>
        </p:scale>
        <p:origin x="749"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2/26/2024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DD1F-539E-093C-2328-D9BA330947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T"/>
          </a:p>
        </p:txBody>
      </p:sp>
      <p:sp>
        <p:nvSpPr>
          <p:cNvPr id="3" name="Subtitle 2">
            <a:extLst>
              <a:ext uri="{FF2B5EF4-FFF2-40B4-BE49-F238E27FC236}">
                <a16:creationId xmlns:a16="http://schemas.microsoft.com/office/drawing/2014/main" id="{14795555-B5AC-8798-7E90-3735C36AD8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T"/>
          </a:p>
        </p:txBody>
      </p:sp>
      <p:sp>
        <p:nvSpPr>
          <p:cNvPr id="4" name="Date Placeholder 3">
            <a:extLst>
              <a:ext uri="{FF2B5EF4-FFF2-40B4-BE49-F238E27FC236}">
                <a16:creationId xmlns:a16="http://schemas.microsoft.com/office/drawing/2014/main" id="{92F444BA-00C2-871E-687A-241F67BF19EC}"/>
              </a:ext>
            </a:extLst>
          </p:cNvPr>
          <p:cNvSpPr>
            <a:spLocks noGrp="1"/>
          </p:cNvSpPr>
          <p:nvPr>
            <p:ph type="dt" sz="half" idx="10"/>
          </p:nvPr>
        </p:nvSpPr>
        <p:spPr/>
        <p:txBody>
          <a:bodyPr/>
          <a:lstStyle/>
          <a:p>
            <a:fld id="{6AD6EE87-EBD5-4F12-A48A-63ACA297AC8F}" type="datetimeFigureOut">
              <a:rPr lang="en-US" smtClean="0"/>
              <a:t>2/26/2024</a:t>
            </a:fld>
            <a:endParaRPr lang="en-US" dirty="0"/>
          </a:p>
        </p:txBody>
      </p:sp>
      <p:sp>
        <p:nvSpPr>
          <p:cNvPr id="5" name="Footer Placeholder 4">
            <a:extLst>
              <a:ext uri="{FF2B5EF4-FFF2-40B4-BE49-F238E27FC236}">
                <a16:creationId xmlns:a16="http://schemas.microsoft.com/office/drawing/2014/main" id="{68FE9C28-C9B4-07F0-7DEF-BC1FB6F087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31F15C-DD20-BD7C-F437-184CD0FD73A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3316769"/>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7C9A-BC7D-8E8F-4D42-59C876A5FCD3}"/>
              </a:ext>
            </a:extLst>
          </p:cNvPr>
          <p:cNvSpPr>
            <a:spLocks noGrp="1"/>
          </p:cNvSpPr>
          <p:nvPr>
            <p:ph type="title"/>
          </p:nvPr>
        </p:nvSpPr>
        <p:spPr/>
        <p:txBody>
          <a:bodyPr/>
          <a:lstStyle/>
          <a:p>
            <a:r>
              <a:rPr lang="en-US"/>
              <a:t>Click to edit Master title style</a:t>
            </a:r>
            <a:endParaRPr lang="en-TT"/>
          </a:p>
        </p:txBody>
      </p:sp>
      <p:sp>
        <p:nvSpPr>
          <p:cNvPr id="3" name="Vertical Text Placeholder 2">
            <a:extLst>
              <a:ext uri="{FF2B5EF4-FFF2-40B4-BE49-F238E27FC236}">
                <a16:creationId xmlns:a16="http://schemas.microsoft.com/office/drawing/2014/main" id="{D8B6BFBC-5D6C-36FA-65B5-0934148B2D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Date Placeholder 3">
            <a:extLst>
              <a:ext uri="{FF2B5EF4-FFF2-40B4-BE49-F238E27FC236}">
                <a16:creationId xmlns:a16="http://schemas.microsoft.com/office/drawing/2014/main" id="{DD239D59-89FD-79FB-3212-CADB9770ADF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385B19B-A164-504C-2BA5-3A8441EF514B}"/>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32AAA879-DC75-18F1-5ED9-61D8A16DE9B7}"/>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1043750"/>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DD754-812D-A87B-1D47-1BF387E513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T"/>
          </a:p>
        </p:txBody>
      </p:sp>
      <p:sp>
        <p:nvSpPr>
          <p:cNvPr id="3" name="Vertical Text Placeholder 2">
            <a:extLst>
              <a:ext uri="{FF2B5EF4-FFF2-40B4-BE49-F238E27FC236}">
                <a16:creationId xmlns:a16="http://schemas.microsoft.com/office/drawing/2014/main" id="{200B3FEE-C717-198E-BFA6-293C24A49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Date Placeholder 3">
            <a:extLst>
              <a:ext uri="{FF2B5EF4-FFF2-40B4-BE49-F238E27FC236}">
                <a16:creationId xmlns:a16="http://schemas.microsoft.com/office/drawing/2014/main" id="{45BCC810-998D-2CE3-731B-29162E16BDC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E0FD575-DBB0-D2F9-E89D-7903D6DB455B}"/>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38E4CCB-5EE2-0515-4AED-DB26BB7848D7}"/>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60394450"/>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288939401"/>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44978397"/>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FD2E-F60A-A3CA-81FF-2780D0D117B9}"/>
              </a:ext>
            </a:extLst>
          </p:cNvPr>
          <p:cNvSpPr>
            <a:spLocks noGrp="1"/>
          </p:cNvSpPr>
          <p:nvPr>
            <p:ph type="title"/>
          </p:nvPr>
        </p:nvSpPr>
        <p:spPr/>
        <p:txBody>
          <a:bodyPr/>
          <a:lstStyle/>
          <a:p>
            <a:r>
              <a:rPr lang="en-US"/>
              <a:t>Click to edit Master title style</a:t>
            </a:r>
            <a:endParaRPr lang="en-TT"/>
          </a:p>
        </p:txBody>
      </p:sp>
      <p:sp>
        <p:nvSpPr>
          <p:cNvPr id="3" name="Content Placeholder 2">
            <a:extLst>
              <a:ext uri="{FF2B5EF4-FFF2-40B4-BE49-F238E27FC236}">
                <a16:creationId xmlns:a16="http://schemas.microsoft.com/office/drawing/2014/main" id="{3004FE62-D67A-3528-5793-9354189454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Date Placeholder 3">
            <a:extLst>
              <a:ext uri="{FF2B5EF4-FFF2-40B4-BE49-F238E27FC236}">
                <a16:creationId xmlns:a16="http://schemas.microsoft.com/office/drawing/2014/main" id="{AD4D8DC0-176E-0C19-CDC7-2E39C06FA66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82715D5-1499-EFD3-86CB-3A4796282BB1}"/>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9672DF9C-FBF6-2F78-D75B-D0EF1D46F99B}"/>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1181363"/>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9836-3EAC-6576-91AF-CF5E4EDFB8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T"/>
          </a:p>
        </p:txBody>
      </p:sp>
      <p:sp>
        <p:nvSpPr>
          <p:cNvPr id="3" name="Text Placeholder 2">
            <a:extLst>
              <a:ext uri="{FF2B5EF4-FFF2-40B4-BE49-F238E27FC236}">
                <a16:creationId xmlns:a16="http://schemas.microsoft.com/office/drawing/2014/main" id="{604C2F16-9D83-D7C3-D0C9-2EA5E4D09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3B3B2-86CC-17FF-A308-94197988719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2A2E383-CE61-CF1B-3F2E-6C696B21CFE3}"/>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9D9B3F30-232D-E3DC-54B1-D9169BF0B4D5}"/>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545678882"/>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AE31-8C8D-3F35-A211-525AD860637F}"/>
              </a:ext>
            </a:extLst>
          </p:cNvPr>
          <p:cNvSpPr>
            <a:spLocks noGrp="1"/>
          </p:cNvSpPr>
          <p:nvPr>
            <p:ph type="title"/>
          </p:nvPr>
        </p:nvSpPr>
        <p:spPr/>
        <p:txBody>
          <a:bodyPr/>
          <a:lstStyle/>
          <a:p>
            <a:r>
              <a:rPr lang="en-US"/>
              <a:t>Click to edit Master title style</a:t>
            </a:r>
            <a:endParaRPr lang="en-TT"/>
          </a:p>
        </p:txBody>
      </p:sp>
      <p:sp>
        <p:nvSpPr>
          <p:cNvPr id="3" name="Content Placeholder 2">
            <a:extLst>
              <a:ext uri="{FF2B5EF4-FFF2-40B4-BE49-F238E27FC236}">
                <a16:creationId xmlns:a16="http://schemas.microsoft.com/office/drawing/2014/main" id="{4B9F5513-8801-064F-FF16-B81ABF0035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Content Placeholder 3">
            <a:extLst>
              <a:ext uri="{FF2B5EF4-FFF2-40B4-BE49-F238E27FC236}">
                <a16:creationId xmlns:a16="http://schemas.microsoft.com/office/drawing/2014/main" id="{C9800B29-696B-8108-92B9-D0B2F59F0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5" name="Date Placeholder 4">
            <a:extLst>
              <a:ext uri="{FF2B5EF4-FFF2-40B4-BE49-F238E27FC236}">
                <a16:creationId xmlns:a16="http://schemas.microsoft.com/office/drawing/2014/main" id="{64D85E47-14B2-40E2-9B61-304EA331A59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85C60E7-0A8A-F7F5-690D-67FC1271667B}"/>
              </a:ext>
            </a:extLst>
          </p:cNvPr>
          <p:cNvSpPr>
            <a:spLocks noGrp="1"/>
          </p:cNvSpPr>
          <p:nvPr>
            <p:ph type="ftr" sz="quarter" idx="11"/>
          </p:nvPr>
        </p:nvSpPr>
        <p:spPr/>
        <p:txBody>
          <a:bodyPr/>
          <a:lstStyle/>
          <a:p>
            <a:r>
              <a:rPr lang="en-US"/>
              <a:t>Pitch Deck</a:t>
            </a:r>
            <a:endParaRPr lang="en-US" dirty="0"/>
          </a:p>
        </p:txBody>
      </p:sp>
      <p:sp>
        <p:nvSpPr>
          <p:cNvPr id="7" name="Slide Number Placeholder 6">
            <a:extLst>
              <a:ext uri="{FF2B5EF4-FFF2-40B4-BE49-F238E27FC236}">
                <a16:creationId xmlns:a16="http://schemas.microsoft.com/office/drawing/2014/main" id="{13201B13-D99D-B9B4-FAE2-7B6552F2B5CD}"/>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17908406"/>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80274-C180-24E3-97DE-F3506E581C5C}"/>
              </a:ext>
            </a:extLst>
          </p:cNvPr>
          <p:cNvSpPr>
            <a:spLocks noGrp="1"/>
          </p:cNvSpPr>
          <p:nvPr>
            <p:ph type="title"/>
          </p:nvPr>
        </p:nvSpPr>
        <p:spPr>
          <a:xfrm>
            <a:off x="839788" y="365125"/>
            <a:ext cx="10515600" cy="1325563"/>
          </a:xfrm>
        </p:spPr>
        <p:txBody>
          <a:bodyPr/>
          <a:lstStyle/>
          <a:p>
            <a:r>
              <a:rPr lang="en-US"/>
              <a:t>Click to edit Master title style</a:t>
            </a:r>
            <a:endParaRPr lang="en-TT"/>
          </a:p>
        </p:txBody>
      </p:sp>
      <p:sp>
        <p:nvSpPr>
          <p:cNvPr id="3" name="Text Placeholder 2">
            <a:extLst>
              <a:ext uri="{FF2B5EF4-FFF2-40B4-BE49-F238E27FC236}">
                <a16:creationId xmlns:a16="http://schemas.microsoft.com/office/drawing/2014/main" id="{355D3971-4246-33E6-B84E-F34760486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0F5A32-5E88-CF83-1D83-36D4AED11D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5" name="Text Placeholder 4">
            <a:extLst>
              <a:ext uri="{FF2B5EF4-FFF2-40B4-BE49-F238E27FC236}">
                <a16:creationId xmlns:a16="http://schemas.microsoft.com/office/drawing/2014/main" id="{6FA09F50-DED7-CECC-D421-1D4B48A08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CFCF38-E362-A84D-BF7A-18E7666FD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7" name="Date Placeholder 6">
            <a:extLst>
              <a:ext uri="{FF2B5EF4-FFF2-40B4-BE49-F238E27FC236}">
                <a16:creationId xmlns:a16="http://schemas.microsoft.com/office/drawing/2014/main" id="{72698802-5E0A-51A6-7BD1-C4DDF42215DA}"/>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3D034C5-EA22-5E3A-759F-80B0A7E44F94}"/>
              </a:ext>
            </a:extLst>
          </p:cNvPr>
          <p:cNvSpPr>
            <a:spLocks noGrp="1"/>
          </p:cNvSpPr>
          <p:nvPr>
            <p:ph type="ftr" sz="quarter" idx="11"/>
          </p:nvPr>
        </p:nvSpPr>
        <p:spPr/>
        <p:txBody>
          <a:bodyPr/>
          <a:lstStyle/>
          <a:p>
            <a:r>
              <a:rPr lang="en-US"/>
              <a:t>Pitch Deck</a:t>
            </a:r>
            <a:endParaRPr lang="en-US" dirty="0"/>
          </a:p>
        </p:txBody>
      </p:sp>
      <p:sp>
        <p:nvSpPr>
          <p:cNvPr id="9" name="Slide Number Placeholder 8">
            <a:extLst>
              <a:ext uri="{FF2B5EF4-FFF2-40B4-BE49-F238E27FC236}">
                <a16:creationId xmlns:a16="http://schemas.microsoft.com/office/drawing/2014/main" id="{784DC216-FD51-FB81-DFBF-07A2F4A3BA2F}"/>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46723072"/>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6E71-2D54-A49D-2ABD-28C952F79EBE}"/>
              </a:ext>
            </a:extLst>
          </p:cNvPr>
          <p:cNvSpPr>
            <a:spLocks noGrp="1"/>
          </p:cNvSpPr>
          <p:nvPr>
            <p:ph type="title"/>
          </p:nvPr>
        </p:nvSpPr>
        <p:spPr/>
        <p:txBody>
          <a:bodyPr/>
          <a:lstStyle/>
          <a:p>
            <a:r>
              <a:rPr lang="en-US"/>
              <a:t>Click to edit Master title style</a:t>
            </a:r>
            <a:endParaRPr lang="en-TT"/>
          </a:p>
        </p:txBody>
      </p:sp>
      <p:sp>
        <p:nvSpPr>
          <p:cNvPr id="3" name="Date Placeholder 2">
            <a:extLst>
              <a:ext uri="{FF2B5EF4-FFF2-40B4-BE49-F238E27FC236}">
                <a16:creationId xmlns:a16="http://schemas.microsoft.com/office/drawing/2014/main" id="{6294D006-68CE-7E18-8ED0-FF93D9D1D5D5}"/>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6739688D-C28F-B0C8-59F2-2A983FEC7501}"/>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B8F7E0BA-E6B8-78E4-2E77-7C08A9F5BAF6}"/>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0777332"/>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AB457-397A-8AF1-1482-B57D74FA65C3}"/>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8911366-5916-2B19-6B97-0E93DFE01F30}"/>
              </a:ext>
            </a:extLst>
          </p:cNvPr>
          <p:cNvSpPr>
            <a:spLocks noGrp="1"/>
          </p:cNvSpPr>
          <p:nvPr>
            <p:ph type="ftr" sz="quarter" idx="11"/>
          </p:nvPr>
        </p:nvSpPr>
        <p:spPr/>
        <p:txBody>
          <a:bodyPr/>
          <a:lstStyle/>
          <a:p>
            <a:r>
              <a:rPr lang="en-US"/>
              <a:t>Pitch Deck</a:t>
            </a:r>
            <a:endParaRPr lang="en-US" dirty="0"/>
          </a:p>
        </p:txBody>
      </p:sp>
      <p:sp>
        <p:nvSpPr>
          <p:cNvPr id="4" name="Slide Number Placeholder 3">
            <a:extLst>
              <a:ext uri="{FF2B5EF4-FFF2-40B4-BE49-F238E27FC236}">
                <a16:creationId xmlns:a16="http://schemas.microsoft.com/office/drawing/2014/main" id="{795CDA6C-75A4-6B77-EED3-45FD6D214BC0}"/>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72301066"/>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1C6D-78F7-2C52-B01A-40328B07E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T"/>
          </a:p>
        </p:txBody>
      </p:sp>
      <p:sp>
        <p:nvSpPr>
          <p:cNvPr id="3" name="Content Placeholder 2">
            <a:extLst>
              <a:ext uri="{FF2B5EF4-FFF2-40B4-BE49-F238E27FC236}">
                <a16:creationId xmlns:a16="http://schemas.microsoft.com/office/drawing/2014/main" id="{28B3B3BC-7DD9-3BEE-E650-948A3332F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Text Placeholder 3">
            <a:extLst>
              <a:ext uri="{FF2B5EF4-FFF2-40B4-BE49-F238E27FC236}">
                <a16:creationId xmlns:a16="http://schemas.microsoft.com/office/drawing/2014/main" id="{B11605B7-1A91-83E0-2F2B-90592C6AE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6B2E8-09EF-8640-20F4-B496FC64C095}"/>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1BFDBD5-5BD4-22C0-BB34-AA6239182609}"/>
              </a:ext>
            </a:extLst>
          </p:cNvPr>
          <p:cNvSpPr>
            <a:spLocks noGrp="1"/>
          </p:cNvSpPr>
          <p:nvPr>
            <p:ph type="ftr" sz="quarter" idx="11"/>
          </p:nvPr>
        </p:nvSpPr>
        <p:spPr/>
        <p:txBody>
          <a:bodyPr/>
          <a:lstStyle/>
          <a:p>
            <a:r>
              <a:rPr lang="en-US"/>
              <a:t>Pitch Deck</a:t>
            </a:r>
            <a:endParaRPr lang="en-US" dirty="0"/>
          </a:p>
        </p:txBody>
      </p:sp>
      <p:sp>
        <p:nvSpPr>
          <p:cNvPr id="7" name="Slide Number Placeholder 6">
            <a:extLst>
              <a:ext uri="{FF2B5EF4-FFF2-40B4-BE49-F238E27FC236}">
                <a16:creationId xmlns:a16="http://schemas.microsoft.com/office/drawing/2014/main" id="{447D1884-12E8-D4AE-DD06-1A78BEE11FB2}"/>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48863481"/>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34CD-816A-B515-4C6C-A1993DBC0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T"/>
          </a:p>
        </p:txBody>
      </p:sp>
      <p:sp>
        <p:nvSpPr>
          <p:cNvPr id="3" name="Picture Placeholder 2">
            <a:extLst>
              <a:ext uri="{FF2B5EF4-FFF2-40B4-BE49-F238E27FC236}">
                <a16:creationId xmlns:a16="http://schemas.microsoft.com/office/drawing/2014/main" id="{5876BB0E-0BA6-0053-6D46-C717F9C72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T"/>
          </a:p>
        </p:txBody>
      </p:sp>
      <p:sp>
        <p:nvSpPr>
          <p:cNvPr id="4" name="Text Placeholder 3">
            <a:extLst>
              <a:ext uri="{FF2B5EF4-FFF2-40B4-BE49-F238E27FC236}">
                <a16:creationId xmlns:a16="http://schemas.microsoft.com/office/drawing/2014/main" id="{13B1AB2F-8769-0FC1-BE42-1F39382C5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DCF52-5779-6801-B068-E7E60DE80E8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96E4060-C045-7B4F-9E89-CD80D558814F}"/>
              </a:ext>
            </a:extLst>
          </p:cNvPr>
          <p:cNvSpPr>
            <a:spLocks noGrp="1"/>
          </p:cNvSpPr>
          <p:nvPr>
            <p:ph type="ftr" sz="quarter" idx="11"/>
          </p:nvPr>
        </p:nvSpPr>
        <p:spPr/>
        <p:txBody>
          <a:bodyPr/>
          <a:lstStyle/>
          <a:p>
            <a:r>
              <a:rPr lang="en-US"/>
              <a:t>Pitch Deck</a:t>
            </a:r>
            <a:endParaRPr lang="en-US" dirty="0"/>
          </a:p>
        </p:txBody>
      </p:sp>
      <p:sp>
        <p:nvSpPr>
          <p:cNvPr id="7" name="Slide Number Placeholder 6">
            <a:extLst>
              <a:ext uri="{FF2B5EF4-FFF2-40B4-BE49-F238E27FC236}">
                <a16:creationId xmlns:a16="http://schemas.microsoft.com/office/drawing/2014/main" id="{56B20A71-89A0-8ABA-8CA5-34F5866FBD6A}"/>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395051274"/>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1E1316-740E-300C-39C0-06301977D3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T"/>
          </a:p>
        </p:txBody>
      </p:sp>
      <p:sp>
        <p:nvSpPr>
          <p:cNvPr id="3" name="Text Placeholder 2">
            <a:extLst>
              <a:ext uri="{FF2B5EF4-FFF2-40B4-BE49-F238E27FC236}">
                <a16:creationId xmlns:a16="http://schemas.microsoft.com/office/drawing/2014/main" id="{6832CFC6-7407-9F56-286D-48AF9FA77D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Date Placeholder 3">
            <a:extLst>
              <a:ext uri="{FF2B5EF4-FFF2-40B4-BE49-F238E27FC236}">
                <a16:creationId xmlns:a16="http://schemas.microsoft.com/office/drawing/2014/main" id="{60A80DD3-A31C-2DD3-C135-2B3E2B374C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915FCF04-FDD5-FD8F-8AB7-0836D8D567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Pitch Deck</a:t>
            </a:r>
            <a:endParaRPr lang="en-US" dirty="0"/>
          </a:p>
        </p:txBody>
      </p:sp>
      <p:sp>
        <p:nvSpPr>
          <p:cNvPr id="6" name="Slide Number Placeholder 5">
            <a:extLst>
              <a:ext uri="{FF2B5EF4-FFF2-40B4-BE49-F238E27FC236}">
                <a16:creationId xmlns:a16="http://schemas.microsoft.com/office/drawing/2014/main" id="{4FE92689-D68E-0626-1851-57333B3B2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3311153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8" r:id="rId12"/>
    <p:sldLayoutId id="2147483895" r:id="rId13"/>
  </p:sldLayoutIdLst>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419864" y="694659"/>
            <a:ext cx="8039100" cy="642774"/>
          </a:xfrm>
        </p:spPr>
        <p:txBody>
          <a:bodyPr>
            <a:noAutofit/>
          </a:bodyPr>
          <a:lstStyle/>
          <a:p>
            <a:pPr algn="r">
              <a:lnSpc>
                <a:spcPct val="115000"/>
              </a:lnSpc>
              <a:spcAft>
                <a:spcPts val="800"/>
              </a:spcAft>
            </a:pPr>
            <a:r>
              <a:rPr lang="en-TT" sz="3600" kern="100" dirty="0">
                <a:solidFill>
                  <a:schemeClr val="accent1"/>
                </a:solidFill>
                <a:cs typeface="Times New Roman" panose="02020603050405020304" pitchFamily="18" charset="0"/>
              </a:rPr>
              <a:t>Design Thinking</a:t>
            </a:r>
            <a:r>
              <a:rPr lang="en-TT" sz="3600" kern="100" dirty="0">
                <a:solidFill>
                  <a:schemeClr val="accent1"/>
                </a:solidFill>
                <a:effectLst/>
                <a:ea typeface="Times New Roman" panose="02020603050405020304" pitchFamily="18" charset="0"/>
                <a:cs typeface="Times New Roman" panose="02020603050405020304" pitchFamily="18" charset="0"/>
              </a:rPr>
              <a:t>: Simplified</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p:txBody>
          <a:bodyPr/>
          <a:lstStyle/>
          <a:p>
            <a:fld id="{B5CEABB6-07DC-46E8-9B57-56EC44A396E5}" type="slidenum">
              <a:rPr lang="en-US" smtClean="0"/>
              <a:pPr/>
              <a:t>1</a:t>
            </a:fld>
            <a:endParaRPr lang="en-US" dirty="0"/>
          </a:p>
        </p:txBody>
      </p:sp>
      <p:sp>
        <p:nvSpPr>
          <p:cNvPr id="22" name="Title 1">
            <a:extLst>
              <a:ext uri="{FF2B5EF4-FFF2-40B4-BE49-F238E27FC236}">
                <a16:creationId xmlns:a16="http://schemas.microsoft.com/office/drawing/2014/main" id="{1A01B529-804C-6A7C-CC9D-05DA911503CC}"/>
              </a:ext>
            </a:extLst>
          </p:cNvPr>
          <p:cNvSpPr txBox="1">
            <a:spLocks/>
          </p:cNvSpPr>
          <p:nvPr/>
        </p:nvSpPr>
        <p:spPr>
          <a:xfrm>
            <a:off x="9667875" y="5800312"/>
            <a:ext cx="2266950" cy="36512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r"/>
            <a:r>
              <a:rPr lang="en-TT" sz="1400" dirty="0">
                <a:solidFill>
                  <a:schemeClr val="accent2"/>
                </a:solidFill>
              </a:rPr>
              <a:t>Janelle chandass</a:t>
            </a:r>
          </a:p>
        </p:txBody>
      </p:sp>
      <p:sp>
        <p:nvSpPr>
          <p:cNvPr id="23" name="Title 1">
            <a:extLst>
              <a:ext uri="{FF2B5EF4-FFF2-40B4-BE49-F238E27FC236}">
                <a16:creationId xmlns:a16="http://schemas.microsoft.com/office/drawing/2014/main" id="{E4175E25-F59E-C3DC-82FE-5D3EC03B149A}"/>
              </a:ext>
            </a:extLst>
          </p:cNvPr>
          <p:cNvSpPr txBox="1">
            <a:spLocks/>
          </p:cNvSpPr>
          <p:nvPr/>
        </p:nvSpPr>
        <p:spPr>
          <a:xfrm>
            <a:off x="4721290" y="1526248"/>
            <a:ext cx="7213535" cy="45235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ctr">
              <a:lnSpc>
                <a:spcPct val="115000"/>
              </a:lnSpc>
              <a:spcAft>
                <a:spcPts val="800"/>
              </a:spcAft>
            </a:pPr>
            <a:r>
              <a:rPr lang="en-TT" sz="1050" dirty="0">
                <a:effectLst/>
                <a:latin typeface="Aptos" panose="020B0004020202020204" pitchFamily="34" charset="0"/>
                <a:ea typeface="Aptos" panose="020B0004020202020204" pitchFamily="34" charset="0"/>
                <a:cs typeface="Aptos" panose="020B0004020202020204" pitchFamily="34" charset="0"/>
              </a:rPr>
              <a:t>An online, design thinking handbook for any UX student made by a UX student</a:t>
            </a:r>
          </a:p>
        </p:txBody>
      </p:sp>
      <p:sp>
        <p:nvSpPr>
          <p:cNvPr id="3" name="Title 1">
            <a:extLst>
              <a:ext uri="{FF2B5EF4-FFF2-40B4-BE49-F238E27FC236}">
                <a16:creationId xmlns:a16="http://schemas.microsoft.com/office/drawing/2014/main" id="{1A865DD8-08F8-B777-5471-BB94A7737F1E}"/>
              </a:ext>
            </a:extLst>
          </p:cNvPr>
          <p:cNvSpPr txBox="1">
            <a:spLocks/>
          </p:cNvSpPr>
          <p:nvPr/>
        </p:nvSpPr>
        <p:spPr>
          <a:xfrm>
            <a:off x="7310874" y="2284126"/>
            <a:ext cx="2034365" cy="6427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r">
              <a:lnSpc>
                <a:spcPct val="115000"/>
              </a:lnSpc>
              <a:spcAft>
                <a:spcPts val="800"/>
              </a:spcAft>
            </a:pPr>
            <a:r>
              <a:rPr lang="en-TT" sz="3600" b="1" kern="100" dirty="0">
                <a:solidFill>
                  <a:schemeClr val="accent1"/>
                </a:solidFill>
                <a:cs typeface="Times New Roman" panose="02020603050405020304" pitchFamily="18" charset="0"/>
              </a:rPr>
              <a:t>THE MVP</a:t>
            </a:r>
            <a:endParaRPr lang="en-TT" sz="3600" b="1" kern="100" dirty="0">
              <a:solidFill>
                <a:schemeClr val="accent1"/>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75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solidFill>
                  <a:schemeClr val="accent2"/>
                </a:solidFill>
              </a:rPr>
              <a:t>SOLUTION</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idx="1"/>
          </p:nvPr>
        </p:nvSpPr>
        <p:spPr>
          <a:xfrm>
            <a:off x="838200" y="1443070"/>
            <a:ext cx="10515600" cy="4351338"/>
          </a:xfrm>
        </p:spPr>
        <p:txBody>
          <a:bodyPr>
            <a:normAutofit/>
          </a:bodyPr>
          <a:lstStyle/>
          <a:p>
            <a:pPr marL="0" indent="0">
              <a:lnSpc>
                <a:spcPct val="115000"/>
              </a:lnSpc>
              <a:spcAft>
                <a:spcPts val="800"/>
              </a:spcAft>
              <a:buNone/>
            </a:pPr>
            <a:r>
              <a:rPr lang="en-TT" sz="3200" kern="100" dirty="0">
                <a:effectLst/>
                <a:latin typeface="Aptos" panose="020B0004020202020204" pitchFamily="34" charset="0"/>
                <a:ea typeface="Times New Roman" panose="02020603050405020304" pitchFamily="18" charset="0"/>
                <a:cs typeface="Times New Roman" panose="02020603050405020304" pitchFamily="18" charset="0"/>
              </a:rPr>
              <a:t>Develop an easy-to-use online handbook with the following features</a:t>
            </a:r>
          </a:p>
          <a:p>
            <a:pPr marL="342900" lvl="0" indent="-342900">
              <a:lnSpc>
                <a:spcPct val="115000"/>
              </a:lnSpc>
              <a:spcBef>
                <a:spcPts val="1400"/>
              </a:spcBef>
              <a:spcAft>
                <a:spcPts val="800"/>
              </a:spcAft>
              <a:buFont typeface="Arial" panose="020B0604020202020204" pitchFamily="34" charset="0"/>
              <a:buChar char="●"/>
            </a:pPr>
            <a:r>
              <a:rPr lang="en-TT" sz="3200" dirty="0">
                <a:solidFill>
                  <a:srgbClr val="202122"/>
                </a:solidFill>
                <a:effectLst/>
                <a:latin typeface="Calibri" panose="020F0502020204030204" pitchFamily="34" charset="0"/>
                <a:ea typeface="Calibri" panose="020F0502020204030204" pitchFamily="34" charset="0"/>
                <a:cs typeface="Arial" panose="020B0604020202020204" pitchFamily="34" charset="0"/>
              </a:rPr>
              <a:t>Clear and simple language</a:t>
            </a:r>
            <a:endParaRPr lang="en-TT"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spcAft>
                <a:spcPts val="800"/>
              </a:spcAft>
              <a:buFont typeface="Arial" panose="020B0604020202020204" pitchFamily="34" charset="0"/>
              <a:buChar char="●"/>
            </a:pPr>
            <a:r>
              <a:rPr lang="en-TT" sz="3200" dirty="0">
                <a:solidFill>
                  <a:srgbClr val="202122"/>
                </a:solidFill>
                <a:effectLst/>
                <a:latin typeface="Calibri" panose="020F0502020204030204" pitchFamily="34" charset="0"/>
                <a:ea typeface="Calibri" panose="020F0502020204030204" pitchFamily="34" charset="0"/>
                <a:cs typeface="Arial" panose="020B0604020202020204" pitchFamily="34" charset="0"/>
              </a:rPr>
              <a:t>Clean and minimalist design since there will be diagrams etc </a:t>
            </a:r>
          </a:p>
          <a:p>
            <a:pPr marL="342900" lvl="0" indent="-342900">
              <a:lnSpc>
                <a:spcPct val="115000"/>
              </a:lnSpc>
              <a:spcAft>
                <a:spcPts val="800"/>
              </a:spcAft>
              <a:buFont typeface="Arial" panose="020B0604020202020204" pitchFamily="34" charset="0"/>
              <a:buChar char="●"/>
            </a:pPr>
            <a:r>
              <a:rPr lang="en-TT" sz="3200" dirty="0">
                <a:solidFill>
                  <a:srgbClr val="202122"/>
                </a:solidFill>
                <a:latin typeface="Calibri" panose="020F0502020204030204" pitchFamily="34" charset="0"/>
                <a:ea typeface="Calibri" panose="020F0502020204030204" pitchFamily="34" charset="0"/>
                <a:cs typeface="Arial" panose="020B0604020202020204" pitchFamily="34" charset="0"/>
              </a:rPr>
              <a:t>Responsiveness and accessibility</a:t>
            </a:r>
            <a:endParaRPr lang="en-TT" dirty="0">
              <a:effectLst/>
              <a:latin typeface="Arial" panose="020B0604020202020204" pitchFamily="34" charset="0"/>
              <a:ea typeface="Arial" panose="020B0604020202020204" pitchFamily="34" charset="0"/>
              <a:cs typeface="Arial" panose="020B0604020202020204" pitchFamily="34" charset="0"/>
            </a:endParaRPr>
          </a:p>
          <a:p>
            <a:pPr marL="0" indent="0">
              <a:buNone/>
            </a:pP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64355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626181"/>
          </a:xfrm>
        </p:spPr>
        <p:txBody>
          <a:bodyPr>
            <a:normAutofit fontScale="90000"/>
          </a:bodyPr>
          <a:lstStyle/>
          <a:p>
            <a:r>
              <a:rPr lang="en-US" dirty="0">
                <a:solidFill>
                  <a:schemeClr val="accent2"/>
                </a:solidFill>
              </a:rPr>
              <a:t>SOLUTION</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idx="1"/>
          </p:nvPr>
        </p:nvSpPr>
        <p:spPr>
          <a:xfrm>
            <a:off x="838200" y="991306"/>
            <a:ext cx="10515600" cy="563283"/>
          </a:xfrm>
        </p:spPr>
        <p:txBody>
          <a:bodyPr>
            <a:normAutofit fontScale="55000" lnSpcReduction="20000"/>
          </a:bodyPr>
          <a:lstStyle/>
          <a:p>
            <a:pPr marL="342900" indent="-342900">
              <a:lnSpc>
                <a:spcPct val="115000"/>
              </a:lnSpc>
              <a:spcAft>
                <a:spcPts val="800"/>
              </a:spcAft>
              <a:buFont typeface="Arial" panose="020B0604020202020204" pitchFamily="34" charset="0"/>
              <a:buChar char="●"/>
            </a:pPr>
            <a:r>
              <a:rPr lang="en-TT" sz="3200" dirty="0">
                <a:solidFill>
                  <a:srgbClr val="202122"/>
                </a:solidFill>
                <a:effectLst/>
                <a:latin typeface="Calibri" panose="020F0502020204030204" pitchFamily="34" charset="0"/>
                <a:ea typeface="Calibri" panose="020F0502020204030204" pitchFamily="34" charset="0"/>
                <a:cs typeface="Arial" panose="020B0604020202020204" pitchFamily="34" charset="0"/>
              </a:rPr>
              <a:t> </a:t>
            </a:r>
            <a:r>
              <a:rPr lang="en-TT" sz="4100" dirty="0">
                <a:solidFill>
                  <a:srgbClr val="202122"/>
                </a:solidFill>
                <a:effectLst/>
                <a:latin typeface="Calibri" panose="020F0502020204030204" pitchFamily="34" charset="0"/>
                <a:ea typeface="Calibri" panose="020F0502020204030204" pitchFamily="34" charset="0"/>
                <a:cs typeface="Arial" panose="020B0604020202020204" pitchFamily="34" charset="0"/>
              </a:rPr>
              <a:t>For each of the five (5) design thinking stages provide</a:t>
            </a:r>
            <a:endParaRPr lang="en-TT" sz="41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spcAft>
                <a:spcPts val="800"/>
              </a:spcAft>
              <a:buFont typeface="Arial" panose="020B0604020202020204" pitchFamily="34" charset="0"/>
              <a:buChar char="●"/>
            </a:pPr>
            <a:endParaRPr lang="en-TT" dirty="0">
              <a:effectLst/>
              <a:latin typeface="Arial" panose="020B0604020202020204" pitchFamily="34" charset="0"/>
              <a:ea typeface="Arial" panose="020B0604020202020204" pitchFamily="34" charset="0"/>
              <a:cs typeface="Arial" panose="020B0604020202020204" pitchFamily="34" charset="0"/>
            </a:endParaRPr>
          </a:p>
          <a:p>
            <a:pPr marL="0" indent="0">
              <a:buNone/>
            </a:pP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11</a:t>
            </a:fld>
            <a:endParaRPr lang="en-US" dirty="0"/>
          </a:p>
        </p:txBody>
      </p:sp>
      <p:pic>
        <p:nvPicPr>
          <p:cNvPr id="8" name="Picture 7">
            <a:extLst>
              <a:ext uri="{FF2B5EF4-FFF2-40B4-BE49-F238E27FC236}">
                <a16:creationId xmlns:a16="http://schemas.microsoft.com/office/drawing/2014/main" id="{446DC0C8-1F2F-BF56-4646-FA7E5CEE177A}"/>
              </a:ext>
            </a:extLst>
          </p:cNvPr>
          <p:cNvPicPr>
            <a:picLocks noChangeAspect="1"/>
          </p:cNvPicPr>
          <p:nvPr/>
        </p:nvPicPr>
        <p:blipFill rotWithShape="1">
          <a:blip r:embed="rId2"/>
          <a:srcRect b="46432"/>
          <a:stretch/>
        </p:blipFill>
        <p:spPr>
          <a:xfrm>
            <a:off x="988842" y="1316954"/>
            <a:ext cx="7745254" cy="5277031"/>
          </a:xfrm>
          <a:prstGeom prst="rect">
            <a:avLst/>
          </a:prstGeom>
        </p:spPr>
      </p:pic>
    </p:spTree>
    <p:extLst>
      <p:ext uri="{BB962C8B-B14F-4D97-AF65-F5344CB8AC3E}">
        <p14:creationId xmlns:p14="http://schemas.microsoft.com/office/powerpoint/2010/main" val="290721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626181"/>
          </a:xfrm>
        </p:spPr>
        <p:txBody>
          <a:bodyPr>
            <a:normAutofit fontScale="90000"/>
          </a:bodyPr>
          <a:lstStyle/>
          <a:p>
            <a:r>
              <a:rPr lang="en-US" dirty="0">
                <a:solidFill>
                  <a:schemeClr val="accent2"/>
                </a:solidFill>
              </a:rPr>
              <a:t>SOLUTION</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idx="1"/>
          </p:nvPr>
        </p:nvSpPr>
        <p:spPr>
          <a:xfrm>
            <a:off x="838200" y="991306"/>
            <a:ext cx="10515600" cy="563283"/>
          </a:xfrm>
        </p:spPr>
        <p:txBody>
          <a:bodyPr>
            <a:normAutofit fontScale="55000" lnSpcReduction="20000"/>
          </a:bodyPr>
          <a:lstStyle/>
          <a:p>
            <a:pPr marL="342900" indent="-342900">
              <a:lnSpc>
                <a:spcPct val="115000"/>
              </a:lnSpc>
              <a:spcAft>
                <a:spcPts val="800"/>
              </a:spcAft>
              <a:buFont typeface="Arial" panose="020B0604020202020204" pitchFamily="34" charset="0"/>
              <a:buChar char="●"/>
            </a:pPr>
            <a:r>
              <a:rPr lang="en-TT" sz="3200" dirty="0">
                <a:solidFill>
                  <a:srgbClr val="202122"/>
                </a:solidFill>
                <a:effectLst/>
                <a:latin typeface="Calibri" panose="020F0502020204030204" pitchFamily="34" charset="0"/>
                <a:ea typeface="Calibri" panose="020F0502020204030204" pitchFamily="34" charset="0"/>
                <a:cs typeface="Arial" panose="020B0604020202020204" pitchFamily="34" charset="0"/>
              </a:rPr>
              <a:t> </a:t>
            </a:r>
            <a:r>
              <a:rPr lang="en-TT" sz="4100" dirty="0">
                <a:solidFill>
                  <a:srgbClr val="202122"/>
                </a:solidFill>
                <a:effectLst/>
                <a:latin typeface="Calibri" panose="020F0502020204030204" pitchFamily="34" charset="0"/>
                <a:ea typeface="Calibri" panose="020F0502020204030204" pitchFamily="34" charset="0"/>
                <a:cs typeface="Arial" panose="020B0604020202020204" pitchFamily="34" charset="0"/>
              </a:rPr>
              <a:t>For each of the five (5) design thinking stages provide</a:t>
            </a:r>
            <a:endParaRPr lang="en-TT" sz="41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spcAft>
                <a:spcPts val="800"/>
              </a:spcAft>
              <a:buFont typeface="Arial" panose="020B0604020202020204" pitchFamily="34" charset="0"/>
              <a:buChar char="●"/>
            </a:pPr>
            <a:endParaRPr lang="en-TT" dirty="0">
              <a:effectLst/>
              <a:latin typeface="Arial" panose="020B0604020202020204" pitchFamily="34" charset="0"/>
              <a:ea typeface="Arial" panose="020B0604020202020204" pitchFamily="34" charset="0"/>
              <a:cs typeface="Arial" panose="020B0604020202020204" pitchFamily="34" charset="0"/>
            </a:endParaRPr>
          </a:p>
          <a:p>
            <a:pPr marL="0" indent="0">
              <a:buNone/>
            </a:pP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12</a:t>
            </a:fld>
            <a:endParaRPr lang="en-US" dirty="0"/>
          </a:p>
        </p:txBody>
      </p:sp>
      <p:pic>
        <p:nvPicPr>
          <p:cNvPr id="4" name="Picture 3">
            <a:extLst>
              <a:ext uri="{FF2B5EF4-FFF2-40B4-BE49-F238E27FC236}">
                <a16:creationId xmlns:a16="http://schemas.microsoft.com/office/drawing/2014/main" id="{BC48492F-68D9-DEDE-416C-431936811563}"/>
              </a:ext>
            </a:extLst>
          </p:cNvPr>
          <p:cNvPicPr>
            <a:picLocks noChangeAspect="1"/>
          </p:cNvPicPr>
          <p:nvPr/>
        </p:nvPicPr>
        <p:blipFill rotWithShape="1">
          <a:blip r:embed="rId2"/>
          <a:srcRect t="53567"/>
          <a:stretch/>
        </p:blipFill>
        <p:spPr>
          <a:xfrm>
            <a:off x="1003238" y="1548635"/>
            <a:ext cx="8140762" cy="4807715"/>
          </a:xfrm>
          <a:prstGeom prst="rect">
            <a:avLst/>
          </a:prstGeom>
        </p:spPr>
      </p:pic>
    </p:spTree>
    <p:extLst>
      <p:ext uri="{BB962C8B-B14F-4D97-AF65-F5344CB8AC3E}">
        <p14:creationId xmlns:p14="http://schemas.microsoft.com/office/powerpoint/2010/main" val="290719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solidFill>
                  <a:schemeClr val="accent2"/>
                </a:solidFill>
              </a:rPr>
              <a:t>SOLUTION</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idx="1"/>
          </p:nvPr>
        </p:nvSpPr>
        <p:spPr>
          <a:xfrm>
            <a:off x="838200" y="1443070"/>
            <a:ext cx="10515600" cy="4913280"/>
          </a:xfrm>
        </p:spPr>
        <p:txBody>
          <a:bodyPr>
            <a:normAutofit fontScale="92500" lnSpcReduction="10000"/>
          </a:bodyPr>
          <a:lstStyle/>
          <a:p>
            <a:pPr marL="342900" lvl="0" indent="-342900">
              <a:lnSpc>
                <a:spcPct val="115000"/>
              </a:lnSpc>
              <a:spcAft>
                <a:spcPts val="800"/>
              </a:spcAft>
              <a:buFont typeface="Arial" panose="020B0604020202020204" pitchFamily="34" charset="0"/>
              <a:buChar char="●"/>
            </a:pPr>
            <a:r>
              <a:rPr lang="en-TT" sz="3200" dirty="0">
                <a:solidFill>
                  <a:srgbClr val="202122"/>
                </a:solidFill>
                <a:latin typeface="Calibri" panose="020F0502020204030204" pitchFamily="34" charset="0"/>
                <a:ea typeface="Calibri" panose="020F0502020204030204" pitchFamily="34" charset="0"/>
                <a:cs typeface="Arial" panose="020B0604020202020204" pitchFamily="34" charset="0"/>
              </a:rPr>
              <a:t>Explain step-by-step, how graphics and other deliverables of the design thinking process (affinity diagrams, user stories, POV (point of view statement), low-fidelity wireframe, high-fidelity wireframe, test  plan and tests) should be developed</a:t>
            </a:r>
          </a:p>
          <a:p>
            <a:pPr marL="342900" lvl="0" indent="-342900">
              <a:lnSpc>
                <a:spcPct val="115000"/>
              </a:lnSpc>
              <a:spcAft>
                <a:spcPts val="800"/>
              </a:spcAft>
              <a:buFont typeface="Arial" panose="020B0604020202020204" pitchFamily="34" charset="0"/>
              <a:buChar char="●"/>
            </a:pPr>
            <a:r>
              <a:rPr lang="en-TT" sz="3200" dirty="0">
                <a:solidFill>
                  <a:srgbClr val="202122"/>
                </a:solidFill>
                <a:latin typeface="Calibri" panose="020F0502020204030204" pitchFamily="34" charset="0"/>
                <a:ea typeface="Calibri" panose="020F0502020204030204" pitchFamily="34" charset="0"/>
                <a:cs typeface="Arial" panose="020B0604020202020204" pitchFamily="34" charset="0"/>
              </a:rPr>
              <a:t>Provide simple navigation to the five (5) design thinking stages as well as side panel navigation directly to techniques and tools </a:t>
            </a:r>
          </a:p>
          <a:p>
            <a:pPr marL="342900" lvl="0" indent="-342900">
              <a:lnSpc>
                <a:spcPct val="115000"/>
              </a:lnSpc>
              <a:spcAft>
                <a:spcPts val="1400"/>
              </a:spcAft>
              <a:buFont typeface="Arial" panose="020B0604020202020204" pitchFamily="34" charset="0"/>
              <a:buChar char="●"/>
            </a:pPr>
            <a:r>
              <a:rPr lang="en-TT" sz="3200" dirty="0">
                <a:solidFill>
                  <a:srgbClr val="202122"/>
                </a:solidFill>
                <a:latin typeface="Calibri" panose="020F0502020204030204" pitchFamily="34" charset="0"/>
                <a:ea typeface="Calibri" panose="020F0502020204030204" pitchFamily="34" charset="0"/>
                <a:cs typeface="Arial" panose="020B0604020202020204" pitchFamily="34" charset="0"/>
              </a:rPr>
              <a:t>Provide a form for users who wish to contribute, request information on a particular topic or provide general feedback</a:t>
            </a:r>
          </a:p>
          <a:p>
            <a:pPr marL="0" indent="0">
              <a:buNone/>
            </a:pP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378428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EAC2FD-13AA-2252-745E-0FBF7B03C8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CC4695-52F6-2D76-A79C-4FA730BD81B5}"/>
              </a:ext>
            </a:extLst>
          </p:cNvPr>
          <p:cNvSpPr>
            <a:spLocks noGrp="1"/>
          </p:cNvSpPr>
          <p:nvPr>
            <p:ph type="title"/>
          </p:nvPr>
        </p:nvSpPr>
        <p:spPr>
          <a:xfrm>
            <a:off x="838200" y="365125"/>
            <a:ext cx="2552700" cy="1325563"/>
          </a:xfrm>
        </p:spPr>
        <p:txBody>
          <a:bodyPr>
            <a:normAutofit/>
          </a:bodyPr>
          <a:lstStyle/>
          <a:p>
            <a:r>
              <a:rPr lang="en-US" sz="1800" dirty="0">
                <a:solidFill>
                  <a:schemeClr val="accent2"/>
                </a:solidFill>
              </a:rPr>
              <a:t>JOURNEY MAP WITH MVP</a:t>
            </a:r>
          </a:p>
        </p:txBody>
      </p:sp>
      <p:sp>
        <p:nvSpPr>
          <p:cNvPr id="82" name="Slide Number Placeholder 81">
            <a:extLst>
              <a:ext uri="{FF2B5EF4-FFF2-40B4-BE49-F238E27FC236}">
                <a16:creationId xmlns:a16="http://schemas.microsoft.com/office/drawing/2014/main" id="{E34AE19C-49CD-659D-C250-273C7A6C68D0}"/>
              </a:ext>
            </a:extLst>
          </p:cNvPr>
          <p:cNvSpPr>
            <a:spLocks noGrp="1"/>
          </p:cNvSpPr>
          <p:nvPr>
            <p:ph type="sldNum" sz="quarter" idx="12"/>
          </p:nvPr>
        </p:nvSpPr>
        <p:spPr/>
        <p:txBody>
          <a:bodyPr/>
          <a:lstStyle/>
          <a:p>
            <a:fld id="{B5CEABB6-07DC-46E8-9B57-56EC44A396E5}" type="slidenum">
              <a:rPr lang="en-US" smtClean="0"/>
              <a:pPr/>
              <a:t>14</a:t>
            </a:fld>
            <a:endParaRPr lang="en-US" dirty="0"/>
          </a:p>
        </p:txBody>
      </p:sp>
      <p:pic>
        <p:nvPicPr>
          <p:cNvPr id="3" name="Picture 2" descr="A diagram of a diagram&#10;&#10;Description automatically generated with medium confidence">
            <a:extLst>
              <a:ext uri="{FF2B5EF4-FFF2-40B4-BE49-F238E27FC236}">
                <a16:creationId xmlns:a16="http://schemas.microsoft.com/office/drawing/2014/main" id="{BF01D4F4-28CA-B2C3-4C9F-E3CFBD8B6867}"/>
              </a:ext>
            </a:extLst>
          </p:cNvPr>
          <p:cNvPicPr>
            <a:picLocks noChangeAspect="1"/>
          </p:cNvPicPr>
          <p:nvPr/>
        </p:nvPicPr>
        <p:blipFill>
          <a:blip r:embed="rId2"/>
          <a:stretch>
            <a:fillRect/>
          </a:stretch>
        </p:blipFill>
        <p:spPr>
          <a:xfrm>
            <a:off x="3230245" y="365126"/>
            <a:ext cx="7635714" cy="5902324"/>
          </a:xfrm>
          <a:prstGeom prst="rect">
            <a:avLst/>
          </a:prstGeom>
          <a:ln>
            <a:solidFill>
              <a:schemeClr val="tx1"/>
            </a:solidFill>
          </a:ln>
        </p:spPr>
      </p:pic>
    </p:spTree>
    <p:extLst>
      <p:ext uri="{BB962C8B-B14F-4D97-AF65-F5344CB8AC3E}">
        <p14:creationId xmlns:p14="http://schemas.microsoft.com/office/powerpoint/2010/main" val="398444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E02D3F-C91D-3EFF-26E5-89C62825066C}"/>
              </a:ext>
            </a:extLst>
          </p:cNvPr>
          <p:cNvSpPr>
            <a:spLocks noGrp="1"/>
          </p:cNvSpPr>
          <p:nvPr>
            <p:ph type="sldNum" sz="quarter" idx="12"/>
          </p:nvPr>
        </p:nvSpPr>
        <p:spPr/>
        <p:txBody>
          <a:bodyPr/>
          <a:lstStyle/>
          <a:p>
            <a:fld id="{B5CEABB6-07DC-46E8-9B57-56EC44A396E5}" type="slidenum">
              <a:rPr lang="en-US" smtClean="0"/>
              <a:pPr/>
              <a:t>15</a:t>
            </a:fld>
            <a:endParaRPr lang="en-US" dirty="0"/>
          </a:p>
        </p:txBody>
      </p:sp>
      <p:pic>
        <p:nvPicPr>
          <p:cNvPr id="6" name="Picture 5">
            <a:extLst>
              <a:ext uri="{FF2B5EF4-FFF2-40B4-BE49-F238E27FC236}">
                <a16:creationId xmlns:a16="http://schemas.microsoft.com/office/drawing/2014/main" id="{643F84BF-1029-1D0D-5B1E-8D434F76D24E}"/>
              </a:ext>
            </a:extLst>
          </p:cNvPr>
          <p:cNvPicPr>
            <a:picLocks noChangeAspect="1"/>
          </p:cNvPicPr>
          <p:nvPr/>
        </p:nvPicPr>
        <p:blipFill>
          <a:blip r:embed="rId2"/>
          <a:stretch>
            <a:fillRect/>
          </a:stretch>
        </p:blipFill>
        <p:spPr>
          <a:xfrm>
            <a:off x="847724" y="580454"/>
            <a:ext cx="7395623" cy="5119592"/>
          </a:xfrm>
          <a:prstGeom prst="rect">
            <a:avLst/>
          </a:prstGeom>
          <a:ln w="12700">
            <a:solidFill>
              <a:schemeClr val="tx1"/>
            </a:solidFill>
          </a:ln>
        </p:spPr>
      </p:pic>
      <p:pic>
        <p:nvPicPr>
          <p:cNvPr id="8" name="Picture 7">
            <a:extLst>
              <a:ext uri="{FF2B5EF4-FFF2-40B4-BE49-F238E27FC236}">
                <a16:creationId xmlns:a16="http://schemas.microsoft.com/office/drawing/2014/main" id="{88BB297C-72A6-5E76-9B42-8A43881CF334}"/>
              </a:ext>
            </a:extLst>
          </p:cNvPr>
          <p:cNvPicPr>
            <a:picLocks noChangeAspect="1"/>
          </p:cNvPicPr>
          <p:nvPr/>
        </p:nvPicPr>
        <p:blipFill>
          <a:blip r:embed="rId3"/>
          <a:stretch>
            <a:fillRect/>
          </a:stretch>
        </p:blipFill>
        <p:spPr>
          <a:xfrm>
            <a:off x="7873244" y="999928"/>
            <a:ext cx="2789162" cy="4534293"/>
          </a:xfrm>
          <a:prstGeom prst="rect">
            <a:avLst/>
          </a:prstGeom>
          <a:ln>
            <a:solidFill>
              <a:schemeClr val="tx1"/>
            </a:solidFill>
          </a:ln>
        </p:spPr>
      </p:pic>
    </p:spTree>
    <p:extLst>
      <p:ext uri="{BB962C8B-B14F-4D97-AF65-F5344CB8AC3E}">
        <p14:creationId xmlns:p14="http://schemas.microsoft.com/office/powerpoint/2010/main" val="645353978"/>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707572" y="53780"/>
            <a:ext cx="10515600" cy="895739"/>
          </a:xfrm>
        </p:spPr>
        <p:txBody>
          <a:bodyPr/>
          <a:lstStyle/>
          <a:p>
            <a:r>
              <a:rPr lang="en-US" dirty="0">
                <a:solidFill>
                  <a:schemeClr val="accent2"/>
                </a:solidFill>
              </a:rPr>
              <a:t>MVP</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idx="1"/>
          </p:nvPr>
        </p:nvSpPr>
        <p:spPr>
          <a:xfrm>
            <a:off x="838200" y="1026367"/>
            <a:ext cx="10515600" cy="5329983"/>
          </a:xfrm>
        </p:spPr>
        <p:txBody>
          <a:bodyPr>
            <a:normAutofit fontScale="92500"/>
          </a:bodyPr>
          <a:lstStyle/>
          <a:p>
            <a:pPr marL="0" indent="0">
              <a:lnSpc>
                <a:spcPct val="150000"/>
              </a:lnSpc>
              <a:spcAft>
                <a:spcPts val="800"/>
              </a:spcAft>
              <a:buNone/>
            </a:pPr>
            <a:r>
              <a:rPr lang="en-TT"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The MVP was built using </a:t>
            </a:r>
            <a:r>
              <a:rPr lang="en-TT" kern="0" spc="15" dirty="0" err="1">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Grav</a:t>
            </a:r>
            <a:r>
              <a:rPr lang="en-TT" kern="0" spc="15" dirty="0">
                <a:solidFill>
                  <a:srgbClr val="202122"/>
                </a:solidFill>
                <a:latin typeface="Calibri" panose="020F0502020204030204" pitchFamily="34" charset="0"/>
                <a:ea typeface="Times New Roman" panose="02020603050405020304" pitchFamily="18" charset="0"/>
                <a:cs typeface="Calibri" panose="020F0502020204030204" pitchFamily="34" charset="0"/>
              </a:rPr>
              <a:t>, a flat-file CMS </a:t>
            </a:r>
            <a:r>
              <a:rPr lang="en-TT"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which allows for the rapid development of a responsive website. Features that demonstrate idea</a:t>
            </a:r>
            <a:endParaRPr lang="en-TT"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TT"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Clear and simple language</a:t>
            </a:r>
            <a:endParaRPr lang="en-TT" sz="1600" kern="100" dirty="0">
              <a:solidFill>
                <a:srgbClr val="2021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TT"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Clean and minimalist design since there will be diagrams etc </a:t>
            </a:r>
            <a:endParaRPr lang="en-TT" sz="1600" kern="100" dirty="0">
              <a:solidFill>
                <a:srgbClr val="2021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TT"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Responsiveness </a:t>
            </a:r>
            <a:endParaRPr lang="en-TT" sz="1600" kern="100" dirty="0">
              <a:solidFill>
                <a:srgbClr val="2021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TT"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List/ show the five (5) stages of the design thinking process: Empathize, Define, Ideate, Prototype, Test</a:t>
            </a:r>
            <a:endParaRPr lang="en-TT" sz="1600" kern="100" dirty="0">
              <a:solidFill>
                <a:srgbClr val="20212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168548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3A34F6-8328-9A9E-C2D4-5D38D5AD74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4E420A-B09D-6E02-EFEE-5FD0886B970F}"/>
              </a:ext>
            </a:extLst>
          </p:cNvPr>
          <p:cNvSpPr>
            <a:spLocks noGrp="1"/>
          </p:cNvSpPr>
          <p:nvPr>
            <p:ph type="title"/>
          </p:nvPr>
        </p:nvSpPr>
        <p:spPr>
          <a:xfrm>
            <a:off x="763555" y="117507"/>
            <a:ext cx="10515600" cy="1325563"/>
          </a:xfrm>
        </p:spPr>
        <p:txBody>
          <a:bodyPr/>
          <a:lstStyle/>
          <a:p>
            <a:r>
              <a:rPr lang="en-US" dirty="0">
                <a:solidFill>
                  <a:schemeClr val="accent2"/>
                </a:solidFill>
              </a:rPr>
              <a:t>MVP</a:t>
            </a:r>
          </a:p>
        </p:txBody>
      </p:sp>
      <p:sp>
        <p:nvSpPr>
          <p:cNvPr id="5" name="Text Placeholder 4">
            <a:extLst>
              <a:ext uri="{FF2B5EF4-FFF2-40B4-BE49-F238E27FC236}">
                <a16:creationId xmlns:a16="http://schemas.microsoft.com/office/drawing/2014/main" id="{BD586DF6-0AB7-145F-7A1D-EFF8D3A88B4F}"/>
              </a:ext>
            </a:extLst>
          </p:cNvPr>
          <p:cNvSpPr>
            <a:spLocks noGrp="1"/>
          </p:cNvSpPr>
          <p:nvPr>
            <p:ph idx="1"/>
          </p:nvPr>
        </p:nvSpPr>
        <p:spPr>
          <a:xfrm>
            <a:off x="457200" y="1045029"/>
            <a:ext cx="10896600" cy="5311321"/>
          </a:xfrm>
        </p:spPr>
        <p:txBody>
          <a:bodyPr>
            <a:normAutofit fontScale="92500" lnSpcReduction="10000"/>
          </a:bodyPr>
          <a:lstStyle/>
          <a:p>
            <a:pPr marL="342900" lvl="0" indent="-342900">
              <a:lnSpc>
                <a:spcPct val="150000"/>
              </a:lnSpc>
              <a:spcAft>
                <a:spcPts val="800"/>
              </a:spcAft>
              <a:buSzPts val="1000"/>
              <a:buFont typeface="Symbol" panose="05050102010706020507" pitchFamily="18" charset="2"/>
              <a:buChar char=""/>
              <a:tabLst>
                <a:tab pos="457200" algn="l"/>
              </a:tabLst>
            </a:pPr>
            <a:r>
              <a:rPr lang="en-TT" sz="2200"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For one of the five (5) design thinking stages provide</a:t>
            </a:r>
            <a:endParaRPr lang="en-TT" sz="2200" kern="100" dirty="0">
              <a:solidFill>
                <a:srgbClr val="202122"/>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400"/>
              </a:spcAft>
              <a:buFont typeface="Arial" panose="020B0604020202020204" pitchFamily="34" charset="0"/>
              <a:buChar char="○"/>
            </a:pPr>
            <a:r>
              <a:rPr lang="en-TT" sz="2200" kern="1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Concise one-line description of what the stage accomplishes</a:t>
            </a:r>
            <a:endParaRPr lang="en-TT" sz="2200" kern="100" dirty="0">
              <a:effectLst/>
              <a:latin typeface="Arial" panose="020B0604020202020204" pitchFamily="34" charset="0"/>
              <a:ea typeface="Arial" panose="020B0604020202020204" pitchFamily="34" charset="0"/>
              <a:cs typeface="Arial" panose="020B0604020202020204" pitchFamily="34" charset="0"/>
            </a:endParaRPr>
          </a:p>
          <a:p>
            <a:pPr marL="914400">
              <a:lnSpc>
                <a:spcPct val="107000"/>
              </a:lnSpc>
              <a:spcBef>
                <a:spcPts val="1400"/>
              </a:spcBef>
              <a:spcAft>
                <a:spcPts val="1400"/>
              </a:spcAft>
            </a:pPr>
            <a:r>
              <a:rPr lang="en-TT" sz="2200" i="1" kern="1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Example: In the </a:t>
            </a:r>
            <a:r>
              <a:rPr lang="en-TT" sz="2200" b="1" i="1" kern="1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Empathize</a:t>
            </a:r>
            <a:r>
              <a:rPr lang="en-TT" sz="2200" i="1" kern="1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stage you try to understand the user and their needs.</a:t>
            </a:r>
            <a:endParaRPr lang="en-TT"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Bef>
                <a:spcPts val="1400"/>
              </a:spcBef>
              <a:spcAft>
                <a:spcPts val="1400"/>
              </a:spcAft>
              <a:buFont typeface="Arial" panose="020B0604020202020204" pitchFamily="34" charset="0"/>
              <a:buChar char="○"/>
            </a:pPr>
            <a:r>
              <a:rPr lang="en-TT" sz="2200" kern="1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Brief description explaining the role in the overall process, activities undertaken, techniques used and any deliverables produced.</a:t>
            </a:r>
            <a:endParaRPr lang="en-TT" sz="2200" kern="100" dirty="0">
              <a:effectLst/>
              <a:latin typeface="Arial" panose="020B0604020202020204" pitchFamily="34" charset="0"/>
              <a:ea typeface="Arial" panose="020B0604020202020204" pitchFamily="34" charset="0"/>
              <a:cs typeface="Arial" panose="020B0604020202020204" pitchFamily="34" charset="0"/>
            </a:endParaRPr>
          </a:p>
          <a:p>
            <a:pPr marL="914400">
              <a:lnSpc>
                <a:spcPct val="107000"/>
              </a:lnSpc>
              <a:spcBef>
                <a:spcPts val="1400"/>
              </a:spcBef>
              <a:spcAft>
                <a:spcPts val="1400"/>
              </a:spcAft>
            </a:pPr>
            <a:r>
              <a:rPr lang="en-TT" sz="2200" i="1" kern="1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Example: During the empathize stage you try to get to know the user and the problem/s they are facing. This will involve observation, immersion, interviews, surveys…</a:t>
            </a:r>
            <a:endParaRPr lang="en-TT"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Bef>
                <a:spcPts val="1400"/>
              </a:spcBef>
              <a:spcAft>
                <a:spcPts val="1400"/>
              </a:spcAft>
              <a:buFont typeface="Arial" panose="020B0604020202020204" pitchFamily="34" charset="0"/>
              <a:buChar char="○"/>
            </a:pPr>
            <a:r>
              <a:rPr lang="en-TT" sz="2200" kern="1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List techniques used</a:t>
            </a:r>
            <a:endParaRPr lang="en-TT" sz="2200" kern="100"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nSpc>
                <a:spcPct val="107000"/>
              </a:lnSpc>
              <a:spcAft>
                <a:spcPts val="800"/>
              </a:spcAft>
              <a:buFont typeface="Arial" panose="020B0604020202020204" pitchFamily="34" charset="0"/>
              <a:buChar char="○"/>
            </a:pPr>
            <a:r>
              <a:rPr lang="en-TT" sz="2200" kern="1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Provide an example of a technique/ stage deliverable from successfully completed school project.</a:t>
            </a:r>
            <a:endParaRPr lang="en-TT" sz="2200" kern="100" dirty="0">
              <a:effectLst/>
              <a:latin typeface="Arial" panose="020B0604020202020204" pitchFamily="34" charset="0"/>
              <a:ea typeface="Arial" panose="020B0604020202020204" pitchFamily="34" charset="0"/>
              <a:cs typeface="Arial" panose="020B0604020202020204" pitchFamily="34" charset="0"/>
            </a:endParaRPr>
          </a:p>
          <a:p>
            <a:pPr marL="0" indent="0">
              <a:buNone/>
            </a:pPr>
            <a:endParaRPr lang="en-US" sz="4000" dirty="0"/>
          </a:p>
        </p:txBody>
      </p:sp>
      <p:sp>
        <p:nvSpPr>
          <p:cNvPr id="82" name="Slide Number Placeholder 81">
            <a:extLst>
              <a:ext uri="{FF2B5EF4-FFF2-40B4-BE49-F238E27FC236}">
                <a16:creationId xmlns:a16="http://schemas.microsoft.com/office/drawing/2014/main" id="{5BBB11CF-B40F-0050-6B41-D3A5D22B3EBF}"/>
              </a:ext>
            </a:extLst>
          </p:cNvPr>
          <p:cNvSpPr>
            <a:spLocks noGrp="1"/>
          </p:cNvSpPr>
          <p:nvPr>
            <p:ph type="sldNum" sz="quarter" idx="12"/>
          </p:nvPr>
        </p:nvSpPr>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92156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974FB0-B112-AC23-750C-57F7B917D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F57BF6-E5AB-10A3-8BD0-107624B6F11A}"/>
              </a:ext>
            </a:extLst>
          </p:cNvPr>
          <p:cNvSpPr>
            <a:spLocks noGrp="1"/>
          </p:cNvSpPr>
          <p:nvPr>
            <p:ph type="title"/>
          </p:nvPr>
        </p:nvSpPr>
        <p:spPr>
          <a:xfrm>
            <a:off x="763555" y="117507"/>
            <a:ext cx="10515600" cy="1325563"/>
          </a:xfrm>
        </p:spPr>
        <p:txBody>
          <a:bodyPr/>
          <a:lstStyle/>
          <a:p>
            <a:r>
              <a:rPr lang="en-US" dirty="0">
                <a:solidFill>
                  <a:schemeClr val="accent2"/>
                </a:solidFill>
              </a:rPr>
              <a:t>GRAV?</a:t>
            </a:r>
          </a:p>
        </p:txBody>
      </p:sp>
      <p:sp>
        <p:nvSpPr>
          <p:cNvPr id="82" name="Slide Number Placeholder 81">
            <a:extLst>
              <a:ext uri="{FF2B5EF4-FFF2-40B4-BE49-F238E27FC236}">
                <a16:creationId xmlns:a16="http://schemas.microsoft.com/office/drawing/2014/main" id="{7B882AF2-7875-47AE-2156-0BF2BB360651}"/>
              </a:ext>
            </a:extLst>
          </p:cNvPr>
          <p:cNvSpPr>
            <a:spLocks noGrp="1"/>
          </p:cNvSpPr>
          <p:nvPr>
            <p:ph type="sldNum" sz="quarter" idx="12"/>
          </p:nvPr>
        </p:nvSpPr>
        <p:spPr/>
        <p:txBody>
          <a:bodyPr/>
          <a:lstStyle/>
          <a:p>
            <a:fld id="{B5CEABB6-07DC-46E8-9B57-56EC44A396E5}" type="slidenum">
              <a:rPr lang="en-US" smtClean="0"/>
              <a:pPr/>
              <a:t>18</a:t>
            </a:fld>
            <a:endParaRPr lang="en-US" dirty="0"/>
          </a:p>
        </p:txBody>
      </p:sp>
      <p:graphicFrame>
        <p:nvGraphicFramePr>
          <p:cNvPr id="6" name="Content Placeholder 5">
            <a:extLst>
              <a:ext uri="{FF2B5EF4-FFF2-40B4-BE49-F238E27FC236}">
                <a16:creationId xmlns:a16="http://schemas.microsoft.com/office/drawing/2014/main" id="{FAB0F9B2-AB5E-82F6-2408-9BE3D9808495}"/>
              </a:ext>
            </a:extLst>
          </p:cNvPr>
          <p:cNvGraphicFramePr>
            <a:graphicFrameLocks noGrp="1"/>
          </p:cNvGraphicFramePr>
          <p:nvPr>
            <p:ph idx="1"/>
            <p:extLst>
              <p:ext uri="{D42A27DB-BD31-4B8C-83A1-F6EECF244321}">
                <p14:modId xmlns:p14="http://schemas.microsoft.com/office/powerpoint/2010/main" val="1478509546"/>
              </p:ext>
            </p:extLst>
          </p:nvPr>
        </p:nvGraphicFramePr>
        <p:xfrm>
          <a:off x="838200" y="1825625"/>
          <a:ext cx="10515600" cy="2931160"/>
        </p:xfrm>
        <a:graphic>
          <a:graphicData uri="http://schemas.openxmlformats.org/drawingml/2006/table">
            <a:tbl>
              <a:tblPr firstRow="1" bandRow="1">
                <a:tableStyleId>{69012ECD-51FC-41F1-AA8D-1B2483CD663E}</a:tableStyleId>
              </a:tblPr>
              <a:tblGrid>
                <a:gridCol w="5257800">
                  <a:extLst>
                    <a:ext uri="{9D8B030D-6E8A-4147-A177-3AD203B41FA5}">
                      <a16:colId xmlns:a16="http://schemas.microsoft.com/office/drawing/2014/main" val="415735236"/>
                    </a:ext>
                  </a:extLst>
                </a:gridCol>
                <a:gridCol w="5257800">
                  <a:extLst>
                    <a:ext uri="{9D8B030D-6E8A-4147-A177-3AD203B41FA5}">
                      <a16:colId xmlns:a16="http://schemas.microsoft.com/office/drawing/2014/main" val="2895010427"/>
                    </a:ext>
                  </a:extLst>
                </a:gridCol>
              </a:tblGrid>
              <a:tr h="370840">
                <a:tc>
                  <a:txBody>
                    <a:bodyPr/>
                    <a:lstStyle/>
                    <a:p>
                      <a:r>
                        <a:rPr lang="en-TT" dirty="0"/>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T" dirty="0"/>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4389772"/>
                  </a:ext>
                </a:extLst>
              </a:tr>
              <a:tr h="370840">
                <a:tc>
                  <a:txBody>
                    <a:bodyPr/>
                    <a:lstStyle/>
                    <a:p>
                      <a:pPr marL="285750" indent="-285750">
                        <a:buFont typeface="Arial" panose="020B0604020202020204" pitchFamily="34" charset="0"/>
                        <a:buChar char="•"/>
                      </a:pPr>
                      <a:r>
                        <a:rPr lang="en-TT" dirty="0"/>
                        <a:t>Simple installation</a:t>
                      </a:r>
                    </a:p>
                    <a:p>
                      <a:pPr marL="0" indent="0">
                        <a:buFont typeface="Arial" panose="020B0604020202020204" pitchFamily="34" charset="0"/>
                        <a:buNone/>
                      </a:pPr>
                      <a:endParaRPr lang="en-TT" dirty="0"/>
                    </a:p>
                    <a:p>
                      <a:pPr marL="285750" indent="-285750">
                        <a:buFont typeface="Arial" panose="020B0604020202020204" pitchFamily="34" charset="0"/>
                        <a:buChar char="•"/>
                      </a:pPr>
                      <a:r>
                        <a:rPr lang="en-TT" dirty="0"/>
                        <a:t>No database and issues that arise with managing one</a:t>
                      </a:r>
                    </a:p>
                    <a:p>
                      <a:pPr marL="0" indent="0">
                        <a:buFont typeface="Arial" panose="020B0604020202020204" pitchFamily="34" charset="0"/>
                        <a:buNone/>
                      </a:pPr>
                      <a:endParaRPr lang="en-TT" dirty="0"/>
                    </a:p>
                    <a:p>
                      <a:pPr marL="285750" indent="-285750">
                        <a:buFont typeface="Arial" panose="020B0604020202020204" pitchFamily="34" charset="0"/>
                        <a:buChar char="•"/>
                      </a:pPr>
                      <a:r>
                        <a:rPr lang="en-TT" dirty="0"/>
                        <a:t>Fast and lightweight</a:t>
                      </a:r>
                    </a:p>
                    <a:p>
                      <a:pPr marL="0" indent="0">
                        <a:buFont typeface="Arial" panose="020B0604020202020204" pitchFamily="34" charset="0"/>
                        <a:buNone/>
                      </a:pPr>
                      <a:endParaRPr lang="en-TT" dirty="0"/>
                    </a:p>
                    <a:p>
                      <a:pPr marL="285750" indent="-285750">
                        <a:buFont typeface="Arial" panose="020B0604020202020204" pitchFamily="34" charset="0"/>
                        <a:buChar char="•"/>
                      </a:pPr>
                      <a:r>
                        <a:rPr lang="en-TT" dirty="0"/>
                        <a:t>Simple updates through files, clients can easily modify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TT" dirty="0"/>
                        <a:t>Limited customization, especially in free version</a:t>
                      </a:r>
                    </a:p>
                    <a:p>
                      <a:pPr marL="0" indent="0">
                        <a:buFont typeface="Arial" panose="020B0604020202020204" pitchFamily="34" charset="0"/>
                        <a:buNone/>
                      </a:pPr>
                      <a:endParaRPr lang="en-TT" dirty="0"/>
                    </a:p>
                    <a:p>
                      <a:pPr marL="285750" indent="-285750">
                        <a:buFont typeface="Arial" panose="020B0604020202020204" pitchFamily="34" charset="0"/>
                        <a:buChar char="•"/>
                      </a:pPr>
                      <a:r>
                        <a:rPr lang="en-TT" dirty="0"/>
                        <a:t>Since there is no database cannot handle advanced search options</a:t>
                      </a:r>
                    </a:p>
                    <a:p>
                      <a:pPr marL="0" indent="0">
                        <a:buFont typeface="Arial" panose="020B0604020202020204" pitchFamily="34" charset="0"/>
                        <a:buNone/>
                      </a:pPr>
                      <a:endParaRPr lang="en-TT" dirty="0"/>
                    </a:p>
                    <a:p>
                      <a:pPr marL="285750" indent="-285750">
                        <a:buFont typeface="Arial" panose="020B0604020202020204" pitchFamily="34" charset="0"/>
                        <a:buChar char="•"/>
                      </a:pPr>
                      <a:r>
                        <a:rPr lang="en-TT" dirty="0"/>
                        <a:t>Utilizes Markdown, some users may have challenges with this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700102"/>
                  </a:ext>
                </a:extLst>
              </a:tr>
            </a:tbl>
          </a:graphicData>
        </a:graphic>
      </p:graphicFrame>
    </p:spTree>
    <p:extLst>
      <p:ext uri="{BB962C8B-B14F-4D97-AF65-F5344CB8AC3E}">
        <p14:creationId xmlns:p14="http://schemas.microsoft.com/office/powerpoint/2010/main" val="2104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DC8C-2A22-B2D8-9403-D811B60F84CE}"/>
              </a:ext>
            </a:extLst>
          </p:cNvPr>
          <p:cNvSpPr>
            <a:spLocks noGrp="1"/>
          </p:cNvSpPr>
          <p:nvPr>
            <p:ph type="title"/>
          </p:nvPr>
        </p:nvSpPr>
        <p:spPr>
          <a:xfrm>
            <a:off x="539620" y="253159"/>
            <a:ext cx="10515600" cy="745218"/>
          </a:xfrm>
        </p:spPr>
        <p:txBody>
          <a:bodyPr/>
          <a:lstStyle/>
          <a:p>
            <a:r>
              <a:rPr lang="en-TT" dirty="0">
                <a:solidFill>
                  <a:schemeClr val="accent1"/>
                </a:solidFill>
              </a:rPr>
              <a:t>Alternative Solutions</a:t>
            </a:r>
          </a:p>
        </p:txBody>
      </p:sp>
      <p:sp>
        <p:nvSpPr>
          <p:cNvPr id="5" name="Slide Number Placeholder 4">
            <a:extLst>
              <a:ext uri="{FF2B5EF4-FFF2-40B4-BE49-F238E27FC236}">
                <a16:creationId xmlns:a16="http://schemas.microsoft.com/office/drawing/2014/main" id="{32395A6C-5755-C51D-637F-27CB65AC1521}"/>
              </a:ext>
            </a:extLst>
          </p:cNvPr>
          <p:cNvSpPr>
            <a:spLocks noGrp="1"/>
          </p:cNvSpPr>
          <p:nvPr>
            <p:ph type="sldNum" sz="quarter" idx="12"/>
          </p:nvPr>
        </p:nvSpPr>
        <p:spPr/>
        <p:txBody>
          <a:bodyPr/>
          <a:lstStyle/>
          <a:p>
            <a:fld id="{B5CEABB6-07DC-46E8-9B57-56EC44A396E5}" type="slidenum">
              <a:rPr lang="en-US" smtClean="0"/>
              <a:pPr/>
              <a:t>19</a:t>
            </a:fld>
            <a:endParaRPr lang="en-US" dirty="0"/>
          </a:p>
        </p:txBody>
      </p:sp>
      <p:sp>
        <p:nvSpPr>
          <p:cNvPr id="9" name="TextBox 8">
            <a:extLst>
              <a:ext uri="{FF2B5EF4-FFF2-40B4-BE49-F238E27FC236}">
                <a16:creationId xmlns:a16="http://schemas.microsoft.com/office/drawing/2014/main" id="{47DF3CB4-B2FD-0945-BD96-F9A8ECA9198A}"/>
              </a:ext>
            </a:extLst>
          </p:cNvPr>
          <p:cNvSpPr txBox="1"/>
          <p:nvPr/>
        </p:nvSpPr>
        <p:spPr>
          <a:xfrm>
            <a:off x="921009" y="1497821"/>
            <a:ext cx="9752822" cy="2700676"/>
          </a:xfrm>
          <a:prstGeom prst="rect">
            <a:avLst/>
          </a:prstGeom>
          <a:noFill/>
        </p:spPr>
        <p:txBody>
          <a:bodyPr wrap="square">
            <a:spAutoFit/>
          </a:bodyPr>
          <a:lstStyle/>
          <a:p>
            <a:pPr lvl="0">
              <a:lnSpc>
                <a:spcPct val="150000"/>
              </a:lnSpc>
              <a:spcAft>
                <a:spcPts val="800"/>
              </a:spcAft>
              <a:buSzPts val="1000"/>
              <a:tabLst>
                <a:tab pos="457200" algn="l"/>
              </a:tabLst>
            </a:pPr>
            <a:r>
              <a:rPr lang="en-TT" sz="2400"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YouTube Videos – narrated video split into chapters for each design thinking stage or a series of videos, each of which covers a different stage. The video will walk the user through the stage, the techniques used and how to develop the associated graphics and tools.</a:t>
            </a:r>
          </a:p>
          <a:p>
            <a:pPr lvl="0">
              <a:lnSpc>
                <a:spcPct val="150000"/>
              </a:lnSpc>
              <a:spcAft>
                <a:spcPts val="800"/>
              </a:spcAft>
              <a:buSzPts val="1000"/>
              <a:tabLst>
                <a:tab pos="457200" algn="l"/>
              </a:tabLst>
            </a:pPr>
            <a:endParaRPr lang="en-TT" sz="1400" kern="100" dirty="0">
              <a:solidFill>
                <a:srgbClr val="202122"/>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36CB0D50-17A3-9811-0937-F5C728123D91}"/>
              </a:ext>
            </a:extLst>
          </p:cNvPr>
          <p:cNvGraphicFramePr>
            <a:graphicFrameLocks noGrp="1"/>
          </p:cNvGraphicFramePr>
          <p:nvPr>
            <p:extLst>
              <p:ext uri="{D42A27DB-BD31-4B8C-83A1-F6EECF244321}">
                <p14:modId xmlns:p14="http://schemas.microsoft.com/office/powerpoint/2010/main" val="984166751"/>
              </p:ext>
            </p:extLst>
          </p:nvPr>
        </p:nvGraphicFramePr>
        <p:xfrm>
          <a:off x="1854200" y="3979505"/>
          <a:ext cx="8128000" cy="1285240"/>
        </p:xfrm>
        <a:graphic>
          <a:graphicData uri="http://schemas.openxmlformats.org/drawingml/2006/table">
            <a:tbl>
              <a:tblPr firstRow="1" bandRow="1">
                <a:tableStyleId>{72833802-FEF1-4C79-8D5D-14CF1EAF98D9}</a:tableStyleId>
              </a:tblPr>
              <a:tblGrid>
                <a:gridCol w="4064000">
                  <a:extLst>
                    <a:ext uri="{9D8B030D-6E8A-4147-A177-3AD203B41FA5}">
                      <a16:colId xmlns:a16="http://schemas.microsoft.com/office/drawing/2014/main" val="3959854921"/>
                    </a:ext>
                  </a:extLst>
                </a:gridCol>
                <a:gridCol w="4064000">
                  <a:extLst>
                    <a:ext uri="{9D8B030D-6E8A-4147-A177-3AD203B41FA5}">
                      <a16:colId xmlns:a16="http://schemas.microsoft.com/office/drawing/2014/main" val="277242835"/>
                    </a:ext>
                  </a:extLst>
                </a:gridCol>
              </a:tblGrid>
              <a:tr h="370840">
                <a:tc>
                  <a:txBody>
                    <a:bodyPr/>
                    <a:lstStyle/>
                    <a:p>
                      <a:r>
                        <a:rPr lang="en-TT" dirty="0"/>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T" dirty="0"/>
                        <a:t>Cons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0112833"/>
                  </a:ext>
                </a:extLst>
              </a:tr>
              <a:tr h="370840">
                <a:tc>
                  <a:txBody>
                    <a:bodyPr/>
                    <a:lstStyle/>
                    <a:p>
                      <a:pPr marL="285750" indent="-285750">
                        <a:buFont typeface="Arial" panose="020B0604020202020204" pitchFamily="34" charset="0"/>
                        <a:buChar char="•"/>
                      </a:pPr>
                      <a:r>
                        <a:rPr lang="en-TT" dirty="0"/>
                        <a:t>Engaging format</a:t>
                      </a:r>
                    </a:p>
                    <a:p>
                      <a:pPr marL="285750" indent="-285750">
                        <a:buFont typeface="Arial" panose="020B0604020202020204" pitchFamily="34" charset="0"/>
                        <a:buChar char="•"/>
                      </a:pPr>
                      <a:r>
                        <a:rPr lang="en-TT" dirty="0"/>
                        <a:t>Ease of distribution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285750" indent="-285750">
                        <a:buFont typeface="Arial" panose="020B0604020202020204" pitchFamily="34" charset="0"/>
                        <a:buChar char="•"/>
                      </a:pPr>
                      <a:r>
                        <a:rPr lang="en-TT" dirty="0"/>
                        <a:t>Does not appeal to all learning styles</a:t>
                      </a:r>
                    </a:p>
                    <a:p>
                      <a:pPr marL="285750" indent="-285750">
                        <a:buFont typeface="Arial" panose="020B0604020202020204" pitchFamily="34" charset="0"/>
                        <a:buChar char="•"/>
                      </a:pPr>
                      <a:r>
                        <a:rPr lang="en-TT" dirty="0"/>
                        <a:t>Must be skilfully made to ensure user can navigate to relevant parts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066961"/>
                  </a:ext>
                </a:extLst>
              </a:tr>
            </a:tbl>
          </a:graphicData>
        </a:graphic>
      </p:graphicFrame>
    </p:spTree>
    <p:extLst>
      <p:ext uri="{BB962C8B-B14F-4D97-AF65-F5344CB8AC3E}">
        <p14:creationId xmlns:p14="http://schemas.microsoft.com/office/powerpoint/2010/main" val="979580459"/>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solidFill>
                  <a:schemeClr val="accent1"/>
                </a:solidFill>
              </a:rPr>
              <a:t>PROBLEM</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idx="1"/>
          </p:nvPr>
        </p:nvSpPr>
        <p:spPr/>
        <p:txBody>
          <a:bodyPr>
            <a:normAutofit fontScale="92500" lnSpcReduction="20000"/>
          </a:bodyPr>
          <a:lstStyle/>
          <a:p>
            <a:pPr marL="0" indent="0">
              <a:lnSpc>
                <a:spcPct val="115000"/>
              </a:lnSpc>
              <a:spcAft>
                <a:spcPts val="800"/>
              </a:spcAft>
              <a:buNone/>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People with little or no UX design experience:</a:t>
            </a:r>
          </a:p>
          <a:p>
            <a:pPr>
              <a:lnSpc>
                <a:spcPct val="115000"/>
              </a:lnSpc>
              <a:spcAft>
                <a:spcPts val="800"/>
              </a:spcAft>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Find aspects of the design thinking process ambiguous. There is not always clear understanding of what comes next, which tools or techniques and when </a:t>
            </a:r>
          </a:p>
          <a:p>
            <a:pPr>
              <a:lnSpc>
                <a:spcPct val="115000"/>
              </a:lnSpc>
              <a:spcAft>
                <a:spcPts val="800"/>
              </a:spcAft>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Struggle with the development of some graphics like user flows </a:t>
            </a:r>
          </a:p>
          <a:p>
            <a:pPr>
              <a:lnSpc>
                <a:spcPct val="115000"/>
              </a:lnSpc>
              <a:spcAft>
                <a:spcPts val="800"/>
              </a:spcAft>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Think the process is time consuming, they often need to do a lot of research to find information on best practice or how to create a type of graphic</a:t>
            </a:r>
          </a:p>
          <a:p>
            <a:pPr>
              <a:lnSpc>
                <a:spcPct val="115000"/>
              </a:lnSpc>
              <a:spcAft>
                <a:spcPts val="800"/>
              </a:spcAft>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Have problems coming up with ideas</a:t>
            </a:r>
          </a:p>
          <a:p>
            <a:pPr>
              <a:lnSpc>
                <a:spcPct val="115000"/>
              </a:lnSpc>
              <a:spcAft>
                <a:spcPts val="800"/>
              </a:spcAft>
            </a:pPr>
            <a:r>
              <a:rPr lang="en-TT" sz="2400" kern="100" dirty="0">
                <a:latin typeface="Aptos" panose="020B0004020202020204" pitchFamily="34" charset="0"/>
                <a:ea typeface="Times New Roman" panose="02020603050405020304" pitchFamily="18" charset="0"/>
                <a:cs typeface="Times New Roman" panose="02020603050405020304" pitchFamily="18" charset="0"/>
              </a:rPr>
              <a:t>Other tutorials have large volumes of material, come with considerable time or monetary investment, sign-up </a:t>
            </a:r>
            <a:endParaRPr lang="en-TT" sz="2400" kern="100" dirty="0">
              <a:effectLs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US" sz="24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75423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BA967-4A64-32D6-49BB-56CD7900F7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D583AD-67CC-8545-79AB-A5F4C98B9338}"/>
              </a:ext>
            </a:extLst>
          </p:cNvPr>
          <p:cNvSpPr>
            <a:spLocks noGrp="1"/>
          </p:cNvSpPr>
          <p:nvPr>
            <p:ph type="title"/>
          </p:nvPr>
        </p:nvSpPr>
        <p:spPr>
          <a:xfrm>
            <a:off x="539620" y="253159"/>
            <a:ext cx="10515600" cy="745218"/>
          </a:xfrm>
        </p:spPr>
        <p:txBody>
          <a:bodyPr/>
          <a:lstStyle/>
          <a:p>
            <a:r>
              <a:rPr lang="en-TT" dirty="0">
                <a:solidFill>
                  <a:schemeClr val="accent1"/>
                </a:solidFill>
              </a:rPr>
              <a:t>Alternative Solutions</a:t>
            </a:r>
          </a:p>
        </p:txBody>
      </p:sp>
      <p:sp>
        <p:nvSpPr>
          <p:cNvPr id="5" name="Slide Number Placeholder 4">
            <a:extLst>
              <a:ext uri="{FF2B5EF4-FFF2-40B4-BE49-F238E27FC236}">
                <a16:creationId xmlns:a16="http://schemas.microsoft.com/office/drawing/2014/main" id="{896E5A3C-C442-236F-E02D-355613A14C32}"/>
              </a:ext>
            </a:extLst>
          </p:cNvPr>
          <p:cNvSpPr>
            <a:spLocks noGrp="1"/>
          </p:cNvSpPr>
          <p:nvPr>
            <p:ph type="sldNum" sz="quarter" idx="12"/>
          </p:nvPr>
        </p:nvSpPr>
        <p:spPr/>
        <p:txBody>
          <a:bodyPr/>
          <a:lstStyle/>
          <a:p>
            <a:fld id="{B5CEABB6-07DC-46E8-9B57-56EC44A396E5}" type="slidenum">
              <a:rPr lang="en-US" smtClean="0"/>
              <a:pPr/>
              <a:t>20</a:t>
            </a:fld>
            <a:endParaRPr lang="en-US" dirty="0"/>
          </a:p>
        </p:txBody>
      </p:sp>
      <p:sp>
        <p:nvSpPr>
          <p:cNvPr id="9" name="TextBox 8">
            <a:extLst>
              <a:ext uri="{FF2B5EF4-FFF2-40B4-BE49-F238E27FC236}">
                <a16:creationId xmlns:a16="http://schemas.microsoft.com/office/drawing/2014/main" id="{9E3CC861-E920-9168-3E20-5578F5446A1F}"/>
              </a:ext>
            </a:extLst>
          </p:cNvPr>
          <p:cNvSpPr txBox="1"/>
          <p:nvPr/>
        </p:nvSpPr>
        <p:spPr>
          <a:xfrm>
            <a:off x="921009" y="1385854"/>
            <a:ext cx="9752822" cy="2700676"/>
          </a:xfrm>
          <a:prstGeom prst="rect">
            <a:avLst/>
          </a:prstGeom>
          <a:noFill/>
        </p:spPr>
        <p:txBody>
          <a:bodyPr wrap="square">
            <a:spAutoFit/>
          </a:bodyPr>
          <a:lstStyle/>
          <a:p>
            <a:pPr>
              <a:lnSpc>
                <a:spcPct val="150000"/>
              </a:lnSpc>
              <a:spcAft>
                <a:spcPts val="800"/>
              </a:spcAft>
              <a:buSzPts val="1000"/>
              <a:tabLst>
                <a:tab pos="457200" algn="l"/>
              </a:tabLst>
            </a:pPr>
            <a:r>
              <a:rPr lang="en-TT" sz="2400"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Interactive PDF – Similar to the online handbook, it will outline each stage at a higher level and provide links to more detailed descriptions, lists of techniques which also link to more detailed guides on how to apply the techniques. </a:t>
            </a:r>
            <a:endParaRPr lang="en-TT" sz="2400" kern="100" dirty="0">
              <a:solidFill>
                <a:srgbClr val="202122"/>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SzPts val="1000"/>
              <a:tabLst>
                <a:tab pos="457200" algn="l"/>
              </a:tabLst>
            </a:pPr>
            <a:endParaRPr lang="en-TT" sz="1400" kern="100" dirty="0">
              <a:solidFill>
                <a:srgbClr val="202122"/>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485D94FC-ADC9-C258-3B98-29DD28ED6D5A}"/>
              </a:ext>
            </a:extLst>
          </p:cNvPr>
          <p:cNvGraphicFramePr>
            <a:graphicFrameLocks noGrp="1"/>
          </p:cNvGraphicFramePr>
          <p:nvPr>
            <p:extLst>
              <p:ext uri="{D42A27DB-BD31-4B8C-83A1-F6EECF244321}">
                <p14:modId xmlns:p14="http://schemas.microsoft.com/office/powerpoint/2010/main" val="3342351056"/>
              </p:ext>
            </p:extLst>
          </p:nvPr>
        </p:nvGraphicFramePr>
        <p:xfrm>
          <a:off x="1854200" y="3839547"/>
          <a:ext cx="8128000" cy="1559560"/>
        </p:xfrm>
        <a:graphic>
          <a:graphicData uri="http://schemas.openxmlformats.org/drawingml/2006/table">
            <a:tbl>
              <a:tblPr firstRow="1" bandRow="1">
                <a:tableStyleId>{72833802-FEF1-4C79-8D5D-14CF1EAF98D9}</a:tableStyleId>
              </a:tblPr>
              <a:tblGrid>
                <a:gridCol w="4064000">
                  <a:extLst>
                    <a:ext uri="{9D8B030D-6E8A-4147-A177-3AD203B41FA5}">
                      <a16:colId xmlns:a16="http://schemas.microsoft.com/office/drawing/2014/main" val="3959854921"/>
                    </a:ext>
                  </a:extLst>
                </a:gridCol>
                <a:gridCol w="4064000">
                  <a:extLst>
                    <a:ext uri="{9D8B030D-6E8A-4147-A177-3AD203B41FA5}">
                      <a16:colId xmlns:a16="http://schemas.microsoft.com/office/drawing/2014/main" val="277242835"/>
                    </a:ext>
                  </a:extLst>
                </a:gridCol>
              </a:tblGrid>
              <a:tr h="370840">
                <a:tc>
                  <a:txBody>
                    <a:bodyPr/>
                    <a:lstStyle/>
                    <a:p>
                      <a:r>
                        <a:rPr lang="en-TT" dirty="0"/>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T" dirty="0"/>
                        <a:t>Cons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0112833"/>
                  </a:ext>
                </a:extLst>
              </a:tr>
              <a:tr h="370840">
                <a:tc>
                  <a:txBody>
                    <a:bodyPr/>
                    <a:lstStyle/>
                    <a:p>
                      <a:pPr marL="285750" indent="-285750">
                        <a:buFont typeface="Arial" panose="020B0604020202020204" pitchFamily="34" charset="0"/>
                        <a:buChar char="•"/>
                      </a:pPr>
                      <a:r>
                        <a:rPr lang="en-TT" dirty="0"/>
                        <a:t>Relatively small file that can be downloaded</a:t>
                      </a:r>
                    </a:p>
                    <a:p>
                      <a:pPr marL="285750" indent="-285750">
                        <a:buFont typeface="Arial" panose="020B0604020202020204" pitchFamily="34" charset="0"/>
                        <a:buChar char="•"/>
                      </a:pPr>
                      <a:r>
                        <a:rPr lang="en-TT" dirty="0"/>
                        <a:t>User can have access off-line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285750" indent="-285750">
                        <a:buFont typeface="Arial" panose="020B0604020202020204" pitchFamily="34" charset="0"/>
                        <a:buChar char="•"/>
                      </a:pPr>
                      <a:r>
                        <a:rPr lang="en-TT" dirty="0"/>
                        <a:t>Generally requires special software to create</a:t>
                      </a:r>
                    </a:p>
                    <a:p>
                      <a:pPr marL="285750" indent="-285750">
                        <a:buFont typeface="Arial" panose="020B0604020202020204" pitchFamily="34" charset="0"/>
                        <a:buChar char="•"/>
                      </a:pPr>
                      <a:r>
                        <a:rPr lang="en-TT" dirty="0"/>
                        <a:t>Updates would not be reflected in downloaded document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066961"/>
                  </a:ext>
                </a:extLst>
              </a:tr>
            </a:tbl>
          </a:graphicData>
        </a:graphic>
      </p:graphicFrame>
    </p:spTree>
    <p:extLst>
      <p:ext uri="{BB962C8B-B14F-4D97-AF65-F5344CB8AC3E}">
        <p14:creationId xmlns:p14="http://schemas.microsoft.com/office/powerpoint/2010/main" val="3534039409"/>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64FCB-A893-751C-8E0B-058CEFA407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BB1015-1D30-1605-2908-8F48C891EA5A}"/>
              </a:ext>
            </a:extLst>
          </p:cNvPr>
          <p:cNvSpPr>
            <a:spLocks noGrp="1"/>
          </p:cNvSpPr>
          <p:nvPr>
            <p:ph type="title"/>
          </p:nvPr>
        </p:nvSpPr>
        <p:spPr>
          <a:xfrm>
            <a:off x="539620" y="253159"/>
            <a:ext cx="10515600" cy="745218"/>
          </a:xfrm>
        </p:spPr>
        <p:txBody>
          <a:bodyPr/>
          <a:lstStyle/>
          <a:p>
            <a:r>
              <a:rPr lang="en-TT" dirty="0">
                <a:solidFill>
                  <a:schemeClr val="accent1"/>
                </a:solidFill>
              </a:rPr>
              <a:t>Alternative Solutions</a:t>
            </a:r>
          </a:p>
        </p:txBody>
      </p:sp>
      <p:sp>
        <p:nvSpPr>
          <p:cNvPr id="5" name="Slide Number Placeholder 4">
            <a:extLst>
              <a:ext uri="{FF2B5EF4-FFF2-40B4-BE49-F238E27FC236}">
                <a16:creationId xmlns:a16="http://schemas.microsoft.com/office/drawing/2014/main" id="{8DE75F8F-8359-0920-19CE-D21CCE0C07F8}"/>
              </a:ext>
            </a:extLst>
          </p:cNvPr>
          <p:cNvSpPr>
            <a:spLocks noGrp="1"/>
          </p:cNvSpPr>
          <p:nvPr>
            <p:ph type="sldNum" sz="quarter" idx="12"/>
          </p:nvPr>
        </p:nvSpPr>
        <p:spPr/>
        <p:txBody>
          <a:bodyPr/>
          <a:lstStyle/>
          <a:p>
            <a:fld id="{B5CEABB6-07DC-46E8-9B57-56EC44A396E5}" type="slidenum">
              <a:rPr lang="en-US" smtClean="0"/>
              <a:pPr/>
              <a:t>21</a:t>
            </a:fld>
            <a:endParaRPr lang="en-US" dirty="0"/>
          </a:p>
        </p:txBody>
      </p:sp>
      <p:sp>
        <p:nvSpPr>
          <p:cNvPr id="9" name="TextBox 8">
            <a:extLst>
              <a:ext uri="{FF2B5EF4-FFF2-40B4-BE49-F238E27FC236}">
                <a16:creationId xmlns:a16="http://schemas.microsoft.com/office/drawing/2014/main" id="{E92618CB-3B10-7FDD-433F-AE5FE427F2CD}"/>
              </a:ext>
            </a:extLst>
          </p:cNvPr>
          <p:cNvSpPr txBox="1"/>
          <p:nvPr/>
        </p:nvSpPr>
        <p:spPr>
          <a:xfrm>
            <a:off x="1219589" y="1836320"/>
            <a:ext cx="9752822" cy="1592680"/>
          </a:xfrm>
          <a:prstGeom prst="rect">
            <a:avLst/>
          </a:prstGeom>
          <a:noFill/>
        </p:spPr>
        <p:txBody>
          <a:bodyPr wrap="square">
            <a:spAutoFit/>
          </a:bodyPr>
          <a:lstStyle/>
          <a:p>
            <a:pPr>
              <a:lnSpc>
                <a:spcPct val="150000"/>
              </a:lnSpc>
              <a:spcAft>
                <a:spcPts val="800"/>
              </a:spcAft>
              <a:buSzPts val="1000"/>
              <a:tabLst>
                <a:tab pos="457200" algn="l"/>
              </a:tabLst>
            </a:pPr>
            <a:r>
              <a:rPr lang="en-TT" sz="2400"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E-book, published via Kindle – Can be created like a regular book that provides information on each stage in separate chapters</a:t>
            </a:r>
            <a:endParaRPr lang="en-TT" sz="2400" kern="100" dirty="0">
              <a:solidFill>
                <a:srgbClr val="202122"/>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SzPts val="1000"/>
              <a:tabLst>
                <a:tab pos="457200" algn="l"/>
              </a:tabLst>
            </a:pPr>
            <a:endParaRPr lang="en-TT" sz="1400" kern="100" dirty="0">
              <a:solidFill>
                <a:srgbClr val="202122"/>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335A960-F127-B01A-D0AA-C22D3B7CDD71}"/>
              </a:ext>
            </a:extLst>
          </p:cNvPr>
          <p:cNvGraphicFramePr>
            <a:graphicFrameLocks noGrp="1"/>
          </p:cNvGraphicFramePr>
          <p:nvPr>
            <p:extLst>
              <p:ext uri="{D42A27DB-BD31-4B8C-83A1-F6EECF244321}">
                <p14:modId xmlns:p14="http://schemas.microsoft.com/office/powerpoint/2010/main" val="2795158587"/>
              </p:ext>
            </p:extLst>
          </p:nvPr>
        </p:nvGraphicFramePr>
        <p:xfrm>
          <a:off x="1854200" y="3420267"/>
          <a:ext cx="8128000" cy="1010920"/>
        </p:xfrm>
        <a:graphic>
          <a:graphicData uri="http://schemas.openxmlformats.org/drawingml/2006/table">
            <a:tbl>
              <a:tblPr firstRow="1" bandRow="1">
                <a:tableStyleId>{72833802-FEF1-4C79-8D5D-14CF1EAF98D9}</a:tableStyleId>
              </a:tblPr>
              <a:tblGrid>
                <a:gridCol w="4064000">
                  <a:extLst>
                    <a:ext uri="{9D8B030D-6E8A-4147-A177-3AD203B41FA5}">
                      <a16:colId xmlns:a16="http://schemas.microsoft.com/office/drawing/2014/main" val="3959854921"/>
                    </a:ext>
                  </a:extLst>
                </a:gridCol>
                <a:gridCol w="4064000">
                  <a:extLst>
                    <a:ext uri="{9D8B030D-6E8A-4147-A177-3AD203B41FA5}">
                      <a16:colId xmlns:a16="http://schemas.microsoft.com/office/drawing/2014/main" val="277242835"/>
                    </a:ext>
                  </a:extLst>
                </a:gridCol>
              </a:tblGrid>
              <a:tr h="370840">
                <a:tc>
                  <a:txBody>
                    <a:bodyPr/>
                    <a:lstStyle/>
                    <a:p>
                      <a:r>
                        <a:rPr lang="en-TT" dirty="0"/>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T" dirty="0"/>
                        <a:t>Cons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0112833"/>
                  </a:ext>
                </a:extLst>
              </a:tr>
              <a:tr h="370840">
                <a:tc>
                  <a:txBody>
                    <a:bodyPr/>
                    <a:lstStyle/>
                    <a:p>
                      <a:pPr marL="285750" indent="-285750">
                        <a:buFont typeface="Arial" panose="020B0604020202020204" pitchFamily="34" charset="0"/>
                        <a:buChar char="•"/>
                      </a:pPr>
                      <a:r>
                        <a:rPr lang="en-TT" dirty="0"/>
                        <a:t>Possibility to monetize for developer’s benefit and product improvement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285750" indent="-285750">
                        <a:buFont typeface="Arial" panose="020B0604020202020204" pitchFamily="34" charset="0"/>
                        <a:buChar char="•"/>
                      </a:pPr>
                      <a:r>
                        <a:rPr lang="en-TT" dirty="0"/>
                        <a:t>User would require signup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066961"/>
                  </a:ext>
                </a:extLst>
              </a:tr>
            </a:tbl>
          </a:graphicData>
        </a:graphic>
      </p:graphicFrame>
    </p:spTree>
    <p:extLst>
      <p:ext uri="{BB962C8B-B14F-4D97-AF65-F5344CB8AC3E}">
        <p14:creationId xmlns:p14="http://schemas.microsoft.com/office/powerpoint/2010/main" val="95962635"/>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AA340-E6A7-499F-1EAD-53C8A02490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68D844-4260-8874-58B4-DE2D48155860}"/>
              </a:ext>
            </a:extLst>
          </p:cNvPr>
          <p:cNvSpPr>
            <a:spLocks noGrp="1"/>
          </p:cNvSpPr>
          <p:nvPr>
            <p:ph type="title"/>
          </p:nvPr>
        </p:nvSpPr>
        <p:spPr>
          <a:xfrm>
            <a:off x="5320109" y="1684046"/>
            <a:ext cx="5865740" cy="3671726"/>
          </a:xfrm>
        </p:spPr>
        <p:txBody>
          <a:bodyPr>
            <a:noAutofit/>
          </a:bodyPr>
          <a:lstStyle/>
          <a:p>
            <a:pPr>
              <a:lnSpc>
                <a:spcPct val="150000"/>
              </a:lnSpc>
              <a:spcAft>
                <a:spcPts val="800"/>
              </a:spcAft>
            </a:pPr>
            <a:r>
              <a:rPr lang="en-TT" sz="2000" kern="0" cap="none"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Requires no account setup like a kindle e-book would.</a:t>
            </a:r>
            <a:br>
              <a:rPr lang="en-TT" sz="2000" kern="100" cap="none" spc="15" dirty="0">
                <a:solidFill>
                  <a:srgbClr val="202122"/>
                </a:solidFill>
                <a:effectLst/>
                <a:latin typeface="Calibri" panose="020F0502020204030204" pitchFamily="34" charset="0"/>
                <a:ea typeface="Calibri" panose="020F0502020204030204" pitchFamily="34" charset="0"/>
                <a:cs typeface="Times New Roman" panose="02020603050405020304" pitchFamily="18" charset="0"/>
              </a:rPr>
            </a:br>
            <a:br>
              <a:rPr lang="en-TT" sz="2000" kern="100" cap="none" spc="15" dirty="0">
                <a:solidFill>
                  <a:srgbClr val="202122"/>
                </a:solidFill>
                <a:effectLst/>
                <a:latin typeface="Calibri" panose="020F0502020204030204" pitchFamily="34" charset="0"/>
                <a:ea typeface="Calibri" panose="020F0502020204030204" pitchFamily="34" charset="0"/>
                <a:cs typeface="Times New Roman" panose="02020603050405020304" pitchFamily="18" charset="0"/>
              </a:rPr>
            </a:br>
            <a:r>
              <a:rPr lang="en-TT" sz="2000" kern="0" cap="none" spc="15" dirty="0">
                <a:solidFill>
                  <a:srgbClr val="202122"/>
                </a:solidFill>
                <a:latin typeface="Calibri" panose="020F0502020204030204" pitchFamily="34" charset="0"/>
                <a:ea typeface="Calibri" panose="020F0502020204030204" pitchFamily="34" charset="0"/>
                <a:cs typeface="Calibri" panose="020F0502020204030204" pitchFamily="34" charset="0"/>
              </a:rPr>
              <a:t>D</a:t>
            </a:r>
            <a:r>
              <a:rPr lang="en-TT" sz="2000" kern="0" cap="none"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isplays content as text and images, can be used anywhere unlike </a:t>
            </a:r>
            <a:r>
              <a:rPr lang="en-TT" sz="2000" kern="0" cap="none" spc="15" dirty="0">
                <a:solidFill>
                  <a:srgbClr val="202122"/>
                </a:solidFill>
                <a:latin typeface="Calibri" panose="020F0502020204030204" pitchFamily="34" charset="0"/>
                <a:ea typeface="Times New Roman" panose="02020603050405020304" pitchFamily="18" charset="0"/>
                <a:cs typeface="Calibri" panose="020F0502020204030204" pitchFamily="34" charset="0"/>
              </a:rPr>
              <a:t>Y</a:t>
            </a:r>
            <a:r>
              <a:rPr lang="en-TT" sz="2000" kern="0" cap="none"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ouTube video which has audio and may not play well in some areas due to network security restrictions or bandwidth</a:t>
            </a:r>
            <a:br>
              <a:rPr lang="en-TT" sz="2000" kern="100" cap="none" dirty="0">
                <a:solidFill>
                  <a:srgbClr val="202122"/>
                </a:solidFill>
                <a:effectLst/>
                <a:latin typeface="Calibri" panose="020F0502020204030204" pitchFamily="34" charset="0"/>
                <a:ea typeface="Calibri" panose="020F0502020204030204" pitchFamily="34" charset="0"/>
                <a:cs typeface="Times New Roman" panose="02020603050405020304" pitchFamily="18" charset="0"/>
              </a:rPr>
            </a:br>
            <a:br>
              <a:rPr lang="en-TT" sz="2000" kern="100" cap="none" dirty="0">
                <a:solidFill>
                  <a:srgbClr val="202122"/>
                </a:solidFill>
                <a:effectLst/>
                <a:latin typeface="Calibri" panose="020F0502020204030204" pitchFamily="34" charset="0"/>
                <a:ea typeface="Calibri" panose="020F0502020204030204" pitchFamily="34" charset="0"/>
                <a:cs typeface="Times New Roman" panose="02020603050405020304" pitchFamily="18" charset="0"/>
              </a:rPr>
            </a:br>
            <a:r>
              <a:rPr lang="en-TT" sz="2000" kern="0" cap="none" spc="15" dirty="0">
                <a:solidFill>
                  <a:srgbClr val="202122"/>
                </a:solidFill>
                <a:latin typeface="Calibri" panose="020F0502020204030204" pitchFamily="34" charset="0"/>
                <a:ea typeface="Calibri" panose="020F0502020204030204" pitchFamily="34" charset="0"/>
                <a:cs typeface="Calibri" panose="020F0502020204030204" pitchFamily="34" charset="0"/>
              </a:rPr>
              <a:t>A</a:t>
            </a:r>
            <a:r>
              <a:rPr lang="en-TT" sz="2000" kern="0" cap="none"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llows user to quickly jump to relevant parts</a:t>
            </a:r>
            <a:br>
              <a:rPr lang="en-TT" sz="1800" kern="100" cap="none" dirty="0">
                <a:solidFill>
                  <a:srgbClr val="202122"/>
                </a:solidFill>
                <a:effectLst/>
                <a:latin typeface="Calibri" panose="020F0502020204030204" pitchFamily="34" charset="0"/>
                <a:ea typeface="Calibri" panose="020F0502020204030204" pitchFamily="34" charset="0"/>
                <a:cs typeface="Times New Roman" panose="02020603050405020304" pitchFamily="18" charset="0"/>
              </a:rPr>
            </a:br>
            <a:r>
              <a:rPr lang="en-TT" sz="1800"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a:t>
            </a:r>
            <a:br>
              <a:rPr lang="en-TT"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TT" sz="2400" cap="none" dirty="0">
              <a:effectLst/>
              <a:latin typeface="Aptos" panose="020B0004020202020204" pitchFamily="34" charset="0"/>
              <a:ea typeface="Times New Roman" panose="02020603050405020304" pitchFamily="18" charset="0"/>
            </a:endParaRPr>
          </a:p>
        </p:txBody>
      </p:sp>
      <p:sp>
        <p:nvSpPr>
          <p:cNvPr id="11" name="Slide Number Placeholder 10">
            <a:extLst>
              <a:ext uri="{FF2B5EF4-FFF2-40B4-BE49-F238E27FC236}">
                <a16:creationId xmlns:a16="http://schemas.microsoft.com/office/drawing/2014/main" id="{2AB0F8EA-BD9A-9166-D4C4-C2188AC0E8B8}"/>
              </a:ext>
            </a:extLst>
          </p:cNvPr>
          <p:cNvSpPr>
            <a:spLocks noGrp="1"/>
          </p:cNvSpPr>
          <p:nvPr>
            <p:ph type="sldNum" sz="quarter" idx="12"/>
          </p:nvPr>
        </p:nvSpPr>
        <p:spPr/>
        <p:txBody>
          <a:bodyPr/>
          <a:lstStyle/>
          <a:p>
            <a:fld id="{B5CEABB6-07DC-46E8-9B57-56EC44A396E5}" type="slidenum">
              <a:rPr lang="en-US" smtClean="0"/>
              <a:t>22</a:t>
            </a:fld>
            <a:endParaRPr lang="en-US" dirty="0"/>
          </a:p>
        </p:txBody>
      </p:sp>
      <p:sp>
        <p:nvSpPr>
          <p:cNvPr id="3" name="Title 1">
            <a:extLst>
              <a:ext uri="{FF2B5EF4-FFF2-40B4-BE49-F238E27FC236}">
                <a16:creationId xmlns:a16="http://schemas.microsoft.com/office/drawing/2014/main" id="{12D8DB30-D01F-E921-428E-9CB06774166A}"/>
              </a:ext>
            </a:extLst>
          </p:cNvPr>
          <p:cNvSpPr txBox="1">
            <a:spLocks/>
          </p:cNvSpPr>
          <p:nvPr/>
        </p:nvSpPr>
        <p:spPr>
          <a:xfrm>
            <a:off x="5197731" y="751115"/>
            <a:ext cx="5988118" cy="6159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TT" dirty="0">
                <a:solidFill>
                  <a:schemeClr val="accent2"/>
                </a:solidFill>
              </a:rPr>
              <a:t>Why is this the best solution</a:t>
            </a:r>
          </a:p>
        </p:txBody>
      </p:sp>
    </p:spTree>
    <p:extLst>
      <p:ext uri="{BB962C8B-B14F-4D97-AF65-F5344CB8AC3E}">
        <p14:creationId xmlns:p14="http://schemas.microsoft.com/office/powerpoint/2010/main" val="9395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BF6B3-08B2-1BF8-C7B9-62C3B40F10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92DA04-CAE4-7203-597D-E27D121EB2DE}"/>
              </a:ext>
            </a:extLst>
          </p:cNvPr>
          <p:cNvSpPr>
            <a:spLocks noGrp="1"/>
          </p:cNvSpPr>
          <p:nvPr>
            <p:ph type="title"/>
          </p:nvPr>
        </p:nvSpPr>
        <p:spPr>
          <a:xfrm>
            <a:off x="763555" y="117507"/>
            <a:ext cx="10515600" cy="1325563"/>
          </a:xfrm>
        </p:spPr>
        <p:txBody>
          <a:bodyPr/>
          <a:lstStyle/>
          <a:p>
            <a:r>
              <a:rPr lang="en-US" dirty="0">
                <a:solidFill>
                  <a:schemeClr val="accent2"/>
                </a:solidFill>
              </a:rPr>
              <a:t>BUILDING ON THE MVP</a:t>
            </a:r>
          </a:p>
        </p:txBody>
      </p:sp>
      <p:sp>
        <p:nvSpPr>
          <p:cNvPr id="5" name="Text Placeholder 4">
            <a:extLst>
              <a:ext uri="{FF2B5EF4-FFF2-40B4-BE49-F238E27FC236}">
                <a16:creationId xmlns:a16="http://schemas.microsoft.com/office/drawing/2014/main" id="{BCC7B763-CC80-D65B-895C-F7E019339334}"/>
              </a:ext>
            </a:extLst>
          </p:cNvPr>
          <p:cNvSpPr>
            <a:spLocks noGrp="1"/>
          </p:cNvSpPr>
          <p:nvPr>
            <p:ph idx="1"/>
          </p:nvPr>
        </p:nvSpPr>
        <p:spPr>
          <a:xfrm>
            <a:off x="457200" y="1576873"/>
            <a:ext cx="10896600" cy="4779477"/>
          </a:xfrm>
        </p:spPr>
        <p:txBody>
          <a:bodyPr>
            <a:normAutofit/>
          </a:bodyPr>
          <a:lstStyle/>
          <a:p>
            <a:pPr marL="342900" lvl="0" indent="-342900">
              <a:lnSpc>
                <a:spcPct val="150000"/>
              </a:lnSpc>
              <a:buFont typeface="Symbol" panose="05050102010706020507" pitchFamily="18" charset="2"/>
              <a:buChar char=""/>
            </a:pPr>
            <a:r>
              <a:rPr lang="en-TT" sz="4000"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Review wireframes</a:t>
            </a:r>
            <a:endParaRPr lang="en-TT"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TT" sz="4000"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Improve site accessibility</a:t>
            </a:r>
            <a:endParaRPr lang="en-TT"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TT" sz="4000"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Improve SEO</a:t>
            </a:r>
            <a:endParaRPr lang="en-TT"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4000" dirty="0"/>
          </a:p>
        </p:txBody>
      </p:sp>
      <p:sp>
        <p:nvSpPr>
          <p:cNvPr id="82" name="Slide Number Placeholder 81">
            <a:extLst>
              <a:ext uri="{FF2B5EF4-FFF2-40B4-BE49-F238E27FC236}">
                <a16:creationId xmlns:a16="http://schemas.microsoft.com/office/drawing/2014/main" id="{55B2C897-0473-AD5D-6831-91A0FF0FBA8B}"/>
              </a:ext>
            </a:extLst>
          </p:cNvPr>
          <p:cNvSpPr>
            <a:spLocks noGrp="1"/>
          </p:cNvSpPr>
          <p:nvPr>
            <p:ph type="sldNum" sz="quarter" idx="12"/>
          </p:nvPr>
        </p:nvSpPr>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278350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A8EA6-028B-177C-DE1F-F95156D273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C952AE-595C-EF98-C50F-7D4DA97B4BCC}"/>
              </a:ext>
            </a:extLst>
          </p:cNvPr>
          <p:cNvSpPr>
            <a:spLocks noGrp="1"/>
          </p:cNvSpPr>
          <p:nvPr>
            <p:ph type="title"/>
          </p:nvPr>
        </p:nvSpPr>
        <p:spPr>
          <a:xfrm>
            <a:off x="763555" y="117507"/>
            <a:ext cx="10515600" cy="1325563"/>
          </a:xfrm>
        </p:spPr>
        <p:txBody>
          <a:bodyPr/>
          <a:lstStyle/>
          <a:p>
            <a:r>
              <a:rPr lang="en-US" dirty="0">
                <a:solidFill>
                  <a:schemeClr val="accent2"/>
                </a:solidFill>
              </a:rPr>
              <a:t>BUILDING ON THE MVP</a:t>
            </a:r>
          </a:p>
        </p:txBody>
      </p:sp>
      <p:sp>
        <p:nvSpPr>
          <p:cNvPr id="5" name="Text Placeholder 4">
            <a:extLst>
              <a:ext uri="{FF2B5EF4-FFF2-40B4-BE49-F238E27FC236}">
                <a16:creationId xmlns:a16="http://schemas.microsoft.com/office/drawing/2014/main" id="{08888BAD-DA3A-6BBA-A2E3-3D6D1B467B8F}"/>
              </a:ext>
            </a:extLst>
          </p:cNvPr>
          <p:cNvSpPr>
            <a:spLocks noGrp="1"/>
          </p:cNvSpPr>
          <p:nvPr>
            <p:ph idx="1"/>
          </p:nvPr>
        </p:nvSpPr>
        <p:spPr>
          <a:xfrm>
            <a:off x="457200" y="1576873"/>
            <a:ext cx="10896600" cy="4779477"/>
          </a:xfrm>
        </p:spPr>
        <p:txBody>
          <a:bodyPr>
            <a:normAutofit fontScale="92500" lnSpcReduction="20000"/>
          </a:bodyPr>
          <a:lstStyle/>
          <a:p>
            <a:pPr marL="342900" lvl="0" indent="-342900">
              <a:lnSpc>
                <a:spcPct val="150000"/>
              </a:lnSpc>
              <a:buFont typeface="Symbol" panose="05050102010706020507" pitchFamily="18" charset="2"/>
              <a:buChar char=""/>
            </a:pPr>
            <a:r>
              <a:rPr lang="en-TT"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Add depth to content, that is build out each stage further</a:t>
            </a:r>
            <a:endParaRPr lang="en-TT"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TT" sz="2800" kern="1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Explain step-by-step, how graphics and other deliverables should be developed</a:t>
            </a:r>
            <a:endParaRPr lang="en-TT"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400"/>
              </a:spcAft>
              <a:buFont typeface="Courier New" panose="02070309020205020404" pitchFamily="49" charset="0"/>
              <a:buChar char="o"/>
            </a:pPr>
            <a:r>
              <a:rPr lang="en-TT" sz="2800" kern="1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Provide examples of deliverables</a:t>
            </a:r>
            <a:endParaRPr lang="en-TT"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400"/>
              </a:spcAft>
              <a:buFont typeface="Courier New" panose="02070309020205020404" pitchFamily="49" charset="0"/>
              <a:buChar char="o"/>
            </a:pPr>
            <a:r>
              <a:rPr lang="en-TT" sz="2800" kern="1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Provide a form for users who wish to contribute, request information on a particular topic or provide general feedback</a:t>
            </a:r>
            <a:endParaRPr lang="en-TT"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Bef>
                <a:spcPts val="1400"/>
              </a:spcBef>
              <a:buFont typeface="Courier New" panose="02070309020205020404" pitchFamily="49" charset="0"/>
              <a:buChar char="o"/>
            </a:pPr>
            <a:r>
              <a:rPr lang="en-TT" sz="2800" kern="1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For each graphic/ stage deliverable list resources required to develop: actual material, equipment, information</a:t>
            </a:r>
            <a:endParaRPr lang="en-TT"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TT"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Complete other design thinking stages</a:t>
            </a:r>
            <a:endParaRPr lang="en-TT"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4000" dirty="0"/>
          </a:p>
        </p:txBody>
      </p:sp>
      <p:sp>
        <p:nvSpPr>
          <p:cNvPr id="82" name="Slide Number Placeholder 81">
            <a:extLst>
              <a:ext uri="{FF2B5EF4-FFF2-40B4-BE49-F238E27FC236}">
                <a16:creationId xmlns:a16="http://schemas.microsoft.com/office/drawing/2014/main" id="{3F5CCF78-F895-B130-24D9-19F4C01F2AD2}"/>
              </a:ext>
            </a:extLst>
          </p:cNvPr>
          <p:cNvSpPr>
            <a:spLocks noGrp="1"/>
          </p:cNvSpPr>
          <p:nvPr>
            <p:ph type="sldNum" sz="quarter" idx="12"/>
          </p:nvPr>
        </p:nvSpPr>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44013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561975"/>
            <a:ext cx="10515600" cy="695325"/>
          </a:xfrm>
        </p:spPr>
        <p:txBody>
          <a:bodyPr>
            <a:normAutofit fontScale="90000"/>
          </a:bodyPr>
          <a:lstStyle/>
          <a:p>
            <a:pPr>
              <a:lnSpc>
                <a:spcPct val="115000"/>
              </a:lnSpc>
              <a:spcAft>
                <a:spcPts val="800"/>
              </a:spcAft>
            </a:pPr>
            <a:r>
              <a:rPr lang="en-TT" sz="4400" dirty="0">
                <a:solidFill>
                  <a:schemeClr val="accent1"/>
                </a:solidFill>
              </a:rPr>
              <a:t>FEEDBACK </a:t>
            </a:r>
            <a:r>
              <a:rPr lang="en-TT" sz="4400" dirty="0">
                <a:solidFill>
                  <a:schemeClr val="accent1"/>
                </a:solidFill>
                <a:sym typeface="Wingdings" panose="05000000000000000000" pitchFamily="2" charset="2"/>
              </a:rPr>
              <a:t>?</a:t>
            </a:r>
            <a:endParaRPr lang="en-TT" sz="4400" dirty="0">
              <a:solidFill>
                <a:schemeClr val="accent1"/>
              </a:solidFill>
            </a:endParaRP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838200" y="1779588"/>
            <a:ext cx="10515600" cy="3040062"/>
          </a:xfrm>
        </p:spPr>
        <p:txBody>
          <a:bodyPr vert="horz" lIns="91440" tIns="45720" rIns="91440" bIns="45720" rtlCol="0" anchor="t">
            <a:noAutofit/>
          </a:bodyPr>
          <a:lstStyle/>
          <a:p>
            <a:pPr marL="457200" indent="-457200">
              <a:lnSpc>
                <a:spcPct val="150000"/>
              </a:lnSpc>
              <a:spcAft>
                <a:spcPts val="800"/>
              </a:spcAft>
              <a:buFont typeface="Arial" panose="020B0604020202020204" pitchFamily="34" charset="0"/>
              <a:buChar char="•"/>
            </a:pPr>
            <a:r>
              <a:rPr lang="en-TT" sz="2800"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Are</a:t>
            </a:r>
            <a:r>
              <a:rPr lang="en-TT" sz="1600"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a:t>
            </a:r>
            <a:r>
              <a:rPr lang="en-TT" sz="2800"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there any features or topics that can be added to the handbook?</a:t>
            </a:r>
            <a:endParaRPr lang="en-TT"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50000"/>
              </a:lnSpc>
              <a:spcAft>
                <a:spcPts val="800"/>
              </a:spcAft>
              <a:buFont typeface="Arial" panose="020B0604020202020204" pitchFamily="34" charset="0"/>
              <a:buChar char="•"/>
            </a:pPr>
            <a:r>
              <a:rPr lang="en-TT" sz="2800"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Do you find the guidelines clear, easy to understand and concise?</a:t>
            </a:r>
            <a:endParaRPr lang="en-TT"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50000"/>
              </a:lnSpc>
              <a:spcAft>
                <a:spcPts val="800"/>
              </a:spcAft>
              <a:buFont typeface="Arial" panose="020B0604020202020204" pitchFamily="34" charset="0"/>
              <a:buChar char="•"/>
            </a:pPr>
            <a:r>
              <a:rPr lang="en-TT" sz="2800" kern="0" spc="15"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Is this something a UX design student would use?</a:t>
            </a:r>
            <a:endParaRPr lang="en-TT"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endParaRPr lang="en-TT" kern="1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134637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p:txBody>
          <a:bodyPr>
            <a:normAutofit/>
          </a:bodyPr>
          <a:lstStyle/>
          <a:p>
            <a:r>
              <a:rPr lang="en-US" dirty="0"/>
              <a:t>Janelle Chandass</a:t>
            </a:r>
          </a:p>
          <a:p>
            <a:r>
              <a:rPr lang="en-US" dirty="0"/>
              <a:t>jchandass@northislandcollege.ca</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p:txBody>
          <a:bodyPr/>
          <a:lstStyle/>
          <a:p>
            <a:fld id="{B5CEABB6-07DC-46E8-9B57-56EC44A396E5}" type="slidenum">
              <a:rPr lang="en-US" smtClean="0"/>
              <a:pPr/>
              <a:t>26</a:t>
            </a:fld>
            <a:endParaRPr lang="en-US" dirty="0"/>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solidFill>
                  <a:schemeClr val="accent2"/>
                </a:solidFill>
              </a:rPr>
              <a:t>THE USER</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3</a:t>
            </a:fld>
            <a:endParaRPr lang="en-US" dirty="0"/>
          </a:p>
        </p:txBody>
      </p:sp>
      <p:pic>
        <p:nvPicPr>
          <p:cNvPr id="4" name="Content Placeholder 3" descr="A screen shot of a person's profile&#10;&#10;Description automatically generated">
            <a:extLst>
              <a:ext uri="{FF2B5EF4-FFF2-40B4-BE49-F238E27FC236}">
                <a16:creationId xmlns:a16="http://schemas.microsoft.com/office/drawing/2014/main" id="{8892472A-6FB8-7467-9A7B-17B077E23A9E}"/>
              </a:ext>
            </a:extLst>
          </p:cNvPr>
          <p:cNvPicPr>
            <a:picLocks noGrp="1" noChangeAspect="1"/>
          </p:cNvPicPr>
          <p:nvPr>
            <p:ph idx="1"/>
          </p:nvPr>
        </p:nvPicPr>
        <p:blipFill>
          <a:blip r:embed="rId2"/>
          <a:stretch>
            <a:fillRect/>
          </a:stretch>
        </p:blipFill>
        <p:spPr>
          <a:xfrm>
            <a:off x="3853573" y="365124"/>
            <a:ext cx="6175056" cy="5991225"/>
          </a:xfrm>
          <a:prstGeom prst="rect">
            <a:avLst/>
          </a:prstGeom>
          <a:ln>
            <a:solidFill>
              <a:schemeClr val="tx1"/>
            </a:solidFill>
          </a:ln>
        </p:spPr>
      </p:pic>
    </p:spTree>
    <p:extLst>
      <p:ext uri="{BB962C8B-B14F-4D97-AF65-F5344CB8AC3E}">
        <p14:creationId xmlns:p14="http://schemas.microsoft.com/office/powerpoint/2010/main" val="20102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8D3888-C37B-7A8E-931E-833E2AFA74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809280-03B3-5BF6-27E2-8EDB01A1758D}"/>
              </a:ext>
            </a:extLst>
          </p:cNvPr>
          <p:cNvSpPr>
            <a:spLocks noGrp="1"/>
          </p:cNvSpPr>
          <p:nvPr>
            <p:ph type="title"/>
          </p:nvPr>
        </p:nvSpPr>
        <p:spPr>
          <a:xfrm>
            <a:off x="838200" y="365125"/>
            <a:ext cx="2552700" cy="1325563"/>
          </a:xfrm>
        </p:spPr>
        <p:txBody>
          <a:bodyPr>
            <a:normAutofit/>
          </a:bodyPr>
          <a:lstStyle/>
          <a:p>
            <a:r>
              <a:rPr lang="en-US" sz="1800" dirty="0">
                <a:solidFill>
                  <a:schemeClr val="accent2"/>
                </a:solidFill>
              </a:rPr>
              <a:t>CURRENT JOURNEY MAP</a:t>
            </a:r>
          </a:p>
        </p:txBody>
      </p:sp>
      <p:sp>
        <p:nvSpPr>
          <p:cNvPr id="82" name="Slide Number Placeholder 81">
            <a:extLst>
              <a:ext uri="{FF2B5EF4-FFF2-40B4-BE49-F238E27FC236}">
                <a16:creationId xmlns:a16="http://schemas.microsoft.com/office/drawing/2014/main" id="{72CBD8B9-2CC0-C564-CD1A-8E2A2FC43BEB}"/>
              </a:ext>
            </a:extLst>
          </p:cNvPr>
          <p:cNvSpPr>
            <a:spLocks noGrp="1"/>
          </p:cNvSpPr>
          <p:nvPr>
            <p:ph type="sldNum" sz="quarter" idx="12"/>
          </p:nvPr>
        </p:nvSpPr>
        <p:spPr/>
        <p:txBody>
          <a:bodyPr/>
          <a:lstStyle/>
          <a:p>
            <a:fld id="{B5CEABB6-07DC-46E8-9B57-56EC44A396E5}" type="slidenum">
              <a:rPr lang="en-US" smtClean="0"/>
              <a:pPr/>
              <a:t>4</a:t>
            </a:fld>
            <a:endParaRPr lang="en-US" dirty="0"/>
          </a:p>
        </p:txBody>
      </p:sp>
      <p:pic>
        <p:nvPicPr>
          <p:cNvPr id="6" name="Picture 5" descr="A diagram of a website&#10;&#10;Description automatically generated with medium confidence">
            <a:extLst>
              <a:ext uri="{FF2B5EF4-FFF2-40B4-BE49-F238E27FC236}">
                <a16:creationId xmlns:a16="http://schemas.microsoft.com/office/drawing/2014/main" id="{57DA3193-9A1B-0EC5-E4A9-699274F37EB2}"/>
              </a:ext>
            </a:extLst>
          </p:cNvPr>
          <p:cNvPicPr>
            <a:picLocks noChangeAspect="1"/>
          </p:cNvPicPr>
          <p:nvPr/>
        </p:nvPicPr>
        <p:blipFill>
          <a:blip r:embed="rId2"/>
          <a:stretch>
            <a:fillRect/>
          </a:stretch>
        </p:blipFill>
        <p:spPr>
          <a:xfrm>
            <a:off x="3731066" y="365125"/>
            <a:ext cx="7622734" cy="5923070"/>
          </a:xfrm>
          <a:prstGeom prst="rect">
            <a:avLst/>
          </a:prstGeom>
          <a:ln>
            <a:solidFill>
              <a:schemeClr val="tx1"/>
            </a:solidFill>
          </a:ln>
        </p:spPr>
      </p:pic>
    </p:spTree>
    <p:extLst>
      <p:ext uri="{BB962C8B-B14F-4D97-AF65-F5344CB8AC3E}">
        <p14:creationId xmlns:p14="http://schemas.microsoft.com/office/powerpoint/2010/main" val="152906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1060BC-38F0-3634-2286-2D91D130ED69}"/>
              </a:ext>
            </a:extLst>
          </p:cNvPr>
          <p:cNvSpPr>
            <a:spLocks noGrp="1"/>
          </p:cNvSpPr>
          <p:nvPr>
            <p:ph type="ftr" sz="quarter" idx="11"/>
          </p:nvPr>
        </p:nvSpPr>
        <p:spPr/>
        <p:txBody>
          <a:bodyPr/>
          <a:lstStyle/>
          <a:p>
            <a:r>
              <a:rPr lang="en-US"/>
              <a:t>Pitch Deck</a:t>
            </a:r>
            <a:endParaRPr lang="en-US" dirty="0"/>
          </a:p>
        </p:txBody>
      </p:sp>
      <p:sp>
        <p:nvSpPr>
          <p:cNvPr id="4" name="Slide Number Placeholder 3">
            <a:extLst>
              <a:ext uri="{FF2B5EF4-FFF2-40B4-BE49-F238E27FC236}">
                <a16:creationId xmlns:a16="http://schemas.microsoft.com/office/drawing/2014/main" id="{CE826712-CA2C-48D4-2218-B804A15A63C5}"/>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6" name="Picture 5">
            <a:extLst>
              <a:ext uri="{FF2B5EF4-FFF2-40B4-BE49-F238E27FC236}">
                <a16:creationId xmlns:a16="http://schemas.microsoft.com/office/drawing/2014/main" id="{91937173-1C51-340C-02F2-B5C14AD1B6E9}"/>
              </a:ext>
            </a:extLst>
          </p:cNvPr>
          <p:cNvPicPr>
            <a:picLocks noChangeAspect="1"/>
          </p:cNvPicPr>
          <p:nvPr/>
        </p:nvPicPr>
        <p:blipFill>
          <a:blip r:embed="rId2"/>
          <a:stretch>
            <a:fillRect/>
          </a:stretch>
        </p:blipFill>
        <p:spPr>
          <a:xfrm>
            <a:off x="4495661" y="274046"/>
            <a:ext cx="3200677" cy="6309907"/>
          </a:xfrm>
          <a:prstGeom prst="rect">
            <a:avLst/>
          </a:prstGeom>
        </p:spPr>
      </p:pic>
    </p:spTree>
    <p:extLst>
      <p:ext uri="{BB962C8B-B14F-4D97-AF65-F5344CB8AC3E}">
        <p14:creationId xmlns:p14="http://schemas.microsoft.com/office/powerpoint/2010/main" val="123852438"/>
      </p:ext>
    </p:extLst>
  </p:cSld>
  <p:clrMapOvr>
    <a:masterClrMapping/>
  </p:clrMapOvr>
  <mc:AlternateContent xmlns:mc="http://schemas.openxmlformats.org/markup-compatibility/2006" xmlns:p14="http://schemas.microsoft.com/office/powerpoint/2010/main">
    <mc:Choice Requires="p14">
      <p:transition p14:dur="0" advTm="45000"/>
    </mc:Choice>
    <mc:Fallback xmlns="">
      <p:transition advTm="4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198FD-5536-7700-3F08-A64F7B72D40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A46A24E-6031-F2D8-65BD-500E096B7527}"/>
              </a:ext>
            </a:extLst>
          </p:cNvPr>
          <p:cNvSpPr>
            <a:spLocks noGrp="1"/>
          </p:cNvSpPr>
          <p:nvPr>
            <p:ph type="ftr" sz="quarter" idx="11"/>
          </p:nvPr>
        </p:nvSpPr>
        <p:spPr/>
        <p:txBody>
          <a:bodyPr/>
          <a:lstStyle/>
          <a:p>
            <a:r>
              <a:rPr lang="en-US"/>
              <a:t>Pitch Deck</a:t>
            </a:r>
            <a:endParaRPr lang="en-US" dirty="0"/>
          </a:p>
        </p:txBody>
      </p:sp>
      <p:sp>
        <p:nvSpPr>
          <p:cNvPr id="4" name="Slide Number Placeholder 3">
            <a:extLst>
              <a:ext uri="{FF2B5EF4-FFF2-40B4-BE49-F238E27FC236}">
                <a16:creationId xmlns:a16="http://schemas.microsoft.com/office/drawing/2014/main" id="{769FBEEB-6E2F-C393-04F9-E90447240BB6}"/>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6" name="Picture 5">
            <a:extLst>
              <a:ext uri="{FF2B5EF4-FFF2-40B4-BE49-F238E27FC236}">
                <a16:creationId xmlns:a16="http://schemas.microsoft.com/office/drawing/2014/main" id="{8C5ED279-6BAB-CECC-C324-4A416DA2936C}"/>
              </a:ext>
            </a:extLst>
          </p:cNvPr>
          <p:cNvPicPr>
            <a:picLocks noChangeAspect="1"/>
          </p:cNvPicPr>
          <p:nvPr/>
        </p:nvPicPr>
        <p:blipFill>
          <a:blip r:embed="rId2"/>
          <a:stretch>
            <a:fillRect/>
          </a:stretch>
        </p:blipFill>
        <p:spPr>
          <a:xfrm>
            <a:off x="4495661" y="274046"/>
            <a:ext cx="3200677" cy="6309907"/>
          </a:xfrm>
          <a:prstGeom prst="rect">
            <a:avLst/>
          </a:prstGeom>
          <a:ln w="12700">
            <a:solidFill>
              <a:schemeClr val="accent1"/>
            </a:solidFill>
          </a:ln>
        </p:spPr>
      </p:pic>
      <p:pic>
        <p:nvPicPr>
          <p:cNvPr id="7" name="Picture 6">
            <a:extLst>
              <a:ext uri="{FF2B5EF4-FFF2-40B4-BE49-F238E27FC236}">
                <a16:creationId xmlns:a16="http://schemas.microsoft.com/office/drawing/2014/main" id="{F7DA1B14-92F8-21CC-A54A-2B196412EF2C}"/>
              </a:ext>
            </a:extLst>
          </p:cNvPr>
          <p:cNvPicPr>
            <a:picLocks noChangeAspect="1"/>
          </p:cNvPicPr>
          <p:nvPr/>
        </p:nvPicPr>
        <p:blipFill>
          <a:blip r:embed="rId3"/>
          <a:stretch>
            <a:fillRect/>
          </a:stretch>
        </p:blipFill>
        <p:spPr>
          <a:xfrm>
            <a:off x="6723611" y="971550"/>
            <a:ext cx="2402517" cy="4539892"/>
          </a:xfrm>
          <a:prstGeom prst="rect">
            <a:avLst/>
          </a:prstGeom>
          <a:ln w="19050">
            <a:solidFill>
              <a:schemeClr val="accent2"/>
            </a:solidFill>
          </a:ln>
        </p:spPr>
      </p:pic>
    </p:spTree>
    <p:extLst>
      <p:ext uri="{BB962C8B-B14F-4D97-AF65-F5344CB8AC3E}">
        <p14:creationId xmlns:p14="http://schemas.microsoft.com/office/powerpoint/2010/main" val="683401840"/>
      </p:ext>
    </p:extLst>
  </p:cSld>
  <p:clrMapOvr>
    <a:masterClrMapping/>
  </p:clrMapOvr>
  <mc:AlternateContent xmlns:mc="http://schemas.openxmlformats.org/markup-compatibility/2006" xmlns:p14="http://schemas.microsoft.com/office/powerpoint/2010/main">
    <mc:Choice Requires="p14">
      <p:transition p14:dur="0" advTm="45000"/>
    </mc:Choice>
    <mc:Fallback xmlns="">
      <p:transition advTm="4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1B331-6CFF-2AB3-A754-FE7E6080F01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E8E6FA-D469-5D5A-0205-30B8FCE00C8D}"/>
              </a:ext>
            </a:extLst>
          </p:cNvPr>
          <p:cNvSpPr>
            <a:spLocks noGrp="1"/>
          </p:cNvSpPr>
          <p:nvPr>
            <p:ph type="ftr" sz="quarter" idx="11"/>
          </p:nvPr>
        </p:nvSpPr>
        <p:spPr/>
        <p:txBody>
          <a:bodyPr/>
          <a:lstStyle/>
          <a:p>
            <a:r>
              <a:rPr lang="en-US"/>
              <a:t>Pitch Deck</a:t>
            </a:r>
            <a:endParaRPr lang="en-US" dirty="0"/>
          </a:p>
        </p:txBody>
      </p:sp>
      <p:sp>
        <p:nvSpPr>
          <p:cNvPr id="4" name="Slide Number Placeholder 3">
            <a:extLst>
              <a:ext uri="{FF2B5EF4-FFF2-40B4-BE49-F238E27FC236}">
                <a16:creationId xmlns:a16="http://schemas.microsoft.com/office/drawing/2014/main" id="{17F24897-C59B-51BD-9779-FA204C0953AF}"/>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6" name="Picture 5">
            <a:extLst>
              <a:ext uri="{FF2B5EF4-FFF2-40B4-BE49-F238E27FC236}">
                <a16:creationId xmlns:a16="http://schemas.microsoft.com/office/drawing/2014/main" id="{83C63E13-E422-547F-58BE-61C555FF458D}"/>
              </a:ext>
            </a:extLst>
          </p:cNvPr>
          <p:cNvPicPr>
            <a:picLocks noChangeAspect="1"/>
          </p:cNvPicPr>
          <p:nvPr/>
        </p:nvPicPr>
        <p:blipFill>
          <a:blip r:embed="rId2"/>
          <a:stretch>
            <a:fillRect/>
          </a:stretch>
        </p:blipFill>
        <p:spPr>
          <a:xfrm>
            <a:off x="4495661" y="274046"/>
            <a:ext cx="3200677" cy="6309907"/>
          </a:xfrm>
          <a:prstGeom prst="rect">
            <a:avLst/>
          </a:prstGeom>
          <a:ln w="12700">
            <a:solidFill>
              <a:schemeClr val="accent1"/>
            </a:solidFill>
          </a:ln>
        </p:spPr>
      </p:pic>
      <p:pic>
        <p:nvPicPr>
          <p:cNvPr id="7" name="Picture 6">
            <a:extLst>
              <a:ext uri="{FF2B5EF4-FFF2-40B4-BE49-F238E27FC236}">
                <a16:creationId xmlns:a16="http://schemas.microsoft.com/office/drawing/2014/main" id="{0D207BFC-2514-3CC4-F6E4-47B7494EACBD}"/>
              </a:ext>
            </a:extLst>
          </p:cNvPr>
          <p:cNvPicPr>
            <a:picLocks noChangeAspect="1"/>
          </p:cNvPicPr>
          <p:nvPr/>
        </p:nvPicPr>
        <p:blipFill>
          <a:blip r:embed="rId3"/>
          <a:stretch>
            <a:fillRect/>
          </a:stretch>
        </p:blipFill>
        <p:spPr>
          <a:xfrm>
            <a:off x="6723611" y="971550"/>
            <a:ext cx="2402517" cy="4539892"/>
          </a:xfrm>
          <a:prstGeom prst="rect">
            <a:avLst/>
          </a:prstGeom>
          <a:ln w="19050">
            <a:solidFill>
              <a:schemeClr val="accent2"/>
            </a:solidFill>
          </a:ln>
        </p:spPr>
      </p:pic>
      <p:pic>
        <p:nvPicPr>
          <p:cNvPr id="8" name="Picture 7">
            <a:extLst>
              <a:ext uri="{FF2B5EF4-FFF2-40B4-BE49-F238E27FC236}">
                <a16:creationId xmlns:a16="http://schemas.microsoft.com/office/drawing/2014/main" id="{251A068B-A39F-DFC0-BF52-9150624694BB}"/>
              </a:ext>
            </a:extLst>
          </p:cNvPr>
          <p:cNvPicPr>
            <a:picLocks noChangeAspect="1"/>
          </p:cNvPicPr>
          <p:nvPr/>
        </p:nvPicPr>
        <p:blipFill>
          <a:blip r:embed="rId4"/>
          <a:stretch>
            <a:fillRect/>
          </a:stretch>
        </p:blipFill>
        <p:spPr>
          <a:xfrm>
            <a:off x="380725" y="3377687"/>
            <a:ext cx="7277512" cy="2841141"/>
          </a:xfrm>
          <a:prstGeom prst="rect">
            <a:avLst/>
          </a:prstGeom>
          <a:ln>
            <a:solidFill>
              <a:schemeClr val="tx1"/>
            </a:solidFill>
          </a:ln>
        </p:spPr>
      </p:pic>
    </p:spTree>
    <p:extLst>
      <p:ext uri="{BB962C8B-B14F-4D97-AF65-F5344CB8AC3E}">
        <p14:creationId xmlns:p14="http://schemas.microsoft.com/office/powerpoint/2010/main" val="409681905"/>
      </p:ext>
    </p:extLst>
  </p:cSld>
  <p:clrMapOvr>
    <a:masterClrMapping/>
  </p:clrMapOvr>
  <mc:AlternateContent xmlns:mc="http://schemas.openxmlformats.org/markup-compatibility/2006" xmlns:p14="http://schemas.microsoft.com/office/powerpoint/2010/main">
    <mc:Choice Requires="p14">
      <p:transition p14:dur="0" advTm="45000"/>
    </mc:Choice>
    <mc:Fallback xmlns="">
      <p:transition advTm="4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7CFBF-4A1E-E6F2-D2C9-2DBAF34FF79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70EA80-7A3B-49C1-9D2B-2B64B94F6820}"/>
              </a:ext>
            </a:extLst>
          </p:cNvPr>
          <p:cNvSpPr>
            <a:spLocks noGrp="1"/>
          </p:cNvSpPr>
          <p:nvPr>
            <p:ph type="ftr" sz="quarter" idx="11"/>
          </p:nvPr>
        </p:nvSpPr>
        <p:spPr/>
        <p:txBody>
          <a:bodyPr/>
          <a:lstStyle/>
          <a:p>
            <a:r>
              <a:rPr lang="en-US"/>
              <a:t>Pitch Deck</a:t>
            </a:r>
            <a:endParaRPr lang="en-US" dirty="0"/>
          </a:p>
        </p:txBody>
      </p:sp>
      <p:sp>
        <p:nvSpPr>
          <p:cNvPr id="4" name="Slide Number Placeholder 3">
            <a:extLst>
              <a:ext uri="{FF2B5EF4-FFF2-40B4-BE49-F238E27FC236}">
                <a16:creationId xmlns:a16="http://schemas.microsoft.com/office/drawing/2014/main" id="{44DE8FEA-903F-56E2-3A40-140B85F5686C}"/>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6" name="Picture 5">
            <a:extLst>
              <a:ext uri="{FF2B5EF4-FFF2-40B4-BE49-F238E27FC236}">
                <a16:creationId xmlns:a16="http://schemas.microsoft.com/office/drawing/2014/main" id="{C6C222C2-9380-F899-F145-A7FDEC918C9F}"/>
              </a:ext>
            </a:extLst>
          </p:cNvPr>
          <p:cNvPicPr>
            <a:picLocks noChangeAspect="1"/>
          </p:cNvPicPr>
          <p:nvPr/>
        </p:nvPicPr>
        <p:blipFill>
          <a:blip r:embed="rId2"/>
          <a:stretch>
            <a:fillRect/>
          </a:stretch>
        </p:blipFill>
        <p:spPr>
          <a:xfrm>
            <a:off x="4495661" y="274046"/>
            <a:ext cx="3200677" cy="6309907"/>
          </a:xfrm>
          <a:prstGeom prst="rect">
            <a:avLst/>
          </a:prstGeom>
          <a:ln w="12700">
            <a:solidFill>
              <a:schemeClr val="accent1"/>
            </a:solidFill>
          </a:ln>
        </p:spPr>
      </p:pic>
      <p:pic>
        <p:nvPicPr>
          <p:cNvPr id="7" name="Picture 6">
            <a:extLst>
              <a:ext uri="{FF2B5EF4-FFF2-40B4-BE49-F238E27FC236}">
                <a16:creationId xmlns:a16="http://schemas.microsoft.com/office/drawing/2014/main" id="{2BCDC74A-0603-1ECB-0ECF-693CB7B1F737}"/>
              </a:ext>
            </a:extLst>
          </p:cNvPr>
          <p:cNvPicPr>
            <a:picLocks noChangeAspect="1"/>
          </p:cNvPicPr>
          <p:nvPr/>
        </p:nvPicPr>
        <p:blipFill>
          <a:blip r:embed="rId3"/>
          <a:stretch>
            <a:fillRect/>
          </a:stretch>
        </p:blipFill>
        <p:spPr>
          <a:xfrm>
            <a:off x="6723611" y="971550"/>
            <a:ext cx="2402517" cy="4539892"/>
          </a:xfrm>
          <a:prstGeom prst="rect">
            <a:avLst/>
          </a:prstGeom>
          <a:ln w="19050">
            <a:solidFill>
              <a:schemeClr val="accent2"/>
            </a:solidFill>
          </a:ln>
        </p:spPr>
      </p:pic>
      <p:pic>
        <p:nvPicPr>
          <p:cNvPr id="8" name="Picture 7">
            <a:extLst>
              <a:ext uri="{FF2B5EF4-FFF2-40B4-BE49-F238E27FC236}">
                <a16:creationId xmlns:a16="http://schemas.microsoft.com/office/drawing/2014/main" id="{0F0B9EAC-8C06-ECA2-BF37-FF4F1B8028DF}"/>
              </a:ext>
            </a:extLst>
          </p:cNvPr>
          <p:cNvPicPr>
            <a:picLocks noChangeAspect="1"/>
          </p:cNvPicPr>
          <p:nvPr/>
        </p:nvPicPr>
        <p:blipFill>
          <a:blip r:embed="rId4"/>
          <a:stretch>
            <a:fillRect/>
          </a:stretch>
        </p:blipFill>
        <p:spPr>
          <a:xfrm>
            <a:off x="380725" y="3377687"/>
            <a:ext cx="7277512" cy="2841141"/>
          </a:xfrm>
          <a:prstGeom prst="rect">
            <a:avLst/>
          </a:prstGeom>
          <a:ln>
            <a:solidFill>
              <a:schemeClr val="tx1"/>
            </a:solidFill>
          </a:ln>
        </p:spPr>
      </p:pic>
      <p:pic>
        <p:nvPicPr>
          <p:cNvPr id="5" name="Picture 4">
            <a:extLst>
              <a:ext uri="{FF2B5EF4-FFF2-40B4-BE49-F238E27FC236}">
                <a16:creationId xmlns:a16="http://schemas.microsoft.com/office/drawing/2014/main" id="{0989E134-F655-DBF4-4C6F-1599DC611227}"/>
              </a:ext>
            </a:extLst>
          </p:cNvPr>
          <p:cNvPicPr>
            <a:picLocks noChangeAspect="1"/>
          </p:cNvPicPr>
          <p:nvPr/>
        </p:nvPicPr>
        <p:blipFill rotWithShape="1">
          <a:blip r:embed="rId5"/>
          <a:srcRect l="58612"/>
          <a:stretch/>
        </p:blipFill>
        <p:spPr>
          <a:xfrm>
            <a:off x="7749987" y="2614729"/>
            <a:ext cx="3819020" cy="4106746"/>
          </a:xfrm>
          <a:prstGeom prst="rect">
            <a:avLst/>
          </a:prstGeom>
          <a:ln w="12700">
            <a:solidFill>
              <a:schemeClr val="accent1"/>
            </a:solidFill>
          </a:ln>
        </p:spPr>
      </p:pic>
      <p:pic>
        <p:nvPicPr>
          <p:cNvPr id="15" name="Picture 14">
            <a:extLst>
              <a:ext uri="{FF2B5EF4-FFF2-40B4-BE49-F238E27FC236}">
                <a16:creationId xmlns:a16="http://schemas.microsoft.com/office/drawing/2014/main" id="{C90011FD-FD32-1BCF-0E83-17DF96B841E9}"/>
              </a:ext>
            </a:extLst>
          </p:cNvPr>
          <p:cNvPicPr>
            <a:picLocks noChangeAspect="1"/>
          </p:cNvPicPr>
          <p:nvPr/>
        </p:nvPicPr>
        <p:blipFill>
          <a:blip r:embed="rId6"/>
          <a:stretch>
            <a:fillRect/>
          </a:stretch>
        </p:blipFill>
        <p:spPr>
          <a:xfrm>
            <a:off x="2011035" y="1766410"/>
            <a:ext cx="7437765" cy="2377646"/>
          </a:xfrm>
          <a:prstGeom prst="rect">
            <a:avLst/>
          </a:prstGeom>
        </p:spPr>
      </p:pic>
    </p:spTree>
    <p:extLst>
      <p:ext uri="{BB962C8B-B14F-4D97-AF65-F5344CB8AC3E}">
        <p14:creationId xmlns:p14="http://schemas.microsoft.com/office/powerpoint/2010/main" val="1485898875"/>
      </p:ext>
    </p:extLst>
  </p:cSld>
  <p:clrMapOvr>
    <a:masterClrMapping/>
  </p:clrMapOvr>
  <mc:AlternateContent xmlns:mc="http://schemas.openxmlformats.org/markup-compatibility/2006" xmlns:p14="http://schemas.microsoft.com/office/powerpoint/2010/main">
    <mc:Choice Requires="p14">
      <p:transition p14:dur="0" advTm="45000"/>
    </mc:Choice>
    <mc:Fallback xmlns="">
      <p:transition advTm="4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E4E0A-853E-C5CC-BFEE-B63C8780643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7DD14A-6482-98F6-B24C-1F9C15270A43}"/>
              </a:ext>
            </a:extLst>
          </p:cNvPr>
          <p:cNvSpPr>
            <a:spLocks noGrp="1"/>
          </p:cNvSpPr>
          <p:nvPr>
            <p:ph type="ftr" sz="quarter" idx="11"/>
          </p:nvPr>
        </p:nvSpPr>
        <p:spPr/>
        <p:txBody>
          <a:bodyPr/>
          <a:lstStyle/>
          <a:p>
            <a:r>
              <a:rPr lang="en-US"/>
              <a:t>Pitch Deck</a:t>
            </a:r>
            <a:endParaRPr lang="en-US" dirty="0"/>
          </a:p>
        </p:txBody>
      </p:sp>
      <p:sp>
        <p:nvSpPr>
          <p:cNvPr id="4" name="Slide Number Placeholder 3">
            <a:extLst>
              <a:ext uri="{FF2B5EF4-FFF2-40B4-BE49-F238E27FC236}">
                <a16:creationId xmlns:a16="http://schemas.microsoft.com/office/drawing/2014/main" id="{AA3C58E9-A7D5-EC4B-FCD8-A6422055AF9D}"/>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6" name="Picture 5">
            <a:extLst>
              <a:ext uri="{FF2B5EF4-FFF2-40B4-BE49-F238E27FC236}">
                <a16:creationId xmlns:a16="http://schemas.microsoft.com/office/drawing/2014/main" id="{5AC17908-FDB7-6CF3-CFCE-0DDAEAE0C1C5}"/>
              </a:ext>
            </a:extLst>
          </p:cNvPr>
          <p:cNvPicPr>
            <a:picLocks noChangeAspect="1"/>
          </p:cNvPicPr>
          <p:nvPr/>
        </p:nvPicPr>
        <p:blipFill>
          <a:blip r:embed="rId2"/>
          <a:stretch>
            <a:fillRect/>
          </a:stretch>
        </p:blipFill>
        <p:spPr>
          <a:xfrm>
            <a:off x="4495661" y="274046"/>
            <a:ext cx="3200677" cy="6309907"/>
          </a:xfrm>
          <a:prstGeom prst="rect">
            <a:avLst/>
          </a:prstGeom>
          <a:ln w="12700">
            <a:solidFill>
              <a:schemeClr val="accent1"/>
            </a:solidFill>
          </a:ln>
        </p:spPr>
      </p:pic>
      <p:pic>
        <p:nvPicPr>
          <p:cNvPr id="7" name="Picture 6">
            <a:extLst>
              <a:ext uri="{FF2B5EF4-FFF2-40B4-BE49-F238E27FC236}">
                <a16:creationId xmlns:a16="http://schemas.microsoft.com/office/drawing/2014/main" id="{A8E34BCF-6BD8-E8E2-79A6-1031C8A3276D}"/>
              </a:ext>
            </a:extLst>
          </p:cNvPr>
          <p:cNvPicPr>
            <a:picLocks noChangeAspect="1"/>
          </p:cNvPicPr>
          <p:nvPr/>
        </p:nvPicPr>
        <p:blipFill>
          <a:blip r:embed="rId3"/>
          <a:stretch>
            <a:fillRect/>
          </a:stretch>
        </p:blipFill>
        <p:spPr>
          <a:xfrm>
            <a:off x="6723611" y="971550"/>
            <a:ext cx="2402517" cy="4539892"/>
          </a:xfrm>
          <a:prstGeom prst="rect">
            <a:avLst/>
          </a:prstGeom>
          <a:ln w="19050">
            <a:solidFill>
              <a:schemeClr val="accent2"/>
            </a:solidFill>
          </a:ln>
        </p:spPr>
      </p:pic>
      <p:pic>
        <p:nvPicPr>
          <p:cNvPr id="8" name="Picture 7">
            <a:extLst>
              <a:ext uri="{FF2B5EF4-FFF2-40B4-BE49-F238E27FC236}">
                <a16:creationId xmlns:a16="http://schemas.microsoft.com/office/drawing/2014/main" id="{304841BC-0789-1122-B57C-7C28F59DDCF2}"/>
              </a:ext>
            </a:extLst>
          </p:cNvPr>
          <p:cNvPicPr>
            <a:picLocks noChangeAspect="1"/>
          </p:cNvPicPr>
          <p:nvPr/>
        </p:nvPicPr>
        <p:blipFill>
          <a:blip r:embed="rId4"/>
          <a:stretch>
            <a:fillRect/>
          </a:stretch>
        </p:blipFill>
        <p:spPr>
          <a:xfrm>
            <a:off x="380725" y="3377687"/>
            <a:ext cx="7277512" cy="2841141"/>
          </a:xfrm>
          <a:prstGeom prst="rect">
            <a:avLst/>
          </a:prstGeom>
          <a:ln>
            <a:solidFill>
              <a:schemeClr val="tx1"/>
            </a:solidFill>
          </a:ln>
        </p:spPr>
      </p:pic>
      <p:pic>
        <p:nvPicPr>
          <p:cNvPr id="5" name="Picture 4">
            <a:extLst>
              <a:ext uri="{FF2B5EF4-FFF2-40B4-BE49-F238E27FC236}">
                <a16:creationId xmlns:a16="http://schemas.microsoft.com/office/drawing/2014/main" id="{CCDF4113-BEA4-3922-DD65-5ED436BD55D9}"/>
              </a:ext>
            </a:extLst>
          </p:cNvPr>
          <p:cNvPicPr>
            <a:picLocks noChangeAspect="1"/>
          </p:cNvPicPr>
          <p:nvPr/>
        </p:nvPicPr>
        <p:blipFill rotWithShape="1">
          <a:blip r:embed="rId5"/>
          <a:srcRect l="58612"/>
          <a:stretch/>
        </p:blipFill>
        <p:spPr>
          <a:xfrm>
            <a:off x="7749987" y="2614729"/>
            <a:ext cx="3819020" cy="4106746"/>
          </a:xfrm>
          <a:prstGeom prst="rect">
            <a:avLst/>
          </a:prstGeom>
          <a:ln w="12700">
            <a:solidFill>
              <a:schemeClr val="accent1"/>
            </a:solidFill>
          </a:ln>
        </p:spPr>
      </p:pic>
      <p:pic>
        <p:nvPicPr>
          <p:cNvPr id="15" name="Picture 14">
            <a:extLst>
              <a:ext uri="{FF2B5EF4-FFF2-40B4-BE49-F238E27FC236}">
                <a16:creationId xmlns:a16="http://schemas.microsoft.com/office/drawing/2014/main" id="{D4356CE3-F1F3-0B7A-3D94-C697B12942AD}"/>
              </a:ext>
            </a:extLst>
          </p:cNvPr>
          <p:cNvPicPr>
            <a:picLocks noChangeAspect="1"/>
          </p:cNvPicPr>
          <p:nvPr/>
        </p:nvPicPr>
        <p:blipFill>
          <a:blip r:embed="rId6"/>
          <a:stretch>
            <a:fillRect/>
          </a:stretch>
        </p:blipFill>
        <p:spPr>
          <a:xfrm>
            <a:off x="0" y="136524"/>
            <a:ext cx="7437765" cy="2377646"/>
          </a:xfrm>
          <a:prstGeom prst="rect">
            <a:avLst/>
          </a:prstGeom>
        </p:spPr>
      </p:pic>
      <p:pic>
        <p:nvPicPr>
          <p:cNvPr id="9" name="Picture 8">
            <a:extLst>
              <a:ext uri="{FF2B5EF4-FFF2-40B4-BE49-F238E27FC236}">
                <a16:creationId xmlns:a16="http://schemas.microsoft.com/office/drawing/2014/main" id="{E376A16D-7A8F-30C5-57FD-1E7372D4BE08}"/>
              </a:ext>
            </a:extLst>
          </p:cNvPr>
          <p:cNvPicPr>
            <a:picLocks noChangeAspect="1"/>
          </p:cNvPicPr>
          <p:nvPr/>
        </p:nvPicPr>
        <p:blipFill>
          <a:blip r:embed="rId7"/>
          <a:stretch>
            <a:fillRect/>
          </a:stretch>
        </p:blipFill>
        <p:spPr>
          <a:xfrm>
            <a:off x="3011180" y="1066991"/>
            <a:ext cx="6114948" cy="4104392"/>
          </a:xfrm>
          <a:prstGeom prst="rect">
            <a:avLst/>
          </a:prstGeom>
          <a:ln w="28575">
            <a:solidFill>
              <a:schemeClr val="accent1"/>
            </a:solidFill>
          </a:ln>
        </p:spPr>
      </p:pic>
    </p:spTree>
    <p:extLst>
      <p:ext uri="{BB962C8B-B14F-4D97-AF65-F5344CB8AC3E}">
        <p14:creationId xmlns:p14="http://schemas.microsoft.com/office/powerpoint/2010/main" val="906754522"/>
      </p:ext>
    </p:extLst>
  </p:cSld>
  <p:clrMapOvr>
    <a:masterClrMapping/>
  </p:clrMapOvr>
  <mc:AlternateContent xmlns:mc="http://schemas.openxmlformats.org/markup-compatibility/2006" xmlns:p14="http://schemas.microsoft.com/office/powerpoint/2010/main">
    <mc:Choice Requires="p14">
      <p:transition p14:dur="0" advTm="45000"/>
    </mc:Choice>
    <mc:Fallback xmlns="">
      <p:transition advTm="4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4686</TotalTime>
  <Words>922</Words>
  <Application>Microsoft Office PowerPoint</Application>
  <PresentationFormat>Widescreen</PresentationFormat>
  <Paragraphs>129</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Aptos</vt:lpstr>
      <vt:lpstr>Arial</vt:lpstr>
      <vt:lpstr>Calibri</vt:lpstr>
      <vt:lpstr>Calibri Light</vt:lpstr>
      <vt:lpstr>Courier New</vt:lpstr>
      <vt:lpstr>Symbol</vt:lpstr>
      <vt:lpstr>Times New Roman</vt:lpstr>
      <vt:lpstr>Wingdings</vt:lpstr>
      <vt:lpstr>Office Theme</vt:lpstr>
      <vt:lpstr>Design Thinking: Simplified</vt:lpstr>
      <vt:lpstr>PROBLEM</vt:lpstr>
      <vt:lpstr>THE USER</vt:lpstr>
      <vt:lpstr>CURRENT JOURNEY MAP</vt:lpstr>
      <vt:lpstr>PowerPoint Presentation</vt:lpstr>
      <vt:lpstr>PowerPoint Presentation</vt:lpstr>
      <vt:lpstr>PowerPoint Presentation</vt:lpstr>
      <vt:lpstr>PowerPoint Presentation</vt:lpstr>
      <vt:lpstr>PowerPoint Presentation</vt:lpstr>
      <vt:lpstr>SOLUTION</vt:lpstr>
      <vt:lpstr>SOLUTION</vt:lpstr>
      <vt:lpstr>SOLUTION</vt:lpstr>
      <vt:lpstr>SOLUTION</vt:lpstr>
      <vt:lpstr>JOURNEY MAP WITH MVP</vt:lpstr>
      <vt:lpstr>PowerPoint Presentation</vt:lpstr>
      <vt:lpstr>MVP</vt:lpstr>
      <vt:lpstr>MVP</vt:lpstr>
      <vt:lpstr>GRAV?</vt:lpstr>
      <vt:lpstr>Alternative Solutions</vt:lpstr>
      <vt:lpstr>Alternative Solutions</vt:lpstr>
      <vt:lpstr>Alternative Solutions</vt:lpstr>
      <vt:lpstr>Requires no account setup like a kindle e-book would.  Displays content as text and images, can be used anywhere unlike YouTube video which has audio and may not play well in some areas due to network security restrictions or bandwidth  Allows user to quickly jump to relevant parts   </vt:lpstr>
      <vt:lpstr>BUILDING ON THE MVP</vt:lpstr>
      <vt:lpstr>BUILDING ON THE MVP</vt:lpstr>
      <vt:lpstr>FEEDBACK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Jessica Chandass</dc:creator>
  <cp:lastModifiedBy>Jessica Chandass</cp:lastModifiedBy>
  <cp:revision>15</cp:revision>
  <dcterms:created xsi:type="dcterms:W3CDTF">2024-01-21T22:34:46Z</dcterms:created>
  <dcterms:modified xsi:type="dcterms:W3CDTF">2024-02-26T17:43:31Z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