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Nanyi Zou"/>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7-30T18:03:42.845">
    <p:pos x="145" y="968"/>
    <p:text>separate them to 2 slides and add insights in each slide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1-07-30T18:06:26.482">
    <p:pos x="247" y="1215"/>
    <p:text>each insight mapped to each graph? where is 2. bullet point graph?
separate to 3 slides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e68accde0d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e68accde0d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Nanyi and Juan for their input, and the recruiters for giving me the opportunity to participate in this challenge. I had a great time and learned a lot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e68accde0d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e68accde0d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 slide that will focus on what I am going to be basing my </a:t>
            </a:r>
            <a:r>
              <a:rPr lang="en"/>
              <a:t>recommendations</a:t>
            </a:r>
            <a:r>
              <a:rPr lang="en"/>
              <a:t> 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68accde0d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e68accde0d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e68accde0d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e68accde0d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note of how the other line graphs were very similar. Is this slide too busy?</a:t>
            </a:r>
            <a:endParaRPr/>
          </a:p>
          <a:p>
            <a:pPr indent="0" lvl="0" marL="0" rtl="0" algn="l">
              <a:spcBef>
                <a:spcPts val="0"/>
              </a:spcBef>
              <a:spcAft>
                <a:spcPts val="0"/>
              </a:spcAft>
              <a:buNone/>
            </a:pPr>
            <a:r>
              <a:rPr lang="en"/>
              <a:t>Make note of how proportion of tv to movies has remained very constant.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e57d242c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e57d242c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e68accde0d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e68accde0d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Netflix adds the most movies/TV shows between the months of Oct and Jan. Both in their overall catalog and the US specific catalog. FIts with the idea that people and families watch the most tv during these </a:t>
            </a:r>
            <a:r>
              <a:rPr lang="en"/>
              <a:t>months</a:t>
            </a:r>
            <a:r>
              <a:rPr lang="en"/>
              <a:t> as it is </a:t>
            </a:r>
            <a:r>
              <a:rPr lang="en"/>
              <a:t>frigid</a:t>
            </a:r>
            <a:r>
              <a:rPr lang="en"/>
              <a:t> outside and there isn’t anything to do compared to the summer months. Want the most new content added when people are at their eagerest to watch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e567a962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e567a962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Want dramas and comedies! Ranked in the top 3 genres listed across WW movies, tv and US movies and tv. </a:t>
            </a:r>
            <a:endParaRPr/>
          </a:p>
          <a:p>
            <a:pPr indent="0" lvl="0" marL="0" rtl="0" algn="l">
              <a:spcBef>
                <a:spcPts val="0"/>
              </a:spcBef>
              <a:spcAft>
                <a:spcPts val="0"/>
              </a:spcAft>
              <a:buNone/>
            </a:pPr>
            <a:r>
              <a:rPr lang="en"/>
              <a:t>Want about 50% of overall content to be Intl’ movies or Tv shows</a:t>
            </a:r>
            <a:endParaRPr/>
          </a:p>
          <a:p>
            <a:pPr indent="0" lvl="0" marL="0" rtl="0" algn="l">
              <a:spcBef>
                <a:spcPts val="0"/>
              </a:spcBef>
              <a:spcAft>
                <a:spcPts val="0"/>
              </a:spcAft>
              <a:buNone/>
            </a:pPr>
            <a:r>
              <a:rPr lang="en"/>
              <a:t>Want new movies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e57d242c4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e57d242c4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e57d242c4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e57d242c4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1.xml"/><Relationship Id="rId4" Type="http://schemas.openxmlformats.org/officeDocument/2006/relationships/image" Target="../media/image5.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59484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400"/>
              <a:t>Zuckflix Recommendation</a:t>
            </a:r>
            <a:endParaRPr sz="3400"/>
          </a:p>
        </p:txBody>
      </p:sp>
      <p:sp>
        <p:nvSpPr>
          <p:cNvPr id="278" name="Google Shape;278;p13"/>
          <p:cNvSpPr txBox="1"/>
          <p:nvPr>
            <p:ph idx="1" type="subTitle"/>
          </p:nvPr>
        </p:nvSpPr>
        <p:spPr>
          <a:xfrm>
            <a:off x="824000" y="3111675"/>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Nicolas Forcade-Perkins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2"/>
          <p:cNvSpPr txBox="1"/>
          <p:nvPr>
            <p:ph idx="1" type="body"/>
          </p:nvPr>
        </p:nvSpPr>
        <p:spPr>
          <a:xfrm>
            <a:off x="3187950" y="1829325"/>
            <a:ext cx="27681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800">
                <a:latin typeface="Maven Pro"/>
                <a:ea typeface="Maven Pro"/>
                <a:cs typeface="Maven Pro"/>
                <a:sym typeface="Maven Pro"/>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Focus of Recommendations</a:t>
            </a:r>
            <a:endParaRPr/>
          </a:p>
        </p:txBody>
      </p:sp>
      <p:sp>
        <p:nvSpPr>
          <p:cNvPr id="284" name="Google Shape;284;p14"/>
          <p:cNvSpPr txBox="1"/>
          <p:nvPr>
            <p:ph idx="1" type="body"/>
          </p:nvPr>
        </p:nvSpPr>
        <p:spPr>
          <a:xfrm>
            <a:off x="1303800" y="1671650"/>
            <a:ext cx="7030500" cy="2859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How much content should we add?</a:t>
            </a:r>
            <a:endParaRPr sz="1600"/>
          </a:p>
          <a:p>
            <a:pPr indent="-330200" lvl="0" marL="457200" rtl="0" algn="l">
              <a:spcBef>
                <a:spcPts val="0"/>
              </a:spcBef>
              <a:spcAft>
                <a:spcPts val="0"/>
              </a:spcAft>
              <a:buSzPts val="1600"/>
              <a:buChar char="●"/>
            </a:pPr>
            <a:r>
              <a:rPr lang="en" sz="1600"/>
              <a:t>When should we add the content?</a:t>
            </a:r>
            <a:endParaRPr sz="1600"/>
          </a:p>
          <a:p>
            <a:pPr indent="-330200" lvl="0" marL="457200" rtl="0" algn="l">
              <a:spcBef>
                <a:spcPts val="0"/>
              </a:spcBef>
              <a:spcAft>
                <a:spcPts val="0"/>
              </a:spcAft>
              <a:buSzPts val="1600"/>
              <a:buChar char="●"/>
            </a:pPr>
            <a:r>
              <a:rPr lang="en" sz="1600"/>
              <a:t>W</a:t>
            </a:r>
            <a:r>
              <a:rPr lang="en" sz="1600"/>
              <a:t>hat </a:t>
            </a:r>
            <a:r>
              <a:rPr lang="en" sz="1600"/>
              <a:t>tv shows and movies</a:t>
            </a:r>
            <a:r>
              <a:rPr lang="en" sz="1600"/>
              <a:t> should we add?</a:t>
            </a:r>
            <a:endParaRPr sz="1600"/>
          </a:p>
          <a:p>
            <a:pPr indent="-330200" lvl="0" marL="457200" rtl="0" algn="l">
              <a:spcBef>
                <a:spcPts val="0"/>
              </a:spcBef>
              <a:spcAft>
                <a:spcPts val="0"/>
              </a:spcAft>
              <a:buSzPts val="1600"/>
              <a:buChar char="●"/>
            </a:pPr>
            <a:r>
              <a:rPr lang="en" sz="1600"/>
              <a:t>Will focus on overall catalog and a US-specific catalog</a:t>
            </a:r>
            <a:endParaRPr sz="1600"/>
          </a:p>
          <a:p>
            <a:pPr indent="0" lvl="0" marL="457200" rtl="0" algn="l">
              <a:spcBef>
                <a:spcPts val="1200"/>
              </a:spcBef>
              <a:spcAft>
                <a:spcPts val="12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a:t>
            </a:r>
            <a:endParaRPr/>
          </a:p>
        </p:txBody>
      </p:sp>
      <p:sp>
        <p:nvSpPr>
          <p:cNvPr id="290" name="Google Shape;290;p15"/>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Netflix data dating back to 2008</a:t>
            </a:r>
            <a:endParaRPr/>
          </a:p>
          <a:p>
            <a:pPr indent="-298450" lvl="1" marL="914400" rtl="0" algn="l">
              <a:spcBef>
                <a:spcPts val="0"/>
              </a:spcBef>
              <a:spcAft>
                <a:spcPts val="0"/>
              </a:spcAft>
              <a:buSzPts val="1100"/>
              <a:buChar char="○"/>
            </a:pPr>
            <a:r>
              <a:rPr lang="en"/>
              <a:t>7381 total data points</a:t>
            </a:r>
            <a:endParaRPr/>
          </a:p>
          <a:p>
            <a:pPr indent="-311150" lvl="0" marL="457200" rtl="0" algn="l">
              <a:spcBef>
                <a:spcPts val="0"/>
              </a:spcBef>
              <a:spcAft>
                <a:spcPts val="0"/>
              </a:spcAft>
              <a:buSzPts val="1300"/>
              <a:buChar char="●"/>
            </a:pPr>
            <a:r>
              <a:rPr lang="en"/>
              <a:t>Contains information about the content:</a:t>
            </a:r>
            <a:endParaRPr/>
          </a:p>
          <a:p>
            <a:pPr indent="-298450" lvl="1" marL="914400" rtl="0" algn="l">
              <a:spcBef>
                <a:spcPts val="0"/>
              </a:spcBef>
              <a:spcAft>
                <a:spcPts val="0"/>
              </a:spcAft>
              <a:buSzPts val="1100"/>
              <a:buChar char="○"/>
            </a:pPr>
            <a:r>
              <a:rPr lang="en"/>
              <a:t>Genre</a:t>
            </a:r>
            <a:endParaRPr/>
          </a:p>
          <a:p>
            <a:pPr indent="-298450" lvl="1" marL="914400" rtl="0" algn="l">
              <a:spcBef>
                <a:spcPts val="0"/>
              </a:spcBef>
              <a:spcAft>
                <a:spcPts val="0"/>
              </a:spcAft>
              <a:buSzPts val="1100"/>
              <a:buChar char="○"/>
            </a:pPr>
            <a:r>
              <a:rPr lang="en"/>
              <a:t>Release year</a:t>
            </a:r>
            <a:endParaRPr/>
          </a:p>
          <a:p>
            <a:pPr indent="-298450" lvl="1" marL="914400" rtl="0" algn="l">
              <a:spcBef>
                <a:spcPts val="0"/>
              </a:spcBef>
              <a:spcAft>
                <a:spcPts val="0"/>
              </a:spcAft>
              <a:buSzPts val="1100"/>
              <a:buChar char="○"/>
            </a:pPr>
            <a:r>
              <a:rPr lang="en"/>
              <a:t>Director</a:t>
            </a:r>
            <a:endParaRPr/>
          </a:p>
          <a:p>
            <a:pPr indent="-298450" lvl="1" marL="914400" rtl="0" algn="l">
              <a:spcBef>
                <a:spcPts val="0"/>
              </a:spcBef>
              <a:spcAft>
                <a:spcPts val="0"/>
              </a:spcAft>
              <a:buSzPts val="1100"/>
              <a:buChar char="○"/>
            </a:pPr>
            <a:r>
              <a:rPr lang="en"/>
              <a:t>Cast </a:t>
            </a:r>
            <a:endParaRPr/>
          </a:p>
          <a:p>
            <a:pPr indent="-298450" lvl="1" marL="914400" rtl="0" algn="l">
              <a:spcBef>
                <a:spcPts val="0"/>
              </a:spcBef>
              <a:spcAft>
                <a:spcPts val="0"/>
              </a:spcAft>
              <a:buSzPts val="1100"/>
              <a:buChar char="○"/>
            </a:pPr>
            <a:r>
              <a:rPr lang="en"/>
              <a:t>Etc.</a:t>
            </a:r>
            <a:endParaRPr/>
          </a:p>
        </p:txBody>
      </p:sp>
      <p:pic>
        <p:nvPicPr>
          <p:cNvPr id="291" name="Google Shape;291;p15" title="Chart"/>
          <p:cNvPicPr preferRelativeResize="0"/>
          <p:nvPr/>
        </p:nvPicPr>
        <p:blipFill>
          <a:blip r:embed="rId3">
            <a:alphaModFix/>
          </a:blip>
          <a:stretch>
            <a:fillRect/>
          </a:stretch>
        </p:blipFill>
        <p:spPr>
          <a:xfrm>
            <a:off x="4922200" y="1688800"/>
            <a:ext cx="3975401" cy="2459874"/>
          </a:xfrm>
          <a:prstGeom prst="rect">
            <a:avLst/>
          </a:prstGeom>
          <a:noFill/>
          <a:ln cap="flat" cmpd="sng" w="9525">
            <a:solidFill>
              <a:srgbClr val="212121"/>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much content to add</a:t>
            </a:r>
            <a:endParaRPr/>
          </a:p>
        </p:txBody>
      </p:sp>
      <p:sp>
        <p:nvSpPr>
          <p:cNvPr id="297" name="Google Shape;297;p16"/>
          <p:cNvSpPr txBox="1"/>
          <p:nvPr>
            <p:ph idx="1" type="body"/>
          </p:nvPr>
        </p:nvSpPr>
        <p:spPr>
          <a:xfrm>
            <a:off x="1303800" y="1403750"/>
            <a:ext cx="7030500" cy="2735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Used</a:t>
            </a:r>
            <a:r>
              <a:rPr lang="en"/>
              <a:t> a linear regression</a:t>
            </a:r>
            <a:endParaRPr/>
          </a:p>
          <a:p>
            <a:pPr indent="-298450" lvl="1" marL="914400" rtl="0" algn="l">
              <a:spcBef>
                <a:spcPts val="0"/>
              </a:spcBef>
              <a:spcAft>
                <a:spcPts val="0"/>
              </a:spcAft>
              <a:buSzPts val="1100"/>
              <a:buChar char="○"/>
            </a:pPr>
            <a:r>
              <a:rPr lang="en"/>
              <a:t>r</a:t>
            </a:r>
            <a:r>
              <a:rPr baseline="30000" lang="en"/>
              <a:t>2 </a:t>
            </a:r>
            <a:r>
              <a:rPr lang="en"/>
              <a:t>ranging from .77 to .98</a:t>
            </a:r>
            <a:endParaRPr/>
          </a:p>
          <a:p>
            <a:pPr indent="-311150" lvl="0" marL="457200" rtl="0" algn="l">
              <a:spcBef>
                <a:spcPts val="0"/>
              </a:spcBef>
              <a:spcAft>
                <a:spcPts val="0"/>
              </a:spcAft>
              <a:buSzPts val="1300"/>
              <a:buChar char="●"/>
            </a:pPr>
            <a:r>
              <a:rPr lang="en"/>
              <a:t>Amount of content added has been growing </a:t>
            </a:r>
            <a:r>
              <a:rPr lang="en"/>
              <a:t>linearly</a:t>
            </a:r>
            <a:r>
              <a:rPr lang="en"/>
              <a:t> over past five years</a:t>
            </a:r>
            <a:endParaRPr/>
          </a:p>
          <a:p>
            <a:pPr indent="-311150" lvl="0" marL="457200" rtl="0" algn="l">
              <a:spcBef>
                <a:spcPts val="0"/>
              </a:spcBef>
              <a:spcAft>
                <a:spcPts val="0"/>
              </a:spcAft>
              <a:buSzPts val="1300"/>
              <a:buChar char="●"/>
            </a:pPr>
            <a:r>
              <a:rPr lang="en"/>
              <a:t>Used a line of best fit in order to predict how much content will be added in 2022</a:t>
            </a:r>
            <a:endParaRPr/>
          </a:p>
        </p:txBody>
      </p:sp>
      <p:pic>
        <p:nvPicPr>
          <p:cNvPr id="298" name="Google Shape;298;p16" title="Chart"/>
          <p:cNvPicPr preferRelativeResize="0"/>
          <p:nvPr/>
        </p:nvPicPr>
        <p:blipFill>
          <a:blip r:embed="rId3">
            <a:alphaModFix/>
          </a:blip>
          <a:stretch>
            <a:fillRect/>
          </a:stretch>
        </p:blipFill>
        <p:spPr>
          <a:xfrm>
            <a:off x="317875" y="2612762"/>
            <a:ext cx="4069550" cy="1808692"/>
          </a:xfrm>
          <a:prstGeom prst="rect">
            <a:avLst/>
          </a:prstGeom>
          <a:noFill/>
          <a:ln>
            <a:noFill/>
          </a:ln>
        </p:spPr>
      </p:pic>
      <p:pic>
        <p:nvPicPr>
          <p:cNvPr id="299" name="Google Shape;299;p16" title="Chart"/>
          <p:cNvPicPr preferRelativeResize="0"/>
          <p:nvPr/>
        </p:nvPicPr>
        <p:blipFill>
          <a:blip r:embed="rId4">
            <a:alphaModFix/>
          </a:blip>
          <a:stretch>
            <a:fillRect/>
          </a:stretch>
        </p:blipFill>
        <p:spPr>
          <a:xfrm>
            <a:off x="4867266" y="2571750"/>
            <a:ext cx="4069559" cy="1890725"/>
          </a:xfrm>
          <a:prstGeom prst="rect">
            <a:avLst/>
          </a:prstGeom>
          <a:noFill/>
          <a:ln>
            <a:noFill/>
          </a:ln>
        </p:spPr>
      </p:pic>
      <p:sp>
        <p:nvSpPr>
          <p:cNvPr id="300" name="Google Shape;300;p16"/>
          <p:cNvSpPr txBox="1"/>
          <p:nvPr/>
        </p:nvSpPr>
        <p:spPr>
          <a:xfrm>
            <a:off x="1168000" y="4554150"/>
            <a:ext cx="51678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100">
                <a:solidFill>
                  <a:schemeClr val="dk2"/>
                </a:solidFill>
                <a:latin typeface="Nunito"/>
                <a:ea typeface="Nunito"/>
                <a:cs typeface="Nunito"/>
                <a:sym typeface="Nunito"/>
              </a:rPr>
              <a:t>*</a:t>
            </a:r>
            <a:r>
              <a:rPr lang="en" sz="1100">
                <a:solidFill>
                  <a:schemeClr val="dk2"/>
                </a:solidFill>
                <a:latin typeface="Nunito"/>
                <a:ea typeface="Nunito"/>
                <a:cs typeface="Nunito"/>
                <a:sym typeface="Nunito"/>
              </a:rPr>
              <a:t>r</a:t>
            </a:r>
            <a:r>
              <a:rPr baseline="30000" lang="en" sz="1100">
                <a:solidFill>
                  <a:schemeClr val="dk2"/>
                </a:solidFill>
                <a:latin typeface="Nunito"/>
                <a:ea typeface="Nunito"/>
                <a:cs typeface="Nunito"/>
                <a:sym typeface="Nunito"/>
              </a:rPr>
              <a:t>2 </a:t>
            </a:r>
            <a:r>
              <a:rPr lang="en" sz="1100">
                <a:solidFill>
                  <a:schemeClr val="dk2"/>
                </a:solidFill>
                <a:latin typeface="Nunito"/>
                <a:ea typeface="Nunito"/>
                <a:cs typeface="Nunito"/>
                <a:sym typeface="Nunito"/>
              </a:rPr>
              <a:t> is a measure of how well the points fit the line. Closer to 1 (or -1) is better</a:t>
            </a:r>
            <a:endParaRPr sz="1100">
              <a:solidFill>
                <a:schemeClr val="dk2"/>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much content to add cont.</a:t>
            </a:r>
            <a:endParaRPr/>
          </a:p>
        </p:txBody>
      </p:sp>
      <p:sp>
        <p:nvSpPr>
          <p:cNvPr id="306" name="Google Shape;306;p17"/>
          <p:cNvSpPr txBox="1"/>
          <p:nvPr>
            <p:ph idx="1" type="body"/>
          </p:nvPr>
        </p:nvSpPr>
        <p:spPr>
          <a:xfrm>
            <a:off x="1303800" y="14328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Worldwide Movie = 1,666 added in 2022</a:t>
            </a:r>
            <a:endParaRPr/>
          </a:p>
          <a:p>
            <a:pPr indent="-311150" lvl="0" marL="457200" rtl="0" algn="l">
              <a:spcBef>
                <a:spcPts val="0"/>
              </a:spcBef>
              <a:spcAft>
                <a:spcPts val="0"/>
              </a:spcAft>
              <a:buSzPts val="1300"/>
              <a:buChar char="●"/>
            </a:pPr>
            <a:r>
              <a:rPr lang="en"/>
              <a:t>Worldwide TV shows = 891</a:t>
            </a:r>
            <a:endParaRPr/>
          </a:p>
          <a:p>
            <a:pPr indent="-311150" lvl="0" marL="457200" rtl="0" algn="l">
              <a:spcBef>
                <a:spcPts val="0"/>
              </a:spcBef>
              <a:spcAft>
                <a:spcPts val="0"/>
              </a:spcAft>
              <a:buSzPts val="1300"/>
              <a:buChar char="●"/>
            </a:pPr>
            <a:r>
              <a:rPr lang="en"/>
              <a:t>US Movie = 733</a:t>
            </a:r>
            <a:endParaRPr/>
          </a:p>
          <a:p>
            <a:pPr indent="-311150" lvl="0" marL="457200" rtl="0" algn="l">
              <a:spcBef>
                <a:spcPts val="0"/>
              </a:spcBef>
              <a:spcAft>
                <a:spcPts val="0"/>
              </a:spcAft>
              <a:buSzPts val="1300"/>
              <a:buChar char="●"/>
            </a:pPr>
            <a:r>
              <a:rPr lang="en"/>
              <a:t>US TV shows = 333</a:t>
            </a:r>
            <a:endParaRPr/>
          </a:p>
        </p:txBody>
      </p:sp>
      <p:pic>
        <p:nvPicPr>
          <p:cNvPr id="307" name="Google Shape;307;p17" title="Chart"/>
          <p:cNvPicPr preferRelativeResize="0"/>
          <p:nvPr/>
        </p:nvPicPr>
        <p:blipFill>
          <a:blip r:embed="rId3">
            <a:alphaModFix/>
          </a:blip>
          <a:stretch>
            <a:fillRect/>
          </a:stretch>
        </p:blipFill>
        <p:spPr>
          <a:xfrm>
            <a:off x="367900" y="2571750"/>
            <a:ext cx="4110092" cy="1729351"/>
          </a:xfrm>
          <a:prstGeom prst="rect">
            <a:avLst/>
          </a:prstGeom>
          <a:noFill/>
          <a:ln>
            <a:noFill/>
          </a:ln>
        </p:spPr>
      </p:pic>
      <p:pic>
        <p:nvPicPr>
          <p:cNvPr id="308" name="Google Shape;308;p17" title="Chart"/>
          <p:cNvPicPr preferRelativeResize="0"/>
          <p:nvPr/>
        </p:nvPicPr>
        <p:blipFill>
          <a:blip r:embed="rId4">
            <a:alphaModFix/>
          </a:blip>
          <a:stretch>
            <a:fillRect/>
          </a:stretch>
        </p:blipFill>
        <p:spPr>
          <a:xfrm>
            <a:off x="4904171" y="2571750"/>
            <a:ext cx="3818979" cy="1729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to add our content</a:t>
            </a:r>
            <a:endParaRPr/>
          </a:p>
        </p:txBody>
      </p:sp>
      <p:pic>
        <p:nvPicPr>
          <p:cNvPr id="314" name="Google Shape;314;p18" title="Chart"/>
          <p:cNvPicPr preferRelativeResize="0"/>
          <p:nvPr/>
        </p:nvPicPr>
        <p:blipFill>
          <a:blip r:embed="rId4">
            <a:alphaModFix/>
          </a:blip>
          <a:stretch>
            <a:fillRect/>
          </a:stretch>
        </p:blipFill>
        <p:spPr>
          <a:xfrm>
            <a:off x="230654" y="1537950"/>
            <a:ext cx="5137875" cy="3176925"/>
          </a:xfrm>
          <a:prstGeom prst="rect">
            <a:avLst/>
          </a:prstGeom>
          <a:noFill/>
          <a:ln>
            <a:noFill/>
          </a:ln>
        </p:spPr>
      </p:pic>
      <p:pic>
        <p:nvPicPr>
          <p:cNvPr id="315" name="Google Shape;315;p18" title="Chart"/>
          <p:cNvPicPr preferRelativeResize="0"/>
          <p:nvPr/>
        </p:nvPicPr>
        <p:blipFill>
          <a:blip r:embed="rId5">
            <a:alphaModFix/>
          </a:blip>
          <a:stretch>
            <a:fillRect/>
          </a:stretch>
        </p:blipFill>
        <p:spPr>
          <a:xfrm>
            <a:off x="5295900" y="2391975"/>
            <a:ext cx="3755372" cy="2322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shows and movies to add</a:t>
            </a:r>
            <a:endParaRPr/>
          </a:p>
        </p:txBody>
      </p:sp>
      <p:sp>
        <p:nvSpPr>
          <p:cNvPr id="321" name="Google Shape;321;p19"/>
          <p:cNvSpPr txBox="1"/>
          <p:nvPr>
            <p:ph idx="1" type="body"/>
          </p:nvPr>
        </p:nvSpPr>
        <p:spPr>
          <a:xfrm>
            <a:off x="5212700" y="2155650"/>
            <a:ext cx="37134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Comedies and Dramas trending up</a:t>
            </a:r>
            <a:endParaRPr/>
          </a:p>
          <a:p>
            <a:pPr indent="-298450" lvl="1" marL="914400" rtl="0" algn="l">
              <a:spcBef>
                <a:spcPts val="0"/>
              </a:spcBef>
              <a:spcAft>
                <a:spcPts val="0"/>
              </a:spcAft>
              <a:buSzPts val="1100"/>
              <a:buChar char="○"/>
            </a:pPr>
            <a:r>
              <a:rPr lang="en"/>
              <a:t>Top 3 genre listed in all breakdowns</a:t>
            </a:r>
            <a:endParaRPr/>
          </a:p>
          <a:p>
            <a:pPr indent="-311150" lvl="0" marL="457200" rtl="0" algn="l">
              <a:spcBef>
                <a:spcPts val="0"/>
              </a:spcBef>
              <a:spcAft>
                <a:spcPts val="0"/>
              </a:spcAft>
              <a:buSzPts val="1300"/>
              <a:buChar char="●"/>
            </a:pPr>
            <a:r>
              <a:rPr lang="en"/>
              <a:t>Same trend for TV shows in US</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322" name="Google Shape;322;p19" title="Chart"/>
          <p:cNvPicPr preferRelativeResize="0"/>
          <p:nvPr/>
        </p:nvPicPr>
        <p:blipFill>
          <a:blip r:embed="rId3">
            <a:alphaModFix/>
          </a:blip>
          <a:stretch>
            <a:fillRect/>
          </a:stretch>
        </p:blipFill>
        <p:spPr>
          <a:xfrm>
            <a:off x="420275" y="1662525"/>
            <a:ext cx="4907901" cy="303471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shows and movies to add cont.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8" name="Google Shape;328;p20"/>
          <p:cNvSpPr txBox="1"/>
          <p:nvPr>
            <p:ph idx="1" type="body"/>
          </p:nvPr>
        </p:nvSpPr>
        <p:spPr>
          <a:xfrm>
            <a:off x="392975" y="1930050"/>
            <a:ext cx="34218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Want about 40% of overall catalog to be international</a:t>
            </a:r>
            <a:endParaRPr/>
          </a:p>
          <a:p>
            <a:pPr indent="-298450" lvl="1" marL="914400" rtl="0" algn="l">
              <a:spcBef>
                <a:spcPts val="0"/>
              </a:spcBef>
              <a:spcAft>
                <a:spcPts val="0"/>
              </a:spcAft>
              <a:buSzPts val="1100"/>
              <a:buChar char="○"/>
            </a:pPr>
            <a:r>
              <a:rPr lang="en"/>
              <a:t>Same genres are still popular</a:t>
            </a:r>
            <a:endParaRPr/>
          </a:p>
          <a:p>
            <a:pPr indent="-311150" lvl="0" marL="457200" rtl="0" algn="l">
              <a:spcBef>
                <a:spcPts val="0"/>
              </a:spcBef>
              <a:spcAft>
                <a:spcPts val="0"/>
              </a:spcAft>
              <a:buSzPts val="1300"/>
              <a:buChar char="●"/>
            </a:pPr>
            <a:r>
              <a:rPr lang="en"/>
              <a:t>Same trend for TV shows worldwide</a:t>
            </a:r>
            <a:endParaRPr/>
          </a:p>
        </p:txBody>
      </p:sp>
      <p:pic>
        <p:nvPicPr>
          <p:cNvPr id="329" name="Google Shape;329;p20" title="Chart"/>
          <p:cNvPicPr preferRelativeResize="0"/>
          <p:nvPr/>
        </p:nvPicPr>
        <p:blipFill>
          <a:blip r:embed="rId4">
            <a:alphaModFix/>
          </a:blip>
          <a:stretch>
            <a:fillRect/>
          </a:stretch>
        </p:blipFill>
        <p:spPr>
          <a:xfrm>
            <a:off x="3734679" y="1338050"/>
            <a:ext cx="5287899" cy="3269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shows and movies to add cont.</a:t>
            </a:r>
            <a:endParaRPr/>
          </a:p>
          <a:p>
            <a:pPr indent="0" lvl="0" marL="0" rtl="0" algn="l">
              <a:spcBef>
                <a:spcPts val="0"/>
              </a:spcBef>
              <a:spcAft>
                <a:spcPts val="0"/>
              </a:spcAft>
              <a:buNone/>
            </a:pPr>
            <a:r>
              <a:t/>
            </a:r>
            <a:endParaRPr/>
          </a:p>
        </p:txBody>
      </p:sp>
      <p:sp>
        <p:nvSpPr>
          <p:cNvPr id="335" name="Google Shape;335;p21"/>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Want new content</a:t>
            </a:r>
            <a:endParaRPr/>
          </a:p>
          <a:p>
            <a:pPr indent="-298450" lvl="1" marL="914400" rtl="0" algn="l">
              <a:spcBef>
                <a:spcPts val="0"/>
              </a:spcBef>
              <a:spcAft>
                <a:spcPts val="0"/>
              </a:spcAft>
              <a:buSzPts val="1100"/>
              <a:buChar char="○"/>
            </a:pPr>
            <a:r>
              <a:rPr lang="en"/>
              <a:t>50% of all content added was added within a year of its release date</a:t>
            </a:r>
            <a:endParaRPr/>
          </a:p>
        </p:txBody>
      </p:sp>
      <p:pic>
        <p:nvPicPr>
          <p:cNvPr id="336" name="Google Shape;336;p21"/>
          <p:cNvPicPr preferRelativeResize="0"/>
          <p:nvPr/>
        </p:nvPicPr>
        <p:blipFill>
          <a:blip r:embed="rId3">
            <a:alphaModFix/>
          </a:blip>
          <a:stretch>
            <a:fillRect/>
          </a:stretch>
        </p:blipFill>
        <p:spPr>
          <a:xfrm>
            <a:off x="2525495" y="2357400"/>
            <a:ext cx="4093000" cy="2483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