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4"/>
  </p:notesMasterIdLst>
  <p:sldIdLst>
    <p:sldId id="256" r:id="rId2"/>
    <p:sldId id="257" r:id="rId3"/>
    <p:sldId id="258" r:id="rId4"/>
    <p:sldId id="259" r:id="rId5"/>
    <p:sldId id="260" r:id="rId6"/>
    <p:sldId id="270" r:id="rId7"/>
    <p:sldId id="271" r:id="rId8"/>
    <p:sldId id="269" r:id="rId9"/>
    <p:sldId id="272" r:id="rId10"/>
    <p:sldId id="308" r:id="rId11"/>
    <p:sldId id="310" r:id="rId12"/>
    <p:sldId id="309" r:id="rId13"/>
    <p:sldId id="311" r:id="rId14"/>
    <p:sldId id="312" r:id="rId15"/>
    <p:sldId id="314" r:id="rId16"/>
    <p:sldId id="278" r:id="rId17"/>
    <p:sldId id="279" r:id="rId18"/>
    <p:sldId id="319" r:id="rId19"/>
    <p:sldId id="320" r:id="rId20"/>
    <p:sldId id="313" r:id="rId21"/>
    <p:sldId id="322" r:id="rId22"/>
    <p:sldId id="315" r:id="rId23"/>
    <p:sldId id="316" r:id="rId24"/>
    <p:sldId id="318" r:id="rId25"/>
    <p:sldId id="317" r:id="rId26"/>
    <p:sldId id="290" r:id="rId27"/>
    <p:sldId id="321" r:id="rId28"/>
    <p:sldId id="323" r:id="rId29"/>
    <p:sldId id="291" r:id="rId30"/>
    <p:sldId id="295" r:id="rId31"/>
    <p:sldId id="296" r:id="rId32"/>
    <p:sldId id="29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817" autoAdjust="0"/>
    <p:restoredTop sz="94404" autoAdjust="0"/>
  </p:normalViewPr>
  <p:slideViewPr>
    <p:cSldViewPr snapToGrid="0">
      <p:cViewPr>
        <p:scale>
          <a:sx n="60" d="100"/>
          <a:sy n="60" d="100"/>
        </p:scale>
        <p:origin x="532" y="3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F17C3B-044A-4F5E-BC69-9959EB5D1C7C}"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6183299B-B084-4AB3-AB1F-4C614DD0C429}">
      <dgm:prSet custT="1"/>
      <dgm:spPr/>
      <dgm:t>
        <a:bodyPr/>
        <a:lstStyle/>
        <a:p>
          <a:r>
            <a:rPr lang="en-US" sz="1400" b="0" dirty="0"/>
            <a:t>Identify most </a:t>
          </a:r>
          <a:r>
            <a:rPr lang="en-US" sz="1400" b="0" dirty="0" err="1"/>
            <a:t>prevelant</a:t>
          </a:r>
          <a:r>
            <a:rPr lang="en-US" sz="1400" b="0" dirty="0"/>
            <a:t> diseases and their distribution helping to prioritize resources, research funding, and prevention campaigns</a:t>
          </a:r>
          <a:r>
            <a:rPr lang="en-US" sz="1300" b="0" dirty="0"/>
            <a:t>:</a:t>
          </a:r>
        </a:p>
      </dgm:t>
    </dgm:pt>
    <dgm:pt modelId="{6325434C-D1F9-47E3-99AE-4BED38B46CE5}" type="parTrans" cxnId="{0D1CB8C3-8383-4FC6-A39E-AC4F79F6B50A}">
      <dgm:prSet/>
      <dgm:spPr/>
      <dgm:t>
        <a:bodyPr/>
        <a:lstStyle/>
        <a:p>
          <a:endParaRPr lang="en-US"/>
        </a:p>
      </dgm:t>
    </dgm:pt>
    <dgm:pt modelId="{BF64DC26-0B89-43ED-91B1-7630C4674963}" type="sibTrans" cxnId="{0D1CB8C3-8383-4FC6-A39E-AC4F79F6B50A}">
      <dgm:prSet/>
      <dgm:spPr/>
      <dgm:t>
        <a:bodyPr/>
        <a:lstStyle/>
        <a:p>
          <a:endParaRPr lang="en-US"/>
        </a:p>
      </dgm:t>
    </dgm:pt>
    <dgm:pt modelId="{685CC33C-EED9-4AB0-B402-35726336BF70}">
      <dgm:prSet custT="1"/>
      <dgm:spPr/>
      <dgm:t>
        <a:bodyPr/>
        <a:lstStyle/>
        <a:p>
          <a:r>
            <a:rPr lang="en-US" sz="1400" b="0" dirty="0"/>
            <a:t>Increase efficiency in resource allocations ensuring that high-need areas receive adequate attention</a:t>
          </a:r>
        </a:p>
      </dgm:t>
    </dgm:pt>
    <dgm:pt modelId="{53B32CBF-D41A-4312-BFDE-8C63F6884714}" type="parTrans" cxnId="{3E8D2BCC-E645-4840-BF9A-6D97E1BB4712}">
      <dgm:prSet/>
      <dgm:spPr/>
      <dgm:t>
        <a:bodyPr/>
        <a:lstStyle/>
        <a:p>
          <a:endParaRPr lang="en-US"/>
        </a:p>
      </dgm:t>
    </dgm:pt>
    <dgm:pt modelId="{8EEFBC8A-010D-423B-9DFE-B2785205DC20}" type="sibTrans" cxnId="{3E8D2BCC-E645-4840-BF9A-6D97E1BB4712}">
      <dgm:prSet/>
      <dgm:spPr/>
      <dgm:t>
        <a:bodyPr/>
        <a:lstStyle/>
        <a:p>
          <a:endParaRPr lang="en-US"/>
        </a:p>
      </dgm:t>
    </dgm:pt>
    <dgm:pt modelId="{EB3F1286-A342-4622-A158-AC9E236BD3FB}">
      <dgm:prSet/>
      <dgm:spPr/>
      <dgm:t>
        <a:bodyPr/>
        <a:lstStyle/>
        <a:p>
          <a:r>
            <a:rPr lang="en-US" b="0" dirty="0"/>
            <a:t>Manage Patient Cases: Maintain comprehensive patient records to streamline care and treatment.</a:t>
          </a:r>
        </a:p>
      </dgm:t>
    </dgm:pt>
    <dgm:pt modelId="{8201BA91-CE1E-4632-86CA-9A00AB2C2251}" type="parTrans" cxnId="{9A7AE206-3F0E-4701-91C4-ED271359AC49}">
      <dgm:prSet/>
      <dgm:spPr/>
      <dgm:t>
        <a:bodyPr/>
        <a:lstStyle/>
        <a:p>
          <a:endParaRPr lang="en-US"/>
        </a:p>
      </dgm:t>
    </dgm:pt>
    <dgm:pt modelId="{2CF370B2-C714-480C-A961-A0C1D567B5FB}" type="sibTrans" cxnId="{9A7AE206-3F0E-4701-91C4-ED271359AC49}">
      <dgm:prSet/>
      <dgm:spPr/>
      <dgm:t>
        <a:bodyPr/>
        <a:lstStyle/>
        <a:p>
          <a:endParaRPr lang="en-US"/>
        </a:p>
      </dgm:t>
    </dgm:pt>
    <dgm:pt modelId="{BDB08ECD-5D14-469D-A151-D994C2F9D282}">
      <dgm:prSet/>
      <dgm:spPr/>
      <dgm:t>
        <a:bodyPr/>
        <a:lstStyle/>
        <a:p>
          <a:r>
            <a:rPr lang="en-US" dirty="0"/>
            <a:t>Analyze and show real –world performance of medicine and show its effectiveness and guide future drug development.</a:t>
          </a:r>
        </a:p>
      </dgm:t>
    </dgm:pt>
    <dgm:pt modelId="{0558512C-95E9-440D-89D3-4FFD97B787FF}" type="parTrans" cxnId="{31626A70-8062-4E1C-ACA2-2D7F85FE70E5}">
      <dgm:prSet/>
      <dgm:spPr/>
      <dgm:t>
        <a:bodyPr/>
        <a:lstStyle/>
        <a:p>
          <a:endParaRPr lang="en-US"/>
        </a:p>
      </dgm:t>
    </dgm:pt>
    <dgm:pt modelId="{CB735BAF-1A46-4938-801A-42E619856409}" type="sibTrans" cxnId="{31626A70-8062-4E1C-ACA2-2D7F85FE70E5}">
      <dgm:prSet/>
      <dgm:spPr/>
      <dgm:t>
        <a:bodyPr/>
        <a:lstStyle/>
        <a:p>
          <a:endParaRPr lang="en-US"/>
        </a:p>
      </dgm:t>
    </dgm:pt>
    <dgm:pt modelId="{5CBC9CA8-C9BF-4E1E-96C5-98768C65886C}">
      <dgm:prSet/>
      <dgm:spPr/>
      <dgm:t>
        <a:bodyPr/>
        <a:lstStyle/>
        <a:p>
          <a:r>
            <a:rPr lang="en-US" b="0" dirty="0"/>
            <a:t>Analyze Disease Patterns: Generate data-driven insights for better strategic planning and Chronic disease interventions.</a:t>
          </a:r>
        </a:p>
      </dgm:t>
    </dgm:pt>
    <dgm:pt modelId="{428C8E87-48A3-4A9D-8161-318907D06612}" type="parTrans" cxnId="{814B894D-2C78-46B9-ABD7-469E333021E3}">
      <dgm:prSet/>
      <dgm:spPr/>
      <dgm:t>
        <a:bodyPr/>
        <a:lstStyle/>
        <a:p>
          <a:endParaRPr lang="en-US"/>
        </a:p>
      </dgm:t>
    </dgm:pt>
    <dgm:pt modelId="{E11FED1A-7BFE-4BE7-83F8-40F39F2A9C37}" type="sibTrans" cxnId="{814B894D-2C78-46B9-ABD7-469E333021E3}">
      <dgm:prSet/>
      <dgm:spPr/>
      <dgm:t>
        <a:bodyPr/>
        <a:lstStyle/>
        <a:p>
          <a:endParaRPr lang="en-US"/>
        </a:p>
      </dgm:t>
    </dgm:pt>
    <dgm:pt modelId="{B9A93712-6271-415B-B012-3DE4F5D2F4F4}">
      <dgm:prSet/>
      <dgm:spPr/>
      <dgm:t>
        <a:bodyPr/>
        <a:lstStyle/>
        <a:p>
          <a:r>
            <a:rPr lang="en-US" dirty="0"/>
            <a:t>This solution empowers healthcare organizations to improve chronic disease responses, mitigate outbreaks effectively, and enhance operational efficiency.</a:t>
          </a:r>
        </a:p>
      </dgm:t>
    </dgm:pt>
    <dgm:pt modelId="{27DA084B-3568-4DD0-A236-F332FC7A0293}" type="parTrans" cxnId="{8B6B6C3B-7B77-4036-829F-DF212AE0320A}">
      <dgm:prSet/>
      <dgm:spPr/>
      <dgm:t>
        <a:bodyPr/>
        <a:lstStyle/>
        <a:p>
          <a:endParaRPr lang="en-US"/>
        </a:p>
      </dgm:t>
    </dgm:pt>
    <dgm:pt modelId="{3A316D1F-DC53-4043-BCBD-F1146D9885E8}" type="sibTrans" cxnId="{8B6B6C3B-7B77-4036-829F-DF212AE0320A}">
      <dgm:prSet/>
      <dgm:spPr/>
      <dgm:t>
        <a:bodyPr/>
        <a:lstStyle/>
        <a:p>
          <a:endParaRPr lang="en-US"/>
        </a:p>
      </dgm:t>
    </dgm:pt>
    <dgm:pt modelId="{B30AF6A9-550B-414B-83B8-43868F77F67E}" type="pres">
      <dgm:prSet presAssocID="{9DF17C3B-044A-4F5E-BC69-9959EB5D1C7C}" presName="Name0" presStyleCnt="0">
        <dgm:presLayoutVars>
          <dgm:dir/>
          <dgm:resizeHandles val="exact"/>
        </dgm:presLayoutVars>
      </dgm:prSet>
      <dgm:spPr/>
    </dgm:pt>
    <dgm:pt modelId="{C1E09E66-B13E-4D0E-9585-D04F91956AF3}" type="pres">
      <dgm:prSet presAssocID="{6183299B-B084-4AB3-AB1F-4C614DD0C429}" presName="node" presStyleLbl="node1" presStyleIdx="0" presStyleCnt="6">
        <dgm:presLayoutVars>
          <dgm:bulletEnabled val="1"/>
        </dgm:presLayoutVars>
      </dgm:prSet>
      <dgm:spPr/>
    </dgm:pt>
    <dgm:pt modelId="{F6126DC3-7BEE-4A36-B93C-D5977CE96679}" type="pres">
      <dgm:prSet presAssocID="{BF64DC26-0B89-43ED-91B1-7630C4674963}" presName="sibTrans" presStyleLbl="sibTrans1D1" presStyleIdx="0" presStyleCnt="5"/>
      <dgm:spPr/>
    </dgm:pt>
    <dgm:pt modelId="{63195B99-132B-409C-B890-331CBACF1E6A}" type="pres">
      <dgm:prSet presAssocID="{BF64DC26-0B89-43ED-91B1-7630C4674963}" presName="connectorText" presStyleLbl="sibTrans1D1" presStyleIdx="0" presStyleCnt="5"/>
      <dgm:spPr/>
    </dgm:pt>
    <dgm:pt modelId="{3FF16F79-198E-4DD8-8584-48C64FCC2C53}" type="pres">
      <dgm:prSet presAssocID="{685CC33C-EED9-4AB0-B402-35726336BF70}" presName="node" presStyleLbl="node1" presStyleIdx="1" presStyleCnt="6">
        <dgm:presLayoutVars>
          <dgm:bulletEnabled val="1"/>
        </dgm:presLayoutVars>
      </dgm:prSet>
      <dgm:spPr/>
    </dgm:pt>
    <dgm:pt modelId="{B57FE480-1E09-4274-AA5D-CF59D5528388}" type="pres">
      <dgm:prSet presAssocID="{8EEFBC8A-010D-423B-9DFE-B2785205DC20}" presName="sibTrans" presStyleLbl="sibTrans1D1" presStyleIdx="1" presStyleCnt="5"/>
      <dgm:spPr/>
    </dgm:pt>
    <dgm:pt modelId="{8F3FC029-8D64-46FE-9812-2FA27C61D381}" type="pres">
      <dgm:prSet presAssocID="{8EEFBC8A-010D-423B-9DFE-B2785205DC20}" presName="connectorText" presStyleLbl="sibTrans1D1" presStyleIdx="1" presStyleCnt="5"/>
      <dgm:spPr/>
    </dgm:pt>
    <dgm:pt modelId="{F50AFC88-E66B-4D09-A8E7-3FEDBC86BA0A}" type="pres">
      <dgm:prSet presAssocID="{EB3F1286-A342-4622-A158-AC9E236BD3FB}" presName="node" presStyleLbl="node1" presStyleIdx="2" presStyleCnt="6">
        <dgm:presLayoutVars>
          <dgm:bulletEnabled val="1"/>
        </dgm:presLayoutVars>
      </dgm:prSet>
      <dgm:spPr/>
    </dgm:pt>
    <dgm:pt modelId="{110549A6-A6F6-4965-854E-1BBB7F95A468}" type="pres">
      <dgm:prSet presAssocID="{2CF370B2-C714-480C-A961-A0C1D567B5FB}" presName="sibTrans" presStyleLbl="sibTrans1D1" presStyleIdx="2" presStyleCnt="5"/>
      <dgm:spPr/>
    </dgm:pt>
    <dgm:pt modelId="{00B13BEE-FA01-4851-9359-43B8A74478AF}" type="pres">
      <dgm:prSet presAssocID="{2CF370B2-C714-480C-A961-A0C1D567B5FB}" presName="connectorText" presStyleLbl="sibTrans1D1" presStyleIdx="2" presStyleCnt="5"/>
      <dgm:spPr/>
    </dgm:pt>
    <dgm:pt modelId="{9559EFB1-E2D3-4D6C-BE8B-FC5833397D0F}" type="pres">
      <dgm:prSet presAssocID="{BDB08ECD-5D14-469D-A151-D994C2F9D282}" presName="node" presStyleLbl="node1" presStyleIdx="3" presStyleCnt="6">
        <dgm:presLayoutVars>
          <dgm:bulletEnabled val="1"/>
        </dgm:presLayoutVars>
      </dgm:prSet>
      <dgm:spPr/>
    </dgm:pt>
    <dgm:pt modelId="{2CFF4AD5-AC2A-45E1-9514-3CE1323DF02D}" type="pres">
      <dgm:prSet presAssocID="{CB735BAF-1A46-4938-801A-42E619856409}" presName="sibTrans" presStyleLbl="sibTrans1D1" presStyleIdx="3" presStyleCnt="5"/>
      <dgm:spPr/>
    </dgm:pt>
    <dgm:pt modelId="{0F75FA84-7BBF-49EA-B29C-E391B5630492}" type="pres">
      <dgm:prSet presAssocID="{CB735BAF-1A46-4938-801A-42E619856409}" presName="connectorText" presStyleLbl="sibTrans1D1" presStyleIdx="3" presStyleCnt="5"/>
      <dgm:spPr/>
    </dgm:pt>
    <dgm:pt modelId="{BFAB435B-6E4F-44D9-A87E-B9A1EC498F81}" type="pres">
      <dgm:prSet presAssocID="{5CBC9CA8-C9BF-4E1E-96C5-98768C65886C}" presName="node" presStyleLbl="node1" presStyleIdx="4" presStyleCnt="6">
        <dgm:presLayoutVars>
          <dgm:bulletEnabled val="1"/>
        </dgm:presLayoutVars>
      </dgm:prSet>
      <dgm:spPr/>
    </dgm:pt>
    <dgm:pt modelId="{3C9229D0-0AB7-4F14-BE82-8C911A1AF67F}" type="pres">
      <dgm:prSet presAssocID="{E11FED1A-7BFE-4BE7-83F8-40F39F2A9C37}" presName="sibTrans" presStyleLbl="sibTrans1D1" presStyleIdx="4" presStyleCnt="5"/>
      <dgm:spPr/>
    </dgm:pt>
    <dgm:pt modelId="{47A94FEA-EEF8-4D42-819D-12CDF234CC81}" type="pres">
      <dgm:prSet presAssocID="{E11FED1A-7BFE-4BE7-83F8-40F39F2A9C37}" presName="connectorText" presStyleLbl="sibTrans1D1" presStyleIdx="4" presStyleCnt="5"/>
      <dgm:spPr/>
    </dgm:pt>
    <dgm:pt modelId="{F9B9AC1D-E0AC-4D05-AB02-77C90B3D11E0}" type="pres">
      <dgm:prSet presAssocID="{B9A93712-6271-415B-B012-3DE4F5D2F4F4}" presName="node" presStyleLbl="node1" presStyleIdx="5" presStyleCnt="6">
        <dgm:presLayoutVars>
          <dgm:bulletEnabled val="1"/>
        </dgm:presLayoutVars>
      </dgm:prSet>
      <dgm:spPr/>
    </dgm:pt>
  </dgm:ptLst>
  <dgm:cxnLst>
    <dgm:cxn modelId="{9A7AE206-3F0E-4701-91C4-ED271359AC49}" srcId="{9DF17C3B-044A-4F5E-BC69-9959EB5D1C7C}" destId="{EB3F1286-A342-4622-A158-AC9E236BD3FB}" srcOrd="2" destOrd="0" parTransId="{8201BA91-CE1E-4632-86CA-9A00AB2C2251}" sibTransId="{2CF370B2-C714-480C-A961-A0C1D567B5FB}"/>
    <dgm:cxn modelId="{7C935D18-2985-4814-B036-6A89C3720255}" type="presOf" srcId="{CB735BAF-1A46-4938-801A-42E619856409}" destId="{0F75FA84-7BBF-49EA-B29C-E391B5630492}" srcOrd="1" destOrd="0" presId="urn:microsoft.com/office/officeart/2016/7/layout/RepeatingBendingProcessNew"/>
    <dgm:cxn modelId="{2B70BC1E-02D1-431B-B850-AF4623A57760}" type="presOf" srcId="{B9A93712-6271-415B-B012-3DE4F5D2F4F4}" destId="{F9B9AC1D-E0AC-4D05-AB02-77C90B3D11E0}" srcOrd="0" destOrd="0" presId="urn:microsoft.com/office/officeart/2016/7/layout/RepeatingBendingProcessNew"/>
    <dgm:cxn modelId="{18FEBD26-D863-46ED-A6B9-570EC52DB0C2}" type="presOf" srcId="{2CF370B2-C714-480C-A961-A0C1D567B5FB}" destId="{00B13BEE-FA01-4851-9359-43B8A74478AF}" srcOrd="1" destOrd="0" presId="urn:microsoft.com/office/officeart/2016/7/layout/RepeatingBendingProcessNew"/>
    <dgm:cxn modelId="{78D4112B-2BCB-44BA-9518-F0F332EFD6EF}" type="presOf" srcId="{8EEFBC8A-010D-423B-9DFE-B2785205DC20}" destId="{B57FE480-1E09-4274-AA5D-CF59D5528388}" srcOrd="0" destOrd="0" presId="urn:microsoft.com/office/officeart/2016/7/layout/RepeatingBendingProcessNew"/>
    <dgm:cxn modelId="{8B6B6C3B-7B77-4036-829F-DF212AE0320A}" srcId="{9DF17C3B-044A-4F5E-BC69-9959EB5D1C7C}" destId="{B9A93712-6271-415B-B012-3DE4F5D2F4F4}" srcOrd="5" destOrd="0" parTransId="{27DA084B-3568-4DD0-A236-F332FC7A0293}" sibTransId="{3A316D1F-DC53-4043-BCBD-F1146D9885E8}"/>
    <dgm:cxn modelId="{3087C444-9F5E-4E53-8504-33E05998E828}" type="presOf" srcId="{CB735BAF-1A46-4938-801A-42E619856409}" destId="{2CFF4AD5-AC2A-45E1-9514-3CE1323DF02D}" srcOrd="0" destOrd="0" presId="urn:microsoft.com/office/officeart/2016/7/layout/RepeatingBendingProcessNew"/>
    <dgm:cxn modelId="{DFE62666-600A-4C30-8B3F-02674A708A28}" type="presOf" srcId="{8EEFBC8A-010D-423B-9DFE-B2785205DC20}" destId="{8F3FC029-8D64-46FE-9812-2FA27C61D381}" srcOrd="1" destOrd="0" presId="urn:microsoft.com/office/officeart/2016/7/layout/RepeatingBendingProcessNew"/>
    <dgm:cxn modelId="{C153D748-30E2-4CFC-AE5A-87386120AD29}" type="presOf" srcId="{BDB08ECD-5D14-469D-A151-D994C2F9D282}" destId="{9559EFB1-E2D3-4D6C-BE8B-FC5833397D0F}" srcOrd="0" destOrd="0" presId="urn:microsoft.com/office/officeart/2016/7/layout/RepeatingBendingProcessNew"/>
    <dgm:cxn modelId="{814B894D-2C78-46B9-ABD7-469E333021E3}" srcId="{9DF17C3B-044A-4F5E-BC69-9959EB5D1C7C}" destId="{5CBC9CA8-C9BF-4E1E-96C5-98768C65886C}" srcOrd="4" destOrd="0" parTransId="{428C8E87-48A3-4A9D-8161-318907D06612}" sibTransId="{E11FED1A-7BFE-4BE7-83F8-40F39F2A9C37}"/>
    <dgm:cxn modelId="{31626A70-8062-4E1C-ACA2-2D7F85FE70E5}" srcId="{9DF17C3B-044A-4F5E-BC69-9959EB5D1C7C}" destId="{BDB08ECD-5D14-469D-A151-D994C2F9D282}" srcOrd="3" destOrd="0" parTransId="{0558512C-95E9-440D-89D3-4FFD97B787FF}" sibTransId="{CB735BAF-1A46-4938-801A-42E619856409}"/>
    <dgm:cxn modelId="{70503E79-405A-456A-A24D-E64656B724DD}" type="presOf" srcId="{5CBC9CA8-C9BF-4E1E-96C5-98768C65886C}" destId="{BFAB435B-6E4F-44D9-A87E-B9A1EC498F81}" srcOrd="0" destOrd="0" presId="urn:microsoft.com/office/officeart/2016/7/layout/RepeatingBendingProcessNew"/>
    <dgm:cxn modelId="{6F71F77E-6123-47DD-BDE3-E00D861F66A9}" type="presOf" srcId="{EB3F1286-A342-4622-A158-AC9E236BD3FB}" destId="{F50AFC88-E66B-4D09-A8E7-3FEDBC86BA0A}" srcOrd="0" destOrd="0" presId="urn:microsoft.com/office/officeart/2016/7/layout/RepeatingBendingProcessNew"/>
    <dgm:cxn modelId="{B268F999-2EBA-4825-A330-2658DC7A7236}" type="presOf" srcId="{2CF370B2-C714-480C-A961-A0C1D567B5FB}" destId="{110549A6-A6F6-4965-854E-1BBB7F95A468}" srcOrd="0" destOrd="0" presId="urn:microsoft.com/office/officeart/2016/7/layout/RepeatingBendingProcessNew"/>
    <dgm:cxn modelId="{046D47A9-03BF-4675-A07E-756C3233EE97}" type="presOf" srcId="{E11FED1A-7BFE-4BE7-83F8-40F39F2A9C37}" destId="{47A94FEA-EEF8-4D42-819D-12CDF234CC81}" srcOrd="1" destOrd="0" presId="urn:microsoft.com/office/officeart/2016/7/layout/RepeatingBendingProcessNew"/>
    <dgm:cxn modelId="{369AC5BE-04E2-41A1-966B-8C4B1DCA83FD}" type="presOf" srcId="{6183299B-B084-4AB3-AB1F-4C614DD0C429}" destId="{C1E09E66-B13E-4D0E-9585-D04F91956AF3}" srcOrd="0" destOrd="0" presId="urn:microsoft.com/office/officeart/2016/7/layout/RepeatingBendingProcessNew"/>
    <dgm:cxn modelId="{0D1CB8C3-8383-4FC6-A39E-AC4F79F6B50A}" srcId="{9DF17C3B-044A-4F5E-BC69-9959EB5D1C7C}" destId="{6183299B-B084-4AB3-AB1F-4C614DD0C429}" srcOrd="0" destOrd="0" parTransId="{6325434C-D1F9-47E3-99AE-4BED38B46CE5}" sibTransId="{BF64DC26-0B89-43ED-91B1-7630C4674963}"/>
    <dgm:cxn modelId="{3E8D2BCC-E645-4840-BF9A-6D97E1BB4712}" srcId="{9DF17C3B-044A-4F5E-BC69-9959EB5D1C7C}" destId="{685CC33C-EED9-4AB0-B402-35726336BF70}" srcOrd="1" destOrd="0" parTransId="{53B32CBF-D41A-4312-BFDE-8C63F6884714}" sibTransId="{8EEFBC8A-010D-423B-9DFE-B2785205DC20}"/>
    <dgm:cxn modelId="{195977CC-6E0A-49C2-8459-725B5FF5B9DA}" type="presOf" srcId="{BF64DC26-0B89-43ED-91B1-7630C4674963}" destId="{F6126DC3-7BEE-4A36-B93C-D5977CE96679}" srcOrd="0" destOrd="0" presId="urn:microsoft.com/office/officeart/2016/7/layout/RepeatingBendingProcessNew"/>
    <dgm:cxn modelId="{4512D9DA-EF84-49A9-8925-933C552A62BD}" type="presOf" srcId="{9DF17C3B-044A-4F5E-BC69-9959EB5D1C7C}" destId="{B30AF6A9-550B-414B-83B8-43868F77F67E}" srcOrd="0" destOrd="0" presId="urn:microsoft.com/office/officeart/2016/7/layout/RepeatingBendingProcessNew"/>
    <dgm:cxn modelId="{C34439E3-3B53-47C2-BACE-A827D0CBBE2B}" type="presOf" srcId="{BF64DC26-0B89-43ED-91B1-7630C4674963}" destId="{63195B99-132B-409C-B890-331CBACF1E6A}" srcOrd="1" destOrd="0" presId="urn:microsoft.com/office/officeart/2016/7/layout/RepeatingBendingProcessNew"/>
    <dgm:cxn modelId="{8A4A81E6-F6E9-4EFA-8039-B656F21703E0}" type="presOf" srcId="{E11FED1A-7BFE-4BE7-83F8-40F39F2A9C37}" destId="{3C9229D0-0AB7-4F14-BE82-8C911A1AF67F}" srcOrd="0" destOrd="0" presId="urn:microsoft.com/office/officeart/2016/7/layout/RepeatingBendingProcessNew"/>
    <dgm:cxn modelId="{05EB43FB-6309-47FC-BAAF-CA4DFB7BF98B}" type="presOf" srcId="{685CC33C-EED9-4AB0-B402-35726336BF70}" destId="{3FF16F79-198E-4DD8-8584-48C64FCC2C53}" srcOrd="0" destOrd="0" presId="urn:microsoft.com/office/officeart/2016/7/layout/RepeatingBendingProcessNew"/>
    <dgm:cxn modelId="{0C3E1DCE-40F9-41F6-A3CE-5A9D271D861E}" type="presParOf" srcId="{B30AF6A9-550B-414B-83B8-43868F77F67E}" destId="{C1E09E66-B13E-4D0E-9585-D04F91956AF3}" srcOrd="0" destOrd="0" presId="urn:microsoft.com/office/officeart/2016/7/layout/RepeatingBendingProcessNew"/>
    <dgm:cxn modelId="{810E66B9-A1E3-4975-BCAF-B7B87EE81394}" type="presParOf" srcId="{B30AF6A9-550B-414B-83B8-43868F77F67E}" destId="{F6126DC3-7BEE-4A36-B93C-D5977CE96679}" srcOrd="1" destOrd="0" presId="urn:microsoft.com/office/officeart/2016/7/layout/RepeatingBendingProcessNew"/>
    <dgm:cxn modelId="{7985567D-AE1A-4DB8-8AC2-FF4877CF3805}" type="presParOf" srcId="{F6126DC3-7BEE-4A36-B93C-D5977CE96679}" destId="{63195B99-132B-409C-B890-331CBACF1E6A}" srcOrd="0" destOrd="0" presId="urn:microsoft.com/office/officeart/2016/7/layout/RepeatingBendingProcessNew"/>
    <dgm:cxn modelId="{16D26C98-193E-46CE-96BB-A9BAF58DA075}" type="presParOf" srcId="{B30AF6A9-550B-414B-83B8-43868F77F67E}" destId="{3FF16F79-198E-4DD8-8584-48C64FCC2C53}" srcOrd="2" destOrd="0" presId="urn:microsoft.com/office/officeart/2016/7/layout/RepeatingBendingProcessNew"/>
    <dgm:cxn modelId="{4F2ABF8E-E3A0-4731-8F38-5AF7F8FDD7CE}" type="presParOf" srcId="{B30AF6A9-550B-414B-83B8-43868F77F67E}" destId="{B57FE480-1E09-4274-AA5D-CF59D5528388}" srcOrd="3" destOrd="0" presId="urn:microsoft.com/office/officeart/2016/7/layout/RepeatingBendingProcessNew"/>
    <dgm:cxn modelId="{8EE31A42-23F6-4428-A7EE-603136FD1566}" type="presParOf" srcId="{B57FE480-1E09-4274-AA5D-CF59D5528388}" destId="{8F3FC029-8D64-46FE-9812-2FA27C61D381}" srcOrd="0" destOrd="0" presId="urn:microsoft.com/office/officeart/2016/7/layout/RepeatingBendingProcessNew"/>
    <dgm:cxn modelId="{C25719E6-4934-4B73-8693-8D20F6105EB7}" type="presParOf" srcId="{B30AF6A9-550B-414B-83B8-43868F77F67E}" destId="{F50AFC88-E66B-4D09-A8E7-3FEDBC86BA0A}" srcOrd="4" destOrd="0" presId="urn:microsoft.com/office/officeart/2016/7/layout/RepeatingBendingProcessNew"/>
    <dgm:cxn modelId="{EAB207F0-5EDF-428F-B895-512BEF108BD4}" type="presParOf" srcId="{B30AF6A9-550B-414B-83B8-43868F77F67E}" destId="{110549A6-A6F6-4965-854E-1BBB7F95A468}" srcOrd="5" destOrd="0" presId="urn:microsoft.com/office/officeart/2016/7/layout/RepeatingBendingProcessNew"/>
    <dgm:cxn modelId="{01C31B60-42FF-432D-88DD-A51E655E327C}" type="presParOf" srcId="{110549A6-A6F6-4965-854E-1BBB7F95A468}" destId="{00B13BEE-FA01-4851-9359-43B8A74478AF}" srcOrd="0" destOrd="0" presId="urn:microsoft.com/office/officeart/2016/7/layout/RepeatingBendingProcessNew"/>
    <dgm:cxn modelId="{352E27DE-32B7-4783-B803-5A8D09111502}" type="presParOf" srcId="{B30AF6A9-550B-414B-83B8-43868F77F67E}" destId="{9559EFB1-E2D3-4D6C-BE8B-FC5833397D0F}" srcOrd="6" destOrd="0" presId="urn:microsoft.com/office/officeart/2016/7/layout/RepeatingBendingProcessNew"/>
    <dgm:cxn modelId="{AFF9D20B-125F-464E-B5F5-91FB7AB07E21}" type="presParOf" srcId="{B30AF6A9-550B-414B-83B8-43868F77F67E}" destId="{2CFF4AD5-AC2A-45E1-9514-3CE1323DF02D}" srcOrd="7" destOrd="0" presId="urn:microsoft.com/office/officeart/2016/7/layout/RepeatingBendingProcessNew"/>
    <dgm:cxn modelId="{EA8F7696-0DED-486D-81BC-251ED76A789E}" type="presParOf" srcId="{2CFF4AD5-AC2A-45E1-9514-3CE1323DF02D}" destId="{0F75FA84-7BBF-49EA-B29C-E391B5630492}" srcOrd="0" destOrd="0" presId="urn:microsoft.com/office/officeart/2016/7/layout/RepeatingBendingProcessNew"/>
    <dgm:cxn modelId="{1278D171-FC8C-4AFA-90C0-E8CE177D2767}" type="presParOf" srcId="{B30AF6A9-550B-414B-83B8-43868F77F67E}" destId="{BFAB435B-6E4F-44D9-A87E-B9A1EC498F81}" srcOrd="8" destOrd="0" presId="urn:microsoft.com/office/officeart/2016/7/layout/RepeatingBendingProcessNew"/>
    <dgm:cxn modelId="{13B2E1DC-2E5D-4CE6-943D-2149BABDE07E}" type="presParOf" srcId="{B30AF6A9-550B-414B-83B8-43868F77F67E}" destId="{3C9229D0-0AB7-4F14-BE82-8C911A1AF67F}" srcOrd="9" destOrd="0" presId="urn:microsoft.com/office/officeart/2016/7/layout/RepeatingBendingProcessNew"/>
    <dgm:cxn modelId="{D1B99783-C8C9-402B-A519-E7202E8877DF}" type="presParOf" srcId="{3C9229D0-0AB7-4F14-BE82-8C911A1AF67F}" destId="{47A94FEA-EEF8-4D42-819D-12CDF234CC81}" srcOrd="0" destOrd="0" presId="urn:microsoft.com/office/officeart/2016/7/layout/RepeatingBendingProcessNew"/>
    <dgm:cxn modelId="{56C7ECB9-B30A-4BE1-BD05-632CAFFC6EF0}" type="presParOf" srcId="{B30AF6A9-550B-414B-83B8-43868F77F67E}" destId="{F9B9AC1D-E0AC-4D05-AB02-77C90B3D11E0}"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26DC3-7BEE-4A36-B93C-D5977CE96679}">
      <dsp:nvSpPr>
        <dsp:cNvPr id="0" name=""/>
        <dsp:cNvSpPr/>
      </dsp:nvSpPr>
      <dsp:spPr>
        <a:xfrm>
          <a:off x="2899779" y="686484"/>
          <a:ext cx="530464" cy="91440"/>
        </a:xfrm>
        <a:custGeom>
          <a:avLst/>
          <a:gdLst/>
          <a:ahLst/>
          <a:cxnLst/>
          <a:rect l="0" t="0" r="0" b="0"/>
          <a:pathLst>
            <a:path>
              <a:moveTo>
                <a:pt x="0" y="45720"/>
              </a:moveTo>
              <a:lnTo>
                <a:pt x="53046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729398"/>
        <a:ext cx="28053" cy="5610"/>
      </dsp:txXfrm>
    </dsp:sp>
    <dsp:sp modelId="{C1E09E66-B13E-4D0E-9585-D04F91956AF3}">
      <dsp:nvSpPr>
        <dsp:cNvPr id="0" name=""/>
        <dsp:cNvSpPr/>
      </dsp:nvSpPr>
      <dsp:spPr>
        <a:xfrm>
          <a:off x="462167" y="380"/>
          <a:ext cx="2439412" cy="14636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22300">
            <a:lnSpc>
              <a:spcPct val="90000"/>
            </a:lnSpc>
            <a:spcBef>
              <a:spcPct val="0"/>
            </a:spcBef>
            <a:spcAft>
              <a:spcPct val="35000"/>
            </a:spcAft>
            <a:buNone/>
          </a:pPr>
          <a:r>
            <a:rPr lang="en-US" sz="1400" b="0" kern="1200" dirty="0"/>
            <a:t>Identify most </a:t>
          </a:r>
          <a:r>
            <a:rPr lang="en-US" sz="1400" b="0" kern="1200" dirty="0" err="1"/>
            <a:t>prevelant</a:t>
          </a:r>
          <a:r>
            <a:rPr lang="en-US" sz="1400" b="0" kern="1200" dirty="0"/>
            <a:t> diseases and their distribution helping to prioritize resources, research funding, and prevention campaigns</a:t>
          </a:r>
          <a:r>
            <a:rPr lang="en-US" sz="1300" b="0" kern="1200" dirty="0"/>
            <a:t>:</a:t>
          </a:r>
        </a:p>
      </dsp:txBody>
      <dsp:txXfrm>
        <a:off x="462167" y="380"/>
        <a:ext cx="2439412" cy="1463647"/>
      </dsp:txXfrm>
    </dsp:sp>
    <dsp:sp modelId="{B57FE480-1E09-4274-AA5D-CF59D5528388}">
      <dsp:nvSpPr>
        <dsp:cNvPr id="0" name=""/>
        <dsp:cNvSpPr/>
      </dsp:nvSpPr>
      <dsp:spPr>
        <a:xfrm>
          <a:off x="1681873" y="1462227"/>
          <a:ext cx="3000476" cy="530464"/>
        </a:xfrm>
        <a:custGeom>
          <a:avLst/>
          <a:gdLst/>
          <a:ahLst/>
          <a:cxnLst/>
          <a:rect l="0" t="0" r="0" b="0"/>
          <a:pathLst>
            <a:path>
              <a:moveTo>
                <a:pt x="3000476" y="0"/>
              </a:moveTo>
              <a:lnTo>
                <a:pt x="3000476" y="282332"/>
              </a:lnTo>
              <a:lnTo>
                <a:pt x="0" y="282332"/>
              </a:lnTo>
              <a:lnTo>
                <a:pt x="0" y="53046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1724654"/>
        <a:ext cx="152624" cy="5610"/>
      </dsp:txXfrm>
    </dsp:sp>
    <dsp:sp modelId="{3FF16F79-198E-4DD8-8584-48C64FCC2C53}">
      <dsp:nvSpPr>
        <dsp:cNvPr id="0" name=""/>
        <dsp:cNvSpPr/>
      </dsp:nvSpPr>
      <dsp:spPr>
        <a:xfrm>
          <a:off x="3462644" y="380"/>
          <a:ext cx="2439412" cy="14636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22300">
            <a:lnSpc>
              <a:spcPct val="90000"/>
            </a:lnSpc>
            <a:spcBef>
              <a:spcPct val="0"/>
            </a:spcBef>
            <a:spcAft>
              <a:spcPct val="35000"/>
            </a:spcAft>
            <a:buNone/>
          </a:pPr>
          <a:r>
            <a:rPr lang="en-US" sz="1400" b="0" kern="1200" dirty="0"/>
            <a:t>Increase efficiency in resource allocations ensuring that high-need areas receive adequate attention</a:t>
          </a:r>
        </a:p>
      </dsp:txBody>
      <dsp:txXfrm>
        <a:off x="3462644" y="380"/>
        <a:ext cx="2439412" cy="1463647"/>
      </dsp:txXfrm>
    </dsp:sp>
    <dsp:sp modelId="{110549A6-A6F6-4965-854E-1BBB7F95A468}">
      <dsp:nvSpPr>
        <dsp:cNvPr id="0" name=""/>
        <dsp:cNvSpPr/>
      </dsp:nvSpPr>
      <dsp:spPr>
        <a:xfrm>
          <a:off x="2899779" y="2711196"/>
          <a:ext cx="530464" cy="91440"/>
        </a:xfrm>
        <a:custGeom>
          <a:avLst/>
          <a:gdLst/>
          <a:ahLst/>
          <a:cxnLst/>
          <a:rect l="0" t="0" r="0" b="0"/>
          <a:pathLst>
            <a:path>
              <a:moveTo>
                <a:pt x="0" y="45720"/>
              </a:moveTo>
              <a:lnTo>
                <a:pt x="53046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2754110"/>
        <a:ext cx="28053" cy="5610"/>
      </dsp:txXfrm>
    </dsp:sp>
    <dsp:sp modelId="{F50AFC88-E66B-4D09-A8E7-3FEDBC86BA0A}">
      <dsp:nvSpPr>
        <dsp:cNvPr id="0" name=""/>
        <dsp:cNvSpPr/>
      </dsp:nvSpPr>
      <dsp:spPr>
        <a:xfrm>
          <a:off x="462167" y="2025092"/>
          <a:ext cx="2439412" cy="14636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533400">
            <a:lnSpc>
              <a:spcPct val="90000"/>
            </a:lnSpc>
            <a:spcBef>
              <a:spcPct val="0"/>
            </a:spcBef>
            <a:spcAft>
              <a:spcPct val="35000"/>
            </a:spcAft>
            <a:buNone/>
          </a:pPr>
          <a:r>
            <a:rPr lang="en-US" sz="1200" b="0" kern="1200" dirty="0"/>
            <a:t>Manage Patient Cases: Maintain comprehensive patient records to streamline care and treatment.</a:t>
          </a:r>
        </a:p>
      </dsp:txBody>
      <dsp:txXfrm>
        <a:off x="462167" y="2025092"/>
        <a:ext cx="2439412" cy="1463647"/>
      </dsp:txXfrm>
    </dsp:sp>
    <dsp:sp modelId="{2CFF4AD5-AC2A-45E1-9514-3CE1323DF02D}">
      <dsp:nvSpPr>
        <dsp:cNvPr id="0" name=""/>
        <dsp:cNvSpPr/>
      </dsp:nvSpPr>
      <dsp:spPr>
        <a:xfrm>
          <a:off x="1681873" y="3486939"/>
          <a:ext cx="3000476" cy="530464"/>
        </a:xfrm>
        <a:custGeom>
          <a:avLst/>
          <a:gdLst/>
          <a:ahLst/>
          <a:cxnLst/>
          <a:rect l="0" t="0" r="0" b="0"/>
          <a:pathLst>
            <a:path>
              <a:moveTo>
                <a:pt x="3000476" y="0"/>
              </a:moveTo>
              <a:lnTo>
                <a:pt x="3000476" y="282332"/>
              </a:lnTo>
              <a:lnTo>
                <a:pt x="0" y="282332"/>
              </a:lnTo>
              <a:lnTo>
                <a:pt x="0" y="53046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3749366"/>
        <a:ext cx="152624" cy="5610"/>
      </dsp:txXfrm>
    </dsp:sp>
    <dsp:sp modelId="{9559EFB1-E2D3-4D6C-BE8B-FC5833397D0F}">
      <dsp:nvSpPr>
        <dsp:cNvPr id="0" name=""/>
        <dsp:cNvSpPr/>
      </dsp:nvSpPr>
      <dsp:spPr>
        <a:xfrm>
          <a:off x="3462644" y="2025092"/>
          <a:ext cx="2439412" cy="14636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533400">
            <a:lnSpc>
              <a:spcPct val="90000"/>
            </a:lnSpc>
            <a:spcBef>
              <a:spcPct val="0"/>
            </a:spcBef>
            <a:spcAft>
              <a:spcPct val="35000"/>
            </a:spcAft>
            <a:buNone/>
          </a:pPr>
          <a:r>
            <a:rPr lang="en-US" sz="1200" kern="1200" dirty="0"/>
            <a:t>Analyze and show real –world performance of medicine and show its effectiveness and guide future drug development.</a:t>
          </a:r>
        </a:p>
      </dsp:txBody>
      <dsp:txXfrm>
        <a:off x="3462644" y="2025092"/>
        <a:ext cx="2439412" cy="1463647"/>
      </dsp:txXfrm>
    </dsp:sp>
    <dsp:sp modelId="{3C9229D0-0AB7-4F14-BE82-8C911A1AF67F}">
      <dsp:nvSpPr>
        <dsp:cNvPr id="0" name=""/>
        <dsp:cNvSpPr/>
      </dsp:nvSpPr>
      <dsp:spPr>
        <a:xfrm>
          <a:off x="2899779" y="4735907"/>
          <a:ext cx="530464" cy="91440"/>
        </a:xfrm>
        <a:custGeom>
          <a:avLst/>
          <a:gdLst/>
          <a:ahLst/>
          <a:cxnLst/>
          <a:rect l="0" t="0" r="0" b="0"/>
          <a:pathLst>
            <a:path>
              <a:moveTo>
                <a:pt x="0" y="45720"/>
              </a:moveTo>
              <a:lnTo>
                <a:pt x="53046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4778822"/>
        <a:ext cx="28053" cy="5610"/>
      </dsp:txXfrm>
    </dsp:sp>
    <dsp:sp modelId="{BFAB435B-6E4F-44D9-A87E-B9A1EC498F81}">
      <dsp:nvSpPr>
        <dsp:cNvPr id="0" name=""/>
        <dsp:cNvSpPr/>
      </dsp:nvSpPr>
      <dsp:spPr>
        <a:xfrm>
          <a:off x="462167" y="4049804"/>
          <a:ext cx="2439412" cy="14636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533400">
            <a:lnSpc>
              <a:spcPct val="90000"/>
            </a:lnSpc>
            <a:spcBef>
              <a:spcPct val="0"/>
            </a:spcBef>
            <a:spcAft>
              <a:spcPct val="35000"/>
            </a:spcAft>
            <a:buNone/>
          </a:pPr>
          <a:r>
            <a:rPr lang="en-US" sz="1200" b="0" kern="1200" dirty="0"/>
            <a:t>Analyze Disease Patterns: Generate data-driven insights for better strategic planning and Chronic disease interventions.</a:t>
          </a:r>
        </a:p>
      </dsp:txBody>
      <dsp:txXfrm>
        <a:off x="462167" y="4049804"/>
        <a:ext cx="2439412" cy="1463647"/>
      </dsp:txXfrm>
    </dsp:sp>
    <dsp:sp modelId="{F9B9AC1D-E0AC-4D05-AB02-77C90B3D11E0}">
      <dsp:nvSpPr>
        <dsp:cNvPr id="0" name=""/>
        <dsp:cNvSpPr/>
      </dsp:nvSpPr>
      <dsp:spPr>
        <a:xfrm>
          <a:off x="3462644" y="4049804"/>
          <a:ext cx="2439412" cy="14636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533400">
            <a:lnSpc>
              <a:spcPct val="90000"/>
            </a:lnSpc>
            <a:spcBef>
              <a:spcPct val="0"/>
            </a:spcBef>
            <a:spcAft>
              <a:spcPct val="35000"/>
            </a:spcAft>
            <a:buNone/>
          </a:pPr>
          <a:r>
            <a:rPr lang="en-US" sz="1200" kern="1200" dirty="0"/>
            <a:t>This solution empowers healthcare organizations to improve chronic disease responses, mitigate outbreaks effectively, and enhance operational efficiency.</a:t>
          </a:r>
        </a:p>
      </dsp:txBody>
      <dsp:txXfrm>
        <a:off x="3462644" y="4049804"/>
        <a:ext cx="2439412" cy="146364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1D3AA-395B-4EA1-8B62-4F2A1E71E131}" type="datetimeFigureOut">
              <a:rPr lang="en-US" smtClean="0"/>
              <a:t>5/7/2025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2395D-45AC-49F1-B62D-BF22ECF479D3}" type="slidenum">
              <a:rPr lang="en-US" smtClean="0"/>
              <a:t>‹#›</a:t>
            </a:fld>
            <a:endParaRPr lang="en-US"/>
          </a:p>
        </p:txBody>
      </p:sp>
    </p:spTree>
    <p:extLst>
      <p:ext uri="{BB962C8B-B14F-4D97-AF65-F5344CB8AC3E}">
        <p14:creationId xmlns:p14="http://schemas.microsoft.com/office/powerpoint/2010/main" val="3230438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5/7/2025</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8042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5/7/2025</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155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5/7/2025</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124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5/7/2025</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0434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5/7/2025</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9952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5/7/2025</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2578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5/7/2025</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7257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5/7/2025</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07016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5/7/2025</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1224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5/7/2025</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469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5/7/2025</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8804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5/7/2025</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988254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0" name="Straight Connector 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0F0EDB4E-3009-6D4C-C3CF-531E2957F046}"/>
              </a:ext>
            </a:extLst>
          </p:cNvPr>
          <p:cNvPicPr>
            <a:picLocks noChangeAspect="1"/>
          </p:cNvPicPr>
          <p:nvPr/>
        </p:nvPicPr>
        <p:blipFill>
          <a:blip r:embed="rId2"/>
          <a:srcRect t="31611"/>
          <a:stretch/>
        </p:blipFill>
        <p:spPr>
          <a:xfrm>
            <a:off x="20" y="10"/>
            <a:ext cx="12191979" cy="6857990"/>
          </a:xfrm>
          <a:prstGeom prst="rect">
            <a:avLst/>
          </a:prstGeom>
        </p:spPr>
      </p:pic>
      <p:sp>
        <p:nvSpPr>
          <p:cNvPr id="12" name="Rectangle 11">
            <a:extLst>
              <a:ext uri="{FF2B5EF4-FFF2-40B4-BE49-F238E27FC236}">
                <a16:creationId xmlns:a16="http://schemas.microsoft.com/office/drawing/2014/main" id="{5144B498-CCDC-D4DC-B7BB-68A8A7A83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4248" cy="685800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3BEBE913-D571-7F16-A831-DC3A1EB693AD}"/>
              </a:ext>
            </a:extLst>
          </p:cNvPr>
          <p:cNvSpPr>
            <a:spLocks noGrp="1"/>
          </p:cNvSpPr>
          <p:nvPr>
            <p:ph type="ctrTitle"/>
          </p:nvPr>
        </p:nvSpPr>
        <p:spPr>
          <a:xfrm>
            <a:off x="475488" y="1124712"/>
            <a:ext cx="4023360" cy="3200400"/>
          </a:xfrm>
        </p:spPr>
        <p:txBody>
          <a:bodyPr anchor="b">
            <a:normAutofit/>
          </a:bodyPr>
          <a:lstStyle/>
          <a:p>
            <a:r>
              <a:rPr lang="en-US" sz="4800" dirty="0"/>
              <a:t>Project</a:t>
            </a:r>
          </a:p>
        </p:txBody>
      </p:sp>
      <p:sp>
        <p:nvSpPr>
          <p:cNvPr id="42" name="Rectangle 41">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6124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1D7CF-2D02-97C0-CEC9-71295476E766}"/>
              </a:ext>
            </a:extLst>
          </p:cNvPr>
          <p:cNvSpPr>
            <a:spLocks noGrp="1"/>
          </p:cNvSpPr>
          <p:nvPr>
            <p:ph type="title"/>
          </p:nvPr>
        </p:nvSpPr>
        <p:spPr>
          <a:xfrm>
            <a:off x="621792" y="1161288"/>
            <a:ext cx="3602736" cy="4526280"/>
          </a:xfrm>
        </p:spPr>
        <p:txBody>
          <a:bodyPr>
            <a:normAutofit/>
          </a:bodyPr>
          <a:lstStyle/>
          <a:p>
            <a:r>
              <a:rPr lang="en-US" sz="2200" b="1" dirty="0"/>
              <a:t>Query 2: </a:t>
            </a:r>
            <a:r>
              <a:rPr lang="en-US" sz="2200" dirty="0"/>
              <a:t>Find all Medicines and the Diseases they Treat</a:t>
            </a:r>
            <a:br>
              <a:rPr lang="en-US" sz="2200" b="1" dirty="0"/>
            </a:br>
            <a:br>
              <a:rPr lang="en-US" sz="2200" b="1" dirty="0"/>
            </a:br>
            <a:br>
              <a:rPr lang="en-US" sz="2200" dirty="0"/>
            </a:br>
            <a:endParaRPr lang="en-US" sz="2200"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p:cNvPicPr>
            <a:picLocks noChangeAspect="1"/>
          </p:cNvPicPr>
          <p:nvPr/>
        </p:nvPicPr>
        <p:blipFill>
          <a:blip r:embed="rId2"/>
          <a:stretch>
            <a:fillRect/>
          </a:stretch>
        </p:blipFill>
        <p:spPr>
          <a:xfrm>
            <a:off x="5305254" y="758779"/>
            <a:ext cx="4159464" cy="2343270"/>
          </a:xfrm>
          <a:prstGeom prst="rect">
            <a:avLst/>
          </a:prstGeom>
        </p:spPr>
      </p:pic>
      <p:pic>
        <p:nvPicPr>
          <p:cNvPr id="7" name="Picture 6"/>
          <p:cNvPicPr>
            <a:picLocks noChangeAspect="1"/>
          </p:cNvPicPr>
          <p:nvPr/>
        </p:nvPicPr>
        <p:blipFill>
          <a:blip r:embed="rId3"/>
          <a:stretch>
            <a:fillRect/>
          </a:stretch>
        </p:blipFill>
        <p:spPr>
          <a:xfrm>
            <a:off x="5305254" y="3591216"/>
            <a:ext cx="4692891" cy="3035456"/>
          </a:xfrm>
          <a:prstGeom prst="rect">
            <a:avLst/>
          </a:prstGeom>
        </p:spPr>
      </p:pic>
    </p:spTree>
    <p:extLst>
      <p:ext uri="{BB962C8B-B14F-4D97-AF65-F5344CB8AC3E}">
        <p14:creationId xmlns:p14="http://schemas.microsoft.com/office/powerpoint/2010/main" val="410644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1D7CF-2D02-97C0-CEC9-71295476E766}"/>
              </a:ext>
            </a:extLst>
          </p:cNvPr>
          <p:cNvSpPr>
            <a:spLocks noGrp="1"/>
          </p:cNvSpPr>
          <p:nvPr>
            <p:ph type="title"/>
          </p:nvPr>
        </p:nvSpPr>
        <p:spPr>
          <a:xfrm>
            <a:off x="621792" y="1161288"/>
            <a:ext cx="3602736" cy="4526280"/>
          </a:xfrm>
        </p:spPr>
        <p:txBody>
          <a:bodyPr>
            <a:normAutofit/>
          </a:bodyPr>
          <a:lstStyle/>
          <a:p>
            <a:r>
              <a:rPr lang="en-US" sz="2200" b="1" dirty="0"/>
              <a:t>Query </a:t>
            </a:r>
            <a:r>
              <a:rPr lang="en-US" sz="2200" dirty="0"/>
              <a:t>3</a:t>
            </a:r>
            <a:r>
              <a:rPr lang="en-US" sz="2200" b="1" dirty="0"/>
              <a:t>: </a:t>
            </a:r>
            <a:r>
              <a:rPr lang="en-US" sz="2200" dirty="0"/>
              <a:t>Find number of Patients per City</a:t>
            </a:r>
            <a:br>
              <a:rPr lang="en-US" sz="2200" b="1" dirty="0"/>
            </a:br>
            <a:br>
              <a:rPr lang="en-US" sz="2200" b="1" dirty="0"/>
            </a:br>
            <a:br>
              <a:rPr lang="en-US" sz="2200" dirty="0"/>
            </a:br>
            <a:endParaRPr lang="en-US" sz="2200"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p:cNvPicPr>
            <a:picLocks noChangeAspect="1"/>
          </p:cNvPicPr>
          <p:nvPr/>
        </p:nvPicPr>
        <p:blipFill>
          <a:blip r:embed="rId2"/>
          <a:stretch>
            <a:fillRect/>
          </a:stretch>
        </p:blipFill>
        <p:spPr>
          <a:xfrm>
            <a:off x="5305254" y="395322"/>
            <a:ext cx="4330923" cy="3029106"/>
          </a:xfrm>
          <a:prstGeom prst="rect">
            <a:avLst/>
          </a:prstGeom>
        </p:spPr>
      </p:pic>
      <p:pic>
        <p:nvPicPr>
          <p:cNvPr id="5" name="Picture 4"/>
          <p:cNvPicPr>
            <a:picLocks noChangeAspect="1"/>
          </p:cNvPicPr>
          <p:nvPr/>
        </p:nvPicPr>
        <p:blipFill>
          <a:blip r:embed="rId3"/>
          <a:stretch>
            <a:fillRect/>
          </a:stretch>
        </p:blipFill>
        <p:spPr>
          <a:xfrm>
            <a:off x="5305254" y="3819750"/>
            <a:ext cx="3130711" cy="2844946"/>
          </a:xfrm>
          <a:prstGeom prst="rect">
            <a:avLst/>
          </a:prstGeom>
        </p:spPr>
      </p:pic>
    </p:spTree>
    <p:extLst>
      <p:ext uri="{BB962C8B-B14F-4D97-AF65-F5344CB8AC3E}">
        <p14:creationId xmlns:p14="http://schemas.microsoft.com/office/powerpoint/2010/main" val="1744837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1D7CF-2D02-97C0-CEC9-71295476E766}"/>
              </a:ext>
            </a:extLst>
          </p:cNvPr>
          <p:cNvSpPr>
            <a:spLocks noGrp="1"/>
          </p:cNvSpPr>
          <p:nvPr>
            <p:ph type="title"/>
          </p:nvPr>
        </p:nvSpPr>
        <p:spPr>
          <a:xfrm>
            <a:off x="621792" y="1161288"/>
            <a:ext cx="3602736" cy="4526280"/>
          </a:xfrm>
        </p:spPr>
        <p:txBody>
          <a:bodyPr>
            <a:normAutofit/>
          </a:bodyPr>
          <a:lstStyle/>
          <a:p>
            <a:r>
              <a:rPr lang="en-US" sz="2200" b="1" dirty="0"/>
              <a:t>Query </a:t>
            </a:r>
            <a:r>
              <a:rPr lang="en-US" sz="2200" dirty="0"/>
              <a:t>4</a:t>
            </a:r>
            <a:r>
              <a:rPr lang="en-US" sz="2200" b="1" dirty="0"/>
              <a:t>: </a:t>
            </a:r>
            <a:r>
              <a:rPr lang="en-US" sz="2200" dirty="0"/>
              <a:t>Find diseases with the highest severity recorded</a:t>
            </a:r>
            <a:br>
              <a:rPr lang="en-US" sz="2200" b="1" dirty="0"/>
            </a:br>
            <a:br>
              <a:rPr lang="en-US" sz="2200" b="1" dirty="0"/>
            </a:br>
            <a:br>
              <a:rPr lang="en-US" sz="2200" dirty="0"/>
            </a:br>
            <a:endParaRPr lang="en-US" sz="2200"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p:cNvPicPr>
            <a:picLocks noChangeAspect="1"/>
          </p:cNvPicPr>
          <p:nvPr/>
        </p:nvPicPr>
        <p:blipFill>
          <a:blip r:embed="rId2"/>
          <a:stretch>
            <a:fillRect/>
          </a:stretch>
        </p:blipFill>
        <p:spPr>
          <a:xfrm>
            <a:off x="5312664" y="392186"/>
            <a:ext cx="4915153" cy="2806844"/>
          </a:xfrm>
          <a:prstGeom prst="rect">
            <a:avLst/>
          </a:prstGeom>
        </p:spPr>
      </p:pic>
      <p:pic>
        <p:nvPicPr>
          <p:cNvPr id="5" name="Picture 4"/>
          <p:cNvPicPr>
            <a:picLocks noChangeAspect="1"/>
          </p:cNvPicPr>
          <p:nvPr/>
        </p:nvPicPr>
        <p:blipFill>
          <a:blip r:embed="rId3"/>
          <a:stretch>
            <a:fillRect/>
          </a:stretch>
        </p:blipFill>
        <p:spPr>
          <a:xfrm>
            <a:off x="5312664" y="3625773"/>
            <a:ext cx="3016405" cy="2940201"/>
          </a:xfrm>
          <a:prstGeom prst="rect">
            <a:avLst/>
          </a:prstGeom>
        </p:spPr>
      </p:pic>
    </p:spTree>
    <p:extLst>
      <p:ext uri="{BB962C8B-B14F-4D97-AF65-F5344CB8AC3E}">
        <p14:creationId xmlns:p14="http://schemas.microsoft.com/office/powerpoint/2010/main" val="1181656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1D7CF-2D02-97C0-CEC9-71295476E766}"/>
              </a:ext>
            </a:extLst>
          </p:cNvPr>
          <p:cNvSpPr>
            <a:spLocks noGrp="1"/>
          </p:cNvSpPr>
          <p:nvPr>
            <p:ph type="title"/>
          </p:nvPr>
        </p:nvSpPr>
        <p:spPr>
          <a:xfrm>
            <a:off x="621792" y="1161288"/>
            <a:ext cx="3602736" cy="4526280"/>
          </a:xfrm>
        </p:spPr>
        <p:txBody>
          <a:bodyPr>
            <a:normAutofit/>
          </a:bodyPr>
          <a:lstStyle/>
          <a:p>
            <a:r>
              <a:rPr lang="en-US" sz="2200" b="1" dirty="0"/>
              <a:t>Query </a:t>
            </a:r>
            <a:r>
              <a:rPr lang="en-US" sz="2200" dirty="0"/>
              <a:t>5</a:t>
            </a:r>
            <a:r>
              <a:rPr lang="en-US" sz="2200" b="1" dirty="0"/>
              <a:t>: </a:t>
            </a:r>
            <a:r>
              <a:rPr lang="en-US" sz="2200" dirty="0"/>
              <a:t>Find propensity of diseases by Race</a:t>
            </a:r>
            <a:br>
              <a:rPr lang="en-US" sz="2200" b="1" dirty="0"/>
            </a:br>
            <a:br>
              <a:rPr lang="en-US" sz="2200" dirty="0"/>
            </a:br>
            <a:endParaRPr lang="en-US" sz="2200"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p:cNvPicPr>
            <a:picLocks noChangeAspect="1"/>
          </p:cNvPicPr>
          <p:nvPr/>
        </p:nvPicPr>
        <p:blipFill>
          <a:blip r:embed="rId2"/>
          <a:stretch>
            <a:fillRect/>
          </a:stretch>
        </p:blipFill>
        <p:spPr>
          <a:xfrm>
            <a:off x="5312664" y="3591216"/>
            <a:ext cx="4235668" cy="3092609"/>
          </a:xfrm>
          <a:prstGeom prst="rect">
            <a:avLst/>
          </a:prstGeom>
        </p:spPr>
      </p:pic>
      <p:pic>
        <p:nvPicPr>
          <p:cNvPr id="6" name="Picture 5"/>
          <p:cNvPicPr>
            <a:picLocks noChangeAspect="1"/>
          </p:cNvPicPr>
          <p:nvPr/>
        </p:nvPicPr>
        <p:blipFill>
          <a:blip r:embed="rId3"/>
          <a:stretch>
            <a:fillRect/>
          </a:stretch>
        </p:blipFill>
        <p:spPr>
          <a:xfrm>
            <a:off x="5312664" y="873084"/>
            <a:ext cx="4972306" cy="2228965"/>
          </a:xfrm>
          <a:prstGeom prst="rect">
            <a:avLst/>
          </a:prstGeom>
        </p:spPr>
      </p:pic>
    </p:spTree>
    <p:extLst>
      <p:ext uri="{BB962C8B-B14F-4D97-AF65-F5344CB8AC3E}">
        <p14:creationId xmlns:p14="http://schemas.microsoft.com/office/powerpoint/2010/main" val="3800043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1D7CF-2D02-97C0-CEC9-71295476E766}"/>
              </a:ext>
            </a:extLst>
          </p:cNvPr>
          <p:cNvSpPr>
            <a:spLocks noGrp="1"/>
          </p:cNvSpPr>
          <p:nvPr>
            <p:ph type="title"/>
          </p:nvPr>
        </p:nvSpPr>
        <p:spPr>
          <a:xfrm>
            <a:off x="621792" y="1161288"/>
            <a:ext cx="3602736" cy="4526280"/>
          </a:xfrm>
        </p:spPr>
        <p:txBody>
          <a:bodyPr>
            <a:normAutofit/>
          </a:bodyPr>
          <a:lstStyle/>
          <a:p>
            <a:r>
              <a:rPr lang="en-US" sz="2200" b="1" dirty="0"/>
              <a:t>Query </a:t>
            </a:r>
            <a:r>
              <a:rPr lang="en-US" sz="2200" dirty="0"/>
              <a:t>6</a:t>
            </a:r>
            <a:r>
              <a:rPr lang="en-US" sz="2200" b="1" dirty="0"/>
              <a:t>: </a:t>
            </a:r>
            <a:r>
              <a:rPr lang="en-US" sz="2200" dirty="0"/>
              <a:t>Find propensity of diseases by Race</a:t>
            </a:r>
            <a:br>
              <a:rPr lang="en-US" sz="2200" b="1" dirty="0"/>
            </a:br>
            <a:br>
              <a:rPr lang="en-US" sz="2200" dirty="0"/>
            </a:br>
            <a:endParaRPr lang="en-US" sz="2200"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p:cNvPicPr>
            <a:picLocks noChangeAspect="1"/>
          </p:cNvPicPr>
          <p:nvPr/>
        </p:nvPicPr>
        <p:blipFill>
          <a:blip r:embed="rId2"/>
          <a:stretch>
            <a:fillRect/>
          </a:stretch>
        </p:blipFill>
        <p:spPr>
          <a:xfrm>
            <a:off x="5305254" y="659744"/>
            <a:ext cx="4426177" cy="2540131"/>
          </a:xfrm>
          <a:prstGeom prst="rect">
            <a:avLst/>
          </a:prstGeom>
        </p:spPr>
      </p:pic>
      <p:pic>
        <p:nvPicPr>
          <p:cNvPr id="5" name="Picture 4"/>
          <p:cNvPicPr>
            <a:picLocks noChangeAspect="1"/>
          </p:cNvPicPr>
          <p:nvPr/>
        </p:nvPicPr>
        <p:blipFill>
          <a:blip r:embed="rId3"/>
          <a:stretch>
            <a:fillRect/>
          </a:stretch>
        </p:blipFill>
        <p:spPr>
          <a:xfrm>
            <a:off x="5305254" y="3548017"/>
            <a:ext cx="5150115" cy="3206915"/>
          </a:xfrm>
          <a:prstGeom prst="rect">
            <a:avLst/>
          </a:prstGeom>
        </p:spPr>
      </p:pic>
    </p:spTree>
    <p:extLst>
      <p:ext uri="{BB962C8B-B14F-4D97-AF65-F5344CB8AC3E}">
        <p14:creationId xmlns:p14="http://schemas.microsoft.com/office/powerpoint/2010/main" val="387711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1D7CF-2D02-97C0-CEC9-71295476E766}"/>
              </a:ext>
            </a:extLst>
          </p:cNvPr>
          <p:cNvSpPr>
            <a:spLocks noGrp="1"/>
          </p:cNvSpPr>
          <p:nvPr>
            <p:ph type="title"/>
          </p:nvPr>
        </p:nvSpPr>
        <p:spPr>
          <a:xfrm>
            <a:off x="621792" y="1161288"/>
            <a:ext cx="3602736" cy="4526280"/>
          </a:xfrm>
        </p:spPr>
        <p:txBody>
          <a:bodyPr>
            <a:normAutofit/>
          </a:bodyPr>
          <a:lstStyle/>
          <a:p>
            <a:pPr marL="342900" indent="-342900">
              <a:buFont typeface="Arial" panose="020B0604020202020204" pitchFamily="34" charset="0"/>
              <a:buChar char="•"/>
            </a:pPr>
            <a:r>
              <a:rPr lang="en-US" sz="2200" b="1" dirty="0"/>
              <a:t>Checking Integrity constraints</a:t>
            </a:r>
            <a:br>
              <a:rPr lang="en-US" sz="2200" b="1" dirty="0"/>
            </a:br>
            <a:br>
              <a:rPr lang="en-US" sz="2200" dirty="0"/>
            </a:br>
            <a:r>
              <a:rPr lang="en-US" sz="2000" b="0" dirty="0"/>
              <a:t>we inserted a new patient Edwards whose treatment was then completed so information was updated in the database.</a:t>
            </a:r>
            <a:br>
              <a:rPr lang="en-US" sz="2000" b="0" dirty="0"/>
            </a:br>
            <a:br>
              <a:rPr lang="en-US" sz="2000" b="0" dirty="0"/>
            </a:br>
            <a:r>
              <a:rPr lang="en-US" sz="2000" b="0" dirty="0"/>
              <a:t>Also tried adding a person with a non existing race code so it failed.</a:t>
            </a:r>
            <a:br>
              <a:rPr lang="en-US" sz="2200" dirty="0"/>
            </a:br>
            <a:endParaRPr lang="en-US" sz="2200"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p:cNvPicPr>
            <a:picLocks noChangeAspect="1"/>
          </p:cNvPicPr>
          <p:nvPr/>
        </p:nvPicPr>
        <p:blipFill>
          <a:blip r:embed="rId2"/>
          <a:stretch>
            <a:fillRect/>
          </a:stretch>
        </p:blipFill>
        <p:spPr>
          <a:xfrm>
            <a:off x="5018701" y="2024009"/>
            <a:ext cx="5476657" cy="3160125"/>
          </a:xfrm>
          <a:prstGeom prst="rect">
            <a:avLst/>
          </a:prstGeom>
        </p:spPr>
      </p:pic>
    </p:spTree>
    <p:extLst>
      <p:ext uri="{BB962C8B-B14F-4D97-AF65-F5344CB8AC3E}">
        <p14:creationId xmlns:p14="http://schemas.microsoft.com/office/powerpoint/2010/main" val="2436668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6043-6EEA-5C38-6EE4-C122F3CB8F79}"/>
              </a:ext>
            </a:extLst>
          </p:cNvPr>
          <p:cNvSpPr>
            <a:spLocks noGrp="1"/>
          </p:cNvSpPr>
          <p:nvPr>
            <p:ph type="title"/>
          </p:nvPr>
        </p:nvSpPr>
        <p:spPr/>
        <p:txBody>
          <a:bodyPr/>
          <a:lstStyle/>
          <a:p>
            <a:r>
              <a:rPr lang="en-US" dirty="0"/>
              <a:t>Dimensional Database</a:t>
            </a:r>
          </a:p>
        </p:txBody>
      </p:sp>
      <p:sp>
        <p:nvSpPr>
          <p:cNvPr id="3" name="Content Placeholder 2">
            <a:extLst>
              <a:ext uri="{FF2B5EF4-FFF2-40B4-BE49-F238E27FC236}">
                <a16:creationId xmlns:a16="http://schemas.microsoft.com/office/drawing/2014/main" id="{0A5214C3-0BFB-9698-D25C-41D5C91BBD6F}"/>
              </a:ext>
            </a:extLst>
          </p:cNvPr>
          <p:cNvSpPr>
            <a:spLocks noGrp="1"/>
          </p:cNvSpPr>
          <p:nvPr>
            <p:ph idx="1"/>
          </p:nvPr>
        </p:nvSpPr>
        <p:spPr/>
        <p:txBody>
          <a:bodyPr>
            <a:normAutofit fontScale="85000" lnSpcReduction="10000"/>
          </a:bodyPr>
          <a:lstStyle/>
          <a:p>
            <a:pPr marL="0" indent="0">
              <a:buNone/>
            </a:pPr>
            <a:r>
              <a:rPr lang="en-US" b="1" dirty="0"/>
              <a:t>Grain</a:t>
            </a:r>
          </a:p>
          <a:p>
            <a:pPr marL="0" indent="0">
              <a:buNone/>
            </a:pPr>
            <a:r>
              <a:rPr lang="en-US" dirty="0"/>
              <a:t>The Patient-Diagnosis-Date Level is the finest level of granularity in this disease data warehouse. Each record in the fact table represents a single disease diagnosis for a patient on a specific date, including details like disease type, severity, treatment used, and effectiveness.</a:t>
            </a:r>
            <a:endParaRPr lang="en-GB" dirty="0"/>
          </a:p>
          <a:p>
            <a:pPr marL="0" indent="0">
              <a:buNone/>
            </a:pPr>
            <a:r>
              <a:rPr lang="en-US" b="1" dirty="0"/>
              <a:t>Why Use the Patient-Diagnosis-Date Grain?</a:t>
            </a:r>
          </a:p>
          <a:p>
            <a:r>
              <a:rPr lang="en-US" b="1" dirty="0"/>
              <a:t>Detailed Patient Tracking</a:t>
            </a:r>
            <a:r>
              <a:rPr lang="en-US" dirty="0"/>
              <a:t>: </a:t>
            </a:r>
            <a:r>
              <a:rPr lang="en-GB" dirty="0"/>
              <a:t>This level captures every individual test, enabling detailed tracking of patient histories, treatments, and test outcomes.</a:t>
            </a:r>
          </a:p>
          <a:p>
            <a:r>
              <a:rPr lang="en-US" b="1" dirty="0"/>
              <a:t>Disease Progression Monitoring</a:t>
            </a:r>
            <a:r>
              <a:rPr lang="en-US" dirty="0"/>
              <a:t>: </a:t>
            </a:r>
            <a:r>
              <a:rPr lang="en-GB" dirty="0"/>
              <a:t>By keeping test data at this level, analysts can study disease progression patterns and treatment effectiveness over time.</a:t>
            </a:r>
            <a:endParaRPr lang="en-US" dirty="0"/>
          </a:p>
        </p:txBody>
      </p:sp>
    </p:spTree>
    <p:extLst>
      <p:ext uri="{BB962C8B-B14F-4D97-AF65-F5344CB8AC3E}">
        <p14:creationId xmlns:p14="http://schemas.microsoft.com/office/powerpoint/2010/main" val="1094115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8688-10C4-56FB-9D1D-280A3C3F25B6}"/>
              </a:ext>
            </a:extLst>
          </p:cNvPr>
          <p:cNvSpPr>
            <a:spLocks noGrp="1"/>
          </p:cNvSpPr>
          <p:nvPr>
            <p:ph type="title"/>
          </p:nvPr>
        </p:nvSpPr>
        <p:spPr/>
        <p:txBody>
          <a:bodyPr/>
          <a:lstStyle/>
          <a:p>
            <a:r>
              <a:rPr lang="en-GB" dirty="0"/>
              <a:t>Dimension Tables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07806" y="2052085"/>
            <a:ext cx="9260958" cy="4901608"/>
          </a:xfrm>
        </p:spPr>
      </p:pic>
    </p:spTree>
    <p:extLst>
      <p:ext uri="{BB962C8B-B14F-4D97-AF65-F5344CB8AC3E}">
        <p14:creationId xmlns:p14="http://schemas.microsoft.com/office/powerpoint/2010/main" val="2757153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4E647D-B051-495C-AFDB-DC1F5B0246E8}"/>
              </a:ext>
            </a:extLst>
          </p:cNvPr>
          <p:cNvSpPr>
            <a:spLocks noGrp="1"/>
          </p:cNvSpPr>
          <p:nvPr>
            <p:ph type="title"/>
          </p:nvPr>
        </p:nvSpPr>
        <p:spPr/>
        <p:txBody>
          <a:bodyPr/>
          <a:lstStyle/>
          <a:p>
            <a:r>
              <a:rPr lang="en-US" dirty="0"/>
              <a:t>Fact Table (</a:t>
            </a:r>
            <a:r>
              <a:rPr lang="en-US" dirty="0" err="1"/>
              <a:t>fact_disease_diagnosis</a:t>
            </a:r>
            <a:r>
              <a:rPr lang="en-US" dirty="0"/>
              <a:t>)</a:t>
            </a:r>
          </a:p>
        </p:txBody>
      </p:sp>
      <p:sp>
        <p:nvSpPr>
          <p:cNvPr id="5" name="Content Placeholder 4">
            <a:extLst>
              <a:ext uri="{FF2B5EF4-FFF2-40B4-BE49-F238E27FC236}">
                <a16:creationId xmlns:a16="http://schemas.microsoft.com/office/drawing/2014/main" id="{0605ED05-BDAE-35BF-1D15-B61E53DE6885}"/>
              </a:ext>
            </a:extLst>
          </p:cNvPr>
          <p:cNvSpPr>
            <a:spLocks noGrp="1"/>
          </p:cNvSpPr>
          <p:nvPr>
            <p:ph idx="1"/>
          </p:nvPr>
        </p:nvSpPr>
        <p:spPr/>
        <p:txBody>
          <a:bodyPr>
            <a:normAutofit fontScale="85000" lnSpcReduction="20000"/>
          </a:bodyPr>
          <a:lstStyle/>
          <a:p>
            <a:pPr>
              <a:buNone/>
            </a:pPr>
            <a:r>
              <a:rPr lang="en-US" dirty="0"/>
              <a:t>This table’s primary grain is at the </a:t>
            </a:r>
            <a:r>
              <a:rPr lang="en-US" b="1" dirty="0"/>
              <a:t>person, disease, date, medicine, race, location</a:t>
            </a:r>
            <a:r>
              <a:rPr lang="en-US" dirty="0"/>
              <a:t> level — which means:</a:t>
            </a:r>
          </a:p>
          <a:p>
            <a:pPr>
              <a:buFont typeface="Arial" panose="020B0604020202020204" pitchFamily="34" charset="0"/>
              <a:buChar char="•"/>
            </a:pPr>
            <a:r>
              <a:rPr lang="en-US" dirty="0"/>
              <a:t>Each row represents </a:t>
            </a:r>
            <a:r>
              <a:rPr lang="en-US" b="1" dirty="0"/>
              <a:t>one person’s diagnosis</a:t>
            </a:r>
            <a:endParaRPr lang="en-US" dirty="0"/>
          </a:p>
          <a:p>
            <a:pPr>
              <a:buFont typeface="Arial" panose="020B0604020202020204" pitchFamily="34" charset="0"/>
              <a:buChar char="•"/>
            </a:pPr>
            <a:r>
              <a:rPr lang="en-US" dirty="0"/>
              <a:t>for </a:t>
            </a:r>
            <a:r>
              <a:rPr lang="en-US" b="1" dirty="0"/>
              <a:t>one disease</a:t>
            </a:r>
            <a:endParaRPr lang="en-US" dirty="0"/>
          </a:p>
          <a:p>
            <a:pPr>
              <a:buFont typeface="Arial" panose="020B0604020202020204" pitchFamily="34" charset="0"/>
              <a:buChar char="•"/>
            </a:pPr>
            <a:r>
              <a:rPr lang="en-US" dirty="0"/>
              <a:t>on </a:t>
            </a:r>
            <a:r>
              <a:rPr lang="en-US" b="1" dirty="0"/>
              <a:t>one date</a:t>
            </a:r>
            <a:endParaRPr lang="en-US" dirty="0"/>
          </a:p>
          <a:p>
            <a:pPr>
              <a:buFont typeface="Arial" panose="020B0604020202020204" pitchFamily="34" charset="0"/>
              <a:buChar char="•"/>
            </a:pPr>
            <a:r>
              <a:rPr lang="en-US" dirty="0"/>
              <a:t>with </a:t>
            </a:r>
            <a:r>
              <a:rPr lang="en-US" b="1" dirty="0"/>
              <a:t>one medicine</a:t>
            </a:r>
            <a:endParaRPr lang="en-US" dirty="0"/>
          </a:p>
          <a:p>
            <a:pPr>
              <a:buFont typeface="Arial" panose="020B0604020202020204" pitchFamily="34" charset="0"/>
              <a:buChar char="•"/>
            </a:pPr>
            <a:r>
              <a:rPr lang="en-US" dirty="0"/>
              <a:t>tied to </a:t>
            </a:r>
            <a:r>
              <a:rPr lang="en-US" b="1" dirty="0"/>
              <a:t>one race</a:t>
            </a:r>
            <a:r>
              <a:rPr lang="en-US" dirty="0"/>
              <a:t> and </a:t>
            </a:r>
            <a:r>
              <a:rPr lang="en-US" b="1" dirty="0"/>
              <a:t>one location</a:t>
            </a:r>
            <a:endParaRPr lang="en-US" dirty="0"/>
          </a:p>
          <a:p>
            <a:pPr>
              <a:buFont typeface="Arial" panose="020B0604020202020204" pitchFamily="34" charset="0"/>
              <a:buChar char="•"/>
            </a:pPr>
            <a:r>
              <a:rPr lang="en-US" dirty="0"/>
              <a:t>including metrics like </a:t>
            </a:r>
            <a:r>
              <a:rPr lang="en-US" b="1" dirty="0" err="1"/>
              <a:t>severity_value</a:t>
            </a:r>
            <a:r>
              <a:rPr lang="en-US" dirty="0"/>
              <a:t> and </a:t>
            </a:r>
            <a:r>
              <a:rPr lang="en-US" b="1" dirty="0" err="1"/>
              <a:t>effectiveness_percent</a:t>
            </a:r>
            <a:endParaRPr lang="en-US" b="1" dirty="0"/>
          </a:p>
          <a:p>
            <a:pPr marL="0" indent="0">
              <a:buNone/>
            </a:pPr>
            <a:r>
              <a:rPr lang="en-US" dirty="0"/>
              <a:t>This fits perfectly with a patient-test or patient-diagnosis event-level grain.</a:t>
            </a:r>
          </a:p>
          <a:p>
            <a:pPr marL="0" indent="0">
              <a:buNone/>
            </a:pPr>
            <a:endParaRPr lang="en-US" dirty="0"/>
          </a:p>
        </p:txBody>
      </p:sp>
    </p:spTree>
    <p:extLst>
      <p:ext uri="{BB962C8B-B14F-4D97-AF65-F5344CB8AC3E}">
        <p14:creationId xmlns:p14="http://schemas.microsoft.com/office/powerpoint/2010/main" val="523162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A35D-F4B5-56A8-82C9-44F12DAE4F3C}"/>
              </a:ext>
            </a:extLst>
          </p:cNvPr>
          <p:cNvSpPr>
            <a:spLocks noGrp="1"/>
          </p:cNvSpPr>
          <p:nvPr>
            <p:ph type="title"/>
          </p:nvPr>
        </p:nvSpPr>
        <p:spPr/>
        <p:txBody>
          <a:bodyPr/>
          <a:lstStyle/>
          <a:p>
            <a:r>
              <a:rPr lang="en-US" b="1" dirty="0"/>
              <a:t>Supporting Dimensions</a:t>
            </a:r>
            <a:endParaRPr lang="en-US" dirty="0"/>
          </a:p>
        </p:txBody>
      </p:sp>
      <p:sp>
        <p:nvSpPr>
          <p:cNvPr id="3" name="Content Placeholder 2">
            <a:extLst>
              <a:ext uri="{FF2B5EF4-FFF2-40B4-BE49-F238E27FC236}">
                <a16:creationId xmlns:a16="http://schemas.microsoft.com/office/drawing/2014/main" id="{39287E1D-AD53-78A4-D82B-168C54C17B39}"/>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err="1"/>
              <a:t>dim_date</a:t>
            </a:r>
            <a:r>
              <a:rPr lang="en-US" dirty="0"/>
              <a:t> → gives the date context (day, month, year, quarter)</a:t>
            </a:r>
          </a:p>
          <a:p>
            <a:pPr>
              <a:buFont typeface="Arial" panose="020B0604020202020204" pitchFamily="34" charset="0"/>
              <a:buChar char="•"/>
            </a:pPr>
            <a:r>
              <a:rPr lang="en-US" b="1" dirty="0" err="1"/>
              <a:t>dim_person</a:t>
            </a:r>
            <a:r>
              <a:rPr lang="en-US" dirty="0"/>
              <a:t> → identifies the individual (gender, birth year)</a:t>
            </a:r>
          </a:p>
          <a:p>
            <a:pPr>
              <a:buFont typeface="Arial" panose="020B0604020202020204" pitchFamily="34" charset="0"/>
              <a:buChar char="•"/>
            </a:pPr>
            <a:r>
              <a:rPr lang="en-US" b="1" dirty="0" err="1"/>
              <a:t>dim_disease</a:t>
            </a:r>
            <a:r>
              <a:rPr lang="en-US" dirty="0"/>
              <a:t> → specifies the disease, type, intensity</a:t>
            </a:r>
          </a:p>
          <a:p>
            <a:pPr>
              <a:buFont typeface="Arial" panose="020B0604020202020204" pitchFamily="34" charset="0"/>
              <a:buChar char="•"/>
            </a:pPr>
            <a:r>
              <a:rPr lang="en-US" b="1" dirty="0" err="1"/>
              <a:t>dim_medicine</a:t>
            </a:r>
            <a:r>
              <a:rPr lang="en-US" dirty="0"/>
              <a:t> → captures medication details</a:t>
            </a:r>
          </a:p>
          <a:p>
            <a:pPr>
              <a:buFont typeface="Arial" panose="020B0604020202020204" pitchFamily="34" charset="0"/>
              <a:buChar char="•"/>
            </a:pPr>
            <a:r>
              <a:rPr lang="en-US" b="1" dirty="0" err="1"/>
              <a:t>dim_location</a:t>
            </a:r>
            <a:r>
              <a:rPr lang="en-US" dirty="0"/>
              <a:t> → gives geographic context</a:t>
            </a:r>
          </a:p>
          <a:p>
            <a:pPr>
              <a:buFont typeface="Arial" panose="020B0604020202020204" pitchFamily="34" charset="0"/>
              <a:buChar char="•"/>
            </a:pPr>
            <a:r>
              <a:rPr lang="en-US" b="1" dirty="0" err="1"/>
              <a:t>dim_race</a:t>
            </a:r>
            <a:r>
              <a:rPr lang="en-US" dirty="0"/>
              <a:t> → holds race/ethnicity context</a:t>
            </a:r>
          </a:p>
          <a:p>
            <a:pPr marL="0" indent="0">
              <a:buNone/>
            </a:pPr>
            <a:r>
              <a:rPr lang="en-US" dirty="0"/>
              <a:t>These dimensions support the fact table’s grain because they </a:t>
            </a:r>
            <a:r>
              <a:rPr lang="en-US" b="1" dirty="0"/>
              <a:t>describe</a:t>
            </a:r>
            <a:r>
              <a:rPr lang="en-US" dirty="0"/>
              <a:t> (but don’t break or aggregate) each row.</a:t>
            </a:r>
          </a:p>
          <a:p>
            <a:pPr marL="0" indent="0">
              <a:buNone/>
            </a:pPr>
            <a:endParaRPr lang="en-US" dirty="0"/>
          </a:p>
        </p:txBody>
      </p:sp>
    </p:spTree>
    <p:extLst>
      <p:ext uri="{BB962C8B-B14F-4D97-AF65-F5344CB8AC3E}">
        <p14:creationId xmlns:p14="http://schemas.microsoft.com/office/powerpoint/2010/main" val="678625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80F9B6-FA6E-2246-24CA-D73ABF7EB586}"/>
              </a:ext>
            </a:extLst>
          </p:cNvPr>
          <p:cNvSpPr>
            <a:spLocks noGrp="1"/>
          </p:cNvSpPr>
          <p:nvPr>
            <p:ph type="title"/>
          </p:nvPr>
        </p:nvSpPr>
        <p:spPr>
          <a:xfrm>
            <a:off x="477981" y="1122363"/>
            <a:ext cx="4023360" cy="5360632"/>
          </a:xfrm>
        </p:spPr>
        <p:txBody>
          <a:bodyPr vert="horz" lIns="91440" tIns="45720" rIns="91440" bIns="45720" rtlCol="0" anchor="b">
            <a:normAutofit/>
          </a:bodyPr>
          <a:lstStyle/>
          <a:p>
            <a:r>
              <a:rPr lang="en-US" sz="2600" b="0" dirty="0"/>
              <a:t>Chronic Care Analytics </a:t>
            </a:r>
            <a:br>
              <a:rPr lang="en-US" sz="2600" b="0" dirty="0"/>
            </a:br>
            <a:br>
              <a:rPr lang="en-US" sz="2600" b="0" dirty="0"/>
            </a:br>
            <a:r>
              <a:rPr lang="en-US" sz="2600" b="0" dirty="0"/>
              <a:t>For tracking and analyzing chronic disease data.</a:t>
            </a:r>
            <a:br>
              <a:rPr lang="en-US" sz="2600" b="0" dirty="0"/>
            </a:br>
            <a:br>
              <a:rPr lang="en-US" sz="2600" b="0" dirty="0"/>
            </a:br>
            <a:br>
              <a:rPr lang="en-US" sz="2600" b="0" dirty="0"/>
            </a:br>
            <a:br>
              <a:rPr lang="en-US" sz="2600" b="0" dirty="0"/>
            </a:br>
            <a:r>
              <a:rPr lang="en-US" sz="2600" b="0" dirty="0"/>
              <a:t>     </a:t>
            </a:r>
            <a:br>
              <a:rPr lang="en-US" sz="2600" b="0" dirty="0"/>
            </a:br>
            <a:r>
              <a:rPr lang="en-US" sz="2600" b="0" dirty="0"/>
              <a:t>Presented By – </a:t>
            </a:r>
            <a:br>
              <a:rPr lang="en-US" sz="2600" b="0" dirty="0"/>
            </a:br>
            <a:br>
              <a:rPr lang="en-US" sz="2600" b="0" dirty="0"/>
            </a:br>
            <a:r>
              <a:rPr lang="en-US" sz="2600" b="0" dirty="0"/>
              <a:t>Trio Analytics</a:t>
            </a:r>
            <a:br>
              <a:rPr lang="en-US" sz="2600" b="0" dirty="0"/>
            </a:br>
            <a:br>
              <a:rPr lang="en-US" sz="2600" b="0" dirty="0"/>
            </a:br>
            <a:r>
              <a:rPr lang="en-US" sz="2600" b="0" dirty="0"/>
              <a:t>             </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art with Pulse">
            <a:extLst>
              <a:ext uri="{FF2B5EF4-FFF2-40B4-BE49-F238E27FC236}">
                <a16:creationId xmlns:a16="http://schemas.microsoft.com/office/drawing/2014/main" id="{803F42BF-8D77-D285-01DE-320D1BCA49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2458904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Populating the Dimensional Schema with data from OLTP</a:t>
            </a:r>
          </a:p>
        </p:txBody>
      </p:sp>
      <p:pic>
        <p:nvPicPr>
          <p:cNvPr id="4" name="Content Placeholder 3"/>
          <p:cNvPicPr>
            <a:picLocks noGrp="1" noChangeAspect="1"/>
          </p:cNvPicPr>
          <p:nvPr>
            <p:ph idx="1"/>
          </p:nvPr>
        </p:nvPicPr>
        <p:blipFill>
          <a:blip r:embed="rId2"/>
          <a:stretch>
            <a:fillRect/>
          </a:stretch>
        </p:blipFill>
        <p:spPr>
          <a:xfrm>
            <a:off x="1115568" y="2269456"/>
            <a:ext cx="5562634" cy="4334294"/>
          </a:xfrm>
          <a:prstGeom prst="rect">
            <a:avLst/>
          </a:prstGeom>
        </p:spPr>
      </p:pic>
    </p:spTree>
    <p:extLst>
      <p:ext uri="{BB962C8B-B14F-4D97-AF65-F5344CB8AC3E}">
        <p14:creationId xmlns:p14="http://schemas.microsoft.com/office/powerpoint/2010/main" val="4087246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C429-2C6D-3DCF-FDD6-9ED4214D07C6}"/>
              </a:ext>
            </a:extLst>
          </p:cNvPr>
          <p:cNvSpPr>
            <a:spLocks noGrp="1"/>
          </p:cNvSpPr>
          <p:nvPr>
            <p:ph type="title"/>
          </p:nvPr>
        </p:nvSpPr>
        <p:spPr>
          <a:xfrm>
            <a:off x="1115568" y="548640"/>
            <a:ext cx="10168128" cy="866092"/>
          </a:xfrm>
        </p:spPr>
        <p:txBody>
          <a:bodyPr>
            <a:normAutofit fontScale="90000"/>
          </a:bodyPr>
          <a:lstStyle/>
          <a:p>
            <a:r>
              <a:rPr lang="en-US" dirty="0"/>
              <a:t>ELT Process — Loading from OLTP to Dimensional Model</a:t>
            </a:r>
          </a:p>
        </p:txBody>
      </p:sp>
      <p:sp>
        <p:nvSpPr>
          <p:cNvPr id="4" name="Rectangle 1">
            <a:extLst>
              <a:ext uri="{FF2B5EF4-FFF2-40B4-BE49-F238E27FC236}">
                <a16:creationId xmlns:a16="http://schemas.microsoft.com/office/drawing/2014/main" id="{AB54196F-0DF3-E126-F5B2-EEDC39FB5146}"/>
              </a:ext>
            </a:extLst>
          </p:cNvPr>
          <p:cNvSpPr>
            <a:spLocks noGrp="1" noChangeArrowheads="1"/>
          </p:cNvSpPr>
          <p:nvPr>
            <p:ph idx="1"/>
          </p:nvPr>
        </p:nvSpPr>
        <p:spPr bwMode="auto">
          <a:xfrm>
            <a:off x="908304" y="1623080"/>
            <a:ext cx="11073787"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Extract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We pulled the data from the OLTP schema (</a:t>
            </a:r>
            <a:r>
              <a:rPr kumimoji="0" lang="en-US" altLang="en-US" sz="1400" b="0" i="0" u="none" strike="noStrike" cap="none" normalizeH="0" baseline="0" dirty="0">
                <a:ln>
                  <a:noFill/>
                </a:ln>
                <a:solidFill>
                  <a:schemeClr val="tx1"/>
                </a:solidFill>
                <a:effectLst/>
                <a:latin typeface="Arial Unicode MS"/>
              </a:rPr>
              <a:t>public</a:t>
            </a:r>
            <a:r>
              <a:rPr kumimoji="0" lang="en-US" altLang="en-US" sz="1400" b="0" i="0" u="none" strike="noStrike" cap="none" normalizeH="0" baseline="0" dirty="0">
                <a:ln>
                  <a:noFill/>
                </a:ln>
                <a:solidFill>
                  <a:schemeClr val="tx1"/>
                </a:solidFill>
                <a:effectLst/>
              </a:rPr>
              <a:t>), which included the detailed normalized tables like </a:t>
            </a:r>
            <a:r>
              <a:rPr kumimoji="0" lang="en-US" altLang="en-US" sz="1400" b="0" i="0" u="none" strike="noStrike" cap="none" normalizeH="0" baseline="0" dirty="0">
                <a:ln>
                  <a:noFill/>
                </a:ln>
                <a:solidFill>
                  <a:schemeClr val="tx1"/>
                </a:solidFill>
                <a:effectLst/>
                <a:latin typeface="Arial Unicode MS"/>
              </a:rPr>
              <a:t>person</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disease</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medicine</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location</a:t>
            </a:r>
            <a:r>
              <a:rPr kumimoji="0" lang="en-US" altLang="en-US"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etc.</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Load</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We loaded the data into the new </a:t>
            </a:r>
            <a:r>
              <a:rPr kumimoji="0" lang="en-US" altLang="en-US" sz="1400" b="0" i="0" u="none" strike="noStrike" cap="none" normalizeH="0" baseline="0" dirty="0">
                <a:ln>
                  <a:noFill/>
                </a:ln>
                <a:solidFill>
                  <a:schemeClr val="tx1"/>
                </a:solidFill>
                <a:effectLst/>
                <a:latin typeface="Arial Unicode MS"/>
              </a:rPr>
              <a:t>warehouse</a:t>
            </a:r>
            <a:r>
              <a:rPr kumimoji="0" lang="en-US" altLang="en-US" sz="1400" b="0" i="0" u="none" strike="noStrike" cap="none" normalizeH="0" baseline="0" dirty="0">
                <a:ln>
                  <a:noFill/>
                </a:ln>
                <a:solidFill>
                  <a:schemeClr val="tx1"/>
                </a:solidFill>
                <a:effectLst/>
              </a:rPr>
              <a:t> schema (inside the same Postgres database), which holds the dimensional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 model.</a:t>
            </a:r>
            <a:br>
              <a:rPr kumimoji="0" lang="en-US" altLang="en-US" sz="1400" b="0" i="0" u="none" strike="noStrike" cap="none" normalizeH="0" baseline="0" dirty="0">
                <a:ln>
                  <a:noFill/>
                </a:ln>
                <a:solidFill>
                  <a:schemeClr val="tx1"/>
                </a:solidFill>
                <a:effectLst/>
              </a:rPr>
            </a:br>
            <a:r>
              <a:rPr kumimoji="0" lang="en-US" altLang="en-US" sz="1400" b="0" i="0" u="none" strike="noStrike" cap="none" normalizeH="0" baseline="0" dirty="0">
                <a:ln>
                  <a:noFill/>
                </a:ln>
                <a:solidFill>
                  <a:schemeClr val="tx1"/>
                </a:solidFill>
                <a:effectLst/>
              </a:rPr>
              <a:t>This schema included:</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fact_disease_diagnosis</a:t>
            </a:r>
            <a:r>
              <a:rPr kumimoji="0" lang="en-US" altLang="en-US" sz="1400" b="0" i="0" u="none" strike="noStrike" cap="none" normalizeH="0" baseline="0" dirty="0">
                <a:ln>
                  <a:noFill/>
                </a:ln>
                <a:solidFill>
                  <a:schemeClr val="tx1"/>
                </a:solidFill>
                <a:effectLst/>
              </a:rPr>
              <a:t> (fact table)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dim_disease</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a:rPr>
              <a:t>dim_person</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a:rPr>
              <a:t>dim_location</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a:rPr>
              <a:t>dim_medicine</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a:rPr>
              <a:t>dim_race</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a:rPr>
              <a:t>dim_date</a:t>
            </a:r>
            <a:r>
              <a:rPr kumimoji="0" lang="en-US" altLang="en-US" sz="1400" b="0" i="0" u="none" strike="noStrike" cap="none" normalizeH="0" baseline="0" dirty="0">
                <a:ln>
                  <a:noFill/>
                </a:ln>
                <a:solidFill>
                  <a:schemeClr val="tx1"/>
                </a:solidFill>
                <a:effectLst/>
              </a:rPr>
              <a:t> (dimension tables)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Transform</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Using SQL scripts, we joined, enriched, and reshaped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Matched keys between fact and dimension tables.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Cleaned up formats (like date keys, calculated birth years, joined names).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Handled missing or incomplete relationships with </a:t>
            </a:r>
            <a:r>
              <a:rPr kumimoji="0" lang="en-US" altLang="en-US" sz="1400" b="0" i="0" u="none" strike="noStrike" cap="none" normalizeH="0" baseline="0" dirty="0">
                <a:ln>
                  <a:noFill/>
                </a:ln>
                <a:solidFill>
                  <a:schemeClr val="tx1"/>
                </a:solidFill>
                <a:effectLst/>
                <a:latin typeface="Arial Unicode MS"/>
              </a:rPr>
              <a:t>LEFT JOIN</a:t>
            </a:r>
            <a:r>
              <a:rPr kumimoji="0" lang="en-US" altLang="en-US" sz="1400" b="0" i="0" u="none" strike="noStrike" cap="none" normalizeH="0" baseline="0" dirty="0">
                <a:ln>
                  <a:noFill/>
                </a:ln>
                <a:solidFill>
                  <a:schemeClr val="tx1"/>
                </a:solidFill>
                <a:effectLst/>
              </a:rPr>
              <a:t> where appropriate.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Calculated aggregates like severity and effectiveness.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This process followed an </a:t>
            </a:r>
            <a:r>
              <a:rPr kumimoji="0" lang="en-US" altLang="en-US" sz="1400" b="1" i="0" u="none" strike="noStrike" cap="none" normalizeH="0" baseline="0" dirty="0">
                <a:ln>
                  <a:noFill/>
                </a:ln>
                <a:solidFill>
                  <a:schemeClr val="tx1"/>
                </a:solidFill>
                <a:effectLst/>
                <a:latin typeface="Arial" panose="020B0604020202020204" pitchFamily="34" charset="0"/>
              </a:rPr>
              <a:t>ELT (Extract-Load-Transform)</a:t>
            </a:r>
            <a:r>
              <a:rPr kumimoji="0" lang="en-US" altLang="en-US" sz="1400" b="0" i="0" u="none" strike="noStrike" cap="none" normalizeH="0" baseline="0" dirty="0">
                <a:ln>
                  <a:noFill/>
                </a:ln>
                <a:solidFill>
                  <a:schemeClr val="tx1"/>
                </a:solidFill>
                <a:effectLst/>
                <a:latin typeface="Arial" panose="020B0604020202020204" pitchFamily="34" charset="0"/>
              </a:rPr>
              <a:t> pattern because: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We loaded the raw data first into the warehouse.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Then we ran transformations </a:t>
            </a:r>
            <a:r>
              <a:rPr kumimoji="0" lang="en-US" altLang="en-US" sz="1400" b="1" i="0" u="none" strike="noStrike" cap="none" normalizeH="0" baseline="0" dirty="0">
                <a:ln>
                  <a:noFill/>
                </a:ln>
                <a:solidFill>
                  <a:schemeClr val="tx1"/>
                </a:solidFill>
                <a:effectLst/>
                <a:latin typeface="Arial" panose="020B0604020202020204" pitchFamily="34" charset="0"/>
              </a:rPr>
              <a:t>inside the warehouse</a:t>
            </a:r>
            <a:r>
              <a:rPr kumimoji="0" lang="en-US" altLang="en-US" sz="1400" b="0" i="0" u="none" strike="noStrike" cap="none" normalizeH="0" baseline="0" dirty="0">
                <a:ln>
                  <a:noFill/>
                </a:ln>
                <a:solidFill>
                  <a:schemeClr val="tx1"/>
                </a:solidFill>
                <a:effectLst/>
                <a:latin typeface="Arial" panose="020B0604020202020204" pitchFamily="34" charset="0"/>
              </a:rPr>
              <a:t> using SQL to prepare it for analytics.</a:t>
            </a:r>
          </a:p>
          <a:p>
            <a:pPr marL="0" indent="0" eaLnBrk="0" fontAlgn="base" hangingPunct="0">
              <a:lnSpc>
                <a:spcPct val="100000"/>
              </a:lnSpc>
              <a:spcBef>
                <a:spcPct val="0"/>
              </a:spcBef>
              <a:spcAft>
                <a:spcPct val="0"/>
              </a:spcAft>
              <a:buNone/>
            </a:pPr>
            <a:r>
              <a:rPr kumimoji="0" lang="en-US" altLang="en-US" sz="1400" b="0" i="0" u="none" strike="noStrike" cap="none" normalizeH="0" baseline="0" dirty="0">
                <a:ln>
                  <a:noFill/>
                </a:ln>
                <a:solidFill>
                  <a:schemeClr val="tx1"/>
                </a:solidFill>
                <a:effectLst/>
                <a:latin typeface="Arial" panose="020B0604020202020204" pitchFamily="34" charset="0"/>
              </a:rPr>
              <a:t>This shift from OLTP to OLAP prepared the system for:</a:t>
            </a: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Fast, flexible analytical queries</a:t>
            </a: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Slicing and dicing across multiple business dimensions</a:t>
            </a: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Feeding data to a visualization tool (Tableau) for dashboards and reports</a:t>
            </a:r>
          </a:p>
        </p:txBody>
      </p:sp>
    </p:spTree>
    <p:extLst>
      <p:ext uri="{BB962C8B-B14F-4D97-AF65-F5344CB8AC3E}">
        <p14:creationId xmlns:p14="http://schemas.microsoft.com/office/powerpoint/2010/main" val="3542794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Analytical Queries</a:t>
            </a:r>
          </a:p>
        </p:txBody>
      </p:sp>
      <p:sp>
        <p:nvSpPr>
          <p:cNvPr id="6" name="Content Placeholder 5"/>
          <p:cNvSpPr>
            <a:spLocks noGrp="1"/>
          </p:cNvSpPr>
          <p:nvPr>
            <p:ph sz="half" idx="2"/>
          </p:nvPr>
        </p:nvSpPr>
        <p:spPr>
          <a:xfrm>
            <a:off x="6073877" y="2478024"/>
            <a:ext cx="5209819" cy="706965"/>
          </a:xfrm>
        </p:spPr>
        <p:txBody>
          <a:bodyPr>
            <a:normAutofit fontScale="92500" lnSpcReduction="20000"/>
          </a:bodyPr>
          <a:lstStyle/>
          <a:p>
            <a:pPr marL="0" indent="0">
              <a:buNone/>
            </a:pPr>
            <a:r>
              <a:rPr lang="en-US" dirty="0"/>
              <a:t>How effective are medicines by disease type?</a:t>
            </a:r>
          </a:p>
          <a:p>
            <a:endParaRPr lang="en-US" dirty="0"/>
          </a:p>
        </p:txBody>
      </p:sp>
      <p:sp>
        <p:nvSpPr>
          <p:cNvPr id="7" name="Content Placeholder 6"/>
          <p:cNvSpPr>
            <a:spLocks noGrp="1"/>
          </p:cNvSpPr>
          <p:nvPr>
            <p:ph sz="half" idx="1"/>
          </p:nvPr>
        </p:nvSpPr>
        <p:spPr>
          <a:xfrm>
            <a:off x="143838" y="2478024"/>
            <a:ext cx="5393933" cy="912448"/>
          </a:xfrm>
        </p:spPr>
        <p:txBody>
          <a:bodyPr>
            <a:normAutofit fontScale="92500" lnSpcReduction="20000"/>
          </a:bodyPr>
          <a:lstStyle/>
          <a:p>
            <a:pPr marL="0" indent="0">
              <a:buNone/>
            </a:pPr>
            <a:r>
              <a:rPr lang="en-US" dirty="0"/>
              <a:t>Which race is most affected by high-intensity diseases?</a:t>
            </a:r>
          </a:p>
          <a:p>
            <a:pPr marL="0" indent="0">
              <a:buNone/>
            </a:pPr>
            <a:endParaRPr lang="en-US" dirty="0"/>
          </a:p>
        </p:txBody>
      </p:sp>
      <p:pic>
        <p:nvPicPr>
          <p:cNvPr id="8" name="Picture 7"/>
          <p:cNvPicPr>
            <a:picLocks noChangeAspect="1"/>
          </p:cNvPicPr>
          <p:nvPr/>
        </p:nvPicPr>
        <p:blipFill>
          <a:blip r:embed="rId2"/>
          <a:stretch>
            <a:fillRect/>
          </a:stretch>
        </p:blipFill>
        <p:spPr>
          <a:xfrm>
            <a:off x="384620" y="3390472"/>
            <a:ext cx="5689257" cy="3105895"/>
          </a:xfrm>
          <a:prstGeom prst="rect">
            <a:avLst/>
          </a:prstGeom>
        </p:spPr>
      </p:pic>
      <p:pic>
        <p:nvPicPr>
          <p:cNvPr id="9" name="Picture 8"/>
          <p:cNvPicPr>
            <a:picLocks noChangeAspect="1"/>
          </p:cNvPicPr>
          <p:nvPr/>
        </p:nvPicPr>
        <p:blipFill>
          <a:blip r:embed="rId3"/>
          <a:stretch>
            <a:fillRect/>
          </a:stretch>
        </p:blipFill>
        <p:spPr>
          <a:xfrm>
            <a:off x="6314659" y="3366180"/>
            <a:ext cx="5358114" cy="3130187"/>
          </a:xfrm>
          <a:prstGeom prst="rect">
            <a:avLst/>
          </a:prstGeom>
        </p:spPr>
      </p:pic>
    </p:spTree>
    <p:extLst>
      <p:ext uri="{BB962C8B-B14F-4D97-AF65-F5344CB8AC3E}">
        <p14:creationId xmlns:p14="http://schemas.microsoft.com/office/powerpoint/2010/main" val="2356301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Analytical Queries</a:t>
            </a:r>
          </a:p>
        </p:txBody>
      </p:sp>
      <p:sp>
        <p:nvSpPr>
          <p:cNvPr id="7" name="Content Placeholder 6"/>
          <p:cNvSpPr>
            <a:spLocks noGrp="1"/>
          </p:cNvSpPr>
          <p:nvPr>
            <p:ph sz="half" idx="1"/>
          </p:nvPr>
        </p:nvSpPr>
        <p:spPr>
          <a:xfrm>
            <a:off x="1115568" y="2656844"/>
            <a:ext cx="4422203" cy="733627"/>
          </a:xfrm>
        </p:spPr>
        <p:txBody>
          <a:bodyPr>
            <a:normAutofit fontScale="25000" lnSpcReduction="20000"/>
          </a:bodyPr>
          <a:lstStyle/>
          <a:p>
            <a:pPr marL="0" indent="0">
              <a:buNone/>
            </a:pPr>
            <a:r>
              <a:rPr lang="en-US" sz="8000" dirty="0"/>
              <a:t>Which city has the highest average disease severity?</a:t>
            </a:r>
            <a:endParaRPr lang="en-US" dirty="0"/>
          </a:p>
        </p:txBody>
      </p:sp>
      <p:pic>
        <p:nvPicPr>
          <p:cNvPr id="3" name="Picture 2"/>
          <p:cNvPicPr>
            <a:picLocks noChangeAspect="1"/>
          </p:cNvPicPr>
          <p:nvPr/>
        </p:nvPicPr>
        <p:blipFill>
          <a:blip r:embed="rId2"/>
          <a:stretch>
            <a:fillRect/>
          </a:stretch>
        </p:blipFill>
        <p:spPr>
          <a:xfrm>
            <a:off x="5537771" y="2656844"/>
            <a:ext cx="5058011" cy="3344238"/>
          </a:xfrm>
          <a:prstGeom prst="rect">
            <a:avLst/>
          </a:prstGeom>
        </p:spPr>
      </p:pic>
    </p:spTree>
    <p:extLst>
      <p:ext uri="{BB962C8B-B14F-4D97-AF65-F5344CB8AC3E}">
        <p14:creationId xmlns:p14="http://schemas.microsoft.com/office/powerpoint/2010/main" val="140260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Analytical Visualizations</a:t>
            </a:r>
          </a:p>
        </p:txBody>
      </p:sp>
      <p:pic>
        <p:nvPicPr>
          <p:cNvPr id="8" name="Content Placeholder 7"/>
          <p:cNvPicPr>
            <a:picLocks noGrp="1" noChangeAspect="1"/>
          </p:cNvPicPr>
          <p:nvPr>
            <p:ph sz="half" idx="1"/>
          </p:nvPr>
        </p:nvPicPr>
        <p:blipFill>
          <a:blip r:embed="rId2"/>
          <a:stretch>
            <a:fillRect/>
          </a:stretch>
        </p:blipFill>
        <p:spPr>
          <a:xfrm>
            <a:off x="807824" y="2397325"/>
            <a:ext cx="3416476" cy="2273417"/>
          </a:xfrm>
          <a:prstGeom prst="rect">
            <a:avLst/>
          </a:prstGeom>
        </p:spPr>
      </p:pic>
      <p:pic>
        <p:nvPicPr>
          <p:cNvPr id="9" name="Picture 8"/>
          <p:cNvPicPr>
            <a:picLocks noChangeAspect="1"/>
          </p:cNvPicPr>
          <p:nvPr/>
        </p:nvPicPr>
        <p:blipFill>
          <a:blip r:embed="rId3"/>
          <a:stretch>
            <a:fillRect/>
          </a:stretch>
        </p:blipFill>
        <p:spPr>
          <a:xfrm>
            <a:off x="807824" y="4769501"/>
            <a:ext cx="6896669" cy="1990896"/>
          </a:xfrm>
          <a:prstGeom prst="rect">
            <a:avLst/>
          </a:prstGeom>
        </p:spPr>
      </p:pic>
      <p:pic>
        <p:nvPicPr>
          <p:cNvPr id="10" name="Picture 9"/>
          <p:cNvPicPr>
            <a:picLocks noChangeAspect="1"/>
          </p:cNvPicPr>
          <p:nvPr/>
        </p:nvPicPr>
        <p:blipFill>
          <a:blip r:embed="rId4"/>
          <a:stretch>
            <a:fillRect/>
          </a:stretch>
        </p:blipFill>
        <p:spPr>
          <a:xfrm>
            <a:off x="3678952" y="2142850"/>
            <a:ext cx="4395891" cy="2572300"/>
          </a:xfrm>
          <a:prstGeom prst="rect">
            <a:avLst/>
          </a:prstGeom>
        </p:spPr>
      </p:pic>
      <p:pic>
        <p:nvPicPr>
          <p:cNvPr id="11" name="Picture 10"/>
          <p:cNvPicPr>
            <a:picLocks noChangeAspect="1"/>
          </p:cNvPicPr>
          <p:nvPr/>
        </p:nvPicPr>
        <p:blipFill>
          <a:blip r:embed="rId5"/>
          <a:stretch>
            <a:fillRect/>
          </a:stretch>
        </p:blipFill>
        <p:spPr>
          <a:xfrm>
            <a:off x="7426884" y="2306095"/>
            <a:ext cx="3648539" cy="2514088"/>
          </a:xfrm>
          <a:prstGeom prst="rect">
            <a:avLst/>
          </a:prstGeom>
        </p:spPr>
      </p:pic>
      <p:pic>
        <p:nvPicPr>
          <p:cNvPr id="12" name="Picture 11"/>
          <p:cNvPicPr>
            <a:picLocks noChangeAspect="1"/>
          </p:cNvPicPr>
          <p:nvPr/>
        </p:nvPicPr>
        <p:blipFill>
          <a:blip r:embed="rId6"/>
          <a:stretch>
            <a:fillRect/>
          </a:stretch>
        </p:blipFill>
        <p:spPr>
          <a:xfrm>
            <a:off x="7426884" y="5541899"/>
            <a:ext cx="3769132" cy="890527"/>
          </a:xfrm>
          <a:prstGeom prst="rect">
            <a:avLst/>
          </a:prstGeom>
        </p:spPr>
      </p:pic>
    </p:spTree>
    <p:extLst>
      <p:ext uri="{BB962C8B-B14F-4D97-AF65-F5344CB8AC3E}">
        <p14:creationId xmlns:p14="http://schemas.microsoft.com/office/powerpoint/2010/main" val="816448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Dashboard</a:t>
            </a:r>
          </a:p>
        </p:txBody>
      </p:sp>
      <p:pic>
        <p:nvPicPr>
          <p:cNvPr id="9" name="Content Placeholder 8">
            <a:extLst>
              <a:ext uri="{FF2B5EF4-FFF2-40B4-BE49-F238E27FC236}">
                <a16:creationId xmlns:a16="http://schemas.microsoft.com/office/drawing/2014/main" id="{13FBE713-69DA-C2FE-C258-B561BC8FDFDB}"/>
              </a:ext>
            </a:extLst>
          </p:cNvPr>
          <p:cNvPicPr>
            <a:picLocks noGrp="1" noChangeAspect="1"/>
          </p:cNvPicPr>
          <p:nvPr>
            <p:ph idx="1"/>
          </p:nvPr>
        </p:nvPicPr>
        <p:blipFill>
          <a:blip r:embed="rId2"/>
          <a:stretch>
            <a:fillRect/>
          </a:stretch>
        </p:blipFill>
        <p:spPr>
          <a:xfrm>
            <a:off x="1795549" y="1928553"/>
            <a:ext cx="7780713" cy="4838006"/>
          </a:xfrm>
        </p:spPr>
      </p:pic>
    </p:spTree>
    <p:extLst>
      <p:ext uri="{BB962C8B-B14F-4D97-AF65-F5344CB8AC3E}">
        <p14:creationId xmlns:p14="http://schemas.microsoft.com/office/powerpoint/2010/main" val="1404575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86185-002D-44AA-9026-96EA255303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6A6949-5E73-9154-5408-E5AE0E50AC5A}"/>
              </a:ext>
            </a:extLst>
          </p:cNvPr>
          <p:cNvSpPr>
            <a:spLocks noGrp="1"/>
          </p:cNvSpPr>
          <p:nvPr>
            <p:ph type="title"/>
          </p:nvPr>
        </p:nvSpPr>
        <p:spPr/>
        <p:txBody>
          <a:bodyPr>
            <a:normAutofit/>
          </a:bodyPr>
          <a:lstStyle/>
          <a:p>
            <a:r>
              <a:rPr lang="en-GB" b="1" dirty="0"/>
              <a:t>Key Analysis Capabilities:</a:t>
            </a:r>
            <a:endParaRPr lang="en-IN" dirty="0"/>
          </a:p>
        </p:txBody>
      </p:sp>
      <p:sp>
        <p:nvSpPr>
          <p:cNvPr id="4" name="Rectangle 1">
            <a:extLst>
              <a:ext uri="{FF2B5EF4-FFF2-40B4-BE49-F238E27FC236}">
                <a16:creationId xmlns:a16="http://schemas.microsoft.com/office/drawing/2014/main" id="{B0F8DB2D-A914-F5F6-996A-32FDFB7AB4A4}"/>
              </a:ext>
            </a:extLst>
          </p:cNvPr>
          <p:cNvSpPr>
            <a:spLocks noGrp="1" noChangeArrowheads="1"/>
          </p:cNvSpPr>
          <p:nvPr>
            <p:ph idx="1"/>
          </p:nvPr>
        </p:nvSpPr>
        <p:spPr bwMode="auto">
          <a:xfrm>
            <a:off x="1116013" y="2648458"/>
            <a:ext cx="1029487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Here’s the analytical dashboard we built from the dimensional data model.</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It brings the business problem to life by visualizing key insights:</a:t>
            </a:r>
          </a:p>
          <a:p>
            <a:pPr marL="0" indent="0" eaLnBrk="0" fontAlgn="base" hangingPunct="0">
              <a:lnSpc>
                <a:spcPct val="100000"/>
              </a:lnSpc>
              <a:spcBef>
                <a:spcPct val="0"/>
              </a:spcBef>
              <a:spcAft>
                <a:spcPct val="0"/>
              </a:spcAft>
              <a:buNone/>
            </a:pPr>
            <a:r>
              <a:rPr kumimoji="0" lang="en-US" altLang="en-US" sz="1600" b="1" i="0" u="none" strike="noStrike" cap="none" normalizeH="0" baseline="0" dirty="0">
                <a:ln>
                  <a:noFill/>
                </a:ln>
                <a:solidFill>
                  <a:schemeClr val="tx1"/>
                </a:solidFill>
                <a:effectLst/>
                <a:latin typeface="Arial" panose="020B0604020202020204" pitchFamily="34" charset="0"/>
              </a:rPr>
              <a:t>Age Distribution</a:t>
            </a:r>
            <a:r>
              <a:rPr kumimoji="0" lang="en-US" altLang="en-US" sz="1600" b="0" i="0" u="none" strike="noStrike" cap="none" normalizeH="0" baseline="0" dirty="0">
                <a:ln>
                  <a:noFill/>
                </a:ln>
                <a:solidFill>
                  <a:schemeClr val="tx1"/>
                </a:solidFill>
                <a:effectLst/>
                <a:latin typeface="Arial" panose="020B0604020202020204" pitchFamily="34" charset="0"/>
              </a:rPr>
              <a:t> → We can see how different age groups are affected by diseases, helping tailor prevention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and treatment strategies.</a:t>
            </a:r>
          </a:p>
          <a:p>
            <a:pPr marL="0" indent="0" eaLnBrk="0" fontAlgn="base" hangingPunct="0">
              <a:lnSpc>
                <a:spcPct val="100000"/>
              </a:lnSpc>
              <a:spcBef>
                <a:spcPct val="0"/>
              </a:spcBef>
              <a:spcAft>
                <a:spcPct val="0"/>
              </a:spcAft>
              <a:buNone/>
            </a:pPr>
            <a:r>
              <a:rPr kumimoji="0" lang="en-US" altLang="en-US" sz="1600" b="1" i="0" u="none" strike="noStrike" cap="none" normalizeH="0" baseline="0" dirty="0">
                <a:ln>
                  <a:noFill/>
                </a:ln>
                <a:solidFill>
                  <a:schemeClr val="tx1"/>
                </a:solidFill>
                <a:effectLst/>
                <a:latin typeface="Arial" panose="020B0604020202020204" pitchFamily="34" charset="0"/>
              </a:rPr>
              <a:t>Disease Risk by Race (Propensity)</a:t>
            </a:r>
            <a:r>
              <a:rPr kumimoji="0" lang="en-US" altLang="en-US" sz="1600" b="0" i="0" u="none" strike="noStrike" cap="none" normalizeH="0" baseline="0" dirty="0">
                <a:ln>
                  <a:noFill/>
                </a:ln>
                <a:solidFill>
                  <a:schemeClr val="tx1"/>
                </a:solidFill>
                <a:effectLst/>
                <a:latin typeface="Arial" panose="020B0604020202020204" pitchFamily="34" charset="0"/>
              </a:rPr>
              <a:t> → This highlights which racial groups show higher diagnosis counts,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pointing to potential health disparities or genetic susceptibilities.</a:t>
            </a:r>
          </a:p>
          <a:p>
            <a:pPr marL="0" indent="0" eaLnBrk="0" fontAlgn="base" hangingPunct="0">
              <a:lnSpc>
                <a:spcPct val="100000"/>
              </a:lnSpc>
              <a:spcBef>
                <a:spcPct val="0"/>
              </a:spcBef>
              <a:spcAft>
                <a:spcPct val="0"/>
              </a:spcAft>
              <a:buNone/>
            </a:pPr>
            <a:r>
              <a:rPr kumimoji="0" lang="en-US" altLang="en-US" sz="1600" b="1" i="0" u="none" strike="noStrike" cap="none" normalizeH="0" baseline="0" dirty="0">
                <a:ln>
                  <a:noFill/>
                </a:ln>
                <a:solidFill>
                  <a:schemeClr val="tx1"/>
                </a:solidFill>
                <a:effectLst/>
                <a:latin typeface="Arial" panose="020B0604020202020204" pitchFamily="34" charset="0"/>
              </a:rPr>
              <a:t>Prevalent Diseases</a:t>
            </a:r>
            <a:r>
              <a:rPr kumimoji="0" lang="en-US" altLang="en-US" sz="1600" b="0" i="0" u="none" strike="noStrike" cap="none" normalizeH="0" baseline="0" dirty="0">
                <a:ln>
                  <a:noFill/>
                </a:ln>
                <a:solidFill>
                  <a:schemeClr val="tx1"/>
                </a:solidFill>
                <a:effectLst/>
                <a:latin typeface="Arial" panose="020B0604020202020204" pitchFamily="34" charset="0"/>
              </a:rPr>
              <a:t> → We identify which diseases dominate across our population, focusing healthcare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priorities.</a:t>
            </a:r>
          </a:p>
          <a:p>
            <a:pPr marL="0" indent="0" eaLnBrk="0" fontAlgn="base" hangingPunct="0">
              <a:lnSpc>
                <a:spcPct val="100000"/>
              </a:lnSpc>
              <a:spcBef>
                <a:spcPct val="0"/>
              </a:spcBef>
              <a:spcAft>
                <a:spcPct val="0"/>
              </a:spcAft>
              <a:buNone/>
            </a:pPr>
            <a:r>
              <a:rPr kumimoji="0" lang="en-US" altLang="en-US" sz="1600" b="1" i="0" u="none" strike="noStrike" cap="none" normalizeH="0" baseline="0" dirty="0">
                <a:ln>
                  <a:noFill/>
                </a:ln>
                <a:solidFill>
                  <a:schemeClr val="tx1"/>
                </a:solidFill>
                <a:effectLst/>
                <a:latin typeface="Arial" panose="020B0604020202020204" pitchFamily="34" charset="0"/>
              </a:rPr>
              <a:t>Diagnoses by Location</a:t>
            </a:r>
            <a:r>
              <a:rPr kumimoji="0" lang="en-US" altLang="en-US" sz="1600" b="0" i="0" u="none" strike="noStrike" cap="none" normalizeH="0" baseline="0" dirty="0">
                <a:ln>
                  <a:noFill/>
                </a:ln>
                <a:solidFill>
                  <a:schemeClr val="tx1"/>
                </a:solidFill>
                <a:effectLst/>
                <a:latin typeface="Arial" panose="020B0604020202020204" pitchFamily="34" charset="0"/>
              </a:rPr>
              <a:t> → We can monitor geographic patterns, pinpointing hotspots like specific cities 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regions, which supports resource allocation.</a:t>
            </a:r>
          </a:p>
          <a:p>
            <a:pPr marL="0" indent="0" eaLnBrk="0" fontAlgn="base" hangingPunct="0">
              <a:lnSpc>
                <a:spcPct val="100000"/>
              </a:lnSpc>
              <a:spcBef>
                <a:spcPct val="0"/>
              </a:spcBef>
              <a:spcAft>
                <a:spcPct val="0"/>
              </a:spcAft>
              <a:buNone/>
            </a:pPr>
            <a:r>
              <a:rPr kumimoji="0" lang="en-US" altLang="en-US" sz="1600" b="1" i="0" u="none" strike="noStrike" cap="none" normalizeH="0" baseline="0" dirty="0">
                <a:ln>
                  <a:noFill/>
                </a:ln>
                <a:solidFill>
                  <a:schemeClr val="tx1"/>
                </a:solidFill>
                <a:effectLst/>
                <a:latin typeface="Arial" panose="020B0604020202020204" pitchFamily="34" charset="0"/>
              </a:rPr>
              <a:t>Average Effectiveness by Medicine</a:t>
            </a:r>
            <a:r>
              <a:rPr kumimoji="0" lang="en-US" altLang="en-US" sz="1600" b="0" i="0" u="none" strike="noStrike" cap="none" normalizeH="0" baseline="0" dirty="0">
                <a:ln>
                  <a:noFill/>
                </a:ln>
                <a:solidFill>
                  <a:schemeClr val="tx1"/>
                </a:solidFill>
                <a:effectLst/>
                <a:latin typeface="Arial" panose="020B0604020202020204" pitchFamily="34" charset="0"/>
              </a:rPr>
              <a:t> → This shows how effective treatments are across disease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supporting evidence-based decisions on therapy and medication.</a:t>
            </a:r>
          </a:p>
        </p:txBody>
      </p:sp>
    </p:spTree>
    <p:extLst>
      <p:ext uri="{BB962C8B-B14F-4D97-AF65-F5344CB8AC3E}">
        <p14:creationId xmlns:p14="http://schemas.microsoft.com/office/powerpoint/2010/main" val="411865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F370-B6A1-2729-A5FE-FB079D08C10E}"/>
              </a:ext>
            </a:extLst>
          </p:cNvPr>
          <p:cNvSpPr>
            <a:spLocks noGrp="1"/>
          </p:cNvSpPr>
          <p:nvPr>
            <p:ph type="title"/>
          </p:nvPr>
        </p:nvSpPr>
        <p:spPr/>
        <p:txBody>
          <a:bodyPr/>
          <a:lstStyle/>
          <a:p>
            <a:r>
              <a:rPr lang="en-US" dirty="0"/>
              <a:t>Business value</a:t>
            </a:r>
          </a:p>
        </p:txBody>
      </p:sp>
      <p:sp>
        <p:nvSpPr>
          <p:cNvPr id="3" name="Content Placeholder 2">
            <a:extLst>
              <a:ext uri="{FF2B5EF4-FFF2-40B4-BE49-F238E27FC236}">
                <a16:creationId xmlns:a16="http://schemas.microsoft.com/office/drawing/2014/main" id="{48A1A738-E26D-8E21-3DA4-89DA33BBEFF3}"/>
              </a:ext>
            </a:extLst>
          </p:cNvPr>
          <p:cNvSpPr>
            <a:spLocks noGrp="1"/>
          </p:cNvSpPr>
          <p:nvPr>
            <p:ph idx="1"/>
          </p:nvPr>
        </p:nvSpPr>
        <p:spPr/>
        <p:txBody>
          <a:bodyPr/>
          <a:lstStyle/>
          <a:p>
            <a:pPr marL="0" indent="0">
              <a:buNone/>
            </a:pPr>
            <a:r>
              <a:rPr lang="en-US" dirty="0"/>
              <a:t>These visual insights help healthcare providers and policymakers make data-driven decisions, such as targeting at-risk populations, improving treatment protocols, and allocating funding where it’s needed most.</a:t>
            </a:r>
          </a:p>
        </p:txBody>
      </p:sp>
    </p:spTree>
    <p:extLst>
      <p:ext uri="{BB962C8B-B14F-4D97-AF65-F5344CB8AC3E}">
        <p14:creationId xmlns:p14="http://schemas.microsoft.com/office/powerpoint/2010/main" val="1588245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88AC-9BAC-B1AD-94D2-8661319EBC74}"/>
              </a:ext>
            </a:extLst>
          </p:cNvPr>
          <p:cNvSpPr>
            <a:spLocks noGrp="1"/>
          </p:cNvSpPr>
          <p:nvPr>
            <p:ph type="title"/>
          </p:nvPr>
        </p:nvSpPr>
        <p:spPr/>
        <p:txBody>
          <a:bodyPr/>
          <a:lstStyle/>
          <a:p>
            <a:r>
              <a:rPr lang="en-US" dirty="0"/>
              <a:t>Note on the Data</a:t>
            </a:r>
          </a:p>
        </p:txBody>
      </p:sp>
      <p:sp>
        <p:nvSpPr>
          <p:cNvPr id="3" name="Content Placeholder 2">
            <a:extLst>
              <a:ext uri="{FF2B5EF4-FFF2-40B4-BE49-F238E27FC236}">
                <a16:creationId xmlns:a16="http://schemas.microsoft.com/office/drawing/2014/main" id="{C2807793-C4D5-C875-62F4-E2800FD80978}"/>
              </a:ext>
            </a:extLst>
          </p:cNvPr>
          <p:cNvSpPr>
            <a:spLocks noGrp="1"/>
          </p:cNvSpPr>
          <p:nvPr>
            <p:ph idx="1"/>
          </p:nvPr>
        </p:nvSpPr>
        <p:spPr/>
        <p:txBody>
          <a:bodyPr>
            <a:normAutofit fontScale="92500" lnSpcReduction="10000"/>
          </a:bodyPr>
          <a:lstStyle/>
          <a:p>
            <a:pPr>
              <a:buNone/>
            </a:pPr>
            <a:r>
              <a:rPr lang="en-US" dirty="0"/>
              <a:t>The entire dataset used in this project is </a:t>
            </a:r>
            <a:r>
              <a:rPr lang="en-US" b="1" dirty="0"/>
              <a:t>synthetic (artificially generated)</a:t>
            </a:r>
            <a:r>
              <a:rPr lang="en-US" dirty="0"/>
              <a:t>.</a:t>
            </a:r>
          </a:p>
          <a:p>
            <a:pPr>
              <a:buNone/>
            </a:pPr>
            <a:r>
              <a:rPr lang="en-US" dirty="0"/>
              <a:t> It was created solely for the purpose of demonstrating the </a:t>
            </a:r>
            <a:r>
              <a:rPr lang="en-US" b="1" dirty="0"/>
              <a:t>analytical capabilities</a:t>
            </a:r>
            <a:r>
              <a:rPr lang="en-US" dirty="0"/>
              <a:t> of the system.</a:t>
            </a:r>
          </a:p>
          <a:p>
            <a:pPr>
              <a:buNone/>
            </a:pPr>
            <a:r>
              <a:rPr lang="en-US" dirty="0"/>
              <a:t>The values you see in the queries, dashboards, and visualizations are </a:t>
            </a:r>
            <a:r>
              <a:rPr lang="en-US" b="1" dirty="0"/>
              <a:t>not real-world clinical data</a:t>
            </a:r>
            <a:r>
              <a:rPr lang="en-US" dirty="0"/>
              <a:t> — they are mock data designed to simulate realistic patterns and allow us to showcase how the database and analytical tools function.</a:t>
            </a:r>
          </a:p>
          <a:p>
            <a:pPr marL="0" indent="0">
              <a:buNone/>
            </a:pPr>
            <a:r>
              <a:rPr lang="en-US" dirty="0"/>
              <a:t>This approach allows us to test and illustrate how insights can be drawn across demographics, disease patterns, and treatment outcomes</a:t>
            </a:r>
          </a:p>
          <a:p>
            <a:pPr marL="0" indent="0">
              <a:buNone/>
            </a:pPr>
            <a:endParaRPr lang="en-US" dirty="0"/>
          </a:p>
        </p:txBody>
      </p:sp>
    </p:spTree>
    <p:extLst>
      <p:ext uri="{BB962C8B-B14F-4D97-AF65-F5344CB8AC3E}">
        <p14:creationId xmlns:p14="http://schemas.microsoft.com/office/powerpoint/2010/main" val="1825795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45E9-40E2-34F2-2442-05F4B0EB051F}"/>
              </a:ext>
            </a:extLst>
          </p:cNvPr>
          <p:cNvSpPr>
            <a:spLocks noGrp="1"/>
          </p:cNvSpPr>
          <p:nvPr>
            <p:ph type="title"/>
          </p:nvPr>
        </p:nvSpPr>
        <p:spPr/>
        <p:txBody>
          <a:bodyPr>
            <a:normAutofit/>
          </a:bodyPr>
          <a:lstStyle/>
          <a:p>
            <a:r>
              <a:rPr lang="fr-FR" sz="3200" b="1" dirty="0"/>
              <a:t>Documentation: NoSQL vs </a:t>
            </a:r>
            <a:r>
              <a:rPr lang="fr-FR" sz="3200" b="1" dirty="0" err="1"/>
              <a:t>Relational</a:t>
            </a:r>
            <a:r>
              <a:rPr lang="fr-FR" sz="3200" b="1" dirty="0"/>
              <a:t> Structure</a:t>
            </a:r>
          </a:p>
        </p:txBody>
      </p:sp>
      <p:sp>
        <p:nvSpPr>
          <p:cNvPr id="6" name="Rectangle 2">
            <a:extLst>
              <a:ext uri="{FF2B5EF4-FFF2-40B4-BE49-F238E27FC236}">
                <a16:creationId xmlns:a16="http://schemas.microsoft.com/office/drawing/2014/main" id="{A7501168-AFD7-F5A1-756D-C34800119F96}"/>
              </a:ext>
            </a:extLst>
          </p:cNvPr>
          <p:cNvSpPr>
            <a:spLocks noGrp="1" noChangeArrowheads="1"/>
          </p:cNvSpPr>
          <p:nvPr>
            <p:ph idx="1"/>
          </p:nvPr>
        </p:nvSpPr>
        <p:spPr bwMode="auto">
          <a:xfrm>
            <a:off x="533400" y="2927727"/>
            <a:ext cx="1272656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Relational (Postgres) Database: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Structured tables with strict schemas (patients, diseases, medicines,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is normalized to reduce redundancy.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foreign keys and joins to connect related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Patient details are stored in </a:t>
            </a:r>
            <a:r>
              <a:rPr kumimoji="0" lang="en-US" altLang="en-US" sz="1800" b="0" i="0" u="none" strike="noStrike" cap="none" normalizeH="0" baseline="0" dirty="0" err="1">
                <a:ln>
                  <a:noFill/>
                </a:ln>
                <a:solidFill>
                  <a:schemeClr val="tx1"/>
                </a:solidFill>
                <a:effectLst/>
                <a:latin typeface="Arial Unicode MS"/>
              </a:rPr>
              <a:t>dim_person</a:t>
            </a:r>
            <a:r>
              <a:rPr kumimoji="0" lang="en-US" altLang="en-US" sz="1800" b="0" i="0" u="none" strike="noStrike" cap="none" normalizeH="0" baseline="0" dirty="0">
                <a:ln>
                  <a:noFill/>
                </a:ln>
                <a:solidFill>
                  <a:schemeClr val="tx1"/>
                </a:solidFill>
                <a:effectLst/>
              </a:rPr>
              <a:t>, disease details in </a:t>
            </a:r>
            <a:r>
              <a:rPr kumimoji="0" lang="en-US" altLang="en-US" sz="1800" b="0" i="0" u="none" strike="noStrike" cap="none" normalizeH="0" baseline="0" dirty="0" err="1">
                <a:ln>
                  <a:noFill/>
                </a:ln>
                <a:solidFill>
                  <a:schemeClr val="tx1"/>
                </a:solidFill>
                <a:effectLst/>
                <a:latin typeface="Arial Unicode MS"/>
              </a:rPr>
              <a:t>dim_disease</a:t>
            </a:r>
            <a:r>
              <a:rPr kumimoji="0" lang="en-US" altLang="en-US" sz="1800" b="0" i="0" u="none" strike="noStrike" cap="none" normalizeH="0" baseline="0" dirty="0">
                <a:ln>
                  <a:noFill/>
                </a:ln>
                <a:solidFill>
                  <a:schemeClr val="tx1"/>
                </a:solidFill>
                <a:effectLst/>
              </a:rPr>
              <a:t>, and linked via </a:t>
            </a:r>
            <a:r>
              <a:rPr kumimoji="0" lang="en-US" altLang="en-US" sz="1800" b="0" i="0" u="none" strike="noStrike" cap="none" normalizeH="0" baseline="0" dirty="0" err="1">
                <a:ln>
                  <a:noFill/>
                </a:ln>
                <a:solidFill>
                  <a:schemeClr val="tx1"/>
                </a:solidFill>
                <a:effectLst/>
                <a:latin typeface="Arial Unicode MS"/>
              </a:rPr>
              <a:t>fact_disease_diagnosis</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NoSQL (MongoDB) Database: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organized in collections and documents.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Schema is flexible; documents can vary and embed related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Denormalized design: a single document might store patient, disease, and treatment data together.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Avoids joins; designed for fast reads and scalable storage.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Key Contrast:</a:t>
            </a:r>
            <a:r>
              <a:rPr kumimoji="0" lang="en-US" altLang="en-US" sz="1800" b="0" i="0" u="none" strike="noStrike" cap="none" normalizeH="0" baseline="0" dirty="0">
                <a:ln>
                  <a:noFill/>
                </a:ln>
                <a:solidFill>
                  <a:schemeClr val="tx1"/>
                </a:solidFill>
                <a:effectLst/>
                <a:latin typeface="Arial" panose="020B0604020202020204" pitchFamily="34" charset="0"/>
              </a:rPr>
              <a:t> Relational focuses on consistency and structure; NoSQL prioritizes flexibility and speed.</a:t>
            </a:r>
          </a:p>
        </p:txBody>
      </p:sp>
    </p:spTree>
    <p:extLst>
      <p:ext uri="{BB962C8B-B14F-4D97-AF65-F5344CB8AC3E}">
        <p14:creationId xmlns:p14="http://schemas.microsoft.com/office/powerpoint/2010/main" val="308677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FF35EC-4351-0DCA-A61E-09B9BFD85B84}"/>
              </a:ext>
            </a:extLst>
          </p:cNvPr>
          <p:cNvSpPr>
            <a:spLocks noGrp="1"/>
          </p:cNvSpPr>
          <p:nvPr>
            <p:ph type="title"/>
          </p:nvPr>
        </p:nvSpPr>
        <p:spPr>
          <a:xfrm>
            <a:off x="841246" y="978619"/>
            <a:ext cx="5991244" cy="1106424"/>
          </a:xfrm>
        </p:spPr>
        <p:txBody>
          <a:bodyPr>
            <a:normAutofit/>
          </a:bodyPr>
          <a:lstStyle/>
          <a:p>
            <a:r>
              <a:rPr lang="en-US" sz="3200"/>
              <a:t>Business Problem</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B0A5B1F-3156-0F3E-9747-82A450E72305}"/>
              </a:ext>
            </a:extLst>
          </p:cNvPr>
          <p:cNvSpPr>
            <a:spLocks noGrp="1"/>
          </p:cNvSpPr>
          <p:nvPr>
            <p:ph idx="1"/>
          </p:nvPr>
        </p:nvSpPr>
        <p:spPr>
          <a:xfrm>
            <a:off x="841248" y="2252870"/>
            <a:ext cx="5993892" cy="3560251"/>
          </a:xfrm>
        </p:spPr>
        <p:txBody>
          <a:bodyPr>
            <a:normAutofit fontScale="62500" lnSpcReduction="20000"/>
          </a:bodyPr>
          <a:lstStyle/>
          <a:p>
            <a:r>
              <a:rPr lang="en-US" dirty="0"/>
              <a:t>Chronic diseases such as diabetes, hypertension, asthma, and heart disease are on the rise, particularly in urban populations due to lifestyle factors, environmental stressors, and healthcare disparities. </a:t>
            </a:r>
          </a:p>
          <a:p>
            <a:r>
              <a:rPr lang="en-US" dirty="0"/>
              <a:t>Health organizations need a comprehensive system to track, analyze, and respond to chronic disease trends among urban residents.</a:t>
            </a:r>
          </a:p>
          <a:p>
            <a:r>
              <a:rPr lang="en-US" dirty="0"/>
              <a:t>Our proposed database solution will allow healthcare providers, researchers, and policymakers to track the diagnosis rates, treatment plans, hospital visits, medication usage, and outcomes of patients with chronic diseases. </a:t>
            </a:r>
          </a:p>
          <a:p>
            <a:r>
              <a:rPr lang="en-US" dirty="0"/>
              <a:t>This will support better resource allocation, preventive health programs, and targeted interventions to improve urban population health.</a:t>
            </a:r>
          </a:p>
        </p:txBody>
      </p:sp>
      <p:pic>
        <p:nvPicPr>
          <p:cNvPr id="7" name="Graphic 6" descr="Doctor">
            <a:extLst>
              <a:ext uri="{FF2B5EF4-FFF2-40B4-BE49-F238E27FC236}">
                <a16:creationId xmlns:a16="http://schemas.microsoft.com/office/drawing/2014/main" id="{64553D0A-B744-720A-D0E9-5BCC3977F6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101973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EFBE2-EA77-7995-AC3D-51BAE03101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A1BB2A-73AE-153E-E7C2-A7B52F160E57}"/>
              </a:ext>
            </a:extLst>
          </p:cNvPr>
          <p:cNvSpPr>
            <a:spLocks noGrp="1"/>
          </p:cNvSpPr>
          <p:nvPr>
            <p:ph type="title"/>
          </p:nvPr>
        </p:nvSpPr>
        <p:spPr/>
        <p:txBody>
          <a:bodyPr>
            <a:normAutofit/>
          </a:bodyPr>
          <a:lstStyle/>
          <a:p>
            <a:r>
              <a:rPr lang="en-US" sz="3600" b="1" dirty="0"/>
              <a:t>Architecture and Process in AWS</a:t>
            </a:r>
            <a:br>
              <a:rPr lang="en-US" sz="3600" b="1" dirty="0"/>
            </a:br>
            <a:endParaRPr lang="en-IN" sz="3600" dirty="0"/>
          </a:p>
        </p:txBody>
      </p:sp>
      <p:sp>
        <p:nvSpPr>
          <p:cNvPr id="3" name="Content Placeholder 2">
            <a:extLst>
              <a:ext uri="{FF2B5EF4-FFF2-40B4-BE49-F238E27FC236}">
                <a16:creationId xmlns:a16="http://schemas.microsoft.com/office/drawing/2014/main" id="{2BB8B969-1263-9FB3-E41B-7AEC71BF8BAC}"/>
              </a:ext>
            </a:extLst>
          </p:cNvPr>
          <p:cNvSpPr>
            <a:spLocks noGrp="1"/>
          </p:cNvSpPr>
          <p:nvPr>
            <p:ph idx="1"/>
          </p:nvPr>
        </p:nvSpPr>
        <p:spPr>
          <a:xfrm>
            <a:off x="641743" y="2283973"/>
            <a:ext cx="10168128" cy="4408552"/>
          </a:xfrm>
        </p:spPr>
        <p:txBody>
          <a:bodyPr>
            <a:noAutofit/>
          </a:bodyPr>
          <a:lstStyle/>
          <a:p>
            <a:pPr>
              <a:buNone/>
            </a:pPr>
            <a:r>
              <a:rPr lang="en-US" sz="1400" b="1" dirty="0"/>
              <a:t>Batch + Real-Time Lambda Architecture:</a:t>
            </a:r>
            <a:endParaRPr lang="en-US" sz="1400" dirty="0"/>
          </a:p>
          <a:p>
            <a:pPr>
              <a:buFont typeface="Arial" panose="020B0604020202020204" pitchFamily="34" charset="0"/>
              <a:buChar char="•"/>
            </a:pPr>
            <a:r>
              <a:rPr lang="en-US" sz="1400" b="1" dirty="0"/>
              <a:t>Batch Layer:</a:t>
            </a:r>
            <a:r>
              <a:rPr lang="en-US" sz="1400" dirty="0"/>
              <a:t> Store raw data in S3, process with AWS Glue or EMR, load into Redshift or RDS Postgres.</a:t>
            </a:r>
          </a:p>
          <a:p>
            <a:pPr>
              <a:buFont typeface="Arial" panose="020B0604020202020204" pitchFamily="34" charset="0"/>
              <a:buChar char="•"/>
            </a:pPr>
            <a:r>
              <a:rPr lang="en-US" sz="1400" b="1" dirty="0"/>
              <a:t>Speed Layer:</a:t>
            </a:r>
            <a:r>
              <a:rPr lang="en-US" sz="1400" dirty="0"/>
              <a:t> Capture real-time events (e.g., new disease cases) using Amazon Kinesis; process updates instantly with AWS Lambda.</a:t>
            </a:r>
          </a:p>
          <a:p>
            <a:pPr>
              <a:buFont typeface="Arial" panose="020B0604020202020204" pitchFamily="34" charset="0"/>
              <a:buChar char="•"/>
            </a:pPr>
            <a:r>
              <a:rPr lang="en-US" sz="1400" b="1" dirty="0"/>
              <a:t>Serving Layer:</a:t>
            </a:r>
            <a:r>
              <a:rPr lang="en-US" sz="1400" dirty="0"/>
              <a:t> Serve analytics via Amazon </a:t>
            </a:r>
            <a:r>
              <a:rPr lang="en-US" sz="1400" dirty="0" err="1"/>
              <a:t>QuickSight</a:t>
            </a:r>
            <a:r>
              <a:rPr lang="en-US" sz="1400" dirty="0"/>
              <a:t>, with optional Redis </a:t>
            </a:r>
            <a:r>
              <a:rPr lang="en-US" sz="1400" dirty="0" err="1"/>
              <a:t>Elasticache</a:t>
            </a:r>
            <a:r>
              <a:rPr lang="en-US" sz="1400" dirty="0"/>
              <a:t> for fast query responses.</a:t>
            </a:r>
          </a:p>
          <a:p>
            <a:r>
              <a:rPr lang="en-US" sz="1400" b="1" dirty="0"/>
              <a:t>Resilience:</a:t>
            </a:r>
            <a:r>
              <a:rPr lang="en-US" sz="1400" dirty="0"/>
              <a:t> Multi-AZ deployments, automated backups, failover configurations. </a:t>
            </a:r>
          </a:p>
          <a:p>
            <a:r>
              <a:rPr lang="en-US" sz="1400" b="1" dirty="0"/>
              <a:t>Security:</a:t>
            </a:r>
            <a:r>
              <a:rPr lang="en-US" sz="1400" dirty="0"/>
              <a:t> IAM permissions, VPC isolation, encryption, CloudTrail logging. </a:t>
            </a:r>
          </a:p>
          <a:p>
            <a:r>
              <a:rPr lang="en-US" sz="1400" b="1" dirty="0"/>
              <a:t>Performance:</a:t>
            </a:r>
            <a:r>
              <a:rPr lang="en-US" sz="1400" dirty="0"/>
              <a:t> Auto-scaling, serverless compute (Lambda), and caching layers ensure efficient, high-throughput operations.</a:t>
            </a:r>
          </a:p>
          <a:p>
            <a:pPr marL="0" indent="0">
              <a:lnSpc>
                <a:spcPct val="107000"/>
              </a:lnSpc>
              <a:spcAft>
                <a:spcPts val="800"/>
              </a:spcAft>
              <a:buNone/>
            </a:pPr>
            <a:endParaRPr lang="en-IN" sz="1800" dirty="0">
              <a:latin typeface="Neue Haas Grotesk Text Pro (Body)"/>
            </a:endParaRPr>
          </a:p>
        </p:txBody>
      </p:sp>
    </p:spTree>
    <p:extLst>
      <p:ext uri="{BB962C8B-B14F-4D97-AF65-F5344CB8AC3E}">
        <p14:creationId xmlns:p14="http://schemas.microsoft.com/office/powerpoint/2010/main" val="1489272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59A3A-3AF1-6E69-A513-E5EFD81270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582F5-9BD6-B9AA-A1D9-1806C2FB36D5}"/>
              </a:ext>
            </a:extLst>
          </p:cNvPr>
          <p:cNvSpPr>
            <a:spLocks noGrp="1"/>
          </p:cNvSpPr>
          <p:nvPr>
            <p:ph type="title"/>
          </p:nvPr>
        </p:nvSpPr>
        <p:spPr>
          <a:xfrm>
            <a:off x="874499" y="581891"/>
            <a:ext cx="10168128" cy="1179576"/>
          </a:xfrm>
        </p:spPr>
        <p:txBody>
          <a:bodyPr>
            <a:normAutofit fontScale="90000"/>
          </a:bodyPr>
          <a:lstStyle/>
          <a:p>
            <a:r>
              <a:rPr lang="en-US" b="1" dirty="0"/>
              <a:t>Snowflake Advantages for Our Application</a:t>
            </a:r>
            <a:br>
              <a:rPr lang="en-US" b="1" dirty="0"/>
            </a:br>
            <a:endParaRPr lang="en-IN" dirty="0"/>
          </a:p>
        </p:txBody>
      </p:sp>
      <p:sp>
        <p:nvSpPr>
          <p:cNvPr id="5" name="Content Placeholder 4">
            <a:extLst>
              <a:ext uri="{FF2B5EF4-FFF2-40B4-BE49-F238E27FC236}">
                <a16:creationId xmlns:a16="http://schemas.microsoft.com/office/drawing/2014/main" id="{579B4906-9B4D-5657-6BE7-01651F637252}"/>
              </a:ext>
            </a:extLst>
          </p:cNvPr>
          <p:cNvSpPr>
            <a:spLocks noGrp="1"/>
          </p:cNvSpPr>
          <p:nvPr>
            <p:ph idx="1"/>
          </p:nvPr>
        </p:nvSpPr>
        <p:spPr>
          <a:xfrm>
            <a:off x="490451" y="2360815"/>
            <a:ext cx="10793245" cy="3811385"/>
          </a:xfrm>
        </p:spPr>
        <p:txBody>
          <a:bodyPr>
            <a:normAutofit fontScale="85000" lnSpcReduction="20000"/>
          </a:bodyPr>
          <a:lstStyle/>
          <a:p>
            <a:pPr>
              <a:buFont typeface="Arial" panose="020B0604020202020204" pitchFamily="34" charset="0"/>
              <a:buChar char="•"/>
            </a:pPr>
            <a:r>
              <a:rPr lang="en-US" b="1" dirty="0"/>
              <a:t>Separation of Compute &amp; Storage:</a:t>
            </a:r>
            <a:r>
              <a:rPr lang="en-US" dirty="0"/>
              <a:t> Scale compute resources without impacting storage costs.</a:t>
            </a:r>
          </a:p>
          <a:p>
            <a:pPr>
              <a:buFont typeface="Arial" panose="020B0604020202020204" pitchFamily="34" charset="0"/>
              <a:buChar char="•"/>
            </a:pPr>
            <a:r>
              <a:rPr lang="en-US" b="1" dirty="0"/>
              <a:t>Fully Managed Service:</a:t>
            </a:r>
            <a:r>
              <a:rPr lang="en-US" dirty="0"/>
              <a:t> No manual tuning or infrastructure management.</a:t>
            </a:r>
          </a:p>
          <a:p>
            <a:pPr>
              <a:buFont typeface="Arial" panose="020B0604020202020204" pitchFamily="34" charset="0"/>
              <a:buChar char="•"/>
            </a:pPr>
            <a:r>
              <a:rPr lang="en-US" b="1" dirty="0"/>
              <a:t>High Concurrency:</a:t>
            </a:r>
            <a:r>
              <a:rPr lang="en-US" dirty="0"/>
              <a:t> Automatically handles many simultaneous users and workloads.</a:t>
            </a:r>
          </a:p>
          <a:p>
            <a:pPr>
              <a:buFont typeface="Arial" panose="020B0604020202020204" pitchFamily="34" charset="0"/>
              <a:buChar char="•"/>
            </a:pPr>
            <a:r>
              <a:rPr lang="en-US" b="1" dirty="0"/>
              <a:t>Native Semi-Structured Data Support:</a:t>
            </a:r>
            <a:r>
              <a:rPr lang="en-US" dirty="0"/>
              <a:t> Easily load and query JSON, Parquet, Avro formats alongside structured tables.</a:t>
            </a:r>
          </a:p>
          <a:p>
            <a:pPr>
              <a:buFont typeface="Arial" panose="020B0604020202020204" pitchFamily="34" charset="0"/>
              <a:buChar char="•"/>
            </a:pPr>
            <a:r>
              <a:rPr lang="en-US" b="1" dirty="0"/>
              <a:t>Advanced Features:</a:t>
            </a:r>
            <a:r>
              <a:rPr lang="en-US" dirty="0"/>
              <a:t> Time travel (query past snapshots), secure data sharing, and collaboration across organizations.</a:t>
            </a:r>
          </a:p>
          <a:p>
            <a:r>
              <a:rPr lang="en-US" b="1" dirty="0"/>
              <a:t>Summary:</a:t>
            </a:r>
            <a:r>
              <a:rPr lang="en-US" dirty="0"/>
              <a:t> Snowflake offers greater scalability, ease of management, and advanced analytics capabilities compared to a traditional Postgres-based warehouse, making it ideal for growing, data-intensive healthcare analytics applications.</a:t>
            </a:r>
          </a:p>
          <a:p>
            <a:pPr marL="0" indent="0">
              <a:buNone/>
            </a:pPr>
            <a:endParaRPr lang="en-US" dirty="0"/>
          </a:p>
        </p:txBody>
      </p:sp>
    </p:spTree>
    <p:extLst>
      <p:ext uri="{BB962C8B-B14F-4D97-AF65-F5344CB8AC3E}">
        <p14:creationId xmlns:p14="http://schemas.microsoft.com/office/powerpoint/2010/main" val="939967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4" name="Straight Connector 1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erial view of a highway near the ocean">
            <a:extLst>
              <a:ext uri="{FF2B5EF4-FFF2-40B4-BE49-F238E27FC236}">
                <a16:creationId xmlns:a16="http://schemas.microsoft.com/office/drawing/2014/main" id="{203B9701-9CCC-AECD-0DC4-4E3900DB1123}"/>
              </a:ext>
            </a:extLst>
          </p:cNvPr>
          <p:cNvPicPr>
            <a:picLocks noChangeAspect="1"/>
          </p:cNvPicPr>
          <p:nvPr/>
        </p:nvPicPr>
        <p:blipFill>
          <a:blip r:embed="rId2"/>
          <a:srcRect t="11833" b="13167"/>
          <a:stretch/>
        </p:blipFill>
        <p:spPr>
          <a:xfrm>
            <a:off x="20" y="10"/>
            <a:ext cx="12191979" cy="6857990"/>
          </a:xfrm>
          <a:prstGeom prst="rect">
            <a:avLst/>
          </a:prstGeom>
        </p:spPr>
      </p:pic>
      <p:sp>
        <p:nvSpPr>
          <p:cNvPr id="16" name="Rectangle 15">
            <a:extLst>
              <a:ext uri="{FF2B5EF4-FFF2-40B4-BE49-F238E27FC236}">
                <a16:creationId xmlns:a16="http://schemas.microsoft.com/office/drawing/2014/main" id="{5144B498-CCDC-D4DC-B7BB-68A8A7A83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4248" cy="6858001"/>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AD8C64F6-E1CB-55AA-DD00-C60EA13C4252}"/>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4800" u="sng"/>
              <a:t>Thank You</a:t>
            </a:r>
          </a:p>
        </p:txBody>
      </p:sp>
      <p:sp>
        <p:nvSpPr>
          <p:cNvPr id="18" name="Rectangle 17">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096634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8F559D-58E2-40A1-F3C4-0E255A68C63F}"/>
              </a:ext>
            </a:extLst>
          </p:cNvPr>
          <p:cNvSpPr>
            <a:spLocks noGrp="1"/>
          </p:cNvSpPr>
          <p:nvPr>
            <p:ph type="title"/>
          </p:nvPr>
        </p:nvSpPr>
        <p:spPr>
          <a:xfrm>
            <a:off x="621792" y="1161288"/>
            <a:ext cx="3602736" cy="4526280"/>
          </a:xfrm>
        </p:spPr>
        <p:txBody>
          <a:bodyPr>
            <a:normAutofit/>
          </a:bodyPr>
          <a:lstStyle/>
          <a:p>
            <a:r>
              <a:rPr lang="en-US" dirty="0"/>
              <a:t>Business Problem Being Solved</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C0C7B73-0FAC-72E6-0D7B-81CD42EF9F1E}"/>
              </a:ext>
            </a:extLst>
          </p:cNvPr>
          <p:cNvGraphicFramePr>
            <a:graphicFrameLocks noGrp="1"/>
          </p:cNvGraphicFramePr>
          <p:nvPr>
            <p:ph idx="1"/>
            <p:extLst>
              <p:ext uri="{D42A27DB-BD31-4B8C-83A1-F6EECF244321}">
                <p14:modId xmlns:p14="http://schemas.microsoft.com/office/powerpoint/2010/main" val="163455489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447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8EBF2-3BD7-AB7F-FCF2-4A60D07077D3}"/>
              </a:ext>
            </a:extLst>
          </p:cNvPr>
          <p:cNvSpPr>
            <a:spLocks noGrp="1"/>
          </p:cNvSpPr>
          <p:nvPr>
            <p:ph type="title"/>
          </p:nvPr>
        </p:nvSpPr>
        <p:spPr>
          <a:xfrm>
            <a:off x="621792" y="1161288"/>
            <a:ext cx="3602736" cy="4526280"/>
          </a:xfrm>
        </p:spPr>
        <p:txBody>
          <a:bodyPr>
            <a:normAutofit/>
          </a:bodyPr>
          <a:lstStyle/>
          <a:p>
            <a:r>
              <a:rPr lang="en-US" dirty="0"/>
              <a:t>Main Entities in the Chronic Disease Model</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Content Placeholder 2">
            <a:extLst>
              <a:ext uri="{FF2B5EF4-FFF2-40B4-BE49-F238E27FC236}">
                <a16:creationId xmlns:a16="http://schemas.microsoft.com/office/drawing/2014/main" id="{8713F535-1590-3FAB-ABE3-38946BB73447}"/>
              </a:ext>
            </a:extLst>
          </p:cNvPr>
          <p:cNvSpPr>
            <a:spLocks noGrp="1"/>
          </p:cNvSpPr>
          <p:nvPr>
            <p:ph idx="1"/>
          </p:nvPr>
        </p:nvSpPr>
        <p:spPr>
          <a:xfrm>
            <a:off x="5434149" y="932688"/>
            <a:ext cx="5916603" cy="4992624"/>
          </a:xfrm>
        </p:spPr>
        <p:txBody>
          <a:bodyPr anchor="ctr">
            <a:normAutofit fontScale="92500" lnSpcReduction="20000"/>
          </a:bodyPr>
          <a:lstStyle/>
          <a:p>
            <a:pPr marL="342900" marR="0" lvl="0" indent="-342900">
              <a:lnSpc>
                <a:spcPct val="100000"/>
              </a:lnSpc>
              <a:spcAft>
                <a:spcPts val="800"/>
              </a:spcAft>
              <a:buFont typeface="+mj-lt"/>
              <a:buAutoNum type="arabicPeriod"/>
              <a:tabLst>
                <a:tab pos="457200" algn="l"/>
              </a:tabLst>
            </a:pPr>
            <a:r>
              <a:rPr lang="en-US" sz="1300" b="1" kern="100" dirty="0">
                <a:latin typeface="Aptos" panose="020B0004020202020204" pitchFamily="34" charset="0"/>
                <a:ea typeface="Aptos" panose="020B0004020202020204" pitchFamily="34" charset="0"/>
                <a:cs typeface="Times New Roman" panose="02020603050405020304" pitchFamily="18" charset="0"/>
              </a:rPr>
              <a:t>Person -   </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Stores information such as personal details and medical history.</a:t>
            </a:r>
          </a:p>
          <a:p>
            <a:pPr marL="342900" marR="0" lvl="0" indent="-342900">
              <a:lnSpc>
                <a:spcPct val="100000"/>
              </a:lnSpc>
              <a:spcAft>
                <a:spcPts val="800"/>
              </a:spcAft>
              <a:buFont typeface="+mj-lt"/>
              <a:buAutoNum type="arabicPeriod"/>
              <a:tabLst>
                <a:tab pos="457200" algn="l"/>
              </a:tabLst>
            </a:pPr>
            <a:r>
              <a:rPr lang="en-US" sz="1300" b="1" kern="100" dirty="0">
                <a:effectLst/>
                <a:latin typeface="Aptos" panose="020B0004020202020204" pitchFamily="34" charset="0"/>
                <a:ea typeface="Aptos" panose="020B0004020202020204" pitchFamily="34" charset="0"/>
                <a:cs typeface="Times New Roman" panose="02020603050405020304" pitchFamily="18" charset="0"/>
              </a:rPr>
              <a:t>Disease  - </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Captures details about various diseases, including disease </a:t>
            </a:r>
            <a:r>
              <a:rPr lang="en-US" sz="1300" kern="100" dirty="0">
                <a:latin typeface="Aptos" panose="020B0004020202020204" pitchFamily="34" charset="0"/>
                <a:ea typeface="Aptos" panose="020B0004020202020204" pitchFamily="34" charset="0"/>
                <a:cs typeface="Times New Roman" panose="02020603050405020304" pitchFamily="18" charset="0"/>
              </a:rPr>
              <a:t>intensity level</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 type, and </a:t>
            </a:r>
            <a:r>
              <a:rPr lang="en-US" sz="1300" kern="100" dirty="0">
                <a:latin typeface="Aptos" panose="020B0004020202020204" pitchFamily="34" charset="0"/>
                <a:ea typeface="Aptos" panose="020B0004020202020204" pitchFamily="34" charset="0"/>
                <a:cs typeface="Times New Roman" panose="02020603050405020304" pitchFamily="18" charset="0"/>
              </a:rPr>
              <a:t>source</a:t>
            </a:r>
            <a:r>
              <a:rPr lang="en-US" sz="13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00000"/>
              </a:lnSpc>
              <a:spcAft>
                <a:spcPts val="800"/>
              </a:spcAft>
              <a:buFont typeface="+mj-lt"/>
              <a:buAutoNum type="arabicPeriod"/>
              <a:tabLst>
                <a:tab pos="457200" algn="l"/>
              </a:tabLst>
            </a:pPr>
            <a:r>
              <a:rPr lang="en-US" sz="1300" b="1" kern="100" dirty="0">
                <a:latin typeface="Aptos" panose="020B0004020202020204" pitchFamily="34" charset="0"/>
                <a:ea typeface="Aptos" panose="020B0004020202020204" pitchFamily="34" charset="0"/>
                <a:cs typeface="Times New Roman" panose="02020603050405020304" pitchFamily="18" charset="0"/>
              </a:rPr>
              <a:t>Indication- </a:t>
            </a:r>
            <a:r>
              <a:rPr lang="en-US" sz="1300" kern="100" dirty="0">
                <a:latin typeface="Aptos" panose="020B0004020202020204" pitchFamily="34" charset="0"/>
                <a:ea typeface="Aptos" panose="020B0004020202020204" pitchFamily="34" charset="0"/>
                <a:cs typeface="Times New Roman" panose="02020603050405020304" pitchFamily="18" charset="0"/>
              </a:rPr>
              <a:t>Represents symptoms or indications related to diseases.</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0000"/>
              </a:lnSpc>
              <a:spcAft>
                <a:spcPts val="800"/>
              </a:spcAft>
              <a:buFont typeface="+mj-lt"/>
              <a:buAutoNum type="arabicPeriod"/>
              <a:tabLst>
                <a:tab pos="457200" algn="l"/>
              </a:tabLst>
            </a:pPr>
            <a:r>
              <a:rPr lang="en-US" sz="1300" b="1" kern="100" dirty="0">
                <a:latin typeface="Aptos" panose="020B0004020202020204" pitchFamily="34" charset="0"/>
                <a:ea typeface="Aptos" panose="020B0004020202020204" pitchFamily="34" charset="0"/>
                <a:cs typeface="Times New Roman" panose="02020603050405020304" pitchFamily="18" charset="0"/>
              </a:rPr>
              <a:t>Medicine-  </a:t>
            </a:r>
            <a:r>
              <a:rPr lang="en-US" sz="1300" kern="100" dirty="0">
                <a:latin typeface="Aptos" panose="020B0004020202020204" pitchFamily="34" charset="0"/>
                <a:ea typeface="Aptos" panose="020B0004020202020204" pitchFamily="34" charset="0"/>
                <a:cs typeface="Times New Roman" panose="02020603050405020304" pitchFamily="18" charset="0"/>
              </a:rPr>
              <a:t>Represents medications used to treat diseases.</a:t>
            </a:r>
          </a:p>
          <a:p>
            <a:pPr marL="342900" marR="0" lvl="0" indent="-342900">
              <a:lnSpc>
                <a:spcPct val="100000"/>
              </a:lnSpc>
              <a:spcAft>
                <a:spcPts val="800"/>
              </a:spcAft>
              <a:buFont typeface="+mj-lt"/>
              <a:buAutoNum type="arabicPeriod"/>
              <a:tabLst>
                <a:tab pos="457200" algn="l"/>
              </a:tabLst>
            </a:pPr>
            <a:r>
              <a:rPr lang="en-US" sz="1300" b="1" kern="100" dirty="0">
                <a:latin typeface="Aptos" panose="020B0004020202020204" pitchFamily="34" charset="0"/>
                <a:ea typeface="Aptos" panose="020B0004020202020204" pitchFamily="34" charset="0"/>
                <a:cs typeface="Times New Roman" panose="02020603050405020304" pitchFamily="18" charset="0"/>
              </a:rPr>
              <a:t>Location-  </a:t>
            </a:r>
            <a:r>
              <a:rPr lang="en-US" sz="1300" kern="100" dirty="0">
                <a:latin typeface="Aptos" panose="020B0004020202020204" pitchFamily="34" charset="0"/>
                <a:ea typeface="Aptos" panose="020B0004020202020204" pitchFamily="34" charset="0"/>
                <a:cs typeface="Times New Roman" panose="02020603050405020304" pitchFamily="18" charset="0"/>
              </a:rPr>
              <a:t>Represents geographical data related to patients or diseases..</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0000"/>
              </a:lnSpc>
              <a:spcAft>
                <a:spcPts val="800"/>
              </a:spcAft>
              <a:buFont typeface="+mj-lt"/>
              <a:buAutoNum type="arabicPeriod"/>
              <a:tabLst>
                <a:tab pos="457200" algn="l"/>
              </a:tabLst>
            </a:pPr>
            <a:r>
              <a:rPr lang="en-US" sz="1300" b="1" kern="100" dirty="0">
                <a:latin typeface="Aptos" panose="020B0004020202020204" pitchFamily="34" charset="0"/>
                <a:ea typeface="Aptos" panose="020B0004020202020204" pitchFamily="34" charset="0"/>
                <a:cs typeface="Times New Roman" panose="02020603050405020304" pitchFamily="18" charset="0"/>
              </a:rPr>
              <a:t>Race - </a:t>
            </a:r>
            <a:r>
              <a:rPr lang="en-US" sz="1300" kern="100" dirty="0">
                <a:latin typeface="Aptos" panose="020B0004020202020204" pitchFamily="34" charset="0"/>
                <a:ea typeface="Aptos" panose="020B0004020202020204" pitchFamily="34" charset="0"/>
                <a:cs typeface="Times New Roman" panose="02020603050405020304" pitchFamily="18" charset="0"/>
              </a:rPr>
              <a:t>Represents different racial categories of individuals.</a:t>
            </a:r>
          </a:p>
          <a:p>
            <a:pPr marL="342900" marR="0" lvl="0" indent="-342900">
              <a:lnSpc>
                <a:spcPct val="100000"/>
              </a:lnSpc>
              <a:spcAft>
                <a:spcPts val="800"/>
              </a:spcAft>
              <a:buFont typeface="+mj-lt"/>
              <a:buAutoNum type="arabicPeriod"/>
              <a:tabLst>
                <a:tab pos="457200" algn="l"/>
              </a:tabLst>
            </a:pPr>
            <a:r>
              <a:rPr lang="en-US" sz="1300" b="1" kern="100" dirty="0">
                <a:latin typeface="Aptos" panose="020B0004020202020204" pitchFamily="34" charset="0"/>
                <a:ea typeface="Aptos" panose="020B0004020202020204" pitchFamily="34" charset="0"/>
                <a:cs typeface="Times New Roman" panose="02020603050405020304" pitchFamily="18" charset="0"/>
              </a:rPr>
              <a:t>Race Disease Propensity -  </a:t>
            </a:r>
            <a:r>
              <a:rPr lang="en-US" sz="1300" kern="100" dirty="0">
                <a:latin typeface="Aptos" panose="020B0004020202020204" pitchFamily="34" charset="0"/>
                <a:ea typeface="Aptos" panose="020B0004020202020204" pitchFamily="34" charset="0"/>
                <a:cs typeface="Times New Roman" panose="02020603050405020304" pitchFamily="18" charset="0"/>
              </a:rPr>
              <a:t>Represents the relationship between race and predisposition to certain diseases.</a:t>
            </a:r>
          </a:p>
          <a:p>
            <a:pPr marL="342900" marR="0" lvl="0" indent="-342900">
              <a:lnSpc>
                <a:spcPct val="100000"/>
              </a:lnSpc>
              <a:spcAft>
                <a:spcPts val="800"/>
              </a:spcAft>
              <a:buFont typeface="+mj-lt"/>
              <a:buAutoNum type="arabicPeriod"/>
              <a:tabLst>
                <a:tab pos="457200" algn="l"/>
              </a:tabLst>
            </a:pPr>
            <a:r>
              <a:rPr lang="en-US" sz="1300" b="1" kern="100" dirty="0">
                <a:latin typeface="Aptos" panose="020B0004020202020204" pitchFamily="34" charset="0"/>
                <a:ea typeface="Aptos" panose="020B0004020202020204" pitchFamily="34" charset="0"/>
                <a:cs typeface="Times New Roman" panose="02020603050405020304" pitchFamily="18" charset="0"/>
              </a:rPr>
              <a:t>Diseased Patient -  </a:t>
            </a:r>
            <a:r>
              <a:rPr lang="en-US" sz="1300" kern="100" dirty="0">
                <a:latin typeface="Aptos" panose="020B0004020202020204" pitchFamily="34" charset="0"/>
                <a:ea typeface="Aptos" panose="020B0004020202020204" pitchFamily="34" charset="0"/>
                <a:cs typeface="Times New Roman" panose="02020603050405020304" pitchFamily="18" charset="0"/>
              </a:rPr>
              <a:t>A junction or associative entity linking patients with diseases they have.</a:t>
            </a:r>
          </a:p>
          <a:p>
            <a:pPr marL="0" marR="0" lvl="0" indent="0">
              <a:lnSpc>
                <a:spcPct val="100000"/>
              </a:lnSpc>
              <a:spcAft>
                <a:spcPts val="800"/>
              </a:spcAft>
              <a:buNone/>
              <a:tabLst>
                <a:tab pos="457200" algn="l"/>
              </a:tabLst>
            </a:pPr>
            <a:r>
              <a:rPr lang="en-US" sz="1300" b="1" kern="100" dirty="0">
                <a:latin typeface="Aptos" panose="020B0004020202020204" pitchFamily="34" charset="0"/>
                <a:ea typeface="Aptos" panose="020B0004020202020204" pitchFamily="34" charset="0"/>
                <a:cs typeface="Times New Roman" panose="02020603050405020304" pitchFamily="18" charset="0"/>
              </a:rPr>
              <a:t>Relationships</a:t>
            </a:r>
          </a:p>
          <a:p>
            <a:pPr lvl="1">
              <a:lnSpc>
                <a:spcPct val="100000"/>
              </a:lnSpc>
              <a:spcAft>
                <a:spcPts val="800"/>
              </a:spcAft>
              <a:tabLst>
                <a:tab pos="457200" algn="l"/>
              </a:tabLst>
            </a:pPr>
            <a:r>
              <a:rPr lang="en-US" sz="900" kern="100" dirty="0">
                <a:latin typeface="Aptos" panose="020B0004020202020204" pitchFamily="34" charset="0"/>
                <a:ea typeface="Aptos" panose="020B0004020202020204" pitchFamily="34" charset="0"/>
                <a:cs typeface="Times New Roman" panose="02020603050405020304" pitchFamily="18" charset="0"/>
              </a:rPr>
              <a:t>Person to Diseased Patient: A person can be associated with multiple diseases.</a:t>
            </a:r>
          </a:p>
          <a:p>
            <a:pPr lvl="1">
              <a:lnSpc>
                <a:spcPct val="100000"/>
              </a:lnSpc>
              <a:spcAft>
                <a:spcPts val="800"/>
              </a:spcAft>
              <a:tabLst>
                <a:tab pos="457200" algn="l"/>
              </a:tabLst>
            </a:pPr>
            <a:r>
              <a:rPr lang="en-US" sz="900" kern="100" dirty="0">
                <a:latin typeface="Aptos" panose="020B0004020202020204" pitchFamily="34" charset="0"/>
                <a:ea typeface="Aptos" panose="020B0004020202020204" pitchFamily="34" charset="0"/>
                <a:cs typeface="Times New Roman" panose="02020603050405020304" pitchFamily="18" charset="0"/>
              </a:rPr>
              <a:t>Disease to Indication: A disease can have multiple indications</a:t>
            </a:r>
          </a:p>
          <a:p>
            <a:pPr lvl="1">
              <a:lnSpc>
                <a:spcPct val="100000"/>
              </a:lnSpc>
              <a:spcAft>
                <a:spcPts val="800"/>
              </a:spcAft>
              <a:tabLst>
                <a:tab pos="457200" algn="l"/>
              </a:tabLst>
            </a:pPr>
            <a:r>
              <a:rPr lang="en-US" sz="900" kern="100" dirty="0">
                <a:latin typeface="Aptos" panose="020B0004020202020204" pitchFamily="34" charset="0"/>
                <a:ea typeface="Aptos" panose="020B0004020202020204" pitchFamily="34" charset="0"/>
                <a:cs typeface="Times New Roman" panose="02020603050405020304" pitchFamily="18" charset="0"/>
              </a:rPr>
              <a:t>.Medicine to Indication: Medicines may be prescribed based on specific indications.</a:t>
            </a:r>
          </a:p>
          <a:p>
            <a:pPr lvl="1">
              <a:lnSpc>
                <a:spcPct val="100000"/>
              </a:lnSpc>
              <a:spcAft>
                <a:spcPts val="800"/>
              </a:spcAft>
              <a:tabLst>
                <a:tab pos="457200" algn="l"/>
              </a:tabLst>
            </a:pPr>
            <a:r>
              <a:rPr lang="en-US" sz="900" kern="100" dirty="0">
                <a:latin typeface="Aptos" panose="020B0004020202020204" pitchFamily="34" charset="0"/>
                <a:ea typeface="Aptos" panose="020B0004020202020204" pitchFamily="34" charset="0"/>
                <a:cs typeface="Times New Roman" panose="02020603050405020304" pitchFamily="18" charset="0"/>
              </a:rPr>
              <a:t>Race to Race Disease Propensity: This can show how different races might have different propensities to certain diseases.</a:t>
            </a:r>
          </a:p>
          <a:p>
            <a:pPr>
              <a:lnSpc>
                <a:spcPct val="100000"/>
              </a:lnSpc>
            </a:pPr>
            <a:endParaRPr lang="en-US" sz="1300" dirty="0"/>
          </a:p>
        </p:txBody>
      </p:sp>
    </p:spTree>
    <p:extLst>
      <p:ext uri="{BB962C8B-B14F-4D97-AF65-F5344CB8AC3E}">
        <p14:creationId xmlns:p14="http://schemas.microsoft.com/office/powerpoint/2010/main" val="211107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76F1-945C-B270-7AD1-5C06BF336712}"/>
              </a:ext>
            </a:extLst>
          </p:cNvPr>
          <p:cNvSpPr>
            <a:spLocks noGrp="1"/>
          </p:cNvSpPr>
          <p:nvPr>
            <p:ph type="title"/>
          </p:nvPr>
        </p:nvSpPr>
        <p:spPr/>
        <p:txBody>
          <a:bodyPr/>
          <a:lstStyle/>
          <a:p>
            <a:r>
              <a:rPr lang="en-US"/>
              <a:t>ER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0384" y="2059672"/>
            <a:ext cx="7656701" cy="4417328"/>
          </a:xfrm>
        </p:spPr>
      </p:pic>
    </p:spTree>
    <p:extLst>
      <p:ext uri="{BB962C8B-B14F-4D97-AF65-F5344CB8AC3E}">
        <p14:creationId xmlns:p14="http://schemas.microsoft.com/office/powerpoint/2010/main" val="124076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46983C-35C3-5320-5F6B-0B24135357E8}"/>
              </a:ext>
            </a:extLst>
          </p:cNvPr>
          <p:cNvSpPr>
            <a:spLocks noGrp="1"/>
          </p:cNvSpPr>
          <p:nvPr>
            <p:ph type="title"/>
          </p:nvPr>
        </p:nvSpPr>
        <p:spPr>
          <a:xfrm>
            <a:off x="841248" y="1683169"/>
            <a:ext cx="4068849" cy="4148586"/>
          </a:xfrm>
        </p:spPr>
        <p:txBody>
          <a:bodyPr anchor="t">
            <a:normAutofit/>
          </a:bodyPr>
          <a:lstStyle/>
          <a:p>
            <a:r>
              <a:rPr lang="en-US" sz="4800"/>
              <a:t>Creating and Populating the OLTP Database</a:t>
            </a:r>
          </a:p>
        </p:txBody>
      </p:sp>
      <p:sp>
        <p:nvSpPr>
          <p:cNvPr id="3" name="Content Placeholder 2">
            <a:extLst>
              <a:ext uri="{FF2B5EF4-FFF2-40B4-BE49-F238E27FC236}">
                <a16:creationId xmlns:a16="http://schemas.microsoft.com/office/drawing/2014/main" id="{3FAF0AA3-25A4-EC9D-D70F-A9DEE5E7C8DD}"/>
              </a:ext>
            </a:extLst>
          </p:cNvPr>
          <p:cNvSpPr>
            <a:spLocks noGrp="1"/>
          </p:cNvSpPr>
          <p:nvPr>
            <p:ph idx="1"/>
          </p:nvPr>
        </p:nvSpPr>
        <p:spPr>
          <a:xfrm>
            <a:off x="5532504" y="1683170"/>
            <a:ext cx="5818248" cy="4148585"/>
          </a:xfrm>
        </p:spPr>
        <p:txBody>
          <a:bodyPr>
            <a:normAutofit/>
          </a:bodyPr>
          <a:lstStyle/>
          <a:p>
            <a:r>
              <a:rPr lang="en-US" sz="2000" dirty="0"/>
              <a:t>The purpose of this step is to implement a fully functional </a:t>
            </a:r>
            <a:r>
              <a:rPr lang="en-US" sz="2000" b="1" dirty="0"/>
              <a:t>Online Transaction Processing (OLTP) database</a:t>
            </a:r>
            <a:r>
              <a:rPr lang="en-US" sz="2000" dirty="0"/>
              <a:t> for the management system using PostgreSQL. The OLTP database is designed to handle daily operational tasks, such as tracking patient cases, managing healthcare facilities, and monitoring medication performance, while ensuring fast and efficient querying of transactional data.</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226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FC73-07E4-0076-FB3D-6D4CC38ED68A}"/>
              </a:ext>
            </a:extLst>
          </p:cNvPr>
          <p:cNvSpPr>
            <a:spLocks noGrp="1"/>
          </p:cNvSpPr>
          <p:nvPr>
            <p:ph type="title"/>
          </p:nvPr>
        </p:nvSpPr>
        <p:spPr/>
        <p:txBody>
          <a:bodyPr>
            <a:normAutofit fontScale="90000"/>
          </a:bodyPr>
          <a:lstStyle/>
          <a:p>
            <a:r>
              <a:rPr lang="en-US" b="1" dirty="0"/>
              <a:t>Data Population</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47" y="2117141"/>
            <a:ext cx="4342388" cy="213000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835" y="2117141"/>
            <a:ext cx="6873059" cy="328590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47" y="4636072"/>
            <a:ext cx="4342388" cy="2106905"/>
          </a:xfrm>
          <a:prstGeom prst="rect">
            <a:avLst/>
          </a:prstGeom>
        </p:spPr>
      </p:pic>
    </p:spTree>
    <p:extLst>
      <p:ext uri="{BB962C8B-B14F-4D97-AF65-F5344CB8AC3E}">
        <p14:creationId xmlns:p14="http://schemas.microsoft.com/office/powerpoint/2010/main" val="11059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1D7CF-2D02-97C0-CEC9-71295476E766}"/>
              </a:ext>
            </a:extLst>
          </p:cNvPr>
          <p:cNvSpPr>
            <a:spLocks noGrp="1"/>
          </p:cNvSpPr>
          <p:nvPr>
            <p:ph type="title"/>
          </p:nvPr>
        </p:nvSpPr>
        <p:spPr>
          <a:xfrm>
            <a:off x="621792" y="1161288"/>
            <a:ext cx="3602736" cy="4526280"/>
          </a:xfrm>
        </p:spPr>
        <p:txBody>
          <a:bodyPr>
            <a:normAutofit/>
          </a:bodyPr>
          <a:lstStyle/>
          <a:p>
            <a:r>
              <a:rPr lang="en-US" sz="2200" b="1" dirty="0"/>
              <a:t>Query 1: </a:t>
            </a:r>
            <a:r>
              <a:rPr lang="en-US" sz="2200" dirty="0"/>
              <a:t>List all Patients and their Diagnosed Diseases</a:t>
            </a:r>
            <a:br>
              <a:rPr lang="en-US" sz="2200" b="1" dirty="0"/>
            </a:br>
            <a:br>
              <a:rPr lang="en-US" sz="2200" b="1" dirty="0"/>
            </a:br>
            <a:br>
              <a:rPr lang="en-US" sz="2200" dirty="0"/>
            </a:br>
            <a:endParaRPr lang="en-US" sz="2200" dirty="0"/>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p:cNvPicPr>
            <a:picLocks noGrp="1" noChangeAspect="1"/>
          </p:cNvPicPr>
          <p:nvPr>
            <p:ph idx="1"/>
          </p:nvPr>
        </p:nvPicPr>
        <p:blipFill>
          <a:blip r:embed="rId2"/>
          <a:stretch>
            <a:fillRect/>
          </a:stretch>
        </p:blipFill>
        <p:spPr>
          <a:xfrm>
            <a:off x="5088773" y="320426"/>
            <a:ext cx="5059133" cy="3135156"/>
          </a:xfrm>
          <a:prstGeom prst="rect">
            <a:avLst/>
          </a:prstGeom>
        </p:spPr>
      </p:pic>
      <p:pic>
        <p:nvPicPr>
          <p:cNvPr id="5" name="Picture 4"/>
          <p:cNvPicPr>
            <a:picLocks noChangeAspect="1"/>
          </p:cNvPicPr>
          <p:nvPr/>
        </p:nvPicPr>
        <p:blipFill>
          <a:blip r:embed="rId3"/>
          <a:stretch>
            <a:fillRect/>
          </a:stretch>
        </p:blipFill>
        <p:spPr>
          <a:xfrm>
            <a:off x="5088773" y="3624962"/>
            <a:ext cx="5486368" cy="3233038"/>
          </a:xfrm>
          <a:prstGeom prst="rect">
            <a:avLst/>
          </a:prstGeom>
        </p:spPr>
      </p:pic>
    </p:spTree>
    <p:extLst>
      <p:ext uri="{BB962C8B-B14F-4D97-AF65-F5344CB8AC3E}">
        <p14:creationId xmlns:p14="http://schemas.microsoft.com/office/powerpoint/2010/main" val="1383249433"/>
      </p:ext>
    </p:extLst>
  </p:cSld>
  <p:clrMapOvr>
    <a:masterClrMapping/>
  </p:clrMapOvr>
</p:sld>
</file>

<file path=ppt/theme/theme1.xml><?xml version="1.0" encoding="utf-8"?>
<a:theme xmlns:a="http://schemas.openxmlformats.org/drawingml/2006/main" name="AccentBoxVTI">
  <a:themeElements>
    <a:clrScheme name="AnalogousFromDarkSeedRightStep">
      <a:dk1>
        <a:srgbClr val="000000"/>
      </a:dk1>
      <a:lt1>
        <a:srgbClr val="FFFFFF"/>
      </a:lt1>
      <a:dk2>
        <a:srgbClr val="1B2C2F"/>
      </a:dk2>
      <a:lt2>
        <a:srgbClr val="F3F1F0"/>
      </a:lt2>
      <a:accent1>
        <a:srgbClr val="32AFC7"/>
      </a:accent1>
      <a:accent2>
        <a:srgbClr val="2569C7"/>
      </a:accent2>
      <a:accent3>
        <a:srgbClr val="3E3EDA"/>
      </a:accent3>
      <a:accent4>
        <a:srgbClr val="6825C7"/>
      </a:accent4>
      <a:accent5>
        <a:srgbClr val="BE37D9"/>
      </a:accent5>
      <a:accent6>
        <a:srgbClr val="C7259F"/>
      </a:accent6>
      <a:hlink>
        <a:srgbClr val="569A33"/>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478</TotalTime>
  <Words>1788</Words>
  <Application>Microsoft Office PowerPoint</Application>
  <PresentationFormat>Widescreen</PresentationFormat>
  <Paragraphs>137</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Aptos</vt:lpstr>
      <vt:lpstr>Arial</vt:lpstr>
      <vt:lpstr>Arial Unicode MS</vt:lpstr>
      <vt:lpstr>Avenir Next LT Pro</vt:lpstr>
      <vt:lpstr>Calibri</vt:lpstr>
      <vt:lpstr>Neue Haas Grotesk Text Pro</vt:lpstr>
      <vt:lpstr>Neue Haas Grotesk Text Pro (Body)</vt:lpstr>
      <vt:lpstr>AccentBoxVTI</vt:lpstr>
      <vt:lpstr>Project</vt:lpstr>
      <vt:lpstr>Chronic Care Analytics   For tracking and analyzing chronic disease data.          Presented By –   Trio Analytics               </vt:lpstr>
      <vt:lpstr>Business Problem</vt:lpstr>
      <vt:lpstr>Business Problem Being Solved</vt:lpstr>
      <vt:lpstr>Main Entities in the Chronic Disease Model</vt:lpstr>
      <vt:lpstr>ER Diagram</vt:lpstr>
      <vt:lpstr>Creating and Populating the OLTP Database</vt:lpstr>
      <vt:lpstr>Data Population </vt:lpstr>
      <vt:lpstr>Query 1: List all Patients and their Diagnosed Diseases   </vt:lpstr>
      <vt:lpstr>Query 2: Find all Medicines and the Diseases they Treat   </vt:lpstr>
      <vt:lpstr>Query 3: Find number of Patients per City   </vt:lpstr>
      <vt:lpstr>Query 4: Find diseases with the highest severity recorded   </vt:lpstr>
      <vt:lpstr>Query 5: Find propensity of diseases by Race  </vt:lpstr>
      <vt:lpstr>Query 6: Find propensity of diseases by Race  </vt:lpstr>
      <vt:lpstr>Checking Integrity constraints  we inserted a new patient Edwards whose treatment was then completed so information was updated in the database.  Also tried adding a person with a non existing race code so it failed. </vt:lpstr>
      <vt:lpstr>Dimensional Database</vt:lpstr>
      <vt:lpstr>Dimension Tables</vt:lpstr>
      <vt:lpstr>Fact Table (fact_disease_diagnosis)</vt:lpstr>
      <vt:lpstr>Supporting Dimensions</vt:lpstr>
      <vt:lpstr>Populating the Dimensional Schema with data from OLTP</vt:lpstr>
      <vt:lpstr>ELT Process — Loading from OLTP to Dimensional Model</vt:lpstr>
      <vt:lpstr>Analytical Queries</vt:lpstr>
      <vt:lpstr>Analytical Queries</vt:lpstr>
      <vt:lpstr>Analytical Visualizations</vt:lpstr>
      <vt:lpstr>Analytical Dashboard</vt:lpstr>
      <vt:lpstr>Key Analysis Capabilities:</vt:lpstr>
      <vt:lpstr>Business value</vt:lpstr>
      <vt:lpstr>Note on the Data</vt:lpstr>
      <vt:lpstr>Documentation: NoSQL vs Relational Structure</vt:lpstr>
      <vt:lpstr>Architecture and Process in AWS </vt:lpstr>
      <vt:lpstr>Snowflake Advantages for Our Application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Shehbaz Bashir Pathan [student]</dc:creator>
  <cp:lastModifiedBy>Nicolette Mtisi [student]</cp:lastModifiedBy>
  <cp:revision>20</cp:revision>
  <dcterms:created xsi:type="dcterms:W3CDTF">2024-12-16T03:48:54Z</dcterms:created>
  <dcterms:modified xsi:type="dcterms:W3CDTF">2025-05-07T15:20:26Z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5cc670-d7c5-4a29-b4fe-6ff77de08631_Enabled">
    <vt:lpwstr>true</vt:lpwstr>
  </property>
  <property fmtid="{D5CDD505-2E9C-101B-9397-08002B2CF9AE}" pid="3" name="MSIP_Label_7d5cc670-d7c5-4a29-b4fe-6ff77de08631_SetDate">
    <vt:lpwstr>2025-05-07T15:20:19Z</vt:lpwstr>
  </property>
  <property fmtid="{D5CDD505-2E9C-101B-9397-08002B2CF9AE}" pid="4" name="MSIP_Label_7d5cc670-d7c5-4a29-b4fe-6ff77de08631_Method">
    <vt:lpwstr>Standard</vt:lpwstr>
  </property>
  <property fmtid="{D5CDD505-2E9C-101B-9397-08002B2CF9AE}" pid="5" name="MSIP_Label_7d5cc670-d7c5-4a29-b4fe-6ff77de08631_Name">
    <vt:lpwstr>Internal</vt:lpwstr>
  </property>
  <property fmtid="{D5CDD505-2E9C-101B-9397-08002B2CF9AE}" pid="6" name="MSIP_Label_7d5cc670-d7c5-4a29-b4fe-6ff77de08631_SiteId">
    <vt:lpwstr>04c70eb4-8f26-4807-9934-e02e89266ad0</vt:lpwstr>
  </property>
  <property fmtid="{D5CDD505-2E9C-101B-9397-08002B2CF9AE}" pid="7" name="MSIP_Label_7d5cc670-d7c5-4a29-b4fe-6ff77de08631_ActionId">
    <vt:lpwstr>cf73b090-2ac1-4e83-9a95-42900f4edbd6</vt:lpwstr>
  </property>
  <property fmtid="{D5CDD505-2E9C-101B-9397-08002B2CF9AE}" pid="8" name="MSIP_Label_7d5cc670-d7c5-4a29-b4fe-6ff77de08631_ContentBits">
    <vt:lpwstr>0</vt:lpwstr>
  </property>
  <property fmtid="{D5CDD505-2E9C-101B-9397-08002B2CF9AE}" pid="9" name="MSIP_Label_7d5cc670-d7c5-4a29-b4fe-6ff77de08631_Tag">
    <vt:lpwstr>10, 3, 0, 1</vt:lpwstr>
  </property>
</Properties>
</file>