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17" r:id="rId6"/>
    <p:sldId id="277" r:id="rId7"/>
    <p:sldId id="394" r:id="rId8"/>
    <p:sldId id="398" r:id="rId9"/>
    <p:sldId id="399" r:id="rId10"/>
    <p:sldId id="401" r:id="rId11"/>
    <p:sldId id="396" r:id="rId12"/>
    <p:sldId id="402" r:id="rId13"/>
    <p:sldId id="404" r:id="rId14"/>
    <p:sldId id="397" r:id="rId15"/>
    <p:sldId id="403" r:id="rId16"/>
    <p:sldId id="391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86821-9C08-47C4-84F2-1A78B825ECC1}" v="1871" dt="2023-06-13T20:06:06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70" d="100"/>
          <a:sy n="70" d="100"/>
        </p:scale>
        <p:origin x="536" y="-2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14/06/2023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14/06/2023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14/06/2023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14/06/2023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14/06/2023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241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14/06/2023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37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14/06/2023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255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 noProof="0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it-IT" noProof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36" y="5513324"/>
            <a:ext cx="5846064" cy="1344676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Midterm 4 - Gaetano Nicassio (658073)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dirty="0" err="1"/>
              <a:t>Intelligent</a:t>
            </a:r>
            <a:r>
              <a:rPr lang="it-IT" sz="1800" dirty="0"/>
              <a:t> System for Pattern </a:t>
            </a:r>
            <a:r>
              <a:rPr lang="it-IT" sz="1800" dirty="0" err="1"/>
              <a:t>Recognition</a:t>
            </a:r>
            <a:r>
              <a:rPr lang="it-IT" sz="1800" dirty="0"/>
              <a:t> (760AA) A.Y. 22/23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Master Degree in Computer Science – </a:t>
            </a:r>
            <a:r>
              <a:rPr lang="it-IT" sz="1800" dirty="0" err="1"/>
              <a:t>Artificial</a:t>
            </a:r>
            <a:r>
              <a:rPr lang="it-IT" sz="1800" dirty="0"/>
              <a:t> Intelligence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760" y="2679700"/>
            <a:ext cx="10278267" cy="1498600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6000" dirty="0"/>
              <a:t>Deep </a:t>
            </a:r>
            <a:r>
              <a:rPr lang="it-IT" sz="6000" dirty="0" err="1"/>
              <a:t>Variational</a:t>
            </a:r>
            <a:r>
              <a:rPr lang="it-IT" sz="6000" dirty="0"/>
              <a:t> Reinforcement Learning for POMDPs</a:t>
            </a:r>
          </a:p>
        </p:txBody>
      </p:sp>
      <p:pic>
        <p:nvPicPr>
          <p:cNvPr id="5" name="Picture 4" descr="A picture containing art, circle, drawing, graphics&#10;&#10;Description automatically generated">
            <a:extLst>
              <a:ext uri="{FF2B5EF4-FFF2-40B4-BE49-F238E27FC236}">
                <a16:creationId xmlns:a16="http://schemas.microsoft.com/office/drawing/2014/main" id="{B9DA3E1F-CE32-9219-EADD-054E0F7F60F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220960" y="274003"/>
            <a:ext cx="160528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1C45-6A1E-8AFD-15A8-2BAC902F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6A5B-641D-63AB-CAF1-928361D6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D8CF45-DE63-6C4C-8FA3-542F8E2590C4}"/>
                  </a:ext>
                </a:extLst>
              </p:cNvPr>
              <p:cNvSpPr txBox="1"/>
              <p:nvPr/>
            </p:nvSpPr>
            <p:spPr>
              <a:xfrm>
                <a:off x="882777" y="1443629"/>
                <a:ext cx="10638663" cy="315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Using more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than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one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particle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important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to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accurately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approximate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belief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distribution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over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latent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state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, so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empirical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experiments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shows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that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higher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particle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numbers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provide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better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information to the policy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,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leading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to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higher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returns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 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Also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resampling step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is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necessary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,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otherwise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we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cannot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approximate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ELBO on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only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dirty="0">
                            <a:solidFill>
                              <a:srgbClr val="92D050"/>
                            </a:solidFill>
                          </a:rPr>
                        </m:ctrlPr>
                      </m:sSubPr>
                      <m:e>
                        <m:r>
                          <a:rPr lang="it-IT" sz="1600" b="1" dirty="0">
                            <a:solidFill>
                              <a:srgbClr val="92D050"/>
                            </a:solidFill>
                          </a:rPr>
                          <m:t>𝒏</m:t>
                        </m:r>
                      </m:e>
                      <m:sub>
                        <m:r>
                          <a:rPr lang="it-IT" sz="1600" b="1" dirty="0">
                            <a:solidFill>
                              <a:srgbClr val="92D050"/>
                            </a:solidFill>
                          </a:rPr>
                          <m:t>𝒔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observations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</a:t>
                </a:r>
              </a:p>
              <a:p>
                <a:pPr marL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inclusion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dirty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dirty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dirty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dirty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𝐸𝐿𝐵𝑂</m:t>
                        </m:r>
                      </m:sup>
                    </m:sSubSup>
                  </m:oMath>
                </a14:m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encourage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model learning for good performance.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Furthermore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,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not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backpropagating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the policy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gradients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through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the encoder 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and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only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learning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it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based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on the ELBO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also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deteriorates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performance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it-IT" sz="1600" b="1" dirty="0">
                    <a:solidFill>
                      <a:srgbClr val="FFC000">
                        <a:alpha val="60000"/>
                      </a:srgbClr>
                    </a:solidFill>
                  </a:rPr>
                  <a:t>The </a:t>
                </a:r>
                <a:r>
                  <a:rPr lang="it-IT" sz="1600" b="1" dirty="0" err="1">
                    <a:solidFill>
                      <a:srgbClr val="FFC000">
                        <a:alpha val="60000"/>
                      </a:srgbClr>
                    </a:solidFill>
                  </a:rPr>
                  <a:t>backpropagation</a:t>
                </a:r>
                <a:r>
                  <a:rPr lang="it-IT" sz="1600" b="1" dirty="0">
                    <a:solidFill>
                      <a:srgbClr val="FFC000">
                        <a:alpha val="60000"/>
                      </a:srgbClr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FFC000">
                        <a:alpha val="60000"/>
                      </a:srgbClr>
                    </a:solidFill>
                  </a:rPr>
                  <a:t>lengths</a:t>
                </a:r>
                <a:r>
                  <a:rPr lang="it-IT" sz="1600" b="1" dirty="0">
                    <a:solidFill>
                      <a:srgbClr val="FFC000">
                        <a:alpha val="60000"/>
                      </a:srgbClr>
                    </a:solidFill>
                  </a:rPr>
                  <a:t> on </a:t>
                </a:r>
                <a:r>
                  <a:rPr lang="it-IT" sz="1600" b="1" dirty="0" err="1">
                    <a:solidFill>
                      <a:srgbClr val="FFC000">
                        <a:alpha val="60000"/>
                      </a:srgbClr>
                    </a:solidFill>
                  </a:rPr>
                  <a:t>both</a:t>
                </a:r>
                <a:r>
                  <a:rPr lang="it-IT" sz="1600" b="1" dirty="0">
                    <a:solidFill>
                      <a:srgbClr val="FFC000">
                        <a:alpha val="60000"/>
                      </a:srgbClr>
                    </a:solidFill>
                  </a:rPr>
                  <a:t> the RNN and DVRL </a:t>
                </a:r>
                <a:r>
                  <a:rPr lang="it-IT" sz="1600" b="1" dirty="0" err="1">
                    <a:solidFill>
                      <a:srgbClr val="FFC000">
                        <a:alpha val="60000"/>
                      </a:srgbClr>
                    </a:solidFill>
                  </a:rPr>
                  <a:t>has</a:t>
                </a:r>
                <a:r>
                  <a:rPr lang="it-IT" sz="1600" b="1" dirty="0">
                    <a:solidFill>
                      <a:srgbClr val="FFC000">
                        <a:alpha val="60000"/>
                      </a:srgbClr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FFC000">
                        <a:alpha val="60000"/>
                      </a:srgbClr>
                    </a:solidFill>
                  </a:rPr>
                  <a:t>influence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While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increasing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universally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helps, the key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here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that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a short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lenght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FF0000">
                                <a:alpha val="6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FF0000">
                                <a:alpha val="6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FF0000">
                                <a:alpha val="6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FF0000">
                            <a:alpha val="60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FF0000">
                            <a:alpha val="60000"/>
                          </a:srgb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has a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stronger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negative impact on </a:t>
                </a:r>
                <a:r>
                  <a:rPr lang="it-IT" sz="1600" b="1" dirty="0" err="1">
                    <a:solidFill>
                      <a:srgbClr val="FF0000">
                        <a:alpha val="60000"/>
                      </a:srgbClr>
                    </a:solidFill>
                  </a:rPr>
                  <a:t>both</a:t>
                </a:r>
                <a:r>
                  <a:rPr lang="it-IT" sz="1600" b="1" dirty="0">
                    <a:solidFill>
                      <a:srgbClr val="FF0000">
                        <a:alpha val="60000"/>
                      </a:srgbClr>
                    </a:solidFill>
                  </a:rPr>
                  <a:t> RNN and DVRL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 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consistent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with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notion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that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RNN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mainly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performing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memory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based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reasoning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, for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which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BPTT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required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 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belief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update for DVRL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a one step update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without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need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to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condition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on the past actions and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observations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(can benefit of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backpropagation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lenght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but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not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necessary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).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results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support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that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DVRL relies more on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inference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computations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to update the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latent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state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D8CF45-DE63-6C4C-8FA3-542F8E25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7" y="1443629"/>
                <a:ext cx="10638663" cy="3153364"/>
              </a:xfrm>
              <a:prstGeom prst="rect">
                <a:avLst/>
              </a:prstGeom>
              <a:blipFill>
                <a:blip r:embed="rId2"/>
                <a:stretch>
                  <a:fillRect l="-344" t="-580" r="-115" b="-1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0A12EE-C440-277D-8BFE-B5D7184D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98" y="4556363"/>
            <a:ext cx="5701192" cy="22139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47F9B1-2B98-5DA2-6144-A0EFDE1E9388}"/>
              </a:ext>
            </a:extLst>
          </p:cNvPr>
          <p:cNvSpPr/>
          <p:nvPr/>
        </p:nvSpPr>
        <p:spPr>
          <a:xfrm>
            <a:off x="546577" y="1665878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187B6-8613-A1AE-4782-23C47539B2AF}"/>
              </a:ext>
            </a:extLst>
          </p:cNvPr>
          <p:cNvSpPr/>
          <p:nvPr/>
        </p:nvSpPr>
        <p:spPr>
          <a:xfrm>
            <a:off x="572596" y="3429000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DE069B-95A1-3EE6-3FF0-687494BB42A9}"/>
              </a:ext>
            </a:extLst>
          </p:cNvPr>
          <p:cNvSpPr/>
          <p:nvPr/>
        </p:nvSpPr>
        <p:spPr>
          <a:xfrm>
            <a:off x="569548" y="2472579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B1741-F7D6-A211-43D7-584ABAAF1BD4}"/>
              </a:ext>
            </a:extLst>
          </p:cNvPr>
          <p:cNvSpPr/>
          <p:nvPr/>
        </p:nvSpPr>
        <p:spPr>
          <a:xfrm>
            <a:off x="6313551" y="4411236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37DFA0-F21F-BD4E-760E-50471653BCE9}"/>
              </a:ext>
            </a:extLst>
          </p:cNvPr>
          <p:cNvSpPr/>
          <p:nvPr/>
        </p:nvSpPr>
        <p:spPr>
          <a:xfrm>
            <a:off x="10267570" y="4411234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A10AEA-30CD-665C-51A0-B95373BF472A}"/>
              </a:ext>
            </a:extLst>
          </p:cNvPr>
          <p:cNvSpPr/>
          <p:nvPr/>
        </p:nvSpPr>
        <p:spPr>
          <a:xfrm>
            <a:off x="8191306" y="4411235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9E813-6C2F-A9AB-E2A4-81F2CCCB2DFC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dirty="0" err="1"/>
              <a:t>Conclusions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0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937F-728F-FB0C-A2BF-391CEFA8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F851-CA82-963A-24C2-66156B58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12</a:t>
            </a:fld>
            <a:endParaRPr lang="it-IT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ECB3F-68CF-F80D-6410-A488E9B87300}"/>
              </a:ext>
            </a:extLst>
          </p:cNvPr>
          <p:cNvSpPr txBox="1"/>
          <p:nvPr/>
        </p:nvSpPr>
        <p:spPr>
          <a:xfrm>
            <a:off x="614871" y="1575690"/>
            <a:ext cx="106386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DVRL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method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for solving POMDPs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given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only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 stream of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observations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withouth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knowledge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latent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space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or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transitions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observation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functions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operating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in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that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space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DVRL leverages a new ELBO-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based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auxiliary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loss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incorporates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an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inductive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bias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into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structure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of the policy network,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taking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advantage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of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our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prior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knowledge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that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an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inference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step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required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for an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optimal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solution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At the end of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empirical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process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,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support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author’s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claim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that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latent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state in DVRL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approximates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belief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distribution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in a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learned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model.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0E78F-C428-C19D-657D-4C5C6EABEB49}"/>
              </a:ext>
            </a:extLst>
          </p:cNvPr>
          <p:cNvSpPr txBox="1"/>
          <p:nvPr/>
        </p:nvSpPr>
        <p:spPr>
          <a:xfrm>
            <a:off x="550863" y="4258252"/>
            <a:ext cx="1063866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authors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state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that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access to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belief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network can open to a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several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interesting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reaserch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direction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investigating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role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of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better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generalization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capabilities and the more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powerful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latent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state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representation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on the policy performance. DVRL can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give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rise to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further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improvements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also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likely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to benefit from more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powerful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model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architecture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disentangled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latent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state.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Furthermore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,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uncertainty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of the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belief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state can be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used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for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exploration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in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environments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 with sparse </a:t>
            </a:r>
            <a:r>
              <a:rPr lang="it-IT" sz="2000" dirty="0" err="1">
                <a:solidFill>
                  <a:schemeClr val="tx1">
                    <a:alpha val="60000"/>
                  </a:schemeClr>
                </a:solidFill>
              </a:rPr>
              <a:t>rewards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2ECE8-3403-AA6A-1173-D640AA7F702B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it-IT" dirty="0"/>
              <a:t>Gaetano Nicassio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4436"/>
          </a:xfrm>
        </p:spPr>
        <p:txBody>
          <a:bodyPr rtlCol="0"/>
          <a:lstStyle/>
          <a:p>
            <a:pPr rtl="0"/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1499" y="6139968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8" name="Segnaposto contenuto 11">
            <a:extLst>
              <a:ext uri="{FF2B5EF4-FFF2-40B4-BE49-F238E27FC236}">
                <a16:creationId xmlns:a16="http://schemas.microsoft.com/office/drawing/2014/main" id="{68EF30A1-D347-9928-EA3B-6FB3A3620026}"/>
              </a:ext>
            </a:extLst>
          </p:cNvPr>
          <p:cNvSpPr txBox="1">
            <a:spLocks/>
          </p:cNvSpPr>
          <p:nvPr/>
        </p:nvSpPr>
        <p:spPr>
          <a:xfrm>
            <a:off x="456969" y="1277753"/>
            <a:ext cx="4921662" cy="115021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 err="1"/>
              <a:t>Most</a:t>
            </a:r>
            <a:r>
              <a:rPr lang="it-IT" sz="1600" dirty="0"/>
              <a:t> 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Deep Reinforcement Learning </a:t>
            </a:r>
            <a:r>
              <a:rPr lang="it-IT" sz="1600" dirty="0"/>
              <a:t>(RL) </a:t>
            </a:r>
            <a:r>
              <a:rPr lang="it-IT" sz="1600" dirty="0" err="1"/>
              <a:t>methods</a:t>
            </a:r>
            <a:r>
              <a:rPr lang="it-IT" sz="1600" dirty="0"/>
              <a:t> assume </a:t>
            </a:r>
            <a:r>
              <a:rPr lang="it-IT" sz="1600" dirty="0" err="1"/>
              <a:t>that</a:t>
            </a:r>
            <a:r>
              <a:rPr lang="it-IT" sz="1600" dirty="0"/>
              <a:t> the state of the </a:t>
            </a:r>
            <a:r>
              <a:rPr lang="it-IT" sz="1600" dirty="0" err="1"/>
              <a:t>environment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b="1" dirty="0" err="1"/>
              <a:t>fully</a:t>
            </a:r>
            <a:r>
              <a:rPr lang="it-IT" sz="1600" b="1" dirty="0"/>
              <a:t> </a:t>
            </a:r>
            <a:r>
              <a:rPr lang="it-IT" sz="1600" b="1" dirty="0" err="1"/>
              <a:t>observable</a:t>
            </a:r>
            <a:r>
              <a:rPr lang="it-IT" sz="1600" b="1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it-IT" sz="1600" dirty="0" err="1"/>
              <a:t>every</a:t>
            </a:r>
            <a:r>
              <a:rPr lang="it-IT" sz="1600" dirty="0"/>
              <a:t> time step. 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assumption</a:t>
            </a:r>
            <a:r>
              <a:rPr lang="it-IT" sz="1600" dirty="0"/>
              <a:t> </a:t>
            </a:r>
            <a:r>
              <a:rPr lang="it-IT" sz="1600" dirty="0" err="1"/>
              <a:t>often</a:t>
            </a:r>
            <a:r>
              <a:rPr lang="it-IT" sz="1600" dirty="0"/>
              <a:t> </a:t>
            </a:r>
            <a:r>
              <a:rPr lang="it-IT" sz="1600" dirty="0" err="1"/>
              <a:t>does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hold</a:t>
            </a:r>
            <a:r>
              <a:rPr lang="it-IT" sz="1600" dirty="0"/>
              <a:t> in reality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occlusions</a:t>
            </a:r>
            <a:r>
              <a:rPr lang="it-IT" sz="1600" dirty="0"/>
              <a:t> and </a:t>
            </a:r>
            <a:r>
              <a:rPr lang="it-IT" sz="1600" dirty="0" err="1"/>
              <a:t>noisy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r>
              <a:rPr lang="it-IT" sz="1600" dirty="0"/>
              <a:t> </a:t>
            </a:r>
            <a:r>
              <a:rPr lang="it-IT" sz="1600" dirty="0" err="1"/>
              <a:t>may</a:t>
            </a:r>
            <a:r>
              <a:rPr lang="it-IT" sz="1600" dirty="0"/>
              <a:t> </a:t>
            </a:r>
            <a:r>
              <a:rPr lang="it-IT" sz="1600" dirty="0" err="1"/>
              <a:t>limit</a:t>
            </a:r>
            <a:r>
              <a:rPr lang="it-IT" sz="1600" dirty="0"/>
              <a:t> the </a:t>
            </a:r>
            <a:r>
              <a:rPr lang="it-IT" sz="1600" dirty="0" err="1"/>
              <a:t>agent’s</a:t>
            </a:r>
            <a:r>
              <a:rPr lang="it-IT" sz="1600" dirty="0"/>
              <a:t> </a:t>
            </a:r>
            <a:r>
              <a:rPr lang="it-IT" sz="1600" dirty="0" err="1"/>
              <a:t>perceptual</a:t>
            </a:r>
            <a:r>
              <a:rPr lang="it-IT" sz="1600" dirty="0"/>
              <a:t> </a:t>
            </a:r>
            <a:r>
              <a:rPr lang="it-IT" sz="1600" dirty="0" err="1"/>
              <a:t>abilities</a:t>
            </a:r>
            <a:r>
              <a:rPr lang="it-IT" sz="1600" dirty="0"/>
              <a:t>.</a:t>
            </a:r>
          </a:p>
          <a:p>
            <a:endParaRPr lang="it-IT" sz="1600" dirty="0"/>
          </a:p>
        </p:txBody>
      </p:sp>
      <p:sp>
        <p:nvSpPr>
          <p:cNvPr id="10" name="Segnaposto contenuto 11">
            <a:extLst>
              <a:ext uri="{FF2B5EF4-FFF2-40B4-BE49-F238E27FC236}">
                <a16:creationId xmlns:a16="http://schemas.microsoft.com/office/drawing/2014/main" id="{8AB49C34-B847-8066-A0C6-400EA5599010}"/>
              </a:ext>
            </a:extLst>
          </p:cNvPr>
          <p:cNvSpPr txBox="1">
            <a:spLocks/>
          </p:cNvSpPr>
          <p:nvPr/>
        </p:nvSpPr>
        <p:spPr>
          <a:xfrm>
            <a:off x="6092276" y="1262216"/>
            <a:ext cx="5805190" cy="1600732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/>
              <a:t>Problem</a:t>
            </a:r>
            <a:r>
              <a:rPr lang="it-IT" sz="1600" b="1" dirty="0"/>
              <a:t> </a:t>
            </a:r>
            <a:r>
              <a:rPr lang="it-IT" sz="1600" b="1" dirty="0" err="1"/>
              <a:t>formalization</a:t>
            </a:r>
            <a:r>
              <a:rPr lang="it-IT" sz="1600" dirty="0"/>
              <a:t>: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Observed</a:t>
            </a:r>
            <a:r>
              <a:rPr lang="it-IT" sz="1600" dirty="0"/>
              <a:t> Markov </a:t>
            </a:r>
            <a:r>
              <a:rPr lang="it-IT" sz="1600" dirty="0" err="1"/>
              <a:t>Decision</a:t>
            </a:r>
            <a:r>
              <a:rPr lang="it-IT" sz="1600" dirty="0"/>
              <a:t> </a:t>
            </a:r>
            <a:r>
              <a:rPr lang="it-IT" sz="1600" dirty="0" err="1"/>
              <a:t>Processes</a:t>
            </a:r>
            <a:r>
              <a:rPr lang="it-IT" sz="1600" dirty="0"/>
              <a:t> (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POMDPs</a:t>
            </a:r>
            <a:r>
              <a:rPr lang="it-IT" sz="1600" dirty="0"/>
              <a:t>) </a:t>
            </a:r>
            <a:r>
              <a:rPr lang="it-IT" sz="1600" dirty="0" err="1"/>
              <a:t>that</a:t>
            </a:r>
            <a:r>
              <a:rPr lang="it-IT" sz="1600" dirty="0"/>
              <a:t> are </a:t>
            </a:r>
            <a:r>
              <a:rPr lang="it-IT" sz="1600" dirty="0" err="1"/>
              <a:t>notoriously</a:t>
            </a:r>
            <a:r>
              <a:rPr lang="it-IT" sz="1600" dirty="0"/>
              <a:t> hard to solve </a:t>
            </a:r>
            <a:r>
              <a:rPr lang="it-IT" sz="1600" dirty="0" err="1"/>
              <a:t>because</a:t>
            </a:r>
            <a:r>
              <a:rPr lang="it-IT" sz="1600" dirty="0"/>
              <a:t> 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it-IT" sz="1600" dirty="0"/>
              <a:t>Information must be </a:t>
            </a:r>
            <a:r>
              <a:rPr lang="it-IT" sz="1600" dirty="0" err="1"/>
              <a:t>aggregated</a:t>
            </a:r>
            <a:r>
              <a:rPr lang="it-IT" sz="1600" dirty="0"/>
              <a:t> over time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it-IT" sz="1600" dirty="0"/>
              <a:t>The </a:t>
            </a:r>
            <a:r>
              <a:rPr lang="it-IT" sz="1600" dirty="0" err="1"/>
              <a:t>entire</a:t>
            </a:r>
            <a:r>
              <a:rPr lang="it-IT" sz="1600" dirty="0"/>
              <a:t> story must be </a:t>
            </a:r>
            <a:r>
              <a:rPr lang="it-IT" sz="1600" dirty="0" err="1"/>
              <a:t>taken</a:t>
            </a:r>
            <a:r>
              <a:rPr lang="it-IT" sz="1600" dirty="0"/>
              <a:t> </a:t>
            </a:r>
            <a:r>
              <a:rPr lang="it-IT" sz="1600" dirty="0" err="1"/>
              <a:t>into</a:t>
            </a:r>
            <a:r>
              <a:rPr lang="it-IT" sz="1600" dirty="0"/>
              <a:t> account</a:t>
            </a:r>
          </a:p>
        </p:txBody>
      </p:sp>
      <p:sp>
        <p:nvSpPr>
          <p:cNvPr id="17" name="Segnaposto contenuto 11">
            <a:extLst>
              <a:ext uri="{FF2B5EF4-FFF2-40B4-BE49-F238E27FC236}">
                <a16:creationId xmlns:a16="http://schemas.microsoft.com/office/drawing/2014/main" id="{3AAD7849-372D-D329-D924-BAA7B9BADAF6}"/>
              </a:ext>
            </a:extLst>
          </p:cNvPr>
          <p:cNvSpPr txBox="1">
            <a:spLocks/>
          </p:cNvSpPr>
          <p:nvPr/>
        </p:nvSpPr>
        <p:spPr>
          <a:xfrm>
            <a:off x="6027245" y="2454617"/>
            <a:ext cx="3860979" cy="816663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</p:txBody>
      </p:sp>
      <p:sp>
        <p:nvSpPr>
          <p:cNvPr id="18" name="Segnaposto contenuto 11">
            <a:extLst>
              <a:ext uri="{FF2B5EF4-FFF2-40B4-BE49-F238E27FC236}">
                <a16:creationId xmlns:a16="http://schemas.microsoft.com/office/drawing/2014/main" id="{F81D816C-A7E7-1BB6-DE24-D249AE0FFFA2}"/>
              </a:ext>
            </a:extLst>
          </p:cNvPr>
          <p:cNvSpPr txBox="1">
            <a:spLocks/>
          </p:cNvSpPr>
          <p:nvPr/>
        </p:nvSpPr>
        <p:spPr>
          <a:xfrm>
            <a:off x="424555" y="2765384"/>
            <a:ext cx="11472911" cy="995732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 err="1"/>
              <a:t>Previous</a:t>
            </a:r>
            <a:r>
              <a:rPr lang="it-IT" sz="1600" dirty="0"/>
              <a:t> works like Deep </a:t>
            </a:r>
            <a:r>
              <a:rPr lang="it-IT" sz="1600" dirty="0" err="1"/>
              <a:t>Recurrent</a:t>
            </a:r>
            <a:r>
              <a:rPr lang="it-IT" sz="1600" dirty="0"/>
              <a:t> Q-network (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DRQN</a:t>
            </a:r>
            <a:r>
              <a:rPr lang="it-IT" sz="1600" dirty="0"/>
              <a:t>) (</a:t>
            </a:r>
            <a:r>
              <a:rPr lang="it-IT" sz="1600" dirty="0" err="1"/>
              <a:t>Hauskenecht</a:t>
            </a:r>
            <a:r>
              <a:rPr lang="it-IT" sz="1600" dirty="0"/>
              <a:t> &amp; Stone, 2015) and  Action-</a:t>
            </a:r>
            <a:r>
              <a:rPr lang="it-IT" sz="1600" dirty="0" err="1"/>
              <a:t>specific</a:t>
            </a:r>
            <a:r>
              <a:rPr lang="it-IT" sz="1600" dirty="0"/>
              <a:t> Deep </a:t>
            </a:r>
            <a:r>
              <a:rPr lang="it-IT" sz="1600" dirty="0" err="1"/>
              <a:t>Recurrent</a:t>
            </a:r>
            <a:r>
              <a:rPr lang="it-IT" sz="1600" dirty="0"/>
              <a:t> Q-network (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ADRQN</a:t>
            </a:r>
            <a:r>
              <a:rPr lang="it-IT" sz="1600" dirty="0"/>
              <a:t>)  (Zhu et al., 2017) relies on RNN.  </a:t>
            </a:r>
            <a:r>
              <a:rPr lang="it-IT" sz="1600" dirty="0" err="1"/>
              <a:t>These</a:t>
            </a:r>
            <a:r>
              <a:rPr lang="it-IT" sz="1600" dirty="0"/>
              <a:t> are </a:t>
            </a:r>
            <a:r>
              <a:rPr lang="it-IT" sz="1600" dirty="0" err="1"/>
              <a:t>completely</a:t>
            </a:r>
            <a:r>
              <a:rPr lang="it-IT" sz="1600" dirty="0"/>
              <a:t> model-free,  place a heavy </a:t>
            </a:r>
            <a:r>
              <a:rPr lang="it-IT" sz="1600" dirty="0" err="1"/>
              <a:t>burdern</a:t>
            </a:r>
            <a:r>
              <a:rPr lang="it-IT" sz="1600" dirty="0"/>
              <a:t> on RNN,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summarize</a:t>
            </a:r>
            <a:r>
              <a:rPr lang="it-IT" sz="1600" dirty="0"/>
              <a:t> the history </a:t>
            </a:r>
            <a:r>
              <a:rPr lang="it-IT" sz="1600" dirty="0" err="1"/>
              <a:t>either</a:t>
            </a:r>
            <a:r>
              <a:rPr lang="it-IT" sz="1600" dirty="0"/>
              <a:t> by </a:t>
            </a:r>
            <a:r>
              <a:rPr lang="it-IT" sz="1600" dirty="0" err="1"/>
              <a:t>remembering</a:t>
            </a:r>
            <a:r>
              <a:rPr lang="it-IT" sz="1600" dirty="0"/>
              <a:t> features of the past or by computing </a:t>
            </a:r>
            <a:r>
              <a:rPr lang="it-IT" sz="1600" dirty="0" err="1"/>
              <a:t>simple</a:t>
            </a:r>
            <a:r>
              <a:rPr lang="it-IT" sz="1600" dirty="0"/>
              <a:t> </a:t>
            </a:r>
            <a:r>
              <a:rPr lang="it-IT" sz="1600" dirty="0" err="1"/>
              <a:t>heuristics</a:t>
            </a:r>
            <a:r>
              <a:rPr lang="it-IT" sz="1600" dirty="0"/>
              <a:t> </a:t>
            </a:r>
            <a:r>
              <a:rPr lang="it-IT" sz="1600" dirty="0" err="1"/>
              <a:t>instead</a:t>
            </a:r>
            <a:r>
              <a:rPr lang="it-IT" sz="1600" dirty="0"/>
              <a:t> of </a:t>
            </a:r>
            <a:r>
              <a:rPr lang="it-IT" sz="1600" dirty="0" err="1"/>
              <a:t>actual</a:t>
            </a:r>
            <a:r>
              <a:rPr lang="it-IT" sz="1600" dirty="0"/>
              <a:t> </a:t>
            </a:r>
            <a:r>
              <a:rPr lang="it-IT" sz="1600" dirty="0" err="1"/>
              <a:t>belief</a:t>
            </a:r>
            <a:r>
              <a:rPr lang="it-IT" sz="1600" dirty="0"/>
              <a:t> </a:t>
            </a:r>
            <a:r>
              <a:rPr lang="it-IT" sz="1600" dirty="0" err="1"/>
              <a:t>states</a:t>
            </a:r>
            <a:r>
              <a:rPr lang="it-IT" sz="1600" dirty="0"/>
              <a:t>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AF800C-B264-19EA-1BF9-4FA3DF6BC0E4}"/>
              </a:ext>
            </a:extLst>
          </p:cNvPr>
          <p:cNvSpPr/>
          <p:nvPr/>
        </p:nvSpPr>
        <p:spPr>
          <a:xfrm>
            <a:off x="5411146" y="1814243"/>
            <a:ext cx="462784" cy="542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itolo 6">
            <a:extLst>
              <a:ext uri="{FF2B5EF4-FFF2-40B4-BE49-F238E27FC236}">
                <a16:creationId xmlns:a16="http://schemas.microsoft.com/office/drawing/2014/main" id="{2B93B870-8227-61E9-3049-44D4C77DCD96}"/>
              </a:ext>
            </a:extLst>
          </p:cNvPr>
          <p:cNvSpPr txBox="1">
            <a:spLocks/>
          </p:cNvSpPr>
          <p:nvPr/>
        </p:nvSpPr>
        <p:spPr>
          <a:xfrm>
            <a:off x="8054471" y="3781524"/>
            <a:ext cx="3969302" cy="5800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Work’s</a:t>
            </a:r>
            <a:r>
              <a:rPr lang="it-IT" sz="3600" dirty="0"/>
              <a:t> </a:t>
            </a:r>
            <a:r>
              <a:rPr lang="it-IT" sz="3600" dirty="0" err="1"/>
              <a:t>objectives</a:t>
            </a:r>
            <a:endParaRPr lang="it-IT" sz="3600" dirty="0"/>
          </a:p>
        </p:txBody>
      </p:sp>
      <p:sp>
        <p:nvSpPr>
          <p:cNvPr id="23" name="Segnaposto contenuto 11">
            <a:extLst>
              <a:ext uri="{FF2B5EF4-FFF2-40B4-BE49-F238E27FC236}">
                <a16:creationId xmlns:a16="http://schemas.microsoft.com/office/drawing/2014/main" id="{C4E1CB2C-EA71-1AE1-5D0E-7CA0532F58F4}"/>
              </a:ext>
            </a:extLst>
          </p:cNvPr>
          <p:cNvSpPr txBox="1">
            <a:spLocks/>
          </p:cNvSpPr>
          <p:nvPr/>
        </p:nvSpPr>
        <p:spPr>
          <a:xfrm>
            <a:off x="424555" y="4393656"/>
            <a:ext cx="11125547" cy="656000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The </a:t>
            </a:r>
            <a:r>
              <a:rPr lang="it-IT" sz="1600" dirty="0" err="1"/>
              <a:t>aim</a:t>
            </a:r>
            <a:r>
              <a:rPr lang="it-IT" sz="1600" dirty="0"/>
              <a:t> of the  </a:t>
            </a:r>
            <a:r>
              <a:rPr lang="it-IT" sz="1600" dirty="0" err="1"/>
              <a:t>authors’s</a:t>
            </a:r>
            <a:r>
              <a:rPr lang="it-IT" sz="1600" dirty="0"/>
              <a:t> work </a:t>
            </a:r>
            <a:r>
              <a:rPr lang="it-IT" sz="1600" dirty="0" err="1"/>
              <a:t>is</a:t>
            </a:r>
            <a:r>
              <a:rPr lang="it-IT" sz="1600" dirty="0"/>
              <a:t> to </a:t>
            </a:r>
            <a:r>
              <a:rPr lang="it-IT" sz="1600" dirty="0" err="1"/>
              <a:t>allow</a:t>
            </a:r>
            <a:r>
              <a:rPr lang="it-IT" sz="1600" dirty="0"/>
              <a:t> an agent to </a:t>
            </a:r>
            <a:r>
              <a:rPr lang="it-IT" sz="1600" dirty="0" err="1"/>
              <a:t>learn</a:t>
            </a:r>
            <a:r>
              <a:rPr lang="it-IT" sz="1600" dirty="0"/>
              <a:t> models of </a:t>
            </a:r>
            <a:r>
              <a:rPr lang="it-IT" sz="1600" dirty="0" err="1"/>
              <a:t>latent</a:t>
            </a:r>
            <a:r>
              <a:rPr lang="it-IT" sz="1600" dirty="0"/>
              <a:t> state </a:t>
            </a:r>
            <a:r>
              <a:rPr lang="it-IT" sz="1600" dirty="0" err="1"/>
              <a:t>representation</a:t>
            </a:r>
            <a:r>
              <a:rPr lang="it-IT" sz="1600" dirty="0"/>
              <a:t> or </a:t>
            </a:r>
            <a:r>
              <a:rPr lang="it-IT" sz="1600" dirty="0" err="1"/>
              <a:t>transition</a:t>
            </a:r>
            <a:r>
              <a:rPr lang="it-IT" sz="1600" dirty="0"/>
              <a:t> and </a:t>
            </a:r>
            <a:r>
              <a:rPr lang="it-IT" sz="1600" dirty="0" err="1"/>
              <a:t>observation</a:t>
            </a:r>
            <a:r>
              <a:rPr lang="it-IT" sz="1600" dirty="0"/>
              <a:t> </a:t>
            </a:r>
            <a:r>
              <a:rPr lang="it-IT" sz="1600" dirty="0" err="1"/>
              <a:t>functions</a:t>
            </a:r>
            <a:r>
              <a:rPr lang="it-IT" sz="1600" dirty="0"/>
              <a:t>, and </a:t>
            </a:r>
            <a:r>
              <a:rPr lang="it-IT" sz="1600" dirty="0" err="1"/>
              <a:t>infer</a:t>
            </a:r>
            <a:r>
              <a:rPr lang="it-IT" sz="1600" dirty="0"/>
              <a:t> </a:t>
            </a:r>
            <a:r>
              <a:rPr lang="it-IT" sz="1600" dirty="0" err="1"/>
              <a:t>belief</a:t>
            </a:r>
            <a:r>
              <a:rPr lang="it-IT" sz="1600" dirty="0"/>
              <a:t> state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these</a:t>
            </a:r>
            <a:r>
              <a:rPr lang="it-IT" sz="1600" dirty="0"/>
              <a:t> </a:t>
            </a:r>
            <a:r>
              <a:rPr lang="it-IT" sz="1600" dirty="0" err="1"/>
              <a:t>learned</a:t>
            </a:r>
            <a:r>
              <a:rPr lang="it-IT" sz="1600" dirty="0"/>
              <a:t> models. </a:t>
            </a:r>
            <a:endParaRPr lang="it-IT" sz="16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it-IT" sz="1600" dirty="0"/>
          </a:p>
        </p:txBody>
      </p:sp>
      <p:sp>
        <p:nvSpPr>
          <p:cNvPr id="24" name="Segnaposto contenuto 11">
            <a:extLst>
              <a:ext uri="{FF2B5EF4-FFF2-40B4-BE49-F238E27FC236}">
                <a16:creationId xmlns:a16="http://schemas.microsoft.com/office/drawing/2014/main" id="{A6D497B2-C95F-45DA-DBE9-AD92DBFF1C26}"/>
              </a:ext>
            </a:extLst>
          </p:cNvPr>
          <p:cNvSpPr txBox="1">
            <a:spLocks/>
          </p:cNvSpPr>
          <p:nvPr/>
        </p:nvSpPr>
        <p:spPr>
          <a:xfrm>
            <a:off x="426885" y="5081720"/>
            <a:ext cx="11265258" cy="1473851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The paper propose the Deep </a:t>
            </a:r>
            <a:r>
              <a:rPr lang="it-IT" sz="1600" dirty="0" err="1"/>
              <a:t>Variational</a:t>
            </a:r>
            <a:r>
              <a:rPr lang="it-IT" sz="1600" dirty="0"/>
              <a:t> Reinforcement Learning (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DVRL</a:t>
            </a:r>
            <a:r>
              <a:rPr lang="it-IT" sz="1600" dirty="0"/>
              <a:t>) model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provide</a:t>
            </a:r>
            <a:r>
              <a:rPr lang="it-IT" sz="1600" dirty="0"/>
              <a:t> a </a:t>
            </a:r>
            <a:r>
              <a:rPr lang="it-IT" sz="1600" dirty="0" err="1"/>
              <a:t>helpful</a:t>
            </a:r>
            <a:r>
              <a:rPr lang="it-IT" sz="1600" dirty="0"/>
              <a:t> </a:t>
            </a:r>
            <a:r>
              <a:rPr lang="it-IT" sz="1600" dirty="0" err="1"/>
              <a:t>inductive</a:t>
            </a:r>
            <a:r>
              <a:rPr lang="it-IT" sz="1600" dirty="0"/>
              <a:t> </a:t>
            </a:r>
            <a:r>
              <a:rPr lang="it-IT" sz="1600" dirty="0" err="1"/>
              <a:t>bias</a:t>
            </a:r>
            <a:r>
              <a:rPr lang="it-IT" sz="1600" dirty="0"/>
              <a:t> to the agent, can </a:t>
            </a:r>
            <a:r>
              <a:rPr lang="it-IT" sz="1600" dirty="0" err="1"/>
              <a:t>learn</a:t>
            </a:r>
            <a:r>
              <a:rPr lang="it-IT" sz="1600" dirty="0"/>
              <a:t> an </a:t>
            </a:r>
            <a:r>
              <a:rPr lang="it-IT" sz="1600" dirty="0" err="1"/>
              <a:t>internal</a:t>
            </a:r>
            <a:r>
              <a:rPr lang="it-IT" sz="1600" dirty="0"/>
              <a:t> generative model and use </a:t>
            </a:r>
            <a:r>
              <a:rPr lang="it-IT" sz="1600" dirty="0" err="1"/>
              <a:t>it</a:t>
            </a:r>
            <a:r>
              <a:rPr lang="it-IT" sz="1600" dirty="0"/>
              <a:t> to </a:t>
            </a:r>
            <a:r>
              <a:rPr lang="it-IT" sz="1600" dirty="0" err="1"/>
              <a:t>performe</a:t>
            </a:r>
            <a:r>
              <a:rPr lang="it-IT" sz="1600" dirty="0"/>
              <a:t> </a:t>
            </a:r>
            <a:r>
              <a:rPr lang="it-IT" sz="1600" dirty="0" err="1"/>
              <a:t>approximate</a:t>
            </a:r>
            <a:r>
              <a:rPr lang="it-IT" sz="1600" dirty="0"/>
              <a:t> </a:t>
            </a:r>
            <a:r>
              <a:rPr lang="it-IT" sz="1600" dirty="0" err="1"/>
              <a:t>inference</a:t>
            </a:r>
            <a:r>
              <a:rPr lang="it-IT" sz="1600" dirty="0"/>
              <a:t> to update the </a:t>
            </a:r>
            <a:r>
              <a:rPr lang="it-IT" sz="1600" dirty="0" err="1"/>
              <a:t>belief</a:t>
            </a:r>
            <a:r>
              <a:rPr lang="it-IT" sz="1600" dirty="0"/>
              <a:t> state. The </a:t>
            </a:r>
            <a:r>
              <a:rPr lang="it-IT" sz="1600" dirty="0" err="1"/>
              <a:t>authors</a:t>
            </a:r>
            <a:r>
              <a:rPr lang="it-IT" sz="1600" dirty="0"/>
              <a:t> </a:t>
            </a:r>
            <a:r>
              <a:rPr lang="it-IT" sz="1600" dirty="0" err="1"/>
              <a:t>develop</a:t>
            </a:r>
            <a:r>
              <a:rPr lang="it-IT" sz="1600" dirty="0"/>
              <a:t> a new </a:t>
            </a:r>
            <a:r>
              <a:rPr lang="it-IT" sz="1600" dirty="0" err="1"/>
              <a:t>approximation</a:t>
            </a:r>
            <a:r>
              <a:rPr lang="it-IT" sz="1600" dirty="0"/>
              <a:t> of the 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ELBO</a:t>
            </a:r>
            <a:r>
              <a:rPr lang="it-IT" sz="1600" dirty="0"/>
              <a:t>,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autoencoding</a:t>
            </a:r>
            <a:r>
              <a:rPr lang="it-IT" sz="1600" dirty="0"/>
              <a:t> </a:t>
            </a:r>
            <a:r>
              <a:rPr lang="it-IT" sz="1600" dirty="0" err="1"/>
              <a:t>sequential</a:t>
            </a:r>
            <a:r>
              <a:rPr lang="it-IT" sz="1600" dirty="0"/>
              <a:t> Monte Carlo 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AESMC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) </a:t>
            </a:r>
            <a:r>
              <a:rPr lang="it-IT" sz="1600" dirty="0"/>
              <a:t>, </a:t>
            </a:r>
            <a:r>
              <a:rPr lang="it-IT" sz="1600" dirty="0" err="1"/>
              <a:t>allowing</a:t>
            </a:r>
            <a:r>
              <a:rPr lang="it-IT" sz="1600" dirty="0"/>
              <a:t> joint </a:t>
            </a:r>
            <a:r>
              <a:rPr lang="it-IT" sz="1600" dirty="0" err="1"/>
              <a:t>optimization</a:t>
            </a:r>
            <a:r>
              <a:rPr lang="it-IT" sz="1600" dirty="0"/>
              <a:t> with the 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n-step </a:t>
            </a:r>
            <a:r>
              <a:rPr lang="it-IT" sz="1600" dirty="0"/>
              <a:t>policy </a:t>
            </a:r>
            <a:r>
              <a:rPr lang="it-IT" sz="1600" dirty="0" err="1"/>
              <a:t>gradient</a:t>
            </a:r>
            <a:r>
              <a:rPr lang="it-IT" sz="1600" dirty="0"/>
              <a:t> update. 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extend</a:t>
            </a:r>
            <a:r>
              <a:rPr lang="it-IT" sz="1600" dirty="0"/>
              <a:t> the RNN-</a:t>
            </a:r>
            <a:r>
              <a:rPr lang="it-IT" sz="1600" dirty="0" err="1"/>
              <a:t>based</a:t>
            </a:r>
            <a:r>
              <a:rPr lang="it-IT" sz="1600" dirty="0"/>
              <a:t> </a:t>
            </a:r>
            <a:r>
              <a:rPr lang="it-IT" sz="1600" dirty="0" err="1"/>
              <a:t>approach</a:t>
            </a:r>
            <a:r>
              <a:rPr lang="it-IT" sz="1600" dirty="0"/>
              <a:t> to </a:t>
            </a:r>
            <a:r>
              <a:rPr lang="it-IT" sz="1600" dirty="0" err="1"/>
              <a:t>explicity</a:t>
            </a:r>
            <a:r>
              <a:rPr lang="it-IT" sz="1600" dirty="0"/>
              <a:t> support </a:t>
            </a:r>
            <a:r>
              <a:rPr lang="it-IT" sz="1600" dirty="0" err="1"/>
              <a:t>belief</a:t>
            </a:r>
            <a:r>
              <a:rPr lang="it-IT" sz="1600" dirty="0"/>
              <a:t> </a:t>
            </a:r>
            <a:r>
              <a:rPr lang="it-IT" sz="1600" dirty="0" err="1"/>
              <a:t>inference</a:t>
            </a:r>
            <a:r>
              <a:rPr lang="it-IT" sz="1600" dirty="0"/>
              <a:t>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25DD70-81B9-D347-7A38-E05BCA02F19C}"/>
              </a:ext>
            </a:extLst>
          </p:cNvPr>
          <p:cNvCxnSpPr>
            <a:cxnSpLocks/>
          </p:cNvCxnSpPr>
          <p:nvPr/>
        </p:nvCxnSpPr>
        <p:spPr>
          <a:xfrm>
            <a:off x="566596" y="4285184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EC19F7-F7C0-44AA-2554-3879688B5D2A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2E5ED9F-4CAF-A38C-4E28-F28DAAFD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22" y="99866"/>
            <a:ext cx="4273044" cy="9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dirty="0"/>
              <a:t>Model </a:t>
            </a:r>
            <a:r>
              <a:rPr lang="it-IT" dirty="0" err="1"/>
              <a:t>Description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950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590754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it-IT" dirty="0"/>
              <a:t>Model </a:t>
            </a:r>
            <a:r>
              <a:rPr lang="it-IT" dirty="0" err="1"/>
              <a:t>Description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1">
                <a:extLst>
                  <a:ext uri="{FF2B5EF4-FFF2-40B4-BE49-F238E27FC236}">
                    <a16:creationId xmlns:a16="http://schemas.microsoft.com/office/drawing/2014/main" id="{68EF30A1-D347-9928-EA3B-6FB3A3620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10" y="1290539"/>
                <a:ext cx="11307405" cy="144547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/>
                  <a:t>The model use </a:t>
                </a:r>
                <a:r>
                  <a:rPr lang="it-IT" sz="1600" dirty="0" err="1"/>
                  <a:t>different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neural</a:t>
                </a:r>
                <a:r>
                  <a:rPr lang="it-IT" sz="1600" dirty="0"/>
                  <a:t> network </a:t>
                </a:r>
                <a:r>
                  <a:rPr lang="it-IT" sz="1600" dirty="0" err="1"/>
                  <a:t>architectures</a:t>
                </a:r>
                <a:r>
                  <a:rPr lang="it-IT" sz="1600" dirty="0"/>
                  <a:t>, a </a:t>
                </a:r>
                <a:r>
                  <a:rPr lang="it-IT" sz="1600" b="1" dirty="0" err="1">
                    <a:solidFill>
                      <a:srgbClr val="00B0F0">
                        <a:alpha val="60000"/>
                      </a:srgbClr>
                    </a:solidFill>
                  </a:rPr>
                  <a:t>Variational</a:t>
                </a:r>
                <a:r>
                  <a:rPr lang="it-IT" sz="1600" b="1" dirty="0">
                    <a:solidFill>
                      <a:srgbClr val="00B0F0">
                        <a:alpha val="60000"/>
                      </a:srgbClr>
                    </a:solidFill>
                  </a:rPr>
                  <a:t> Auto Encoder</a:t>
                </a:r>
                <a:r>
                  <a:rPr lang="it-IT" sz="1600" dirty="0"/>
                  <a:t> for time </a:t>
                </a:r>
                <a:r>
                  <a:rPr lang="it-IT" sz="1600" dirty="0" err="1"/>
                  <a:t>series</a:t>
                </a:r>
                <a:r>
                  <a:rPr lang="it-IT" sz="1600" dirty="0"/>
                  <a:t>, with a </a:t>
                </a:r>
                <a:r>
                  <a:rPr lang="it-IT" sz="1600" b="1" dirty="0">
                    <a:solidFill>
                      <a:srgbClr val="00B0F0">
                        <a:alpha val="60000"/>
                      </a:srgbClr>
                    </a:solidFill>
                  </a:rPr>
                  <a:t>new ELBO </a:t>
                </a:r>
                <a:r>
                  <a:rPr lang="it-IT" sz="1600" dirty="0" err="1"/>
                  <a:t>approximation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based</a:t>
                </a:r>
                <a:r>
                  <a:rPr lang="it-IT" sz="1600" dirty="0"/>
                  <a:t> on </a:t>
                </a:r>
                <a:r>
                  <a:rPr lang="it-IT" sz="1600" b="1" dirty="0" err="1">
                    <a:solidFill>
                      <a:srgbClr val="00B0F0">
                        <a:alpha val="60000"/>
                      </a:srgbClr>
                    </a:solidFill>
                  </a:rPr>
                  <a:t>Sequential</a:t>
                </a:r>
                <a:r>
                  <a:rPr lang="it-IT" sz="1600" b="1" dirty="0">
                    <a:solidFill>
                      <a:srgbClr val="00B0F0">
                        <a:alpha val="60000"/>
                      </a:srgbClr>
                    </a:solidFill>
                  </a:rPr>
                  <a:t> Monte Carlo </a:t>
                </a:r>
                <a:r>
                  <a:rPr lang="it-IT" sz="1600" dirty="0"/>
                  <a:t>to </a:t>
                </a:r>
                <a:r>
                  <a:rPr lang="it-IT" sz="1600" dirty="0" err="1"/>
                  <a:t>allow</a:t>
                </a:r>
                <a:r>
                  <a:rPr lang="it-IT" sz="1600" dirty="0"/>
                  <a:t> </a:t>
                </a:r>
                <a:r>
                  <a:rPr lang="it-IT" sz="1600" dirty="0" err="1"/>
                  <a:t>faster</a:t>
                </a:r>
                <a:r>
                  <a:rPr lang="it-IT" sz="1600" dirty="0"/>
                  <a:t> learning. 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parameter</a:t>
                </a:r>
                <a:r>
                  <a:rPr lang="it-IT" sz="1600" dirty="0"/>
                  <a:t> of the policy, </a:t>
                </a:r>
                <a:r>
                  <a:rPr lang="it-IT" sz="1600" dirty="0" err="1"/>
                  <a:t>it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uses</a:t>
                </a:r>
                <a:r>
                  <a:rPr lang="it-IT" sz="1600" dirty="0"/>
                  <a:t> </a:t>
                </a:r>
                <a:r>
                  <a:rPr lang="it-IT" sz="1600" b="1" dirty="0">
                    <a:solidFill>
                      <a:srgbClr val="00B0F0">
                        <a:alpha val="60000"/>
                      </a:srgbClr>
                    </a:solidFill>
                  </a:rPr>
                  <a:t>n-step learning with A2C</a:t>
                </a:r>
                <a:r>
                  <a:rPr lang="it-IT" sz="1600" dirty="0"/>
                  <a:t>, a </a:t>
                </a:r>
                <a:r>
                  <a:rPr lang="it-IT" sz="1600" dirty="0" err="1"/>
                  <a:t>synchronous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semplification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Asynchronous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Advantage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Actor-Critic</a:t>
                </a:r>
                <a:r>
                  <a:rPr lang="it-IT" sz="1600" dirty="0"/>
                  <a:t> (A3C) with a </a:t>
                </a:r>
                <a:r>
                  <a:rPr lang="it-IT" sz="1600" dirty="0" err="1"/>
                  <a:t>modified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implementation</a:t>
                </a:r>
                <a:r>
                  <a:rPr lang="it-IT" sz="1600" dirty="0"/>
                  <a:t> of BPTT in the case of policies with </a:t>
                </a:r>
                <a:r>
                  <a:rPr lang="it-IT" sz="1600" dirty="0" err="1"/>
                  <a:t>latent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states</a:t>
                </a:r>
                <a:r>
                  <a:rPr lang="it-IT" sz="1600" dirty="0"/>
                  <a:t>. The n-step </a:t>
                </a:r>
                <a:r>
                  <a:rPr lang="it-IT" sz="1600" dirty="0" err="1"/>
                  <a:t>performs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600" dirty="0"/>
                  <a:t> consecutive steps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parallels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environment</a:t>
                </a:r>
                <a:r>
                  <a:rPr lang="it-IT" sz="1600" dirty="0"/>
                  <a:t>. The </a:t>
                </a:r>
                <a:r>
                  <a:rPr lang="it-IT" sz="1600" dirty="0" err="1"/>
                  <a:t>gradient</a:t>
                </a:r>
                <a:r>
                  <a:rPr lang="it-IT" sz="1600" dirty="0"/>
                  <a:t> update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based</a:t>
                </a:r>
                <a:r>
                  <a:rPr lang="it-IT" sz="1600" dirty="0"/>
                  <a:t> on mini-batch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600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8" name="Segnaposto contenuto 11">
                <a:extLst>
                  <a:ext uri="{FF2B5EF4-FFF2-40B4-BE49-F238E27FC236}">
                    <a16:creationId xmlns:a16="http://schemas.microsoft.com/office/drawing/2014/main" id="{68EF30A1-D347-9928-EA3B-6FB3A3620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0" y="1290539"/>
                <a:ext cx="11307405" cy="1445478"/>
              </a:xfrm>
              <a:prstGeom prst="rect">
                <a:avLst/>
              </a:prstGeom>
              <a:blipFill>
                <a:blip r:embed="rId2"/>
                <a:stretch>
                  <a:fillRect l="-1078" t="-4219" r="-1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egnaposto contenuto 11">
                <a:extLst>
                  <a:ext uri="{FF2B5EF4-FFF2-40B4-BE49-F238E27FC236}">
                    <a16:creationId xmlns:a16="http://schemas.microsoft.com/office/drawing/2014/main" id="{67A4052C-57F0-86B9-F81D-14D622DBA2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8166" y="3293751"/>
                <a:ext cx="6970102" cy="15771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 dirty="0"/>
                  <a:t>DVRL </a:t>
                </a:r>
                <a:r>
                  <a:rPr lang="it-IT" sz="1400" dirty="0" err="1"/>
                  <a:t>extend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latent</a:t>
                </a:r>
                <a:r>
                  <a:rPr lang="it-IT" sz="1400" dirty="0"/>
                  <a:t> state to be a set of K </a:t>
                </a:r>
                <a:r>
                  <a:rPr lang="it-IT" sz="1400" dirty="0" err="1"/>
                  <a:t>particles</a:t>
                </a:r>
                <a:r>
                  <a:rPr lang="it-IT" sz="1400" dirty="0"/>
                  <a:t>, with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particle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consists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triplet</a:t>
                </a:r>
                <a:r>
                  <a:rPr lang="it-IT" sz="1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1400" dirty="0"/>
                  <a:t>) with: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it-IT" sz="1400" b="1" dirty="0"/>
                  <a:t>: </a:t>
                </a:r>
                <a:r>
                  <a:rPr lang="it-IT" sz="1400" dirty="0" err="1"/>
                  <a:t>latent</a:t>
                </a:r>
                <a:r>
                  <a:rPr lang="it-IT" sz="1400" dirty="0"/>
                  <a:t> state of an RNN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it-IT" sz="1400" dirty="0"/>
                  <a:t>: an </a:t>
                </a:r>
                <a:r>
                  <a:rPr lang="it-IT" sz="1400" dirty="0" err="1"/>
                  <a:t>additional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stochastic</a:t>
                </a:r>
                <a:r>
                  <a:rPr lang="it-IT" sz="1400" dirty="0"/>
                  <a:t> </a:t>
                </a:r>
                <a:r>
                  <a:rPr lang="it-IT" sz="1400" dirty="0" err="1"/>
                  <a:t>latent</a:t>
                </a:r>
                <a:r>
                  <a:rPr lang="it-IT" sz="1400" dirty="0"/>
                  <a:t> state to </a:t>
                </a:r>
                <a:r>
                  <a:rPr lang="it-IT" sz="1400" dirty="0" err="1"/>
                  <a:t>allows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learn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stochastic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transition</a:t>
                </a:r>
                <a:r>
                  <a:rPr lang="it-IT" sz="1400" dirty="0"/>
                  <a:t> models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it-IT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it-IT" sz="1400" dirty="0"/>
                  <a:t>: </a:t>
                </a:r>
                <a:r>
                  <a:rPr lang="it-IT" sz="1400" dirty="0" err="1"/>
                  <a:t>assigns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particle</a:t>
                </a:r>
                <a:r>
                  <a:rPr lang="it-IT" sz="1400" dirty="0"/>
                  <a:t> an </a:t>
                </a:r>
                <a:r>
                  <a:rPr lang="it-IT" sz="1400" dirty="0" err="1"/>
                  <a:t>important</a:t>
                </a:r>
                <a:r>
                  <a:rPr lang="it-IT" sz="1400" dirty="0"/>
                  <a:t> weight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measure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how</a:t>
                </a:r>
                <a:r>
                  <a:rPr lang="it-IT" sz="1400" dirty="0"/>
                  <a:t> </a:t>
                </a:r>
                <a:r>
                  <a:rPr lang="it-IT" sz="1400" dirty="0" err="1"/>
                  <a:t>likely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new </a:t>
                </a:r>
                <a:r>
                  <a:rPr lang="it-IT" sz="1400" dirty="0" err="1"/>
                  <a:t>latent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stae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under the model and </a:t>
                </a:r>
                <a:r>
                  <a:rPr lang="it-IT" sz="1400" dirty="0" err="1"/>
                  <a:t>how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well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explains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current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observation</a:t>
                </a:r>
                <a:endParaRPr lang="it-IT" sz="1400" dirty="0"/>
              </a:p>
            </p:txBody>
          </p:sp>
        </mc:Choice>
        <mc:Fallback>
          <p:sp>
            <p:nvSpPr>
              <p:cNvPr id="16" name="Segnaposto contenuto 11">
                <a:extLst>
                  <a:ext uri="{FF2B5EF4-FFF2-40B4-BE49-F238E27FC236}">
                    <a16:creationId xmlns:a16="http://schemas.microsoft.com/office/drawing/2014/main" id="{67A4052C-57F0-86B9-F81D-14D622DB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66" y="3293751"/>
                <a:ext cx="6970102" cy="1577158"/>
              </a:xfrm>
              <a:prstGeom prst="rect">
                <a:avLst/>
              </a:prstGeom>
              <a:blipFill>
                <a:blip r:embed="rId3"/>
                <a:stretch>
                  <a:fillRect l="-1575" t="-3089" r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5238AE2-7A11-B54C-BB85-81B66822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6" y="5428641"/>
            <a:ext cx="4146245" cy="10282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70069D-DF15-9209-8969-ADDAC54B6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25" y="3247106"/>
            <a:ext cx="2653631" cy="1577158"/>
          </a:xfrm>
          <a:prstGeom prst="rect">
            <a:avLst/>
          </a:prstGeom>
          <a:noFill/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CF7CB7-0731-3DCA-D240-4B1958AC1FD1}"/>
              </a:ext>
            </a:extLst>
          </p:cNvPr>
          <p:cNvSpPr/>
          <p:nvPr/>
        </p:nvSpPr>
        <p:spPr>
          <a:xfrm>
            <a:off x="4238837" y="3846439"/>
            <a:ext cx="462784" cy="542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6">
            <a:extLst>
              <a:ext uri="{FF2B5EF4-FFF2-40B4-BE49-F238E27FC236}">
                <a16:creationId xmlns:a16="http://schemas.microsoft.com/office/drawing/2014/main" id="{7BFDF98C-3C0D-DDAF-A271-8A7D4018F0E3}"/>
              </a:ext>
            </a:extLst>
          </p:cNvPr>
          <p:cNvSpPr txBox="1">
            <a:spLocks/>
          </p:cNvSpPr>
          <p:nvPr/>
        </p:nvSpPr>
        <p:spPr>
          <a:xfrm>
            <a:off x="733084" y="2843631"/>
            <a:ext cx="1618489" cy="430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it-I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Update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Segnaposto contenuto 11">
                <a:extLst>
                  <a:ext uri="{FF2B5EF4-FFF2-40B4-BE49-F238E27FC236}">
                    <a16:creationId xmlns:a16="http://schemas.microsoft.com/office/drawing/2014/main" id="{11C4C417-9D70-6F90-AAF6-A8F8DF42D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084" y="5186336"/>
                <a:ext cx="6295744" cy="135442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/>
                  <a:t>: </a:t>
                </a:r>
                <a:r>
                  <a:rPr lang="it-IT" sz="1400" dirty="0" err="1"/>
                  <a:t>stochastic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transition</a:t>
                </a:r>
                <a:r>
                  <a:rPr lang="it-IT" sz="1400" dirty="0"/>
                  <a:t> model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400" dirty="0"/>
                  <a:t>): encoder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/>
                  <a:t>: decoder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𝑅𝑁𝑁</m:t>
                        </m:r>
                      </m:sup>
                    </m:sSub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/>
                  <a:t>: </a:t>
                </a:r>
                <a:r>
                  <a:rPr lang="it-IT" sz="1400" dirty="0" err="1"/>
                  <a:t>deterministic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transaction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function</a:t>
                </a:r>
                <a:r>
                  <a:rPr lang="it-IT" sz="1400" dirty="0"/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 dirty="0"/>
                  <a:t>	                         </a:t>
                </a:r>
                <a:r>
                  <a:rPr lang="it-IT" sz="1400" dirty="0" err="1"/>
                  <a:t>denoted</a:t>
                </a:r>
                <a:r>
                  <a:rPr lang="it-IT" sz="1400" dirty="0"/>
                  <a:t> with Dirac delta </a:t>
                </a:r>
                <a:r>
                  <a:rPr lang="it-IT" sz="1400" dirty="0" err="1"/>
                  <a:t>distribution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it-IT" sz="14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it-IT" sz="1400" dirty="0"/>
              </a:p>
            </p:txBody>
          </p:sp>
        </mc:Choice>
        <mc:Fallback>
          <p:sp>
            <p:nvSpPr>
              <p:cNvPr id="29" name="Segnaposto contenuto 11">
                <a:extLst>
                  <a:ext uri="{FF2B5EF4-FFF2-40B4-BE49-F238E27FC236}">
                    <a16:creationId xmlns:a16="http://schemas.microsoft.com/office/drawing/2014/main" id="{11C4C417-9D70-6F90-AAF6-A8F8DF42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4" y="5186336"/>
                <a:ext cx="6295744" cy="1354425"/>
              </a:xfrm>
              <a:prstGeom prst="rect">
                <a:avLst/>
              </a:prstGeom>
              <a:blipFill>
                <a:blip r:embed="rId6"/>
                <a:stretch>
                  <a:fillRect l="-1549" t="-3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AF174F92-48E9-3CBC-2BA5-E549FEC67174}"/>
              </a:ext>
            </a:extLst>
          </p:cNvPr>
          <p:cNvSpPr/>
          <p:nvPr/>
        </p:nvSpPr>
        <p:spPr>
          <a:xfrm rot="5400000">
            <a:off x="2263260" y="4829068"/>
            <a:ext cx="339351" cy="45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Titolo 6">
            <a:extLst>
              <a:ext uri="{FF2B5EF4-FFF2-40B4-BE49-F238E27FC236}">
                <a16:creationId xmlns:a16="http://schemas.microsoft.com/office/drawing/2014/main" id="{12B9872F-07AE-567E-C751-21C7C29D79FE}"/>
              </a:ext>
            </a:extLst>
          </p:cNvPr>
          <p:cNvSpPr txBox="1">
            <a:spLocks/>
          </p:cNvSpPr>
          <p:nvPr/>
        </p:nvSpPr>
        <p:spPr>
          <a:xfrm>
            <a:off x="6361036" y="5076971"/>
            <a:ext cx="4203735" cy="430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it-I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err="1"/>
              <a:t>Approximated</a:t>
            </a:r>
            <a:r>
              <a:rPr lang="it-IT" sz="2000" dirty="0"/>
              <a:t> </a:t>
            </a:r>
            <a:r>
              <a:rPr lang="it-IT" sz="2000" dirty="0" err="1"/>
              <a:t>Posterior</a:t>
            </a:r>
            <a:r>
              <a:rPr lang="it-IT" sz="2000" dirty="0"/>
              <a:t> Distribution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160268-D3B9-2BD0-99D8-79A4E67D07E2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961C93CD-4E52-6C16-493B-1A1753DEFB5D}"/>
              </a:ext>
            </a:extLst>
          </p:cNvPr>
          <p:cNvSpPr/>
          <p:nvPr/>
        </p:nvSpPr>
        <p:spPr>
          <a:xfrm>
            <a:off x="5858841" y="5946779"/>
            <a:ext cx="385683" cy="305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5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it-IT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11">
                <a:extLst>
                  <a:ext uri="{FF2B5EF4-FFF2-40B4-BE49-F238E27FC236}">
                    <a16:creationId xmlns:a16="http://schemas.microsoft.com/office/drawing/2014/main" id="{68EF30A1-D347-9928-EA3B-6FB3A3620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78" y="1294015"/>
                <a:ext cx="11460401" cy="2134985"/>
              </a:xfrm>
              <a:prstGeom prst="rect">
                <a:avLst/>
              </a:prstGeom>
            </p:spPr>
            <p:txBody>
              <a:bodyPr vert="horz" wrap="square" lIns="0" tIns="0" rIns="0" bIns="0" numCol="2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sz="1600" dirty="0"/>
                  <a:t>Resample particles based on their weight by drawing ancestor indices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/>
                  <a:t> based on the previous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457200" indent="-457200">
                  <a:buAutoNum type="arabicPeriod"/>
                </a:pPr>
                <a:r>
                  <a:rPr lang="en-US" sz="1600" dirty="0"/>
                  <a:t>Pick the ancestor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6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baseline="-2500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1600" dirty="0"/>
                  <a:t> and use it to sample a new stochastic latent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/>
                  <a:t> from the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1600" dirty="0"/>
                  <a:t> conditioned on the ancestor value and the last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/>
                  <a:t> (with </a:t>
                </a:r>
                <a:r>
                  <a:rPr lang="en-US" sz="1600" b="1" dirty="0" err="1">
                    <a:solidFill>
                      <a:srgbClr val="00B0F0">
                        <a:alpha val="60000"/>
                      </a:srgbClr>
                    </a:solidFill>
                  </a:rPr>
                  <a:t>reparametrization</a:t>
                </a:r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00B0F0">
                        <a:alpha val="60000"/>
                      </a:srgbClr>
                    </a:solidFill>
                  </a:rPr>
                  <a:t>trick</a:t>
                </a:r>
                <a:r>
                  <a:rPr lang="en-US" sz="1600" dirty="0"/>
                  <a:t>). </a:t>
                </a:r>
              </a:p>
              <a:p>
                <a:pPr marL="457200" indent="-457200">
                  <a:buAutoNum type="arabicPeriod"/>
                </a:pP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/>
                  <a:t> from the first RNN</a:t>
                </a:r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the following formula:.</a:t>
                </a:r>
              </a:p>
              <a:p>
                <a:pPr marL="457200" indent="-457200">
                  <a:buAutoNum type="arabicPeriod"/>
                </a:pPr>
                <a:r>
                  <a:rPr lang="it-IT" sz="1600" dirty="0"/>
                  <a:t>Aggregate </a:t>
                </a:r>
                <a:r>
                  <a:rPr lang="it-IT" sz="1600" dirty="0" err="1"/>
                  <a:t>all</a:t>
                </a:r>
                <a:r>
                  <a:rPr lang="it-IT" sz="1600" dirty="0"/>
                  <a:t> the K </a:t>
                </a:r>
                <a:r>
                  <a:rPr lang="it-IT" sz="1600" dirty="0" err="1"/>
                  <a:t>values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into</a:t>
                </a:r>
                <a:r>
                  <a:rPr lang="it-IT" sz="1600" dirty="0"/>
                  <a:t> the new </a:t>
                </a:r>
                <a:r>
                  <a:rPr lang="it-IT" sz="1600" dirty="0" err="1"/>
                  <a:t>belief</a:t>
                </a:r>
                <a:r>
                  <a:rPr lang="it-IT" sz="1600" dirty="0"/>
                  <a:t> state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it-IT" sz="16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600" dirty="0"/>
                  <a:t> and </a:t>
                </a:r>
                <a:r>
                  <a:rPr lang="it-IT" sz="1600" dirty="0" err="1"/>
                  <a:t>summarize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into</a:t>
                </a:r>
                <a:r>
                  <a:rPr lang="it-IT" sz="1600" dirty="0"/>
                  <a:t> a </a:t>
                </a:r>
                <a:r>
                  <a:rPr lang="it-IT" sz="1600" dirty="0" err="1"/>
                  <a:t>vector</a:t>
                </a:r>
                <a:r>
                  <a:rPr lang="it-IT" sz="1600" dirty="0"/>
                  <a:t> </a:t>
                </a:r>
                <a:r>
                  <a:rPr lang="it-IT" sz="1600" dirty="0" err="1"/>
                  <a:t>representation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it-IT" sz="16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a second RNN</a:t>
                </a:r>
              </a:p>
              <a:p>
                <a:pPr marL="457200" indent="-457200">
                  <a:buAutoNum type="arabicPeriod"/>
                </a:pPr>
                <a:r>
                  <a:rPr lang="it-IT" sz="1600" dirty="0" err="1"/>
                  <a:t>Actor-Critic</a:t>
                </a:r>
                <a:r>
                  <a:rPr lang="it-IT" sz="1600" dirty="0"/>
                  <a:t> can </a:t>
                </a:r>
                <a:r>
                  <a:rPr lang="it-IT" sz="1600" dirty="0" err="1"/>
                  <a:t>now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condition</a:t>
                </a:r>
                <a:r>
                  <a:rPr lang="it-IT" sz="16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it-IT" sz="1600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it-IT" sz="16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input for the </a:t>
                </a:r>
                <a:r>
                  <a:rPr lang="it-IT" sz="1600" dirty="0" err="1"/>
                  <a:t>next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iteration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timestep</a:t>
                </a:r>
                <a:r>
                  <a:rPr lang="it-IT" sz="1600" dirty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8" name="Segnaposto contenuto 11">
                <a:extLst>
                  <a:ext uri="{FF2B5EF4-FFF2-40B4-BE49-F238E27FC236}">
                    <a16:creationId xmlns:a16="http://schemas.microsoft.com/office/drawing/2014/main" id="{68EF30A1-D347-9928-EA3B-6FB3A3620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8" y="1294015"/>
                <a:ext cx="11460401" cy="2134985"/>
              </a:xfrm>
              <a:prstGeom prst="rect">
                <a:avLst/>
              </a:prstGeom>
              <a:blipFill>
                <a:blip r:embed="rId2"/>
                <a:stretch>
                  <a:fillRect l="-1064" t="-2849" r="-9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74E88-EFD1-EFD3-AA81-2750F884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27" y="3564884"/>
            <a:ext cx="8187410" cy="3078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8A003-51A1-A5BE-EE78-E4F4D261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8" y="4553562"/>
            <a:ext cx="1803493" cy="52707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D7AF38D-9004-4CE5-F485-B3228533FAD9}"/>
              </a:ext>
            </a:extLst>
          </p:cNvPr>
          <p:cNvSpPr/>
          <p:nvPr/>
        </p:nvSpPr>
        <p:spPr>
          <a:xfrm>
            <a:off x="718200" y="4403173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A40353-E958-AF81-16FF-810C7A9027EB}"/>
              </a:ext>
            </a:extLst>
          </p:cNvPr>
          <p:cNvSpPr/>
          <p:nvPr/>
        </p:nvSpPr>
        <p:spPr>
          <a:xfrm>
            <a:off x="11282871" y="4532719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5497CA-EB28-F9DD-FF73-A48D1EBE17D7}"/>
              </a:ext>
            </a:extLst>
          </p:cNvPr>
          <p:cNvSpPr/>
          <p:nvPr/>
        </p:nvSpPr>
        <p:spPr>
          <a:xfrm>
            <a:off x="9286431" y="4258044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303AFF-0979-AF86-235F-142025591688}"/>
              </a:ext>
            </a:extLst>
          </p:cNvPr>
          <p:cNvSpPr/>
          <p:nvPr/>
        </p:nvSpPr>
        <p:spPr>
          <a:xfrm>
            <a:off x="8021383" y="3787981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442B64-81FA-26DC-D1B9-F498B1ED9C3C}"/>
              </a:ext>
            </a:extLst>
          </p:cNvPr>
          <p:cNvSpPr/>
          <p:nvPr/>
        </p:nvSpPr>
        <p:spPr>
          <a:xfrm>
            <a:off x="7963599" y="5273728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25E9A-1A0E-0D3D-3BDE-4E884B95A6F0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contenuto 11">
            <a:extLst>
              <a:ext uri="{FF2B5EF4-FFF2-40B4-BE49-F238E27FC236}">
                <a16:creationId xmlns:a16="http://schemas.microsoft.com/office/drawing/2014/main" id="{A572DB62-5B62-984A-2F55-81C3FD850E65}"/>
              </a:ext>
            </a:extLst>
          </p:cNvPr>
          <p:cNvSpPr txBox="1">
            <a:spLocks/>
          </p:cNvSpPr>
          <p:nvPr/>
        </p:nvSpPr>
        <p:spPr>
          <a:xfrm>
            <a:off x="863328" y="3525298"/>
            <a:ext cx="4129228" cy="1105879"/>
          </a:xfrm>
          <a:prstGeom prst="rect">
            <a:avLst/>
          </a:prstGeom>
        </p:spPr>
        <p:txBody>
          <a:bodyPr vert="horz" wrap="square" lIns="0" tIns="0" rIns="0" bIns="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Steps 1,2,3 are </a:t>
            </a:r>
            <a:r>
              <a:rPr lang="it-IT" sz="1600" dirty="0" err="1"/>
              <a:t>iterated</a:t>
            </a:r>
            <a:r>
              <a:rPr lang="it-IT" sz="1600" dirty="0"/>
              <a:t> K time, with K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particles</a:t>
            </a:r>
            <a:endParaRPr lang="en-US" sz="1600" dirty="0"/>
          </a:p>
        </p:txBody>
      </p:sp>
      <p:sp>
        <p:nvSpPr>
          <p:cNvPr id="3" name="Segnaposto contenuto 11">
            <a:extLst>
              <a:ext uri="{FF2B5EF4-FFF2-40B4-BE49-F238E27FC236}">
                <a16:creationId xmlns:a16="http://schemas.microsoft.com/office/drawing/2014/main" id="{28705E32-E7BB-2D7B-CAFF-41A147BAAF63}"/>
              </a:ext>
            </a:extLst>
          </p:cNvPr>
          <p:cNvSpPr txBox="1">
            <a:spLocks/>
          </p:cNvSpPr>
          <p:nvPr/>
        </p:nvSpPr>
        <p:spPr>
          <a:xfrm>
            <a:off x="381078" y="5461805"/>
            <a:ext cx="2785128" cy="110587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Boxes </a:t>
            </a:r>
            <a:r>
              <a:rPr lang="it-IT" sz="1400" dirty="0" err="1"/>
              <a:t>indicates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 </a:t>
            </a:r>
            <a:r>
              <a:rPr lang="en-US" sz="1400" dirty="0"/>
              <a:t>Distributions are normal or Bernoulli distributions whose parameters are outputs of the neural network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C962B0-DFD3-99FE-789C-DC16D99A5838}"/>
              </a:ext>
            </a:extLst>
          </p:cNvPr>
          <p:cNvSpPr/>
          <p:nvPr/>
        </p:nvSpPr>
        <p:spPr>
          <a:xfrm>
            <a:off x="3119543" y="5801455"/>
            <a:ext cx="385683" cy="305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2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6">
            <a:extLst>
              <a:ext uri="{FF2B5EF4-FFF2-40B4-BE49-F238E27FC236}">
                <a16:creationId xmlns:a16="http://schemas.microsoft.com/office/drawing/2014/main" id="{BCEE7294-7240-FE2B-B9DA-F3071843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it-IT" dirty="0"/>
              <a:t>Loss </a:t>
            </a:r>
            <a:r>
              <a:rPr lang="it-IT" dirty="0" err="1"/>
              <a:t>Function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11">
                <a:extLst>
                  <a:ext uri="{FF2B5EF4-FFF2-40B4-BE49-F238E27FC236}">
                    <a16:creationId xmlns:a16="http://schemas.microsoft.com/office/drawing/2014/main" id="{C5C699DF-F308-DEDD-07E9-FFCE696EC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296" y="1426916"/>
                <a:ext cx="11307405" cy="1077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/>
                  <a:t>To </a:t>
                </a:r>
                <a:r>
                  <a:rPr lang="it-IT" sz="1600" dirty="0" err="1"/>
                  <a:t>encourage</a:t>
                </a:r>
                <a:r>
                  <a:rPr lang="it-IT" sz="1600" dirty="0"/>
                  <a:t> learning a model, the </a:t>
                </a:r>
                <a:r>
                  <a:rPr lang="it-IT" sz="1600" dirty="0" err="1"/>
                  <a:t>authors</a:t>
                </a:r>
                <a:r>
                  <a:rPr lang="it-IT" sz="1600" dirty="0"/>
                  <a:t> include the </a:t>
                </a:r>
                <a:r>
                  <a:rPr lang="it-IT" sz="1600" dirty="0" err="1"/>
                  <a:t>term</a:t>
                </a:r>
                <a:r>
                  <a:rPr lang="it-IT" sz="1600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𝐸𝐿𝐵𝑂</m:t>
                        </m:r>
                      </m:sup>
                    </m:sSubSup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𝑒𝑛𝑣𝑠</m:t>
                        </m:r>
                      </m:sub>
                      <m:sup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</m:nary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it-IT" sz="1600" dirty="0"/>
                  <a:t> in </a:t>
                </a:r>
                <a:r>
                  <a:rPr lang="it-IT" sz="1600" dirty="0" err="1"/>
                  <a:t>each</a:t>
                </a:r>
                <a:r>
                  <a:rPr lang="it-IT" sz="1600" dirty="0"/>
                  <a:t> </a:t>
                </a:r>
                <a:r>
                  <a:rPr lang="it-IT" sz="1600" dirty="0" err="1"/>
                  <a:t>gradient</a:t>
                </a:r>
                <a:r>
                  <a:rPr lang="it-IT" sz="1600" dirty="0"/>
                  <a:t> update </a:t>
                </a:r>
                <a:r>
                  <a:rPr lang="it-IT" sz="1600" dirty="0" err="1"/>
                  <a:t>every</a:t>
                </a:r>
                <a:r>
                  <a:rPr lang="it-IT" sz="1600" dirty="0"/>
                  <a:t> ns steps. The general overall </a:t>
                </a:r>
                <a:r>
                  <a:rPr lang="it-IT" sz="1600" dirty="0" err="1"/>
                  <a:t>loss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then</a:t>
                </a:r>
                <a:r>
                  <a:rPr lang="it-IT" sz="1600" dirty="0"/>
                  <a:t>:</a:t>
                </a:r>
              </a:p>
              <a:p>
                <a:pPr marL="0" indent="0">
                  <a:buNone/>
                </a:pPr>
                <a:endParaRPr lang="it-IT" sz="1600" dirty="0"/>
              </a:p>
            </p:txBody>
          </p:sp>
        </mc:Choice>
        <mc:Fallback>
          <p:sp>
            <p:nvSpPr>
              <p:cNvPr id="9" name="Segnaposto contenuto 11">
                <a:extLst>
                  <a:ext uri="{FF2B5EF4-FFF2-40B4-BE49-F238E27FC236}">
                    <a16:creationId xmlns:a16="http://schemas.microsoft.com/office/drawing/2014/main" id="{C5C699DF-F308-DEDD-07E9-FFCE696EC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6" y="1426916"/>
                <a:ext cx="11307405" cy="1077165"/>
              </a:xfrm>
              <a:prstGeom prst="rect">
                <a:avLst/>
              </a:prstGeom>
              <a:blipFill>
                <a:blip r:embed="rId2"/>
                <a:stretch>
                  <a:fillRect l="-1133" t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1257B87-20E9-E952-390C-AFA4B0CF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01" y="2262755"/>
            <a:ext cx="4036098" cy="690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egnaposto contenuto 11">
                <a:extLst>
                  <a:ext uri="{FF2B5EF4-FFF2-40B4-BE49-F238E27FC236}">
                    <a16:creationId xmlns:a16="http://schemas.microsoft.com/office/drawing/2014/main" id="{113BDD83-4A96-3612-7524-2E614CCA1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296" y="3138902"/>
                <a:ext cx="11463192" cy="14621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/>
                  <a:t>The </a:t>
                </a:r>
                <a:r>
                  <a:rPr lang="it-IT" sz="1600" dirty="0" err="1"/>
                  <a:t>loss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depend</a:t>
                </a:r>
                <a:r>
                  <a:rPr lang="it-IT" sz="1600" dirty="0"/>
                  <a:t> on the encoder </a:t>
                </a:r>
                <a:r>
                  <a:rPr lang="it-IT" sz="1600" dirty="0" err="1"/>
                  <a:t>parameter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it-IT" sz="1600" dirty="0"/>
                  <a:t> and model </a:t>
                </a:r>
                <a:r>
                  <a:rPr lang="it-IT" sz="1600" dirty="0" err="1"/>
                  <a:t>parameter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1600" dirty="0"/>
                  <a:t>. By </a:t>
                </a:r>
                <a:r>
                  <a:rPr lang="it-IT" sz="1600" dirty="0" err="1"/>
                  <a:t>introducing</a:t>
                </a:r>
                <a:r>
                  <a:rPr lang="it-IT" sz="1600" dirty="0"/>
                  <a:t> the n-step </a:t>
                </a:r>
                <a:r>
                  <a:rPr lang="it-IT" sz="1600" dirty="0" err="1"/>
                  <a:t>approximation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𝐸𝐿𝐵𝑂</m:t>
                        </m:r>
                      </m:sup>
                    </m:sSubSup>
                  </m:oMath>
                </a14:m>
                <a:r>
                  <a:rPr lang="it-IT" sz="1600" dirty="0"/>
                  <a:t>, the model </a:t>
                </a:r>
                <a:r>
                  <a:rPr lang="it-IT" sz="1600" b="1" dirty="0">
                    <a:solidFill>
                      <a:srgbClr val="00B0F0">
                        <a:alpha val="60000"/>
                      </a:srgbClr>
                    </a:solidFill>
                  </a:rPr>
                  <a:t>can </a:t>
                </a:r>
                <a:r>
                  <a:rPr lang="it-IT" sz="1600" b="1" dirty="0" err="1">
                    <a:solidFill>
                      <a:srgbClr val="00B0F0">
                        <a:alpha val="60000"/>
                      </a:srgbClr>
                    </a:solidFill>
                  </a:rPr>
                  <a:t>learn</a:t>
                </a:r>
                <a:r>
                  <a:rPr lang="it-IT" sz="1600" b="1" dirty="0">
                    <a:solidFill>
                      <a:srgbClr val="00B0F0">
                        <a:alpha val="60000"/>
                      </a:srgbClr>
                    </a:solidFill>
                  </a:rPr>
                  <a:t> to </a:t>
                </a:r>
                <a:r>
                  <a:rPr lang="it-IT" sz="1600" b="1" dirty="0" err="1">
                    <a:solidFill>
                      <a:srgbClr val="00B0F0">
                        <a:alpha val="60000"/>
                      </a:srgbClr>
                    </a:solidFill>
                  </a:rPr>
                  <a:t>jointly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optimize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𝐸𝐿𝐵𝑂</m:t>
                        </m:r>
                      </m:sup>
                    </m:sSubSup>
                  </m:oMath>
                </a14:m>
                <a:r>
                  <a:rPr lang="it-IT" sz="1600" dirty="0"/>
                  <a:t> and the RL </a:t>
                </a:r>
                <a:r>
                  <a:rPr lang="it-IT" sz="1600" dirty="0" err="1"/>
                  <a:t>loss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p>
                    </m:sSup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it-IT" sz="1600" dirty="0"/>
                  <a:t>.</a:t>
                </a:r>
              </a:p>
              <a:p>
                <a:pPr marL="0" indent="0">
                  <a:buNone/>
                </a:pPr>
                <a:r>
                  <a:rPr lang="it-IT" sz="1600" dirty="0" err="1"/>
                  <a:t>If</a:t>
                </a:r>
                <a:r>
                  <a:rPr lang="it-IT" sz="1600" dirty="0"/>
                  <a:t> </a:t>
                </a:r>
                <a:r>
                  <a:rPr lang="it-IT" sz="1600" dirty="0" err="1"/>
                  <a:t>we</a:t>
                </a:r>
                <a:r>
                  <a:rPr lang="it-IT" sz="1600" dirty="0"/>
                  <a:t> assume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observations</a:t>
                </a:r>
                <a:r>
                  <a:rPr lang="it-IT" sz="1600" dirty="0"/>
                  <a:t> and actions are </a:t>
                </a:r>
                <a:r>
                  <a:rPr lang="it-IT" sz="1600" dirty="0" err="1"/>
                  <a:t>drawn</a:t>
                </a:r>
                <a:r>
                  <a:rPr lang="it-IT" sz="1600" dirty="0"/>
                  <a:t> from the </a:t>
                </a:r>
                <a:r>
                  <a:rPr lang="it-IT" sz="1600" dirty="0" err="1"/>
                  <a:t>stationary</a:t>
                </a:r>
                <a:r>
                  <a:rPr lang="it-IT" sz="1600" dirty="0"/>
                  <a:t> state </a:t>
                </a:r>
                <a:r>
                  <a:rPr lang="it-IT" sz="1600" dirty="0" err="1"/>
                  <a:t>distribution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induced</a:t>
                </a:r>
                <a:r>
                  <a:rPr lang="it-IT" sz="1600" dirty="0"/>
                  <a:t> by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it-IT" sz="1600" dirty="0"/>
                  <a:t>,  </a:t>
                </a:r>
                <a:r>
                  <a:rPr lang="it-IT" sz="1600" dirty="0" err="1"/>
                  <a:t>then</a:t>
                </a:r>
                <a:r>
                  <a:rPr lang="it-IT" sz="1600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𝐸𝐿𝐵𝑂</m:t>
                        </m:r>
                      </m:sup>
                    </m:sSubSup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 </a:t>
                </a:r>
                <a:r>
                  <a:rPr lang="it-IT" sz="1600" dirty="0" err="1"/>
                  <a:t>stochastic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approximation</a:t>
                </a:r>
                <a:r>
                  <a:rPr lang="it-IT" sz="1600" dirty="0"/>
                  <a:t> to the action-</a:t>
                </a:r>
                <a:r>
                  <a:rPr lang="it-IT" sz="1600" dirty="0" err="1"/>
                  <a:t>conditioned</a:t>
                </a:r>
                <a:r>
                  <a:rPr lang="it-IT" sz="1600" dirty="0"/>
                  <a:t> ELBO</a:t>
                </a:r>
              </a:p>
            </p:txBody>
          </p:sp>
        </mc:Choice>
        <mc:Fallback>
          <p:sp>
            <p:nvSpPr>
              <p:cNvPr id="14" name="Segnaposto contenuto 11">
                <a:extLst>
                  <a:ext uri="{FF2B5EF4-FFF2-40B4-BE49-F238E27FC236}">
                    <a16:creationId xmlns:a16="http://schemas.microsoft.com/office/drawing/2014/main" id="{113BDD83-4A96-3612-7524-2E614CCA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6" y="3138902"/>
                <a:ext cx="11463192" cy="1462147"/>
              </a:xfrm>
              <a:prstGeom prst="rect">
                <a:avLst/>
              </a:prstGeom>
              <a:blipFill>
                <a:blip r:embed="rId4"/>
                <a:stretch>
                  <a:fillRect l="-1117" t="-3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8A66C91-897A-000B-1BD2-022975AE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542" y="4416769"/>
            <a:ext cx="2378633" cy="81076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08BB43B-B6F7-8A26-BB76-B15D6EF29171}"/>
              </a:ext>
            </a:extLst>
          </p:cNvPr>
          <p:cNvSpPr/>
          <p:nvPr/>
        </p:nvSpPr>
        <p:spPr>
          <a:xfrm>
            <a:off x="9338485" y="1231441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4C4994-6525-CF07-EBB2-2DADE4683CFD}"/>
              </a:ext>
            </a:extLst>
          </p:cNvPr>
          <p:cNvSpPr/>
          <p:nvPr/>
        </p:nvSpPr>
        <p:spPr>
          <a:xfrm>
            <a:off x="7666105" y="4241294"/>
            <a:ext cx="290257" cy="29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egnaposto contenuto 11">
                <a:extLst>
                  <a:ext uri="{FF2B5EF4-FFF2-40B4-BE49-F238E27FC236}">
                    <a16:creationId xmlns:a16="http://schemas.microsoft.com/office/drawing/2014/main" id="{E8CE3C2C-21D5-0A80-4F59-5DADBCD0A9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296" y="5288224"/>
                <a:ext cx="11307405" cy="111257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/>
                  <a:t>To make </a:t>
                </a:r>
                <a:r>
                  <a:rPr lang="it-IT" sz="1600" dirty="0" err="1"/>
                  <a:t>equation</a:t>
                </a:r>
                <a:r>
                  <a:rPr lang="it-IT" sz="1600" dirty="0"/>
                  <a:t> (2) </a:t>
                </a:r>
                <a:r>
                  <a:rPr lang="it-IT" sz="1600" dirty="0" err="1"/>
                  <a:t>tractable</a:t>
                </a:r>
                <a:r>
                  <a:rPr lang="it-IT" sz="1600" dirty="0"/>
                  <a:t>, the </a:t>
                </a:r>
                <a:r>
                  <a:rPr lang="it-IT" sz="1600" dirty="0" err="1"/>
                  <a:t>authors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approximate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expectation</a:t>
                </a:r>
                <a:r>
                  <a:rPr lang="it-IT" sz="1600" dirty="0"/>
                  <a:t> over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sampled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trajectories</a:t>
                </a:r>
                <a:r>
                  <a:rPr lang="it-IT" sz="16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environments</a:t>
                </a:r>
                <a:r>
                  <a:rPr lang="it-IT" sz="1600" dirty="0"/>
                  <a:t>. </a:t>
                </a:r>
                <a:r>
                  <a:rPr lang="it-IT" sz="1600" dirty="0" err="1"/>
                  <a:t>Furthermore</a:t>
                </a:r>
                <a:r>
                  <a:rPr lang="it-IT" sz="1600" dirty="0"/>
                  <a:t>, </a:t>
                </a:r>
                <a:r>
                  <a:rPr lang="it-IT" sz="1600" dirty="0" err="1"/>
                  <a:t>because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we</a:t>
                </a:r>
                <a:r>
                  <a:rPr lang="it-IT" sz="1600" dirty="0"/>
                  <a:t> assume a </a:t>
                </a:r>
                <a:r>
                  <a:rPr lang="it-IT" sz="1600" dirty="0" err="1"/>
                  <a:t>stationary</a:t>
                </a:r>
                <a:r>
                  <a:rPr lang="it-IT" sz="1600" dirty="0"/>
                  <a:t> state </a:t>
                </a:r>
                <a:r>
                  <a:rPr lang="it-IT" sz="1600" dirty="0" err="1"/>
                  <a:t>distribution</a:t>
                </a:r>
                <a:r>
                  <a:rPr lang="it-IT" sz="1600" dirty="0"/>
                  <a:t>, </a:t>
                </a:r>
                <a:r>
                  <a:rPr lang="it-IT" sz="1600" dirty="0" err="1"/>
                  <a:t>we</a:t>
                </a:r>
                <a:r>
                  <a:rPr lang="it-IT" sz="1600" dirty="0"/>
                  <a:t> can take the sum over T </a:t>
                </a:r>
                <a:r>
                  <a:rPr lang="it-IT" sz="1600" dirty="0" err="1"/>
                  <a:t>outside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</a:t>
                </a:r>
                <a:r>
                  <a:rPr lang="it-IT" sz="1600" dirty="0" err="1"/>
                  <a:t>expectations</a:t>
                </a:r>
                <a:r>
                  <a:rPr lang="it-IT" sz="1600" dirty="0"/>
                  <a:t>. </a:t>
                </a:r>
                <a:r>
                  <a:rPr lang="it-IT" sz="1600" dirty="0" err="1"/>
                  <a:t>This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allows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us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perform</a:t>
                </a:r>
                <a:r>
                  <a:rPr lang="it-IT" sz="1600" dirty="0"/>
                  <a:t> a </a:t>
                </a:r>
                <a:r>
                  <a:rPr lang="it-IT" sz="1600" dirty="0" err="1"/>
                  <a:t>stochastic</a:t>
                </a:r>
                <a:r>
                  <a:rPr lang="it-IT" sz="1600" dirty="0"/>
                  <a:t> </a:t>
                </a:r>
                <a:r>
                  <a:rPr lang="it-IT" sz="1600" dirty="0" err="1"/>
                  <a:t>gradient</a:t>
                </a:r>
                <a:r>
                  <a:rPr lang="it-IT" sz="1600" dirty="0"/>
                  <a:t> update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based</a:t>
                </a:r>
                <a:r>
                  <a:rPr lang="it-IT" sz="1600" dirty="0"/>
                  <a:t> on </a:t>
                </a:r>
                <a:r>
                  <a:rPr lang="it-IT" sz="1600" dirty="0" err="1"/>
                  <a:t>only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summands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instead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all</a:t>
                </a:r>
                <a:r>
                  <a:rPr lang="it-IT" sz="1600" dirty="0"/>
                  <a:t> T, </a:t>
                </a:r>
                <a:r>
                  <a:rPr lang="it-IT" sz="1600" dirty="0" err="1"/>
                  <a:t>leading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equation</a:t>
                </a:r>
                <a:r>
                  <a:rPr lang="it-IT" sz="1600" dirty="0"/>
                  <a:t> (1) </a:t>
                </a:r>
                <a:r>
                  <a:rPr lang="it-IT" sz="1600" dirty="0" err="1"/>
                  <a:t>which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includes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additional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minus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sign</a:t>
                </a:r>
                <a:r>
                  <a:rPr lang="it-IT" sz="1600" dirty="0"/>
                  <a:t> to account for </a:t>
                </a:r>
                <a:r>
                  <a:rPr lang="it-IT" sz="1600" dirty="0" err="1"/>
                  <a:t>its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minimization</a:t>
                </a:r>
                <a:r>
                  <a:rPr lang="it-IT" sz="1600" dirty="0"/>
                  <a:t>.</a:t>
                </a:r>
              </a:p>
            </p:txBody>
          </p:sp>
        </mc:Choice>
        <mc:Fallback>
          <p:sp>
            <p:nvSpPr>
              <p:cNvPr id="19" name="Segnaposto contenuto 11">
                <a:extLst>
                  <a:ext uri="{FF2B5EF4-FFF2-40B4-BE49-F238E27FC236}">
                    <a16:creationId xmlns:a16="http://schemas.microsoft.com/office/drawing/2014/main" id="{E8CE3C2C-21D5-0A80-4F59-5DADBCD0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6" y="5288224"/>
                <a:ext cx="11307405" cy="1112574"/>
              </a:xfrm>
              <a:prstGeom prst="rect">
                <a:avLst/>
              </a:prstGeom>
              <a:blipFill>
                <a:blip r:embed="rId6"/>
                <a:stretch>
                  <a:fillRect l="-1133" t="-4918" r="-1133" b="-60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B8D8A6-B47B-AAEB-7FFD-8DAFAE448ADB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4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dirty="0" err="1"/>
              <a:t>Experiments</a:t>
            </a:r>
            <a:r>
              <a:rPr lang="it-IT" dirty="0"/>
              <a:t> and </a:t>
            </a:r>
            <a:r>
              <a:rPr lang="it-IT" dirty="0" err="1"/>
              <a:t>Results</a:t>
            </a:r>
            <a:endParaRPr lang="it-I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00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1C45-6A1E-8AFD-15A8-2BAC902F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it-IT" dirty="0"/>
              <a:t>Key </a:t>
            </a:r>
            <a:r>
              <a:rPr lang="it-IT"/>
              <a:t>Result</a:t>
            </a:r>
            <a:endParaRPr lang="it-IT" dirty="0"/>
          </a:p>
        </p:txBody>
      </p:sp>
      <p:sp>
        <p:nvSpPr>
          <p:cNvPr id="8" name="Segnaposto contenuto 11">
            <a:extLst>
              <a:ext uri="{FF2B5EF4-FFF2-40B4-BE49-F238E27FC236}">
                <a16:creationId xmlns:a16="http://schemas.microsoft.com/office/drawing/2014/main" id="{9C728C13-DD17-142B-C2FD-62672A600EFD}"/>
              </a:ext>
            </a:extLst>
          </p:cNvPr>
          <p:cNvSpPr txBox="1">
            <a:spLocks/>
          </p:cNvSpPr>
          <p:nvPr/>
        </p:nvSpPr>
        <p:spPr>
          <a:xfrm>
            <a:off x="550863" y="1385063"/>
            <a:ext cx="11217466" cy="10727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DVRL </a:t>
            </a:r>
            <a:r>
              <a:rPr lang="it-IT" sz="1600" dirty="0" err="1"/>
              <a:t>has</a:t>
            </a:r>
            <a:r>
              <a:rPr lang="it-IT" sz="1600" dirty="0"/>
              <a:t> </a:t>
            </a:r>
            <a:r>
              <a:rPr lang="it-IT" sz="1600" dirty="0" err="1"/>
              <a:t>been</a:t>
            </a:r>
            <a:r>
              <a:rPr lang="it-IT" sz="1600" dirty="0"/>
              <a:t> </a:t>
            </a:r>
            <a:r>
              <a:rPr lang="it-IT" sz="1600" dirty="0" err="1"/>
              <a:t>evaluated</a:t>
            </a:r>
            <a:r>
              <a:rPr lang="it-IT" sz="1600" dirty="0"/>
              <a:t> on 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Mountain </a:t>
            </a:r>
            <a:r>
              <a:rPr lang="it-IT" sz="1600" b="1" dirty="0" err="1">
                <a:solidFill>
                  <a:srgbClr val="00B0F0">
                    <a:alpha val="60000"/>
                  </a:srgbClr>
                </a:solidFill>
              </a:rPr>
              <a:t>Hike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 </a:t>
            </a:r>
            <a:r>
              <a:rPr lang="it-IT" sz="1600" dirty="0"/>
              <a:t>and on </a:t>
            </a:r>
            <a:r>
              <a:rPr lang="it-IT" sz="1600" b="1" dirty="0" err="1">
                <a:solidFill>
                  <a:srgbClr val="00B0F0">
                    <a:alpha val="60000"/>
                  </a:srgbClr>
                </a:solidFill>
              </a:rPr>
              <a:t>flickering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 Atari</a:t>
            </a:r>
            <a:r>
              <a:rPr lang="it-IT" sz="1600" dirty="0"/>
              <a:t>. The paper shows </a:t>
            </a:r>
            <a:r>
              <a:rPr lang="it-IT" sz="1600" dirty="0" err="1"/>
              <a:t>that</a:t>
            </a:r>
            <a:r>
              <a:rPr lang="it-IT" sz="1600" dirty="0"/>
              <a:t> DVRL deals </a:t>
            </a:r>
            <a:r>
              <a:rPr lang="it-IT" sz="1600" dirty="0" err="1"/>
              <a:t>better</a:t>
            </a:r>
            <a:r>
              <a:rPr lang="it-IT" sz="1600" dirty="0"/>
              <a:t> with </a:t>
            </a:r>
            <a:r>
              <a:rPr lang="it-IT" sz="1600" dirty="0" err="1"/>
              <a:t>noisy</a:t>
            </a:r>
            <a:r>
              <a:rPr lang="it-IT" sz="1600" dirty="0"/>
              <a:t> or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occluded</a:t>
            </a:r>
            <a:r>
              <a:rPr lang="it-IT" sz="1600" dirty="0"/>
              <a:t> </a:t>
            </a:r>
            <a:r>
              <a:rPr lang="it-IT" sz="1600" dirty="0" err="1"/>
              <a:t>observations</a:t>
            </a:r>
            <a:r>
              <a:rPr lang="it-IT" sz="1600" dirty="0"/>
              <a:t> and </a:t>
            </a:r>
            <a:r>
              <a:rPr lang="it-IT" sz="1600" dirty="0" err="1"/>
              <a:t>scales</a:t>
            </a:r>
            <a:r>
              <a:rPr lang="it-IT" sz="1600" dirty="0"/>
              <a:t> to high </a:t>
            </a:r>
            <a:r>
              <a:rPr lang="it-IT" sz="1600" dirty="0" err="1"/>
              <a:t>dimensional</a:t>
            </a:r>
            <a:r>
              <a:rPr lang="it-IT" sz="1600" dirty="0"/>
              <a:t> and </a:t>
            </a:r>
            <a:r>
              <a:rPr lang="it-IT" sz="1600" dirty="0" err="1"/>
              <a:t>continuous</a:t>
            </a:r>
            <a:r>
              <a:rPr lang="it-IT" sz="1600" dirty="0"/>
              <a:t> </a:t>
            </a:r>
            <a:r>
              <a:rPr lang="it-IT" sz="1600" dirty="0" err="1"/>
              <a:t>observation</a:t>
            </a:r>
            <a:r>
              <a:rPr lang="it-IT" sz="1600" dirty="0"/>
              <a:t> </a:t>
            </a:r>
            <a:r>
              <a:rPr lang="it-IT" sz="1600" dirty="0" err="1"/>
              <a:t>spaces</a:t>
            </a:r>
            <a:r>
              <a:rPr lang="it-IT" sz="1600" dirty="0"/>
              <a:t> (e.g. images, </a:t>
            </a:r>
            <a:r>
              <a:rPr lang="it-IT" sz="1600" dirty="0" err="1"/>
              <a:t>comples</a:t>
            </a:r>
            <a:r>
              <a:rPr lang="it-IT" sz="1600" dirty="0"/>
              <a:t> tasks). The </a:t>
            </a:r>
            <a:r>
              <a:rPr lang="it-IT" sz="1600" dirty="0" err="1"/>
              <a:t>experiments</a:t>
            </a:r>
            <a:r>
              <a:rPr lang="it-IT" sz="1600" dirty="0"/>
              <a:t>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also</a:t>
            </a:r>
            <a:r>
              <a:rPr lang="it-IT" sz="1600" dirty="0"/>
              <a:t> </a:t>
            </a:r>
            <a:r>
              <a:rPr lang="it-IT" sz="1600" dirty="0" err="1"/>
              <a:t>perform</a:t>
            </a:r>
            <a:r>
              <a:rPr lang="it-IT" sz="1600" dirty="0"/>
              <a:t> a </a:t>
            </a:r>
            <a:r>
              <a:rPr lang="it-IT" sz="1600" dirty="0" err="1"/>
              <a:t>series</a:t>
            </a:r>
            <a:r>
              <a:rPr lang="it-IT" sz="1600" dirty="0"/>
              <a:t> of </a:t>
            </a:r>
            <a:r>
              <a:rPr lang="it-IT" sz="1600" b="1" dirty="0" err="1">
                <a:solidFill>
                  <a:srgbClr val="00B0F0">
                    <a:alpha val="60000"/>
                  </a:srgbClr>
                </a:solidFill>
              </a:rPr>
              <a:t>Ablation</a:t>
            </a:r>
            <a:r>
              <a:rPr lang="it-IT" sz="1600" b="1" dirty="0">
                <a:solidFill>
                  <a:srgbClr val="00B0F0">
                    <a:alpha val="60000"/>
                  </a:srgbClr>
                </a:solidFill>
              </a:rPr>
              <a:t> studies</a:t>
            </a:r>
            <a:r>
              <a:rPr lang="it-IT" sz="1600" dirty="0"/>
              <a:t>, </a:t>
            </a:r>
            <a:r>
              <a:rPr lang="it-IT" sz="1600" dirty="0" err="1"/>
              <a:t>showing</a:t>
            </a:r>
            <a:r>
              <a:rPr lang="it-IT" sz="1600" dirty="0"/>
              <a:t> the </a:t>
            </a:r>
            <a:r>
              <a:rPr lang="it-IT" sz="1600" dirty="0" err="1"/>
              <a:t>importance</a:t>
            </a:r>
            <a:r>
              <a:rPr lang="it-IT" sz="1600" dirty="0"/>
              <a:t> of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particles</a:t>
            </a:r>
            <a:r>
              <a:rPr lang="it-IT" sz="1600" dirty="0"/>
              <a:t>, </a:t>
            </a:r>
            <a:r>
              <a:rPr lang="it-IT" sz="1600" dirty="0" err="1"/>
              <a:t>including</a:t>
            </a:r>
            <a:r>
              <a:rPr lang="it-IT" sz="1600" dirty="0"/>
              <a:t> the ELBO training </a:t>
            </a:r>
            <a:r>
              <a:rPr lang="it-IT" sz="1600" dirty="0" err="1"/>
              <a:t>objective</a:t>
            </a:r>
            <a:r>
              <a:rPr lang="it-IT" sz="1600" dirty="0"/>
              <a:t> in the </a:t>
            </a:r>
            <a:r>
              <a:rPr lang="it-IT" sz="1600" dirty="0" err="1"/>
              <a:t>loss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and </a:t>
            </a:r>
            <a:r>
              <a:rPr lang="it-IT" sz="1600" dirty="0" err="1"/>
              <a:t>jointly</a:t>
            </a:r>
            <a:r>
              <a:rPr lang="it-IT" sz="1600" dirty="0"/>
              <a:t> </a:t>
            </a:r>
            <a:r>
              <a:rPr lang="it-IT" sz="1600" dirty="0" err="1"/>
              <a:t>optimising</a:t>
            </a:r>
            <a:r>
              <a:rPr lang="it-IT" sz="1600" dirty="0"/>
              <a:t> the ELBO and RL </a:t>
            </a:r>
            <a:r>
              <a:rPr lang="it-IT" sz="1600" dirty="0" err="1"/>
              <a:t>losses</a:t>
            </a:r>
            <a:r>
              <a:rPr lang="it-IT" sz="1600" dirty="0"/>
              <a:t>. The </a:t>
            </a:r>
            <a:r>
              <a:rPr lang="it-IT" sz="1600" dirty="0" err="1"/>
              <a:t>RNNs</a:t>
            </a:r>
            <a:r>
              <a:rPr lang="it-IT" sz="1600" dirty="0"/>
              <a:t> </a:t>
            </a:r>
            <a:r>
              <a:rPr lang="it-IT" sz="1600" dirty="0" err="1"/>
              <a:t>used</a:t>
            </a:r>
            <a:r>
              <a:rPr lang="it-IT" sz="1600" dirty="0"/>
              <a:t> are </a:t>
            </a:r>
            <a:r>
              <a:rPr lang="it-IT" sz="1600" dirty="0" err="1"/>
              <a:t>gated</a:t>
            </a:r>
            <a:r>
              <a:rPr lang="it-IT" sz="1600" dirty="0"/>
              <a:t> </a:t>
            </a:r>
            <a:r>
              <a:rPr lang="it-IT" sz="1600" dirty="0" err="1"/>
              <a:t>recurrent</a:t>
            </a:r>
            <a:r>
              <a:rPr lang="it-IT" sz="1600" dirty="0"/>
              <a:t> network (</a:t>
            </a:r>
            <a:r>
              <a:rPr lang="it-IT" sz="1600" dirty="0" err="1"/>
              <a:t>GRUs</a:t>
            </a:r>
            <a:r>
              <a:rPr lang="it-IT" sz="1600" dirty="0"/>
              <a:t>).</a:t>
            </a:r>
          </a:p>
          <a:p>
            <a:pPr marL="0">
              <a:lnSpc>
                <a:spcPct val="100000"/>
              </a:lnSpc>
            </a:pPr>
            <a:endParaRPr lang="it-IT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CFC3B-7878-3097-2826-34ECAFCC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5" y="4377094"/>
            <a:ext cx="3488825" cy="2259014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6A5B-641D-63AB-CAF1-928361D6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F0ED61-B719-08D2-E845-222098430D4E}"/>
                  </a:ext>
                </a:extLst>
              </p:cNvPr>
              <p:cNvSpPr txBox="1"/>
              <p:nvPr/>
            </p:nvSpPr>
            <p:spPr>
              <a:xfrm>
                <a:off x="423672" y="2544473"/>
                <a:ext cx="472522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>
                  <a:lnSpc>
                    <a:spcPct val="100000"/>
                  </a:lnSpc>
                </a:pP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main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difficulty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in Mountain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Hike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is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to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correctly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estimate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current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position.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Consequently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, the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achieved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return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reflects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the capability of the network to do so. 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DVRL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outperforms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RNN </a:t>
                </a:r>
                <a:r>
                  <a:rPr lang="it-IT" sz="1600" b="1" dirty="0" err="1">
                    <a:solidFill>
                      <a:srgbClr val="92D050"/>
                    </a:solidFill>
                  </a:rPr>
                  <a:t>based</a:t>
                </a:r>
                <a:r>
                  <a:rPr lang="it-IT" sz="1600" b="1" dirty="0">
                    <a:solidFill>
                      <a:srgbClr val="92D050"/>
                    </a:solidFill>
                  </a:rPr>
                  <a:t> policies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,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especially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for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higher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levels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of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observation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alpha val="60000"/>
                      </a:schemeClr>
                    </a:solidFill>
                  </a:rPr>
                  <a:t>noise</a:t>
                </a:r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>
                            <a:solidFill>
                              <a:schemeClr val="tx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>
                        <a:alpha val="6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F0ED61-B719-08D2-E845-22209843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" y="2544473"/>
                <a:ext cx="4725227" cy="1323439"/>
              </a:xfrm>
              <a:prstGeom prst="rect">
                <a:avLst/>
              </a:prstGeom>
              <a:blipFill>
                <a:blip r:embed="rId3"/>
                <a:stretch>
                  <a:fillRect l="-774" t="-1376" r="-1419" b="-4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4D8CF45-DE63-6C4C-8FA3-542F8E2590C4}"/>
              </a:ext>
            </a:extLst>
          </p:cNvPr>
          <p:cNvSpPr txBox="1"/>
          <p:nvPr/>
        </p:nvSpPr>
        <p:spPr>
          <a:xfrm>
            <a:off x="5549583" y="2480906"/>
            <a:ext cx="64922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0000"/>
              </a:lnSpc>
            </a:pP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Flickering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Atari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was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used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benchmark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since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it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was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previously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used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evaluate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the performance on ADRQN and DQRN. The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authors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, test the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same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subset of games of ADRQN and DQRN.  The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table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below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that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b="1" dirty="0">
                <a:solidFill>
                  <a:srgbClr val="92D050"/>
                </a:solidFill>
              </a:rPr>
              <a:t>DVRL </a:t>
            </a:r>
            <a:r>
              <a:rPr lang="it-IT" sz="1600" b="1" dirty="0" err="1">
                <a:solidFill>
                  <a:srgbClr val="92D050"/>
                </a:solidFill>
              </a:rPr>
              <a:t>significantly</a:t>
            </a:r>
            <a:r>
              <a:rPr lang="it-IT" sz="1600" b="1" dirty="0">
                <a:solidFill>
                  <a:srgbClr val="92D050"/>
                </a:solidFill>
              </a:rPr>
              <a:t> </a:t>
            </a:r>
            <a:r>
              <a:rPr lang="it-IT" sz="1600" b="1" dirty="0" err="1">
                <a:solidFill>
                  <a:srgbClr val="92D050"/>
                </a:solidFill>
              </a:rPr>
              <a:t>outperforms</a:t>
            </a:r>
            <a:r>
              <a:rPr lang="it-IT" sz="1600" b="1" dirty="0">
                <a:solidFill>
                  <a:srgbClr val="92D050"/>
                </a:solidFill>
              </a:rPr>
              <a:t> the RNN-</a:t>
            </a:r>
            <a:r>
              <a:rPr lang="it-IT" sz="1600" b="1" dirty="0" err="1">
                <a:solidFill>
                  <a:srgbClr val="92D050"/>
                </a:solidFill>
              </a:rPr>
              <a:t>based</a:t>
            </a:r>
            <a:r>
              <a:rPr lang="it-IT" sz="1600" b="1" dirty="0">
                <a:solidFill>
                  <a:srgbClr val="92D050"/>
                </a:solidFill>
              </a:rPr>
              <a:t> policy</a:t>
            </a:r>
            <a:r>
              <a:rPr lang="it-IT" sz="1600" dirty="0">
                <a:solidFill>
                  <a:srgbClr val="92D050"/>
                </a:solidFill>
              </a:rPr>
              <a:t> 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on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five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out of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ten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games and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narrowly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underperforms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significantly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only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one.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This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shows </a:t>
            </a:r>
            <a:r>
              <a:rPr lang="it-IT" sz="1600" dirty="0" err="1">
                <a:solidFill>
                  <a:schemeClr val="tx1">
                    <a:alpha val="60000"/>
                  </a:schemeClr>
                </a:solidFill>
              </a:rPr>
              <a:t>that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it-IT" sz="1600" b="1" dirty="0">
                <a:solidFill>
                  <a:srgbClr val="92D050"/>
                </a:solidFill>
              </a:rPr>
              <a:t>DVRL </a:t>
            </a:r>
            <a:r>
              <a:rPr lang="it-IT" sz="1600" b="1" dirty="0" err="1">
                <a:solidFill>
                  <a:srgbClr val="92D050"/>
                </a:solidFill>
              </a:rPr>
              <a:t>is</a:t>
            </a:r>
            <a:r>
              <a:rPr lang="it-IT" sz="1600" b="1" dirty="0">
                <a:solidFill>
                  <a:srgbClr val="92D050"/>
                </a:solidFill>
              </a:rPr>
              <a:t> </a:t>
            </a:r>
            <a:r>
              <a:rPr lang="it-IT" sz="1600" b="1" dirty="0" err="1">
                <a:solidFill>
                  <a:srgbClr val="92D050"/>
                </a:solidFill>
              </a:rPr>
              <a:t>viable</a:t>
            </a:r>
            <a:r>
              <a:rPr lang="it-IT" sz="1600" b="1" dirty="0">
                <a:solidFill>
                  <a:srgbClr val="92D050"/>
                </a:solidFill>
              </a:rPr>
              <a:t> for </a:t>
            </a:r>
            <a:r>
              <a:rPr lang="it-IT" sz="1600" b="1" dirty="0" err="1">
                <a:solidFill>
                  <a:srgbClr val="92D050"/>
                </a:solidFill>
              </a:rPr>
              <a:t>hig</a:t>
            </a:r>
            <a:r>
              <a:rPr lang="it-IT" sz="1600" b="1" dirty="0">
                <a:solidFill>
                  <a:srgbClr val="92D050"/>
                </a:solidFill>
              </a:rPr>
              <a:t> </a:t>
            </a:r>
            <a:r>
              <a:rPr lang="it-IT" sz="1600" b="1" dirty="0" err="1">
                <a:solidFill>
                  <a:srgbClr val="92D050"/>
                </a:solidFill>
              </a:rPr>
              <a:t>dimensional</a:t>
            </a:r>
            <a:r>
              <a:rPr lang="it-IT" sz="1600" b="1" dirty="0">
                <a:solidFill>
                  <a:srgbClr val="92D050"/>
                </a:solidFill>
              </a:rPr>
              <a:t> </a:t>
            </a:r>
            <a:r>
              <a:rPr lang="it-IT" sz="1600" b="1" dirty="0" err="1">
                <a:solidFill>
                  <a:srgbClr val="92D050"/>
                </a:solidFill>
              </a:rPr>
              <a:t>observation</a:t>
            </a:r>
            <a:r>
              <a:rPr lang="it-IT" sz="1600" b="1" dirty="0">
                <a:solidFill>
                  <a:srgbClr val="92D050"/>
                </a:solidFill>
              </a:rPr>
              <a:t> </a:t>
            </a:r>
            <a:r>
              <a:rPr lang="it-IT" sz="1600" b="1" dirty="0" err="1">
                <a:solidFill>
                  <a:srgbClr val="92D050"/>
                </a:solidFill>
              </a:rPr>
              <a:t>spaces</a:t>
            </a:r>
            <a:r>
              <a:rPr lang="it-IT" sz="1600" b="1" dirty="0">
                <a:solidFill>
                  <a:srgbClr val="92D050"/>
                </a:solidFill>
              </a:rPr>
              <a:t> with </a:t>
            </a:r>
            <a:r>
              <a:rPr lang="it-IT" sz="1600" b="1" dirty="0" err="1">
                <a:solidFill>
                  <a:srgbClr val="92D050"/>
                </a:solidFill>
              </a:rPr>
              <a:t>complex</a:t>
            </a:r>
            <a:r>
              <a:rPr lang="it-IT" sz="1600" b="1" dirty="0">
                <a:solidFill>
                  <a:srgbClr val="92D050"/>
                </a:solidFill>
              </a:rPr>
              <a:t> </a:t>
            </a:r>
            <a:r>
              <a:rPr lang="it-IT" sz="1600" b="1" dirty="0" err="1">
                <a:solidFill>
                  <a:srgbClr val="92D050"/>
                </a:solidFill>
              </a:rPr>
              <a:t>environmental</a:t>
            </a:r>
            <a:r>
              <a:rPr lang="it-IT" sz="1600" b="1" dirty="0">
                <a:solidFill>
                  <a:srgbClr val="92D050"/>
                </a:solidFill>
              </a:rPr>
              <a:t> models</a:t>
            </a:r>
            <a:r>
              <a:rPr lang="it-IT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it-IT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D69DDF-D1C3-5732-5414-0F869F1B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414" y="4377094"/>
            <a:ext cx="3353730" cy="22840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33161-8138-C896-6267-8C387B8F967B}"/>
              </a:ext>
            </a:extLst>
          </p:cNvPr>
          <p:cNvCxnSpPr>
            <a:cxnSpLocks/>
          </p:cNvCxnSpPr>
          <p:nvPr/>
        </p:nvCxnSpPr>
        <p:spPr>
          <a:xfrm>
            <a:off x="488910" y="1194665"/>
            <a:ext cx="1112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665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{DE1B455D-8C8D-47D6-B57B-F68AB9A5FAD3}tf33713516_win32</Template>
  <TotalTime>953</TotalTime>
  <Words>1506</Words>
  <Application>Microsoft Office PowerPoint</Application>
  <PresentationFormat>Widescreen</PresentationFormat>
  <Paragraphs>93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Walbaum Display</vt:lpstr>
      <vt:lpstr>3DFloatVTI</vt:lpstr>
      <vt:lpstr>Deep Variational Reinforcement Learning for POMDPs</vt:lpstr>
      <vt:lpstr>Problem Introduction</vt:lpstr>
      <vt:lpstr>Problem Introduction</vt:lpstr>
      <vt:lpstr>Model Description</vt:lpstr>
      <vt:lpstr>Model Description</vt:lpstr>
      <vt:lpstr>Method</vt:lpstr>
      <vt:lpstr>Loss Function</vt:lpstr>
      <vt:lpstr>Experiments and Results</vt:lpstr>
      <vt:lpstr>Key Result</vt:lpstr>
      <vt:lpstr>Key Result</vt:lpstr>
      <vt:lpstr>Conclusions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creator>Nicassio, Gaetano</dc:creator>
  <cp:lastModifiedBy>Nicassio, Gaetano</cp:lastModifiedBy>
  <cp:revision>3</cp:revision>
  <dcterms:created xsi:type="dcterms:W3CDTF">2023-06-12T13:18:10Z</dcterms:created>
  <dcterms:modified xsi:type="dcterms:W3CDTF">2023-06-14T10:35:14Z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