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7.png" Type="http://schemas.openxmlformats.org/officeDocument/2006/relationships/image" Id="rId3"/><Relationship Target="../media/image11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0.png" Type="http://schemas.openxmlformats.org/officeDocument/2006/relationships/image" Id="rId3"/><Relationship Target="../media/image14.png" Type="http://schemas.openxmlformats.org/officeDocument/2006/relationships/image" Id="rId6"/><Relationship Target="../media/image19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00.png" Type="http://schemas.openxmlformats.org/officeDocument/2006/relationships/image" Id="rId3"/><Relationship Target="../media/image25.png" Type="http://schemas.openxmlformats.org/officeDocument/2006/relationships/image" Id="rId6"/><Relationship Target="https://play.google.com/store/apps/details?id=eu.romainpellerin.handicapp" Type="http://schemas.openxmlformats.org/officeDocument/2006/relationships/hyperlink" TargetMode="External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24.png" Type="http://schemas.openxmlformats.org/officeDocument/2006/relationships/image" Id="rId3"/><Relationship Target="http://romainpellerin.eu/handicapp/" Type="http://schemas.openxmlformats.org/officeDocument/2006/relationships/hyperlink" TargetMode="External" Id="rId6"/><Relationship Target="../media/image00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omainpellerin.eu/handicapp/slideshow" Type="http://schemas.openxmlformats.org/officeDocument/2006/relationships/hyperlink" TargetMode="External" Id="rId4"/><Relationship Target="../media/image2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4"/><Relationship Target="../media/image00.png" Type="http://schemas.openxmlformats.org/officeDocument/2006/relationships/image" Id="rId3"/><Relationship Target="../media/image18.jpg" Type="http://schemas.openxmlformats.org/officeDocument/2006/relationships/image" Id="rId6"/><Relationship Target="../media/image01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Relationship Target="../media/image02.png" Type="http://schemas.openxmlformats.org/officeDocument/2006/relationships/image" Id="rId6"/><Relationship Target="../media/image03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00.png" Type="http://schemas.openxmlformats.org/officeDocument/2006/relationships/image" Id="rId3"/><Relationship Target="../media/image10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0.png" Type="http://schemas.openxmlformats.org/officeDocument/2006/relationships/image" Id="rId3"/><Relationship Target="../media/image20.png" Type="http://schemas.openxmlformats.org/officeDocument/2006/relationships/image" Id="rId6"/><Relationship Target="../media/image16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HandicApp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2400" lang="fr"/>
              <a:t>Romain Pellerin - Tom Georgin - Thomas Senez</a:t>
            </a:r>
          </a:p>
        </p:txBody>
      </p:sp>
      <p:sp>
        <p:nvSpPr>
          <p:cNvPr id="30" name="Shape 30"/>
          <p:cNvSpPr/>
          <p:nvPr/>
        </p:nvSpPr>
        <p:spPr>
          <a:xfrm>
            <a:off y="1554331" x="6032700"/>
            <a:ext cy="2425500" cx="2425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" name="Shape 31"/>
          <p:cNvSpPr txBox="1"/>
          <p:nvPr/>
        </p:nvSpPr>
        <p:spPr>
          <a:xfrm>
            <a:off y="6009950" x="3438150"/>
            <a:ext cy="497700" cx="22677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fr" i="1"/>
              <a:t>Jeudi 6 juin 2013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1</a:t>
            </a:r>
          </a:p>
        </p:txBody>
      </p:sp>
      <p:sp>
        <p:nvSpPr>
          <p:cNvPr id="33" name="Shape 33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y="152400" x="152400"/>
            <a:ext cy="1772624" cx="16240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5" name="Shape 35"/>
          <p:cNvSpPr txBox="1"/>
          <p:nvPr/>
        </p:nvSpPr>
        <p:spPr>
          <a:xfrm>
            <a:off y="5218900" x="685800"/>
            <a:ext cy="497700" cx="492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fr" i="1"/>
              <a:t>&gt;&gt; Projet de 1ère année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2. Développement</a:t>
            </a:r>
          </a:p>
          <a:p>
            <a:pPr rtl="0" lvl="0" indent="0" marL="457200">
              <a:buNone/>
            </a:pPr>
            <a:r>
              <a:rPr sz="3600" lang="fr"/>
              <a:t>b. Nos ajouts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B7B7B7"/>
                </a:solidFill>
              </a:rPr>
              <a:t>a. Fonctions pr...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FFFFFF"/>
                </a:solidFill>
              </a:rPr>
              <a:t>b. Nos ajouts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3512150" x="1134850"/>
            <a:ext cy="1291500" cx="252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9" name="Shape 139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947332" x="457200"/>
            <a:ext cy="1291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/>
              <a:t>Traduction du texte reconnu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y="3792775" x="457200"/>
            <a:ext cy="1011000" cx="574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/>
              <a:t>Partage du texte reconnu</a:t>
            </a:r>
          </a:p>
          <a:p>
            <a:r>
              <a:t/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10</a:t>
            </a:r>
          </a:p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y="4783375" x="457200"/>
            <a:ext cy="1011000" cx="574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/>
              <a:t>Paramètres d'application</a:t>
            </a:r>
          </a:p>
        </p:txBody>
      </p:sp>
      <p:sp>
        <p:nvSpPr>
          <p:cNvPr id="144" name="Shape 144"/>
          <p:cNvSpPr/>
          <p:nvPr/>
        </p:nvSpPr>
        <p:spPr>
          <a:xfrm>
            <a:off y="2642037" x="525850"/>
            <a:ext cy="1150924" cx="80922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45" name="Shape 145"/>
          <p:cNvSpPr/>
          <p:nvPr/>
        </p:nvSpPr>
        <p:spPr>
          <a:xfrm>
            <a:off y="3947050" x="5629025"/>
            <a:ext cy="1522200" cx="20879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46" name="Shape 146"/>
          <p:cNvSpPr/>
          <p:nvPr/>
        </p:nvSpPr>
        <p:spPr>
          <a:xfrm>
            <a:off y="5609025" x="1432900"/>
            <a:ext cy="930175" cx="30546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FF0000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FF0000"/>
                </a:solidFill>
              </a:rPr>
              <a:t>Ne pas interrompre la synthèse lors de la rotation du téléphone</a:t>
            </a:r>
          </a:p>
          <a:p>
            <a:r>
              <a:t/>
            </a:r>
          </a:p>
          <a:p>
            <a:pPr rtl="0" lvl="0" indent="-419100" marL="457200">
              <a:buClr>
                <a:srgbClr val="FF0000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FF0000"/>
                </a:solidFill>
              </a:rPr>
              <a:t>Compatibilité Android 2.3.3+</a:t>
            </a:r>
          </a:p>
          <a:p>
            <a:r>
              <a:t/>
            </a:r>
          </a:p>
          <a:p>
            <a:pPr rtl="0" lvl="0" indent="-419100" marL="457200">
              <a:buClr>
                <a:srgbClr val="FF0000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FF0000"/>
                </a:solidFill>
              </a:rPr>
              <a:t>Reconnaissance en continu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3. Difficultés</a:t>
            </a:r>
          </a:p>
          <a:p>
            <a:pPr rtl="0" lvl="0">
              <a:buNone/>
            </a:pPr>
            <a:r>
              <a:rPr lang="fr"/>
              <a:t>rencontrées et solutions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fr">
                <a:solidFill>
                  <a:srgbClr val="FFFFFF"/>
                </a:solidFill>
              </a:rPr>
              <a:t>3. Difficultés rencon...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3512150" x="1134850"/>
            <a:ext cy="1291500" cx="252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5" name="Shape 155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6" name="Shape 156"/>
          <p:cNvSpPr/>
          <p:nvPr/>
        </p:nvSpPr>
        <p:spPr>
          <a:xfrm>
            <a:off y="4965640" x="1778096"/>
            <a:ext cy="1663759" cx="558780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57" name="Shape 157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11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3. Difficultés</a:t>
            </a:r>
          </a:p>
          <a:p>
            <a:pPr rtl="0" lvl="0">
              <a:buNone/>
            </a:pPr>
            <a:r>
              <a:rPr lang="fr"/>
              <a:t>rencontrées et solutions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fr">
                <a:solidFill>
                  <a:srgbClr val="FFFFFF"/>
                </a:solidFill>
              </a:rPr>
              <a:t>3. Difficultés rencon...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3512150" x="1134850"/>
            <a:ext cy="1291500" cx="252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5" name="Shape 165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6" name="Shape 166"/>
          <p:cNvSpPr/>
          <p:nvPr/>
        </p:nvSpPr>
        <p:spPr>
          <a:xfrm>
            <a:off y="4965640" x="1778096"/>
            <a:ext cy="1663759" cx="558780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67" name="Shape 167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12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274E13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274E13"/>
                </a:solidFill>
              </a:rPr>
              <a:t>Gestion manuelle de la rotation</a:t>
            </a:r>
          </a:p>
          <a:p>
            <a:r>
              <a:t/>
            </a:r>
          </a:p>
          <a:p>
            <a:pPr rtl="0" lvl="0" indent="-419100" marL="457200">
              <a:buClr>
                <a:srgbClr val="274E13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274E13"/>
                </a:solidFill>
              </a:rPr>
              <a:t>Lecture approfondie de la documentation</a:t>
            </a:r>
          </a:p>
          <a:p>
            <a:r>
              <a:t/>
            </a:r>
          </a:p>
          <a:p>
            <a:pPr rtl="0" lvl="0" indent="-419100" marL="457200">
              <a:buClr>
                <a:srgbClr val="274E13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274E13"/>
                </a:solidFill>
              </a:rPr>
              <a:t>Relance automatique de la reconnaissance à chaque fois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4. En complément</a:t>
            </a:r>
          </a:p>
          <a:p>
            <a:pPr rtl="0" lvl="0">
              <a:buNone/>
            </a:pPr>
            <a:r>
              <a:rPr sz="3600" lang="fr"/>
              <a:t>	a. Play Store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fr">
                <a:solidFill>
                  <a:srgbClr val="B7B7B7"/>
                </a:solidFill>
              </a:rPr>
              <a:t>3. Difficultés rencon...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fr">
                <a:solidFill>
                  <a:srgbClr val="B7B7B7"/>
                </a:solidFill>
              </a:rPr>
              <a:t>4. En complément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	a. Play Store</a:t>
            </a:r>
          </a:p>
        </p:txBody>
      </p:sp>
      <p:sp>
        <p:nvSpPr>
          <p:cNvPr id="175" name="Shape 175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6" name="Shape 176"/>
          <p:cNvSpPr/>
          <p:nvPr/>
        </p:nvSpPr>
        <p:spPr>
          <a:xfrm>
            <a:off y="2228850" x="3752850"/>
            <a:ext cy="571500" cx="16383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7" name="Shape 177"/>
          <p:cNvSpPr txBox="1"/>
          <p:nvPr/>
        </p:nvSpPr>
        <p:spPr>
          <a:xfrm>
            <a:off y="3017743" x="1990950"/>
            <a:ext cy="413399" cx="5162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u="sng" sz="1100" lang="fr">
                <a:solidFill>
                  <a:srgbClr val="0000FF"/>
                </a:solidFill>
                <a:hlinkClick r:id="rId5"/>
              </a:rPr>
              <a:t>https://play.google.com/store/apps/details?id=eu.romainpellerin.handicapp</a:t>
            </a:r>
          </a:p>
        </p:txBody>
      </p:sp>
      <p:sp>
        <p:nvSpPr>
          <p:cNvPr id="178" name="Shape 178"/>
          <p:cNvSpPr/>
          <p:nvPr/>
        </p:nvSpPr>
        <p:spPr>
          <a:xfrm>
            <a:off y="3480068" x="1252491"/>
            <a:ext cy="3221992" cx="663901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79" name="Shape 179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/>
        </p:nvSpPr>
        <p:spPr>
          <a:xfrm>
            <a:off y="2669120" x="1344412"/>
            <a:ext cy="3898149" cx="64537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5" name="Shape 185"/>
          <p:cNvSpPr/>
          <p:nvPr/>
        </p:nvSpPr>
        <p:spPr>
          <a:xfrm>
            <a:off y="2669544" x="1345867"/>
            <a:ext cy="3898149" cx="645371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4. En complément</a:t>
            </a:r>
          </a:p>
          <a:p>
            <a:pPr rtl="0" lvl="0">
              <a:buNone/>
            </a:pPr>
            <a:r>
              <a:rPr sz="3600" lang="fr"/>
              <a:t>	b. Site web dédié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fr">
                <a:solidFill>
                  <a:srgbClr val="B7B7B7"/>
                </a:solidFill>
              </a:rPr>
              <a:t>3. Difficultés rencon...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fr">
                <a:solidFill>
                  <a:srgbClr val="B7B7B7"/>
                </a:solidFill>
              </a:rPr>
              <a:t>4. En complément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fr">
                <a:solidFill>
                  <a:srgbClr val="B7B7B7"/>
                </a:solidFill>
              </a:rPr>
              <a:t>	a. Play Store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	b. Site web dédié</a:t>
            </a:r>
          </a:p>
          <a:p>
            <a:r>
              <a:t/>
            </a:r>
          </a:p>
        </p:txBody>
      </p:sp>
      <p:sp>
        <p:nvSpPr>
          <p:cNvPr id="188" name="Shape 188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89" name="Shape 189"/>
          <p:cNvSpPr txBox="1"/>
          <p:nvPr/>
        </p:nvSpPr>
        <p:spPr>
          <a:xfrm>
            <a:off y="2025100" x="3336150"/>
            <a:ext cy="466199" cx="2471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u="sng" sz="1100" lang="fr">
                <a:solidFill>
                  <a:srgbClr val="0000FF"/>
                </a:solidFill>
                <a:hlinkClick r:id="rId6"/>
              </a:rPr>
              <a:t>http://romainpellerin.eu/handicapp/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14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/>
        </p:nvSpPr>
        <p:spPr>
          <a:xfrm>
            <a:off y="-68475" x="-127175"/>
            <a:ext cy="7073100" cx="9440699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6" name="Shape 196"/>
          <p:cNvSpPr txBox="1"/>
          <p:nvPr/>
        </p:nvSpPr>
        <p:spPr>
          <a:xfrm>
            <a:off y="2318550" x="1778850"/>
            <a:ext cy="2220899" cx="5586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12000" lang="fr">
                <a:solidFill>
                  <a:srgbClr val="FFFFFF"/>
                </a:solidFill>
              </a:rPr>
              <a:t>DÉMO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/>
        </p:nvSpPr>
        <p:spPr>
          <a:xfrm>
            <a:off y="0" x="-1061846"/>
            <a:ext cy="6858000" cx="112676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02" name="Shape 202"/>
          <p:cNvSpPr txBox="1"/>
          <p:nvPr>
            <p:ph type="title"/>
          </p:nvPr>
        </p:nvSpPr>
        <p:spPr>
          <a:xfrm>
            <a:off y="5143512" x="523382"/>
            <a:ext cy="1522199" cx="7657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5. Conclusion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772875" x="5909025"/>
            <a:ext cy="1349999" cx="3473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4800" lang="fr">
                <a:solidFill>
                  <a:srgbClr val="92B83D"/>
                </a:solidFill>
              </a:rPr>
              <a:t>MERCI !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y="6223201" x="4831200"/>
            <a:ext cy="442499" cx="4312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u="sng" lang="fr">
                <a:solidFill>
                  <a:srgbClr val="0000FF"/>
                </a:solidFill>
                <a:hlinkClick r:id="rId4"/>
              </a:rPr>
              <a:t>http://romainpellerin.eu/handicapp/slideshow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y="5770650" x="5332350"/>
            <a:ext cy="576000" cx="3811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b="1" sz="2400" lang="fr">
                <a:solidFill>
                  <a:srgbClr val="FFFFFF"/>
                </a:solidFill>
              </a:rPr>
              <a:t>Revoir le diaporama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Sommaire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910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1400" lang="fr"/>
              <a:t>Les débuts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400" lang="fr"/>
              <a:t>Analyse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400" lang="fr"/>
              <a:t>Planification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400" lang="fr"/>
              <a:t>Organisation du groupe</a:t>
            </a:r>
          </a:p>
          <a:p>
            <a:r>
              <a:t/>
            </a:r>
          </a:p>
          <a:p>
            <a:pPr rtl="0" lvl="0" indent="-3175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1400" lang="fr"/>
              <a:t>Développement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400" lang="fr"/>
              <a:t>Fonctions principales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400" lang="fr"/>
              <a:t>Nos ajouts</a:t>
            </a:r>
          </a:p>
          <a:p>
            <a:r>
              <a:t/>
            </a:r>
          </a:p>
          <a:p>
            <a:pPr rtl="0" lvl="0" indent="-3175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1400" lang="fr"/>
              <a:t>Difficultés rencontrées et solutions</a:t>
            </a:r>
          </a:p>
          <a:p>
            <a:r>
              <a:t/>
            </a:r>
          </a:p>
          <a:p>
            <a:pPr rtl="0" lvl="0" indent="-3175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1400" lang="fr"/>
              <a:t>En complément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400" lang="fr"/>
              <a:t>Play Store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400" lang="fr"/>
              <a:t>Site web dédié</a:t>
            </a:r>
          </a:p>
          <a:p>
            <a:r>
              <a:t/>
            </a:r>
          </a:p>
          <a:p>
            <a:pPr rtl="0" lvl="0" indent="-3175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1400" lang="fr"/>
              <a:t>Démonstration</a:t>
            </a:r>
          </a:p>
          <a:p>
            <a:r>
              <a:t/>
            </a:r>
          </a:p>
          <a:p>
            <a:pPr rtl="0" lvl="0" indent="-3175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1400" lang="fr"/>
              <a:t>Conclusion</a:t>
            </a:r>
          </a:p>
          <a:p>
            <a:r>
              <a:t/>
            </a:r>
          </a:p>
        </p:txBody>
      </p:sp>
      <p:sp>
        <p:nvSpPr>
          <p:cNvPr id="42" name="Shape 42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1. Les débuts</a:t>
            </a:r>
          </a:p>
          <a:p>
            <a:pPr indent="0" marL="457200">
              <a:buNone/>
            </a:pPr>
            <a:r>
              <a:rPr sz="3600" lang="fr"/>
              <a:t>a. Analyse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5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fr" i="1"/>
              <a:t>" Le but de ce projet est de réaliser une application exploitant la </a:t>
            </a:r>
            <a:r>
              <a:rPr b="1" sz="2000" lang="fr" i="1"/>
              <a:t>reconnaissance vocale d'Android</a:t>
            </a:r>
            <a:r>
              <a:rPr sz="2000" lang="fr" i="1"/>
              <a:t> pour les Sourds.</a:t>
            </a:r>
          </a:p>
          <a:p>
            <a:pPr algn="ctr" rtl="0" lvl="0">
              <a:lnSpc>
                <a:spcPct val="15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fr" i="1"/>
              <a:t>La fonctionnalité principale consiste à transcrire en écrit les paroles d'un interlocuteur.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sz="2000" lang="fr" i="1"/>
              <a:t>Une fonctionnalité secondaire consiste à synthétiser vocalement ce que la personne écrit sur le terminal Android. "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274637" x="6598808"/>
            <a:ext cy="6995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indent="0" marL="457200">
              <a:buNone/>
            </a:pPr>
            <a:r>
              <a:rPr lang="fr">
                <a:solidFill>
                  <a:srgbClr val="FFFFFF"/>
                </a:solidFill>
              </a:rPr>
              <a:t>a. Analyse</a:t>
            </a:r>
          </a:p>
        </p:txBody>
      </p:sp>
      <p:sp>
        <p:nvSpPr>
          <p:cNvPr id="51" name="Shape 51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1. Les débuts</a:t>
            </a:r>
          </a:p>
          <a:p>
            <a:pPr rtl="0" lvl="0" indent="0" marL="457200">
              <a:buNone/>
            </a:pPr>
            <a:r>
              <a:rPr sz="3600" lang="fr"/>
              <a:t>b. Planification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B7B7B7"/>
                </a:solidFill>
              </a:rPr>
              <a:t>a. Analyse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FFFFFF"/>
                </a:solidFill>
              </a:rPr>
              <a:t>b. Planification</a:t>
            </a:r>
          </a:p>
        </p:txBody>
      </p:sp>
      <p:sp>
        <p:nvSpPr>
          <p:cNvPr id="59" name="Shape 59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/>
          <p:nvPr/>
        </p:nvSpPr>
        <p:spPr>
          <a:xfrm>
            <a:off y="3266361" x="0"/>
            <a:ext cy="1544475" cx="91439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61" name="Shape 61"/>
          <p:cNvCxnSpPr/>
          <p:nvPr/>
        </p:nvCxnSpPr>
        <p:spPr>
          <a:xfrm>
            <a:off y="2212250" x="3982075"/>
            <a:ext cy="1308900" cx="68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2" name="Shape 62"/>
          <p:cNvCxnSpPr/>
          <p:nvPr/>
        </p:nvCxnSpPr>
        <p:spPr>
          <a:xfrm rot="10800000" flipH="1">
            <a:off y="4793250" x="5023675"/>
            <a:ext cy="1410299" cx="1235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3" name="Shape 63"/>
          <p:cNvCxnSpPr/>
          <p:nvPr/>
        </p:nvCxnSpPr>
        <p:spPr>
          <a:xfrm>
            <a:off y="2304425" x="5503000"/>
            <a:ext cy="3106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64" name="Shape 64"/>
          <p:cNvSpPr txBox="1"/>
          <p:nvPr/>
        </p:nvSpPr>
        <p:spPr>
          <a:xfrm>
            <a:off y="1991025" x="2341250"/>
            <a:ext cy="774300" cx="1940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Apprentissage et recherches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6046850" x="2829775"/>
            <a:ext cy="534600" cx="2193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Développement et tests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1. Les débuts</a:t>
            </a:r>
          </a:p>
          <a:p>
            <a:pPr rtl="0" lvl="0" indent="0" marL="457200">
              <a:buNone/>
            </a:pPr>
            <a:r>
              <a:rPr sz="3600" lang="fr"/>
              <a:t>c. Organisation du groupe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274637" x="6598808"/>
            <a:ext cy="10196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B7B7B7"/>
                </a:solidFill>
              </a:rPr>
              <a:t>a. Analyse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B7B7B7"/>
                </a:solidFill>
              </a:rPr>
              <a:t>b. Planification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FFFFFF"/>
                </a:solidFill>
              </a:rPr>
              <a:t>c. Organisation...</a:t>
            </a:r>
          </a:p>
        </p:txBody>
      </p:sp>
      <p:sp>
        <p:nvSpPr>
          <p:cNvPr id="73" name="Shape 73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4" name="Shape 74"/>
          <p:cNvSpPr/>
          <p:nvPr/>
        </p:nvSpPr>
        <p:spPr>
          <a:xfrm rot="-445903">
            <a:off y="2179784" x="828806"/>
            <a:ext cy="1382166" cx="13613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5" name="Shape 75"/>
          <p:cNvSpPr txBox="1"/>
          <p:nvPr/>
        </p:nvSpPr>
        <p:spPr>
          <a:xfrm>
            <a:off y="2214768" x="2551475"/>
            <a:ext cy="1312200" cx="550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Recherche de solutions existantes et comparaison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Développement de l'application (code Java et infographie)</a:t>
            </a:r>
          </a:p>
          <a:p>
            <a:r>
              <a:t/>
            </a:r>
          </a:p>
          <a:p>
            <a:pPr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Création du site web</a:t>
            </a:r>
          </a:p>
        </p:txBody>
      </p:sp>
      <p:sp>
        <p:nvSpPr>
          <p:cNvPr id="76" name="Shape 76"/>
          <p:cNvSpPr/>
          <p:nvPr/>
        </p:nvSpPr>
        <p:spPr>
          <a:xfrm rot="429645">
            <a:off y="3295503" x="6301552"/>
            <a:ext cy="1670474" cx="13671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y="3573921" x="1055094"/>
            <a:ext cy="1423799" cx="550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Recherche des APIs existantes et gratuites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Établissement du cahier des charges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Développement de l'application (XML et traductions)</a:t>
            </a:r>
          </a:p>
        </p:txBody>
      </p:sp>
      <p:sp>
        <p:nvSpPr>
          <p:cNvPr id="78" name="Shape 78"/>
          <p:cNvSpPr/>
          <p:nvPr/>
        </p:nvSpPr>
        <p:spPr>
          <a:xfrm rot="-442531">
            <a:off y="5126169" x="824833"/>
            <a:ext cy="1546641" cx="136932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 txBox="1"/>
          <p:nvPr/>
        </p:nvSpPr>
        <p:spPr>
          <a:xfrm>
            <a:off y="5270839" x="2551475"/>
            <a:ext cy="1257299" cx="550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Recherche des APIs existantes et gratuites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Développement de l'application (XML et traductions)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fr"/>
              <a:t>Traduction du site web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/>
        </p:nvSpPr>
        <p:spPr>
          <a:xfrm>
            <a:off y="2735825" x="4649350"/>
            <a:ext cy="3831798" cx="2314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6" name="Shape 86"/>
          <p:cNvSpPr/>
          <p:nvPr/>
        </p:nvSpPr>
        <p:spPr>
          <a:xfrm>
            <a:off y="2735825" x="2088675"/>
            <a:ext cy="3831798" cx="22492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2. Développement</a:t>
            </a:r>
          </a:p>
          <a:p>
            <a:pPr rtl="0" lvl="0" indent="0" marL="457200">
              <a:buNone/>
            </a:pPr>
            <a:r>
              <a:rPr sz="3600" lang="fr"/>
              <a:t>a. Fonctions principales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FFFFFF"/>
                </a:solidFill>
              </a:rPr>
              <a:t>a. Fonctions pr...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3512150" x="1134850"/>
            <a:ext cy="1291500" cx="252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0" name="Shape 90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91" name="Shape 91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6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/>
              <a:t>Reconnaissance vocale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/>
              <a:t>Reconnaissance vocale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2. Développement</a:t>
            </a:r>
          </a:p>
          <a:p>
            <a:pPr rtl="0" lvl="0" indent="0" marL="457200">
              <a:buNone/>
            </a:pPr>
            <a:r>
              <a:rPr sz="3600" lang="fr"/>
              <a:t>a. Fonctions principales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FFFFFF"/>
                </a:solidFill>
              </a:rPr>
              <a:t>a. Fonctions pr...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3512150" x="1134850"/>
            <a:ext cy="1291500" cx="252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1" name="Shape 101"/>
          <p:cNvSpPr/>
          <p:nvPr/>
        </p:nvSpPr>
        <p:spPr>
          <a:xfrm>
            <a:off y="2870574" x="225539"/>
            <a:ext cy="954115" cx="86929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2" name="Shape 102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3" name="Shape 103"/>
          <p:cNvSpPr/>
          <p:nvPr/>
        </p:nvSpPr>
        <p:spPr>
          <a:xfrm>
            <a:off y="4258782" x="225539"/>
            <a:ext cy="1066800" cx="66008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4" name="Shape 104"/>
          <p:cNvSpPr/>
          <p:nvPr/>
        </p:nvSpPr>
        <p:spPr>
          <a:xfrm>
            <a:off y="5759675" x="225539"/>
            <a:ext cy="590550" cx="7886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5" name="Shape 105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7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3954275" x="225550"/>
            <a:ext cy="304499" cx="1949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En continu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5455175" x="225550"/>
            <a:ext cy="304499" cx="1949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Classique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2. Développement</a:t>
            </a:r>
          </a:p>
          <a:p>
            <a:pPr rtl="0" lvl="0" indent="0" marL="457200">
              <a:buNone/>
            </a:pPr>
            <a:r>
              <a:rPr sz="3600" lang="fr"/>
              <a:t>a. Fonctions principales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FFFFFF"/>
                </a:solidFill>
              </a:rPr>
              <a:t>a. Fonctions pr...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3512150" x="1134850"/>
            <a:ext cy="1291500" cx="252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5" name="Shape 115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6" name="Shape 116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8</a:t>
            </a:r>
          </a:p>
        </p:txBody>
      </p:sp>
      <p:sp>
        <p:nvSpPr>
          <p:cNvPr id="117" name="Shape 117"/>
          <p:cNvSpPr/>
          <p:nvPr/>
        </p:nvSpPr>
        <p:spPr>
          <a:xfrm>
            <a:off y="1932175" x="6598800"/>
            <a:ext cy="3507350" cx="208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y="1932175" x="963249"/>
            <a:ext cy="4572324" cx="47739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/>
              <a:t>Synthèse vocale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2. Développement</a:t>
            </a:r>
          </a:p>
          <a:p>
            <a:pPr rtl="0" lvl="0" indent="0" marL="457200">
              <a:buNone/>
            </a:pPr>
            <a:r>
              <a:rPr sz="3600" lang="fr"/>
              <a:t>a. Fonctions principales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274637" x="6598808"/>
            <a:ext cy="1376999" cx="208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1. Les débuts</a:t>
            </a:r>
          </a:p>
          <a:p>
            <a:pPr rtl="0" lvl="0">
              <a:buNone/>
            </a:pPr>
            <a:r>
              <a:rPr b="1" lang="fr">
                <a:solidFill>
                  <a:srgbClr val="B7B7B7"/>
                </a:solidFill>
              </a:rPr>
              <a:t>2. Développement</a:t>
            </a:r>
          </a:p>
          <a:p>
            <a:pPr rtl="0" lvl="0" indent="0" marL="457200">
              <a:buNone/>
            </a:pPr>
            <a:r>
              <a:rPr lang="fr">
                <a:solidFill>
                  <a:srgbClr val="FFFFFF"/>
                </a:solidFill>
              </a:rPr>
              <a:t>a. Fonctions pr...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3512150" x="1134850"/>
            <a:ext cy="1291500" cx="252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 rot="-1633465">
            <a:off y="5623324" x="8123099"/>
            <a:ext cy="1657350" cx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/>
          <p:nvPr/>
        </p:nvSpPr>
        <p:spPr>
          <a:xfrm>
            <a:off y="2682850" x="457200"/>
            <a:ext cy="210149" cx="3587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y="2305099" x="4119300"/>
            <a:ext cy="4119974" cx="39328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0" name="Shape 130"/>
          <p:cNvSpPr txBox="1"/>
          <p:nvPr/>
        </p:nvSpPr>
        <p:spPr>
          <a:xfrm>
            <a:off y="0" x="8471100"/>
            <a:ext cy="414900" cx="67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fr"/>
              <a:t>9</a:t>
            </a:r>
          </a:p>
        </p:txBody>
      </p:sp>
      <p:sp>
        <p:nvSpPr>
          <p:cNvPr id="131" name="Shape 131"/>
          <p:cNvSpPr/>
          <p:nvPr/>
        </p:nvSpPr>
        <p:spPr>
          <a:xfrm>
            <a:off y="3298325" x="1314325"/>
            <a:ext cy="3126748" cx="187339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