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p:cViewPr varScale="1">
        <p:scale>
          <a:sx n="110" d="100"/>
          <a:sy n="110" d="100"/>
        </p:scale>
        <p:origin x="5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33FC2CF-B02E-4C4E-833B-ED6EE1F0E97D}" type="datetimeFigureOut">
              <a:rPr lang="en-US" smtClean="0"/>
              <a:t>1/29/25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757D6F5-CCB8-3647-B5F0-32487F25F24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393344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FC2CF-B02E-4C4E-833B-ED6EE1F0E97D}"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323612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FC2CF-B02E-4C4E-833B-ED6EE1F0E97D}"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71526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FC2CF-B02E-4C4E-833B-ED6EE1F0E97D}"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20511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33FC2CF-B02E-4C4E-833B-ED6EE1F0E97D}" type="datetimeFigureOut">
              <a:rPr lang="en-US" smtClean="0"/>
              <a:t>1/29/25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757D6F5-CCB8-3647-B5F0-32487F25F24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067358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3FC2CF-B02E-4C4E-833B-ED6EE1F0E97D}"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287192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3FC2CF-B02E-4C4E-833B-ED6EE1F0E97D}"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312511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3FC2CF-B02E-4C4E-833B-ED6EE1F0E97D}"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320610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FC2CF-B02E-4C4E-833B-ED6EE1F0E97D}"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57D6F5-CCB8-3647-B5F0-32487F25F24A}" type="slidenum">
              <a:rPr lang="en-US" smtClean="0"/>
              <a:t>‹#›</a:t>
            </a:fld>
            <a:endParaRPr lang="en-US"/>
          </a:p>
        </p:txBody>
      </p:sp>
    </p:spTree>
    <p:extLst>
      <p:ext uri="{BB962C8B-B14F-4D97-AF65-F5344CB8AC3E}">
        <p14:creationId xmlns:p14="http://schemas.microsoft.com/office/powerpoint/2010/main" val="223300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3FC2CF-B02E-4C4E-833B-ED6EE1F0E97D}" type="datetimeFigureOut">
              <a:rPr lang="en-US" smtClean="0"/>
              <a:t>1/29/25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757D6F5-CCB8-3647-B5F0-32487F25F24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71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3FC2CF-B02E-4C4E-833B-ED6EE1F0E97D}" type="datetimeFigureOut">
              <a:rPr lang="en-US" smtClean="0"/>
              <a:t>1/29/25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757D6F5-CCB8-3647-B5F0-32487F25F24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67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33FC2CF-B02E-4C4E-833B-ED6EE1F0E97D}" type="datetimeFigureOut">
              <a:rPr lang="en-US" smtClean="0"/>
              <a:t>1/29/25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757D6F5-CCB8-3647-B5F0-32487F25F24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3247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26049-stock-market-graph-up-file"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7A6167-FCC5-49E8-B280-CECAF151E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F84046EA-4273-437E-9DE5-5AEE713C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1FAB0FA7-BB0A-B8D5-FBF3-E039C59E8BD8}"/>
              </a:ext>
            </a:extLst>
          </p:cNvPr>
          <p:cNvSpPr>
            <a:spLocks noGrp="1"/>
          </p:cNvSpPr>
          <p:nvPr>
            <p:ph type="ctrTitle"/>
          </p:nvPr>
        </p:nvSpPr>
        <p:spPr>
          <a:xfrm>
            <a:off x="1478522" y="1480930"/>
            <a:ext cx="5301138" cy="3254321"/>
          </a:xfrm>
        </p:spPr>
        <p:txBody>
          <a:bodyPr>
            <a:normAutofit/>
          </a:bodyPr>
          <a:lstStyle/>
          <a:p>
            <a:pPr algn="l"/>
            <a:r>
              <a:rPr lang="en-US" sz="6600"/>
              <a:t>Big Mountain Resort</a:t>
            </a:r>
          </a:p>
        </p:txBody>
      </p:sp>
      <p:sp>
        <p:nvSpPr>
          <p:cNvPr id="3" name="Subtitle 2">
            <a:extLst>
              <a:ext uri="{FF2B5EF4-FFF2-40B4-BE49-F238E27FC236}">
                <a16:creationId xmlns:a16="http://schemas.microsoft.com/office/drawing/2014/main" id="{D6B3BBC5-B150-8884-C645-E28686F418E8}"/>
              </a:ext>
            </a:extLst>
          </p:cNvPr>
          <p:cNvSpPr>
            <a:spLocks noGrp="1"/>
          </p:cNvSpPr>
          <p:nvPr>
            <p:ph type="subTitle" idx="1"/>
          </p:nvPr>
        </p:nvSpPr>
        <p:spPr>
          <a:xfrm>
            <a:off x="1478524" y="4804850"/>
            <a:ext cx="5284876" cy="1086237"/>
          </a:xfrm>
        </p:spPr>
        <p:txBody>
          <a:bodyPr>
            <a:normAutofit/>
          </a:bodyPr>
          <a:lstStyle/>
          <a:p>
            <a:pPr algn="l"/>
            <a:endParaRPr lang="en-US">
              <a:solidFill>
                <a:schemeClr val="tx1">
                  <a:lumMod val="95000"/>
                </a:schemeClr>
              </a:solidFill>
            </a:endParaRPr>
          </a:p>
        </p:txBody>
      </p:sp>
      <p:pic>
        <p:nvPicPr>
          <p:cNvPr id="5" name="Picture 4" descr="Cable cars">
            <a:extLst>
              <a:ext uri="{FF2B5EF4-FFF2-40B4-BE49-F238E27FC236}">
                <a16:creationId xmlns:a16="http://schemas.microsoft.com/office/drawing/2014/main" id="{EC3066FE-973A-E813-CFC7-E70909FEF938}"/>
              </a:ext>
            </a:extLst>
          </p:cNvPr>
          <p:cNvPicPr>
            <a:picLocks noChangeAspect="1"/>
          </p:cNvPicPr>
          <p:nvPr/>
        </p:nvPicPr>
        <p:blipFill>
          <a:blip r:embed="rId2"/>
          <a:srcRect l="14370" r="37292" b="-1"/>
          <a:stretch/>
        </p:blipFill>
        <p:spPr>
          <a:xfrm>
            <a:off x="7225748" y="10"/>
            <a:ext cx="4966252" cy="6857990"/>
          </a:xfrm>
          <a:prstGeom prst="rect">
            <a:avLst/>
          </a:prstGeom>
        </p:spPr>
      </p:pic>
    </p:spTree>
    <p:extLst>
      <p:ext uri="{BB962C8B-B14F-4D97-AF65-F5344CB8AC3E}">
        <p14:creationId xmlns:p14="http://schemas.microsoft.com/office/powerpoint/2010/main" val="13216243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9C2A-68CD-45C1-D9C6-80611EF3CBA1}"/>
              </a:ext>
            </a:extLst>
          </p:cNvPr>
          <p:cNvSpPr>
            <a:spLocks noGrp="1"/>
          </p:cNvSpPr>
          <p:nvPr>
            <p:ph type="title"/>
          </p:nvPr>
        </p:nvSpPr>
        <p:spPr>
          <a:xfrm>
            <a:off x="6389914" y="685800"/>
            <a:ext cx="5127172" cy="1485900"/>
          </a:xfrm>
        </p:spPr>
        <p:txBody>
          <a:bodyPr>
            <a:normAutofit/>
          </a:bodyPr>
          <a:lstStyle/>
          <a:p>
            <a:pPr lvl="0"/>
            <a:r>
              <a:rPr lang="en-US" sz="2000" b="1" dirty="0"/>
              <a:t>What opportunities are there for Big Mountain Resort to</a:t>
            </a:r>
            <a:br>
              <a:rPr lang="en-US" sz="2000" b="1" dirty="0"/>
            </a:br>
            <a:r>
              <a:rPr lang="en-US" sz="2000" b="1" dirty="0"/>
              <a:t>help offset operating costs increase of 1.5M by next year? </a:t>
            </a:r>
            <a:br>
              <a:rPr lang="en-US" sz="1800" dirty="0"/>
            </a:br>
            <a:endParaRPr lang="en-US" sz="1800" dirty="0"/>
          </a:p>
        </p:txBody>
      </p:sp>
      <p:sp>
        <p:nvSpPr>
          <p:cNvPr id="13" name="Rectangle 12">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descr="A green arrow pointing up&#10;&#10;AI-generated content may be incorrect.">
            <a:extLst>
              <a:ext uri="{FF2B5EF4-FFF2-40B4-BE49-F238E27FC236}">
                <a16:creationId xmlns:a16="http://schemas.microsoft.com/office/drawing/2014/main" id="{C7C60E60-E37C-E2D8-8CD1-362EBB1F069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23562" y="726997"/>
            <a:ext cx="5071256" cy="5083965"/>
          </a:xfrm>
          <a:prstGeom prst="rect">
            <a:avLst/>
          </a:prstGeom>
        </p:spPr>
      </p:pic>
      <p:sp>
        <p:nvSpPr>
          <p:cNvPr id="3" name="Content Placeholder 2">
            <a:extLst>
              <a:ext uri="{FF2B5EF4-FFF2-40B4-BE49-F238E27FC236}">
                <a16:creationId xmlns:a16="http://schemas.microsoft.com/office/drawing/2014/main" id="{0F8A0705-0283-DF47-2E43-47B3AFD2AA53}"/>
              </a:ext>
            </a:extLst>
          </p:cNvPr>
          <p:cNvSpPr>
            <a:spLocks noGrp="1"/>
          </p:cNvSpPr>
          <p:nvPr>
            <p:ph idx="1"/>
          </p:nvPr>
        </p:nvSpPr>
        <p:spPr>
          <a:xfrm>
            <a:off x="6389914" y="2286000"/>
            <a:ext cx="5127172" cy="3581400"/>
          </a:xfrm>
        </p:spPr>
        <p:txBody>
          <a:bodyPr>
            <a:normAutofit/>
          </a:bodyPr>
          <a:lstStyle/>
          <a:p>
            <a:r>
              <a:rPr lang="en-AU" dirty="0"/>
              <a:t>The resort recently installed a new chair lift that has raised operating costs by 1.5M just this season. Currently the pricing strategy has been to raise resort premiums to offset the costs, however there is not a lot data backing this strategy.</a:t>
            </a:r>
          </a:p>
          <a:p>
            <a:endParaRPr lang="en-US" dirty="0"/>
          </a:p>
        </p:txBody>
      </p:sp>
      <p:sp>
        <p:nvSpPr>
          <p:cNvPr id="8" name="TextBox 7">
            <a:extLst>
              <a:ext uri="{FF2B5EF4-FFF2-40B4-BE49-F238E27FC236}">
                <a16:creationId xmlns:a16="http://schemas.microsoft.com/office/drawing/2014/main" id="{46E9D881-35EE-385C-A588-214795FAB7CE}"/>
              </a:ext>
            </a:extLst>
          </p:cNvPr>
          <p:cNvSpPr txBox="1"/>
          <p:nvPr/>
        </p:nvSpPr>
        <p:spPr>
          <a:xfrm>
            <a:off x="3722054" y="5610907"/>
            <a:ext cx="237276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reepngimg.com/png/26049-stock-market-graph-up-fi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297154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B987ADF-06ED-7ED0-965A-9E2D511309FD}"/>
              </a:ext>
            </a:extLst>
          </p:cNvPr>
          <p:cNvSpPr>
            <a:spLocks noGrp="1"/>
          </p:cNvSpPr>
          <p:nvPr>
            <p:ph type="title"/>
          </p:nvPr>
        </p:nvSpPr>
        <p:spPr>
          <a:xfrm>
            <a:off x="640081" y="631373"/>
            <a:ext cx="4018839" cy="2035628"/>
          </a:xfrm>
        </p:spPr>
        <p:txBody>
          <a:bodyPr>
            <a:normAutofit/>
          </a:bodyPr>
          <a:lstStyle/>
          <a:p>
            <a:r>
              <a:rPr lang="en-US" dirty="0"/>
              <a:t>Opportunities Found</a:t>
            </a:r>
          </a:p>
        </p:txBody>
      </p:sp>
      <p:sp>
        <p:nvSpPr>
          <p:cNvPr id="3" name="Content Placeholder 2">
            <a:extLst>
              <a:ext uri="{FF2B5EF4-FFF2-40B4-BE49-F238E27FC236}">
                <a16:creationId xmlns:a16="http://schemas.microsoft.com/office/drawing/2014/main" id="{6250259E-9C8B-C580-1329-3198AA5E76CA}"/>
              </a:ext>
            </a:extLst>
          </p:cNvPr>
          <p:cNvSpPr>
            <a:spLocks noGrp="1"/>
          </p:cNvSpPr>
          <p:nvPr>
            <p:ph idx="1"/>
          </p:nvPr>
        </p:nvSpPr>
        <p:spPr>
          <a:xfrm>
            <a:off x="640081" y="2764971"/>
            <a:ext cx="4010296" cy="3853543"/>
          </a:xfrm>
        </p:spPr>
        <p:txBody>
          <a:bodyPr>
            <a:normAutofit lnSpcReduction="10000"/>
          </a:bodyPr>
          <a:lstStyle/>
          <a:p>
            <a:pPr rtl="0"/>
            <a:r>
              <a:rPr lang="en-US" sz="1700" b="0" i="0" u="none" strike="noStrike" dirty="0">
                <a:effectLst/>
                <a:latin typeface="Arial" panose="020B0604020202020204" pitchFamily="34" charset="0"/>
              </a:rPr>
              <a:t>Currently Big Mountain Resort has a ticket price of 81</a:t>
            </a:r>
          </a:p>
          <a:p>
            <a:r>
              <a:rPr lang="en-US" sz="1700" dirty="0">
                <a:latin typeface="Arial" panose="020B0604020202020204" pitchFamily="34" charset="0"/>
              </a:rPr>
              <a:t>Its is recommended Big Mountain Resort increases price of tickets in order to close the gap created from increased operating costs. There is a strong correlation between the number of runs and average snowfall at a resort. Over all more facilities like lifts and number of chairs were related to higher ticket prices. All of which Big Mountain has plenty of compared to other resorts in the state.</a:t>
            </a:r>
            <a:br>
              <a:rPr lang="en-US" sz="1700" dirty="0"/>
            </a:br>
            <a:endParaRPr lang="en-US" sz="1700" dirty="0"/>
          </a:p>
        </p:txBody>
      </p:sp>
      <p:sp>
        <p:nvSpPr>
          <p:cNvPr id="13" name="Rectangle 12">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5DB17305-8A3E-AFE2-38E0-7604CA5C729D}"/>
              </a:ext>
            </a:extLst>
          </p:cNvPr>
          <p:cNvPicPr>
            <a:picLocks noChangeAspect="1"/>
          </p:cNvPicPr>
          <p:nvPr/>
        </p:nvPicPr>
        <p:blipFill>
          <a:blip r:embed="rId2"/>
          <a:stretch>
            <a:fillRect/>
          </a:stretch>
        </p:blipFill>
        <p:spPr>
          <a:xfrm>
            <a:off x="6617409" y="639705"/>
            <a:ext cx="4484622" cy="2713196"/>
          </a:xfrm>
          <a:prstGeom prst="rect">
            <a:avLst/>
          </a:prstGeom>
        </p:spPr>
      </p:pic>
      <p:pic>
        <p:nvPicPr>
          <p:cNvPr id="4" name="Picture 3">
            <a:extLst>
              <a:ext uri="{FF2B5EF4-FFF2-40B4-BE49-F238E27FC236}">
                <a16:creationId xmlns:a16="http://schemas.microsoft.com/office/drawing/2014/main" id="{BBA27214-A7E6-D9C4-D7A0-B12420D6B01B}"/>
              </a:ext>
            </a:extLst>
          </p:cNvPr>
          <p:cNvPicPr>
            <a:picLocks noChangeAspect="1"/>
          </p:cNvPicPr>
          <p:nvPr/>
        </p:nvPicPr>
        <p:blipFill>
          <a:blip r:embed="rId3"/>
          <a:stretch>
            <a:fillRect/>
          </a:stretch>
        </p:blipFill>
        <p:spPr>
          <a:xfrm>
            <a:off x="6167683" y="4069799"/>
            <a:ext cx="2646501" cy="1601132"/>
          </a:xfrm>
          <a:prstGeom prst="rect">
            <a:avLst/>
          </a:prstGeom>
        </p:spPr>
      </p:pic>
      <p:pic>
        <p:nvPicPr>
          <p:cNvPr id="5" name="Picture 4">
            <a:extLst>
              <a:ext uri="{FF2B5EF4-FFF2-40B4-BE49-F238E27FC236}">
                <a16:creationId xmlns:a16="http://schemas.microsoft.com/office/drawing/2014/main" id="{BC379C0C-2623-3538-9AF8-BECB6198A179}"/>
              </a:ext>
            </a:extLst>
          </p:cNvPr>
          <p:cNvPicPr>
            <a:picLocks noChangeAspect="1"/>
          </p:cNvPicPr>
          <p:nvPr/>
        </p:nvPicPr>
        <p:blipFill>
          <a:blip r:embed="rId4"/>
          <a:stretch>
            <a:fillRect/>
          </a:stretch>
        </p:blipFill>
        <p:spPr>
          <a:xfrm>
            <a:off x="8974668" y="4086462"/>
            <a:ext cx="2577090" cy="1559139"/>
          </a:xfrm>
          <a:prstGeom prst="rect">
            <a:avLst/>
          </a:prstGeom>
        </p:spPr>
      </p:pic>
    </p:spTree>
    <p:extLst>
      <p:ext uri="{BB962C8B-B14F-4D97-AF65-F5344CB8AC3E}">
        <p14:creationId xmlns:p14="http://schemas.microsoft.com/office/powerpoint/2010/main" val="39827652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75DA423-1E6A-406A-9B05-E620EFA1F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0695F-C23E-3F12-1AA1-EB0F142EBE6C}"/>
              </a:ext>
            </a:extLst>
          </p:cNvPr>
          <p:cNvSpPr>
            <a:spLocks noGrp="1"/>
          </p:cNvSpPr>
          <p:nvPr>
            <p:ph type="title"/>
          </p:nvPr>
        </p:nvSpPr>
        <p:spPr>
          <a:xfrm>
            <a:off x="5100824" y="685800"/>
            <a:ext cx="6176776" cy="1485900"/>
          </a:xfrm>
        </p:spPr>
        <p:txBody>
          <a:bodyPr>
            <a:normAutofit/>
          </a:bodyPr>
          <a:lstStyle/>
          <a:p>
            <a:r>
              <a:rPr lang="en-US" dirty="0"/>
              <a:t>Model Findings For Resorts in Montana</a:t>
            </a:r>
          </a:p>
        </p:txBody>
      </p:sp>
      <p:pic>
        <p:nvPicPr>
          <p:cNvPr id="6" name="Picture 5">
            <a:extLst>
              <a:ext uri="{FF2B5EF4-FFF2-40B4-BE49-F238E27FC236}">
                <a16:creationId xmlns:a16="http://schemas.microsoft.com/office/drawing/2014/main" id="{95EF98ED-6E32-37EE-28EB-D77412F20403}"/>
              </a:ext>
            </a:extLst>
          </p:cNvPr>
          <p:cNvPicPr>
            <a:picLocks noChangeAspect="1"/>
          </p:cNvPicPr>
          <p:nvPr/>
        </p:nvPicPr>
        <p:blipFill>
          <a:blip r:embed="rId2"/>
          <a:srcRect t="96" r="2" b="2"/>
          <a:stretch/>
        </p:blipFill>
        <p:spPr>
          <a:xfrm>
            <a:off x="20" y="2281428"/>
            <a:ext cx="4375897" cy="2295144"/>
          </a:xfrm>
          <a:prstGeom prst="rect">
            <a:avLst/>
          </a:prstGeom>
        </p:spPr>
      </p:pic>
      <p:sp>
        <p:nvSpPr>
          <p:cNvPr id="17" name="Rectangle 16">
            <a:extLst>
              <a:ext uri="{FF2B5EF4-FFF2-40B4-BE49-F238E27FC236}">
                <a16:creationId xmlns:a16="http://schemas.microsoft.com/office/drawing/2014/main" id="{B5408C03-B752-49FB-ABD5-7ED758AE4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Content Placeholder 11">
            <a:extLst>
              <a:ext uri="{FF2B5EF4-FFF2-40B4-BE49-F238E27FC236}">
                <a16:creationId xmlns:a16="http://schemas.microsoft.com/office/drawing/2014/main" id="{3F0E50AB-8CB6-8A34-3BBB-88FF61CBEEED}"/>
              </a:ext>
            </a:extLst>
          </p:cNvPr>
          <p:cNvSpPr>
            <a:spLocks noGrp="1"/>
          </p:cNvSpPr>
          <p:nvPr>
            <p:ph idx="1"/>
          </p:nvPr>
        </p:nvSpPr>
        <p:spPr>
          <a:xfrm>
            <a:off x="5100824" y="2286000"/>
            <a:ext cx="6176776" cy="3581400"/>
          </a:xfrm>
        </p:spPr>
        <p:txBody>
          <a:bodyPr>
            <a:normAutofit/>
          </a:bodyPr>
          <a:lstStyle/>
          <a:p>
            <a:r>
              <a:rPr lang="en-US" dirty="0"/>
              <a:t>Big Mountain has more snow, skiable terrain and longer runs than a majority of resorts in Montana.</a:t>
            </a:r>
          </a:p>
          <a:p>
            <a:r>
              <a:rPr lang="en-US" dirty="0"/>
              <a:t>This is in addition to the facilities shown in the next slide</a:t>
            </a:r>
          </a:p>
        </p:txBody>
      </p:sp>
      <p:pic>
        <p:nvPicPr>
          <p:cNvPr id="9" name="Content Placeholder 11">
            <a:extLst>
              <a:ext uri="{FF2B5EF4-FFF2-40B4-BE49-F238E27FC236}">
                <a16:creationId xmlns:a16="http://schemas.microsoft.com/office/drawing/2014/main" id="{EACF9229-6D53-1BDD-5199-75E4932C05FA}"/>
              </a:ext>
            </a:extLst>
          </p:cNvPr>
          <p:cNvPicPr>
            <a:picLocks noChangeAspect="1"/>
          </p:cNvPicPr>
          <p:nvPr/>
        </p:nvPicPr>
        <p:blipFill>
          <a:blip r:embed="rId3"/>
          <a:stretch>
            <a:fillRect/>
          </a:stretch>
        </p:blipFill>
        <p:spPr>
          <a:xfrm>
            <a:off x="1" y="4562488"/>
            <a:ext cx="4366592" cy="2295135"/>
          </a:xfrm>
          <a:prstGeom prst="rect">
            <a:avLst/>
          </a:prstGeom>
        </p:spPr>
      </p:pic>
      <p:pic>
        <p:nvPicPr>
          <p:cNvPr id="10" name="Picture 9">
            <a:extLst>
              <a:ext uri="{FF2B5EF4-FFF2-40B4-BE49-F238E27FC236}">
                <a16:creationId xmlns:a16="http://schemas.microsoft.com/office/drawing/2014/main" id="{C7AE0537-CC03-F69B-54B5-88819BB1E020}"/>
              </a:ext>
            </a:extLst>
          </p:cNvPr>
          <p:cNvPicPr>
            <a:picLocks noChangeAspect="1"/>
          </p:cNvPicPr>
          <p:nvPr/>
        </p:nvPicPr>
        <p:blipFill>
          <a:blip r:embed="rId4"/>
          <a:stretch>
            <a:fillRect/>
          </a:stretch>
        </p:blipFill>
        <p:spPr>
          <a:xfrm>
            <a:off x="-1" y="0"/>
            <a:ext cx="4366592" cy="2295135"/>
          </a:xfrm>
          <a:prstGeom prst="rect">
            <a:avLst/>
          </a:prstGeom>
        </p:spPr>
      </p:pic>
    </p:spTree>
    <p:extLst>
      <p:ext uri="{BB962C8B-B14F-4D97-AF65-F5344CB8AC3E}">
        <p14:creationId xmlns:p14="http://schemas.microsoft.com/office/powerpoint/2010/main" val="379205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4CE326-DFF3-4CA8-02CD-FE34B3FF960F}"/>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975DA423-1E6A-406A-9B05-E620EFA1F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3AB0B-FE10-382F-45A9-FF01646A69B4}"/>
              </a:ext>
            </a:extLst>
          </p:cNvPr>
          <p:cNvSpPr>
            <a:spLocks noGrp="1"/>
          </p:cNvSpPr>
          <p:nvPr>
            <p:ph type="title"/>
          </p:nvPr>
        </p:nvSpPr>
        <p:spPr>
          <a:xfrm>
            <a:off x="5100824" y="685800"/>
            <a:ext cx="6176776" cy="1485900"/>
          </a:xfrm>
        </p:spPr>
        <p:txBody>
          <a:bodyPr>
            <a:normAutofit/>
          </a:bodyPr>
          <a:lstStyle/>
          <a:p>
            <a:r>
              <a:rPr lang="en-US" dirty="0"/>
              <a:t>Model Findings For Resorts in Montana</a:t>
            </a:r>
          </a:p>
        </p:txBody>
      </p:sp>
      <p:pic>
        <p:nvPicPr>
          <p:cNvPr id="13" name="Picture 12">
            <a:extLst>
              <a:ext uri="{FF2B5EF4-FFF2-40B4-BE49-F238E27FC236}">
                <a16:creationId xmlns:a16="http://schemas.microsoft.com/office/drawing/2014/main" id="{9EB7B549-115E-9302-2D4F-884CAD22CF53}"/>
              </a:ext>
            </a:extLst>
          </p:cNvPr>
          <p:cNvPicPr>
            <a:picLocks noChangeAspect="1"/>
          </p:cNvPicPr>
          <p:nvPr/>
        </p:nvPicPr>
        <p:blipFill>
          <a:blip r:embed="rId2"/>
          <a:srcRect t="7" r="1" b="1"/>
          <a:stretch/>
        </p:blipFill>
        <p:spPr>
          <a:xfrm>
            <a:off x="5" y="4562042"/>
            <a:ext cx="4373545" cy="2295958"/>
          </a:xfrm>
          <a:prstGeom prst="rect">
            <a:avLst/>
          </a:prstGeom>
        </p:spPr>
      </p:pic>
      <p:pic>
        <p:nvPicPr>
          <p:cNvPr id="14" name="Content Placeholder 8">
            <a:extLst>
              <a:ext uri="{FF2B5EF4-FFF2-40B4-BE49-F238E27FC236}">
                <a16:creationId xmlns:a16="http://schemas.microsoft.com/office/drawing/2014/main" id="{E1F1B11A-5FC8-673D-B5A5-314DA5A5AC38}"/>
              </a:ext>
            </a:extLst>
          </p:cNvPr>
          <p:cNvPicPr>
            <a:picLocks noChangeAspect="1"/>
          </p:cNvPicPr>
          <p:nvPr/>
        </p:nvPicPr>
        <p:blipFill>
          <a:blip r:embed="rId3"/>
          <a:srcRect t="96" r="2" b="2"/>
          <a:stretch/>
        </p:blipFill>
        <p:spPr>
          <a:xfrm>
            <a:off x="20" y="2281428"/>
            <a:ext cx="4375897" cy="2295144"/>
          </a:xfrm>
          <a:prstGeom prst="rect">
            <a:avLst/>
          </a:prstGeom>
        </p:spPr>
      </p:pic>
      <p:sp>
        <p:nvSpPr>
          <p:cNvPr id="26" name="Rectangle 25">
            <a:extLst>
              <a:ext uri="{FF2B5EF4-FFF2-40B4-BE49-F238E27FC236}">
                <a16:creationId xmlns:a16="http://schemas.microsoft.com/office/drawing/2014/main" id="{B5408C03-B752-49FB-ABD5-7ED758AE4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Content Placeholder 16">
            <a:extLst>
              <a:ext uri="{FF2B5EF4-FFF2-40B4-BE49-F238E27FC236}">
                <a16:creationId xmlns:a16="http://schemas.microsoft.com/office/drawing/2014/main" id="{602513ED-1A90-C00A-214F-3F4BDA35A7FD}"/>
              </a:ext>
            </a:extLst>
          </p:cNvPr>
          <p:cNvPicPr>
            <a:picLocks noChangeAspect="1"/>
          </p:cNvPicPr>
          <p:nvPr/>
        </p:nvPicPr>
        <p:blipFill>
          <a:blip r:embed="rId4"/>
          <a:srcRect t="189" r="1" b="1"/>
          <a:stretch/>
        </p:blipFill>
        <p:spPr>
          <a:xfrm>
            <a:off x="-5" y="10"/>
            <a:ext cx="4379976" cy="2295134"/>
          </a:xfrm>
          <a:prstGeom prst="rect">
            <a:avLst/>
          </a:prstGeom>
        </p:spPr>
      </p:pic>
      <p:sp>
        <p:nvSpPr>
          <p:cNvPr id="21" name="Content Placeholder 20">
            <a:extLst>
              <a:ext uri="{FF2B5EF4-FFF2-40B4-BE49-F238E27FC236}">
                <a16:creationId xmlns:a16="http://schemas.microsoft.com/office/drawing/2014/main" id="{A9ACF35F-B827-DDD8-2F85-3B8D317B0C9E}"/>
              </a:ext>
            </a:extLst>
          </p:cNvPr>
          <p:cNvSpPr>
            <a:spLocks noGrp="1"/>
          </p:cNvSpPr>
          <p:nvPr>
            <p:ph idx="1"/>
          </p:nvPr>
        </p:nvSpPr>
        <p:spPr>
          <a:xfrm>
            <a:off x="5100824" y="2286000"/>
            <a:ext cx="6176776" cy="3581400"/>
          </a:xfrm>
        </p:spPr>
        <p:txBody>
          <a:bodyPr>
            <a:normAutofit/>
          </a:bodyPr>
          <a:lstStyle/>
          <a:p>
            <a:r>
              <a:rPr lang="en-US" dirty="0"/>
              <a:t>Big Mountain features more chairs and facilities for getting visitors around than its competitors in the state.</a:t>
            </a:r>
          </a:p>
        </p:txBody>
      </p:sp>
    </p:spTree>
    <p:extLst>
      <p:ext uri="{BB962C8B-B14F-4D97-AF65-F5344CB8AC3E}">
        <p14:creationId xmlns:p14="http://schemas.microsoft.com/office/powerpoint/2010/main" val="15442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33A-CD50-EB9E-7E75-0B99CB64F447}"/>
              </a:ext>
            </a:extLst>
          </p:cNvPr>
          <p:cNvSpPr>
            <a:spLocks noGrp="1"/>
          </p:cNvSpPr>
          <p:nvPr>
            <p:ph type="title"/>
          </p:nvPr>
        </p:nvSpPr>
        <p:spPr>
          <a:xfrm>
            <a:off x="1371600" y="685800"/>
            <a:ext cx="3282695" cy="1485900"/>
          </a:xfrm>
        </p:spPr>
        <p:txBody>
          <a:bodyPr vert="horz" lIns="91440" tIns="45720" rIns="91440" bIns="45720" rtlCol="0" anchor="t">
            <a:normAutofit/>
          </a:bodyPr>
          <a:lstStyle/>
          <a:p>
            <a:r>
              <a:rPr lang="en-US" dirty="0"/>
              <a:t>Price of Big Mountain</a:t>
            </a:r>
          </a:p>
        </p:txBody>
      </p:sp>
      <p:sp>
        <p:nvSpPr>
          <p:cNvPr id="5" name="TextBox 4">
            <a:extLst>
              <a:ext uri="{FF2B5EF4-FFF2-40B4-BE49-F238E27FC236}">
                <a16:creationId xmlns:a16="http://schemas.microsoft.com/office/drawing/2014/main" id="{7AD20F15-D816-9AD7-7CE5-C500EF1B35EF}"/>
              </a:ext>
            </a:extLst>
          </p:cNvPr>
          <p:cNvSpPr txBox="1"/>
          <p:nvPr/>
        </p:nvSpPr>
        <p:spPr>
          <a:xfrm>
            <a:off x="1371600" y="2286000"/>
            <a:ext cx="3282694"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Arial" panose="020B0604020202020204" pitchFamily="34" charset="0"/>
              <a:buChar char="•"/>
            </a:pPr>
            <a:r>
              <a:rPr lang="en-US" sz="2000" dirty="0">
                <a:solidFill>
                  <a:schemeClr val="tx2"/>
                </a:solidFill>
              </a:rPr>
              <a:t>If Big mountain is on upper end on most features that correlate to higher ticket </a:t>
            </a:r>
            <a:r>
              <a:rPr lang="en-US" sz="2000" dirty="0" err="1">
                <a:solidFill>
                  <a:schemeClr val="tx2"/>
                </a:solidFill>
              </a:rPr>
              <a:t>prices..why</a:t>
            </a:r>
            <a:r>
              <a:rPr lang="en-US" sz="2000" dirty="0">
                <a:solidFill>
                  <a:schemeClr val="tx2"/>
                </a:solidFill>
              </a:rPr>
              <a:t> is the price distribution not reflected the sam</a:t>
            </a:r>
            <a:r>
              <a:rPr lang="en-US" dirty="0">
                <a:solidFill>
                  <a:schemeClr val="tx2"/>
                </a:solidFill>
              </a:rPr>
              <a:t>e?</a:t>
            </a:r>
          </a:p>
        </p:txBody>
      </p:sp>
      <p:pic>
        <p:nvPicPr>
          <p:cNvPr id="4" name="Content Placeholder 3">
            <a:extLst>
              <a:ext uri="{FF2B5EF4-FFF2-40B4-BE49-F238E27FC236}">
                <a16:creationId xmlns:a16="http://schemas.microsoft.com/office/drawing/2014/main" id="{4EFC6D76-10EC-D038-4512-5AAD103C1299}"/>
              </a:ext>
            </a:extLst>
          </p:cNvPr>
          <p:cNvPicPr>
            <a:picLocks noGrp="1" noChangeAspect="1"/>
          </p:cNvPicPr>
          <p:nvPr>
            <p:ph idx="1"/>
          </p:nvPr>
        </p:nvPicPr>
        <p:blipFill>
          <a:blip r:embed="rId2"/>
          <a:stretch>
            <a:fillRect/>
          </a:stretch>
        </p:blipFill>
        <p:spPr>
          <a:xfrm>
            <a:off x="5031467" y="1558250"/>
            <a:ext cx="6517065" cy="3421459"/>
          </a:xfrm>
          <a:prstGeom prst="rect">
            <a:avLst/>
          </a:prstGeom>
        </p:spPr>
      </p:pic>
    </p:spTree>
    <p:extLst>
      <p:ext uri="{BB962C8B-B14F-4D97-AF65-F5344CB8AC3E}">
        <p14:creationId xmlns:p14="http://schemas.microsoft.com/office/powerpoint/2010/main" val="328023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2DEB-DEC9-627D-9057-311157E9E36C}"/>
              </a:ext>
            </a:extLst>
          </p:cNvPr>
          <p:cNvSpPr>
            <a:spLocks noGrp="1"/>
          </p:cNvSpPr>
          <p:nvPr>
            <p:ph type="title"/>
          </p:nvPr>
        </p:nvSpPr>
        <p:spPr>
          <a:xfrm>
            <a:off x="1371600" y="685800"/>
            <a:ext cx="3282695" cy="1485900"/>
          </a:xfrm>
        </p:spPr>
        <p:txBody>
          <a:bodyPr>
            <a:normAutofit/>
          </a:bodyPr>
          <a:lstStyle/>
          <a:p>
            <a:r>
              <a:rPr lang="en-US" sz="3400"/>
              <a:t>How to Pursue Higher Ticket Prices</a:t>
            </a:r>
          </a:p>
        </p:txBody>
      </p:sp>
      <p:sp>
        <p:nvSpPr>
          <p:cNvPr id="3" name="Content Placeholder 2">
            <a:extLst>
              <a:ext uri="{FF2B5EF4-FFF2-40B4-BE49-F238E27FC236}">
                <a16:creationId xmlns:a16="http://schemas.microsoft.com/office/drawing/2014/main" id="{973A7FA6-0C41-2863-9DCD-6D84554E8502}"/>
              </a:ext>
            </a:extLst>
          </p:cNvPr>
          <p:cNvSpPr>
            <a:spLocks noGrp="1"/>
          </p:cNvSpPr>
          <p:nvPr>
            <p:ph idx="1"/>
          </p:nvPr>
        </p:nvSpPr>
        <p:spPr>
          <a:xfrm>
            <a:off x="1371600" y="2286000"/>
            <a:ext cx="3282694" cy="3581400"/>
          </a:xfrm>
        </p:spPr>
        <p:txBody>
          <a:bodyPr>
            <a:normAutofit/>
          </a:bodyPr>
          <a:lstStyle/>
          <a:p>
            <a:r>
              <a:rPr lang="en-US" sz="1100" dirty="0"/>
              <a:t>Currently Big Mountain Resort has a ticket price of 81, our modeled price for Big Mountain Resorts is 95.87. If we assume other resorts are pricing tickets correctly, we are undervaluing our resort ticket prices. In order increase ticket prices the resort could close some runs and hedge this decrease in ticket price and build the extra lift and increase the ticket price. If 10 runs are closed the model dictates decreasing ticket price by 1.75 but if 5 runs are closed its only decrease of 0.75. So in theory you would raise the ticket price by $1.25. I’d suggest closing the runs slowly first without immediately building the new lift to see how much it affects the number of visitors per year. Then once that price is stable, build the new lift and increase the prices to match accordingly.</a:t>
            </a:r>
            <a:br>
              <a:rPr lang="en-US" sz="1100" dirty="0"/>
            </a:br>
            <a:endParaRPr lang="en-US" sz="1100" dirty="0"/>
          </a:p>
        </p:txBody>
      </p:sp>
      <p:pic>
        <p:nvPicPr>
          <p:cNvPr id="1026" name="Picture 2" descr="A graph of a price&#10;&#10;AI-generated content may be incorrect.">
            <a:extLst>
              <a:ext uri="{FF2B5EF4-FFF2-40B4-BE49-F238E27FC236}">
                <a16:creationId xmlns:a16="http://schemas.microsoft.com/office/drawing/2014/main" id="{F4835206-7FAA-3544-4507-4D5B4CB6AE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1467" y="1566397"/>
            <a:ext cx="6517065" cy="340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23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DC38D-7588-D223-8EBF-02CB85C0CAB1}"/>
              </a:ext>
            </a:extLst>
          </p:cNvPr>
          <p:cNvSpPr>
            <a:spLocks noGrp="1"/>
          </p:cNvSpPr>
          <p:nvPr>
            <p:ph type="title"/>
          </p:nvPr>
        </p:nvSpPr>
        <p:spPr>
          <a:xfrm>
            <a:off x="5100824" y="685800"/>
            <a:ext cx="6176776" cy="1485900"/>
          </a:xfrm>
        </p:spPr>
        <p:txBody>
          <a:bodyPr>
            <a:normAutofit/>
          </a:bodyPr>
          <a:lstStyle/>
          <a:p>
            <a:r>
              <a:rPr lang="en-US" dirty="0"/>
              <a:t>Conclusion</a:t>
            </a:r>
          </a:p>
        </p:txBody>
      </p:sp>
      <p:pic>
        <p:nvPicPr>
          <p:cNvPr id="5" name="Picture 4" descr="Cable cars">
            <a:extLst>
              <a:ext uri="{FF2B5EF4-FFF2-40B4-BE49-F238E27FC236}">
                <a16:creationId xmlns:a16="http://schemas.microsoft.com/office/drawing/2014/main" id="{A76E0B4E-3937-AC30-8C03-D7B182064084}"/>
              </a:ext>
            </a:extLst>
          </p:cNvPr>
          <p:cNvPicPr>
            <a:picLocks noChangeAspect="1"/>
          </p:cNvPicPr>
          <p:nvPr/>
        </p:nvPicPr>
        <p:blipFill>
          <a:blip r:embed="rId2"/>
          <a:srcRect l="43124" r="14306"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D33D676-8B96-4071-0F6E-771D02649D8E}"/>
              </a:ext>
            </a:extLst>
          </p:cNvPr>
          <p:cNvSpPr>
            <a:spLocks noGrp="1"/>
          </p:cNvSpPr>
          <p:nvPr>
            <p:ph idx="1"/>
          </p:nvPr>
        </p:nvSpPr>
        <p:spPr>
          <a:xfrm>
            <a:off x="5100824" y="2286000"/>
            <a:ext cx="6176776" cy="3581400"/>
          </a:xfrm>
        </p:spPr>
        <p:txBody>
          <a:bodyPr>
            <a:normAutofit/>
          </a:bodyPr>
          <a:lstStyle/>
          <a:p>
            <a:r>
              <a:rPr lang="en-US" dirty="0"/>
              <a:t>Big Mountain Resort is well positioned in its market share with its superior facilities, snowfall, skiable terrain. To capitalize on these superior features Big Mountain will need to adjust its prices to match the demand for those features. This will make up for increased operating costs that it is already experiencing from having these larger facilities.</a:t>
            </a:r>
          </a:p>
        </p:txBody>
      </p:sp>
    </p:spTree>
    <p:extLst>
      <p:ext uri="{BB962C8B-B14F-4D97-AF65-F5344CB8AC3E}">
        <p14:creationId xmlns:p14="http://schemas.microsoft.com/office/powerpoint/2010/main" val="356958331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87</TotalTime>
  <Words>477</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Book</vt:lpstr>
      <vt:lpstr>Crop</vt:lpstr>
      <vt:lpstr>Big Mountain Resort</vt:lpstr>
      <vt:lpstr>What opportunities are there for Big Mountain Resort to help offset operating costs increase of 1.5M by next year?  </vt:lpstr>
      <vt:lpstr>Opportunities Found</vt:lpstr>
      <vt:lpstr>Model Findings For Resorts in Montana</vt:lpstr>
      <vt:lpstr>Model Findings For Resorts in Montana</vt:lpstr>
      <vt:lpstr>Price of Big Mountain</vt:lpstr>
      <vt:lpstr>How to Pursue Higher Ticket Prices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Nicolas Byrd</dc:creator>
  <cp:lastModifiedBy>Nicolas Byrd</cp:lastModifiedBy>
  <cp:revision>4</cp:revision>
  <dcterms:created xsi:type="dcterms:W3CDTF">2025-01-30T01:20:55Z</dcterms:created>
  <dcterms:modified xsi:type="dcterms:W3CDTF">2025-01-30T02:48:31Z</dcterms:modified>
</cp:coreProperties>
</file>