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76" r:id="rId9"/>
    <p:sldId id="277" r:id="rId10"/>
    <p:sldId id="280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E1E1E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456" y="53"/>
      </p:cViewPr>
      <p:guideLst/>
    </p:cSldViewPr>
  </p:slideViewPr>
  <p:outlineViewPr>
    <p:cViewPr>
      <p:scale>
        <a:sx n="33" d="100"/>
        <a:sy n="33" d="100"/>
      </p:scale>
      <p:origin x="0" y="-53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939-4464-4BD2-9523-2692AE5A0402}" type="datetimeFigureOut">
              <a:rPr lang="it-IT" smtClean="0"/>
              <a:t>11/06/2024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9016-2D4D-45FF-9BE7-D2264A6A1A5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7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939-4464-4BD2-9523-2692AE5A0402}" type="datetimeFigureOut">
              <a:rPr lang="it-IT" smtClean="0"/>
              <a:t>11/06/2024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9016-2D4D-45FF-9BE7-D2264A6A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96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939-4464-4BD2-9523-2692AE5A0402}" type="datetimeFigureOut">
              <a:rPr lang="it-IT" smtClean="0"/>
              <a:t>11/06/2024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9016-2D4D-45FF-9BE7-D2264A6A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54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939-4464-4BD2-9523-2692AE5A0402}" type="datetimeFigureOut">
              <a:rPr lang="it-IT" smtClean="0"/>
              <a:t>11/06/2024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9016-2D4D-45FF-9BE7-D2264A6A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5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939-4464-4BD2-9523-2692AE5A0402}" type="datetimeFigureOut">
              <a:rPr lang="it-IT" smtClean="0"/>
              <a:t>11/06/2024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9016-2D4D-45FF-9BE7-D2264A6A1A5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939-4464-4BD2-9523-2692AE5A0402}" type="datetimeFigureOut">
              <a:rPr lang="it-IT" smtClean="0"/>
              <a:t>11/06/2024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9016-2D4D-45FF-9BE7-D2264A6A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405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939-4464-4BD2-9523-2692AE5A0402}" type="datetimeFigureOut">
              <a:rPr lang="it-IT" smtClean="0"/>
              <a:t>11/06/2024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9016-2D4D-45FF-9BE7-D2264A6A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748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939-4464-4BD2-9523-2692AE5A0402}" type="datetimeFigureOut">
              <a:rPr lang="it-IT" smtClean="0"/>
              <a:t>11/06/2024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9016-2D4D-45FF-9BE7-D2264A6A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3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939-4464-4BD2-9523-2692AE5A0402}" type="datetimeFigureOut">
              <a:rPr lang="it-IT" smtClean="0"/>
              <a:t>11/06/2024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9016-2D4D-45FF-9BE7-D2264A6A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75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6EA939-4464-4BD2-9523-2692AE5A0402}" type="datetimeFigureOut">
              <a:rPr lang="it-IT" smtClean="0"/>
              <a:t>11/06/2024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319016-2D4D-45FF-9BE7-D2264A6A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0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939-4464-4BD2-9523-2692AE5A0402}" type="datetimeFigureOut">
              <a:rPr lang="it-IT" smtClean="0"/>
              <a:t>11/06/2024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9016-2D4D-45FF-9BE7-D2264A6A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04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6EA939-4464-4BD2-9523-2692AE5A0402}" type="datetimeFigureOut">
              <a:rPr lang="it-IT" smtClean="0"/>
              <a:t>11/06/2024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319016-2D4D-45FF-9BE7-D2264A6A1A5D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3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99E93B-DD38-4C47-A696-A68E5DD42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567952"/>
            <a:ext cx="10058400" cy="2344271"/>
          </a:xfrm>
        </p:spPr>
        <p:txBody>
          <a:bodyPr>
            <a:normAutofit/>
          </a:bodyPr>
          <a:lstStyle/>
          <a:p>
            <a:pPr algn="ctr"/>
            <a:r>
              <a:rPr lang="it-IT" sz="2400" dirty="0">
                <a:solidFill>
                  <a:srgbClr val="C00000"/>
                </a:solidFill>
                <a:latin typeface="Raleway" pitchFamily="2" charset="0"/>
              </a:rPr>
              <a:t>Corso di laurea in Ingegneria Informatica</a:t>
            </a:r>
            <a:br>
              <a:rPr lang="it-IT" sz="2400" dirty="0">
                <a:solidFill>
                  <a:srgbClr val="C00000"/>
                </a:solidFill>
                <a:latin typeface="Raleway" pitchFamily="2" charset="0"/>
              </a:rPr>
            </a:br>
            <a:r>
              <a:rPr lang="it-IT" sz="2400" dirty="0">
                <a:solidFill>
                  <a:srgbClr val="C00000"/>
                </a:solidFill>
                <a:latin typeface="Raleway" pitchFamily="2" charset="0"/>
              </a:rPr>
              <a:t>Anno Accademico 2023/2024</a:t>
            </a:r>
            <a:br>
              <a:rPr lang="it-IT" sz="2800" dirty="0">
                <a:solidFill>
                  <a:srgbClr val="C00000"/>
                </a:solidFill>
                <a:latin typeface="Raleway" pitchFamily="2" charset="0"/>
              </a:rPr>
            </a:br>
            <a:br>
              <a:rPr lang="it-IT" sz="2800" dirty="0">
                <a:solidFill>
                  <a:srgbClr val="C00000"/>
                </a:solidFill>
                <a:latin typeface="Raleway" pitchFamily="2" charset="0"/>
              </a:rPr>
            </a:br>
            <a:r>
              <a:rPr lang="it-IT" sz="2800" dirty="0">
                <a:solidFill>
                  <a:schemeClr val="tx1"/>
                </a:solidFill>
                <a:latin typeface="Raleway" pitchFamily="2" charset="0"/>
              </a:rPr>
              <a:t>Analisi tweet uragano Harvey</a:t>
            </a:r>
            <a:br>
              <a:rPr lang="it-IT" sz="2800" dirty="0">
                <a:solidFill>
                  <a:srgbClr val="C00000"/>
                </a:solidFill>
                <a:latin typeface="Raleway" pitchFamily="2" charset="0"/>
              </a:rPr>
            </a:br>
            <a:endParaRPr lang="it-IT" sz="2800" dirty="0"/>
          </a:p>
        </p:txBody>
      </p:sp>
      <p:pic>
        <p:nvPicPr>
          <p:cNvPr id="8" name="Picture 4" descr="output_media.php (512Ã119)">
            <a:extLst>
              <a:ext uri="{FF2B5EF4-FFF2-40B4-BE49-F238E27FC236}">
                <a16:creationId xmlns:a16="http://schemas.microsoft.com/office/drawing/2014/main" id="{F56991F9-9832-4CDC-A524-27E589CD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23" y="290214"/>
            <a:ext cx="4029074" cy="9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752696-C1AB-4417-AAC4-3F69AF8A0F3C}"/>
              </a:ext>
            </a:extLst>
          </p:cNvPr>
          <p:cNvSpPr txBox="1"/>
          <p:nvPr/>
        </p:nvSpPr>
        <p:spPr>
          <a:xfrm>
            <a:off x="9223907" y="293557"/>
            <a:ext cx="3191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C00000"/>
                </a:solidFill>
                <a:latin typeface="Raleway"/>
              </a:rPr>
              <a:t>DIPARTIMENTO DI</a:t>
            </a:r>
          </a:p>
          <a:p>
            <a:r>
              <a:rPr lang="it-IT" sz="1400" dirty="0">
                <a:solidFill>
                  <a:srgbClr val="C00000"/>
                </a:solidFill>
                <a:latin typeface="Raleway"/>
              </a:rPr>
              <a:t>INGEGNERIA INFORMATICA,</a:t>
            </a:r>
          </a:p>
          <a:p>
            <a:r>
              <a:rPr lang="it-IT" sz="1400" dirty="0">
                <a:solidFill>
                  <a:srgbClr val="C00000"/>
                </a:solidFill>
                <a:latin typeface="Raleway"/>
              </a:rPr>
              <a:t>MODELLISTICA, ELETTRONICA</a:t>
            </a:r>
          </a:p>
          <a:p>
            <a:r>
              <a:rPr lang="it-IT" sz="1400" dirty="0">
                <a:solidFill>
                  <a:srgbClr val="C00000"/>
                </a:solidFill>
                <a:latin typeface="Raleway"/>
              </a:rPr>
              <a:t>E SISTEMISTICA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9CC8A65-B259-4B27-8745-CA1CDED77D14}"/>
              </a:ext>
            </a:extLst>
          </p:cNvPr>
          <p:cNvSpPr txBox="1"/>
          <p:nvPr/>
        </p:nvSpPr>
        <p:spPr>
          <a:xfrm>
            <a:off x="2921411" y="4966882"/>
            <a:ext cx="277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latin typeface="Raleway"/>
            </a:endParaRPr>
          </a:p>
          <a:p>
            <a:r>
              <a:rPr lang="it-IT" b="1" dirty="0">
                <a:latin typeface="Raleway"/>
              </a:rPr>
              <a:t>Niccolò Bossio 257091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E35F9AF-6C74-4DAE-8855-E89CCD2792C6}"/>
              </a:ext>
            </a:extLst>
          </p:cNvPr>
          <p:cNvSpPr txBox="1"/>
          <p:nvPr/>
        </p:nvSpPr>
        <p:spPr>
          <a:xfrm>
            <a:off x="6989073" y="4966882"/>
            <a:ext cx="283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latin typeface="Raleway"/>
            </a:endParaRPr>
          </a:p>
          <a:p>
            <a:r>
              <a:rPr lang="it-IT" b="1" dirty="0">
                <a:latin typeface="Raleway"/>
              </a:rPr>
              <a:t>Francesco Arci 252372</a:t>
            </a:r>
          </a:p>
        </p:txBody>
      </p:sp>
    </p:spTree>
    <p:extLst>
      <p:ext uri="{BB962C8B-B14F-4D97-AF65-F5344CB8AC3E}">
        <p14:creationId xmlns:p14="http://schemas.microsoft.com/office/powerpoint/2010/main" val="404015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AEA9EA-5D3A-45EB-8C70-ED8803FA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solidFill>
                  <a:srgbClr val="C00000"/>
                </a:solidFill>
                <a:latin typeface="Raleway"/>
              </a:rPr>
              <a:t>Modello di classificazione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676282-42D8-4FC0-AF9A-4C9DC2876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654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Raleway"/>
              </a:rPr>
              <a:t>Il modello predittivo di classificazione binaria costruito ha lo scopo di analizzare il contenuto di un tweet e classificarlo come :	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600" dirty="0">
                <a:latin typeface="Raleway"/>
              </a:rPr>
              <a:t> </a:t>
            </a:r>
            <a:r>
              <a:rPr lang="it-IT" sz="1600" i="1" dirty="0" err="1">
                <a:latin typeface="Raleway"/>
              </a:rPr>
              <a:t>relevant</a:t>
            </a:r>
            <a:r>
              <a:rPr lang="it-IT" sz="1600" i="1" dirty="0">
                <a:latin typeface="Raleway"/>
              </a:rPr>
              <a:t> information </a:t>
            </a:r>
            <a:r>
              <a:rPr lang="it-IT" sz="1600" dirty="0">
                <a:latin typeface="Raleway"/>
              </a:rPr>
              <a:t>se contiene informazioni pertinenti e rilevanti sull’uragano;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600" dirty="0">
                <a:latin typeface="Raleway"/>
              </a:rPr>
              <a:t> </a:t>
            </a:r>
            <a:r>
              <a:rPr lang="it-IT" sz="1600" i="1" dirty="0" err="1">
                <a:latin typeface="Raleway"/>
              </a:rPr>
              <a:t>not</a:t>
            </a:r>
            <a:r>
              <a:rPr lang="it-IT" sz="1600" i="1" dirty="0">
                <a:latin typeface="Raleway"/>
              </a:rPr>
              <a:t> </a:t>
            </a:r>
            <a:r>
              <a:rPr lang="it-IT" sz="1600" i="1" dirty="0" err="1">
                <a:latin typeface="Raleway"/>
              </a:rPr>
              <a:t>related</a:t>
            </a:r>
            <a:r>
              <a:rPr lang="it-IT" sz="1600" i="1" dirty="0">
                <a:latin typeface="Raleway"/>
              </a:rPr>
              <a:t> or </a:t>
            </a:r>
            <a:r>
              <a:rPr lang="it-IT" sz="1600" i="1" dirty="0" err="1">
                <a:latin typeface="Raleway"/>
              </a:rPr>
              <a:t>irrelevant</a:t>
            </a:r>
            <a:r>
              <a:rPr lang="it-IT" sz="1600" i="1" dirty="0">
                <a:latin typeface="Raleway"/>
              </a:rPr>
              <a:t> </a:t>
            </a:r>
            <a:r>
              <a:rPr lang="it-IT" sz="1600" dirty="0">
                <a:latin typeface="Raleway"/>
              </a:rPr>
              <a:t>se contiene informazioni non correlate o irrilevanti sull’uragano.</a:t>
            </a:r>
          </a:p>
          <a:p>
            <a:pPr marL="0">
              <a:buClr>
                <a:srgbClr val="C00000"/>
              </a:buClr>
              <a:buNone/>
            </a:pPr>
            <a:r>
              <a:rPr lang="it-IT" sz="1600" dirty="0">
                <a:latin typeface="Raleway"/>
              </a:rPr>
              <a:t>È possibile eseguire il modello con 3 diversi algoritmi di classificazione quali </a:t>
            </a:r>
            <a:r>
              <a:rPr lang="it-IT" sz="1600" dirty="0" err="1">
                <a:latin typeface="Raleway"/>
              </a:rPr>
              <a:t>Logistic</a:t>
            </a:r>
            <a:r>
              <a:rPr lang="it-IT" sz="1600" dirty="0">
                <a:latin typeface="Raleway"/>
              </a:rPr>
              <a:t> </a:t>
            </a:r>
            <a:r>
              <a:rPr lang="it-IT" sz="1600" dirty="0" err="1">
                <a:latin typeface="Raleway"/>
              </a:rPr>
              <a:t>Regression</a:t>
            </a:r>
            <a:r>
              <a:rPr lang="it-IT" sz="1600" dirty="0">
                <a:latin typeface="Raleway"/>
              </a:rPr>
              <a:t>, </a:t>
            </a:r>
            <a:r>
              <a:rPr lang="it-IT" sz="1600" dirty="0" err="1">
                <a:latin typeface="Raleway"/>
              </a:rPr>
              <a:t>Naive</a:t>
            </a:r>
            <a:r>
              <a:rPr lang="it-IT" sz="1600" dirty="0">
                <a:latin typeface="Raleway"/>
              </a:rPr>
              <a:t> </a:t>
            </a:r>
            <a:r>
              <a:rPr lang="it-IT" sz="1600" dirty="0" err="1">
                <a:latin typeface="Raleway"/>
              </a:rPr>
              <a:t>Bayes</a:t>
            </a:r>
            <a:r>
              <a:rPr lang="it-IT" sz="1600" dirty="0">
                <a:latin typeface="Raleway"/>
              </a:rPr>
              <a:t> e Random </a:t>
            </a:r>
            <a:r>
              <a:rPr lang="it-IT" sz="1600" dirty="0" err="1">
                <a:latin typeface="Raleway"/>
              </a:rPr>
              <a:t>Forest</a:t>
            </a:r>
            <a:r>
              <a:rPr lang="it-IT" sz="1600" dirty="0">
                <a:latin typeface="Raleway"/>
              </a:rPr>
              <a:t> in modo tale da paragonare i diversi risultati.</a:t>
            </a:r>
          </a:p>
          <a:p>
            <a:pPr marL="0">
              <a:buClr>
                <a:srgbClr val="C00000"/>
              </a:buClr>
              <a:buNone/>
            </a:pPr>
            <a:r>
              <a:rPr lang="it-IT" sz="1600" dirty="0">
                <a:latin typeface="Raleway"/>
              </a:rPr>
              <a:t>Prima dell’addestramento del modello è stata eseguita una fase di </a:t>
            </a:r>
            <a:r>
              <a:rPr lang="it-IT" sz="1600" dirty="0" err="1">
                <a:latin typeface="Raleway"/>
              </a:rPr>
              <a:t>pre</a:t>
            </a:r>
            <a:r>
              <a:rPr lang="it-IT" sz="1600" dirty="0">
                <a:latin typeface="Raleway"/>
              </a:rPr>
              <a:t>-processing e pulizia dei dati così da agevolare il lavoro successivo.</a:t>
            </a:r>
          </a:p>
          <a:p>
            <a:pPr marL="0">
              <a:buClr>
                <a:srgbClr val="C00000"/>
              </a:buClr>
              <a:buNone/>
            </a:pPr>
            <a:r>
              <a:rPr lang="it-IT" sz="1600" dirty="0">
                <a:latin typeface="Raleway"/>
              </a:rPr>
              <a:t>Terminata la fase di </a:t>
            </a:r>
            <a:r>
              <a:rPr lang="it-IT" sz="1600" dirty="0" err="1">
                <a:latin typeface="Raleway"/>
              </a:rPr>
              <a:t>pre</a:t>
            </a:r>
            <a:r>
              <a:rPr lang="it-IT" sz="1600" dirty="0">
                <a:latin typeface="Raleway"/>
              </a:rPr>
              <a:t>-processing, il dataset risultante è stato diviso, in maniera casuale, in training set (80%) e test set (20%).</a:t>
            </a:r>
          </a:p>
          <a:p>
            <a:pPr marL="0">
              <a:buClr>
                <a:srgbClr val="C00000"/>
              </a:buClr>
              <a:buNone/>
            </a:pPr>
            <a:r>
              <a:rPr lang="it-IT" sz="1600" dirty="0">
                <a:latin typeface="Raleway"/>
              </a:rPr>
              <a:t>Dopo aver allenato il modello sul training set ed averlo eseguito sul test set, vengono restituiti i risultati di </a:t>
            </a:r>
            <a:r>
              <a:rPr lang="it-IT" sz="1600" dirty="0" err="1">
                <a:latin typeface="Raleway"/>
              </a:rPr>
              <a:t>Accuracy</a:t>
            </a:r>
            <a:r>
              <a:rPr lang="it-IT" sz="1600" dirty="0">
                <a:latin typeface="Raleway"/>
              </a:rPr>
              <a:t>, Precision, Recall, F1 e AUC.</a:t>
            </a:r>
          </a:p>
          <a:p>
            <a:pPr marL="0">
              <a:buClr>
                <a:srgbClr val="C00000"/>
              </a:buClr>
              <a:buNone/>
            </a:pPr>
            <a:endParaRPr lang="it-IT" sz="1800" dirty="0">
              <a:latin typeface="Raleway"/>
            </a:endParaRPr>
          </a:p>
          <a:p>
            <a:pPr marL="201168" lvl="1" indent="0">
              <a:buClr>
                <a:srgbClr val="C00000"/>
              </a:buClr>
              <a:buNone/>
            </a:pPr>
            <a:endParaRPr lang="it-IT" sz="1600" dirty="0">
              <a:latin typeface="Raleway"/>
            </a:endParaRP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it-IT" sz="16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3129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3720C-7C74-4B13-ABC0-D4F5C769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9576"/>
            <a:ext cx="10058400" cy="867784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C00000"/>
                </a:solidFill>
                <a:latin typeface="Raleway"/>
              </a:rPr>
              <a:t>Pagina Risultati del modello di classificazione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F303BF-4EB8-4BAF-9D08-1E69DE2E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0593"/>
            <a:ext cx="10058400" cy="1463936"/>
          </a:xfrm>
        </p:spPr>
        <p:txBody>
          <a:bodyPr>
            <a:normAutofit/>
          </a:bodyPr>
          <a:lstStyle/>
          <a:p>
            <a:r>
              <a:rPr lang="it-IT" sz="1600" dirty="0">
                <a:latin typeface="Raleway"/>
              </a:rPr>
              <a:t>La pagina riporta i risultati dei tre modelli di machine learning (</a:t>
            </a:r>
            <a:r>
              <a:rPr lang="it-IT" sz="1600" dirty="0" err="1">
                <a:latin typeface="Raleway"/>
              </a:rPr>
              <a:t>Logistic</a:t>
            </a:r>
            <a:r>
              <a:rPr lang="it-IT" sz="1600" dirty="0">
                <a:latin typeface="Raleway"/>
              </a:rPr>
              <a:t> </a:t>
            </a:r>
            <a:r>
              <a:rPr lang="it-IT" sz="1600" dirty="0" err="1">
                <a:latin typeface="Raleway"/>
              </a:rPr>
              <a:t>Regression</a:t>
            </a:r>
            <a:r>
              <a:rPr lang="it-IT" sz="1600" dirty="0">
                <a:latin typeface="Raleway"/>
              </a:rPr>
              <a:t>, </a:t>
            </a:r>
            <a:r>
              <a:rPr lang="it-IT" sz="1600" dirty="0" err="1">
                <a:latin typeface="Raleway"/>
              </a:rPr>
              <a:t>Naive</a:t>
            </a:r>
            <a:r>
              <a:rPr lang="it-IT" sz="1600" dirty="0">
                <a:latin typeface="Raleway"/>
              </a:rPr>
              <a:t> </a:t>
            </a:r>
            <a:r>
              <a:rPr lang="it-IT" sz="1600" dirty="0" err="1">
                <a:latin typeface="Raleway"/>
              </a:rPr>
              <a:t>Bayes</a:t>
            </a:r>
            <a:r>
              <a:rPr lang="it-IT" sz="1600" dirty="0">
                <a:latin typeface="Raleway"/>
              </a:rPr>
              <a:t>, Random </a:t>
            </a:r>
            <a:r>
              <a:rPr lang="it-IT" sz="1600" dirty="0" err="1">
                <a:latin typeface="Raleway"/>
              </a:rPr>
              <a:t>Forest</a:t>
            </a:r>
            <a:r>
              <a:rPr lang="it-IT" sz="1600" dirty="0">
                <a:latin typeface="Raleway"/>
              </a:rPr>
              <a:t>) utilizzati nella classificazione binaria sulla colonna ‘‘</a:t>
            </a:r>
            <a:r>
              <a:rPr lang="it-IT" sz="1600" i="1" dirty="0" err="1">
                <a:latin typeface="Raleway"/>
              </a:rPr>
              <a:t>AIDRLabel</a:t>
            </a:r>
            <a:r>
              <a:rPr lang="it-IT" sz="1600" dirty="0">
                <a:latin typeface="Raleway"/>
              </a:rPr>
              <a:t>’’.</a:t>
            </a: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BA6ABA6-EC40-4E61-BD0C-393294162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08" y="2979318"/>
            <a:ext cx="4431922" cy="1620129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46158E7-530D-4863-989C-A5F852BE6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797" y="4078046"/>
            <a:ext cx="3528508" cy="1534415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CBFC402-174F-4E33-87B3-F3EBA1C4C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106" y="3013869"/>
            <a:ext cx="3732647" cy="15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9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3720C-7C74-4B13-ABC0-D4F5C769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9576"/>
            <a:ext cx="10058400" cy="867784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C00000"/>
                </a:solidFill>
                <a:latin typeface="Raleway"/>
              </a:rPr>
              <a:t>Pagina Esecuzione del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F303BF-4EB8-4BAF-9D08-1E69DE2E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0593"/>
            <a:ext cx="10058400" cy="10291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600" dirty="0">
                <a:latin typeface="Raleway"/>
              </a:rPr>
              <a:t>Tramite la creazione di un oggetto </a:t>
            </a:r>
            <a:r>
              <a:rPr lang="it-IT" sz="1600" dirty="0" err="1">
                <a:latin typeface="Raleway"/>
              </a:rPr>
              <a:t>Classification</a:t>
            </a:r>
            <a:r>
              <a:rPr lang="it-IT" sz="1600" dirty="0">
                <a:latin typeface="Raleway"/>
              </a:rPr>
              <a:t> e del suo metodo </a:t>
            </a:r>
            <a:r>
              <a:rPr lang="it-IT" sz="1600" dirty="0" err="1">
                <a:latin typeface="Raleway"/>
              </a:rPr>
              <a:t>main</a:t>
            </a:r>
            <a:r>
              <a:rPr lang="it-IT" sz="1600" dirty="0">
                <a:latin typeface="Raleway"/>
              </a:rPr>
              <a:t>(), dopo aver scelto il modello da utilizzare, è possibile eseguire il modello, analizzare i risultati e visualizzare un campione del test set con le predizioni sulla colonna ‘‘</a:t>
            </a:r>
            <a:r>
              <a:rPr lang="it-IT" sz="1600" i="1" dirty="0" err="1">
                <a:latin typeface="Raleway"/>
              </a:rPr>
              <a:t>AIDRLabel</a:t>
            </a:r>
            <a:r>
              <a:rPr lang="it-IT" sz="1600" i="1" dirty="0">
                <a:latin typeface="Raleway"/>
              </a:rPr>
              <a:t>’’</a:t>
            </a:r>
            <a:r>
              <a:rPr lang="it-IT" sz="1600" dirty="0">
                <a:latin typeface="Raleway"/>
              </a:rPr>
              <a:t> (1 sta per </a:t>
            </a:r>
            <a:r>
              <a:rPr lang="it-IT" sz="1600" i="1" dirty="0" err="1">
                <a:latin typeface="Raleway"/>
              </a:rPr>
              <a:t>relevant_information</a:t>
            </a:r>
            <a:r>
              <a:rPr lang="it-IT" sz="1600" dirty="0">
                <a:latin typeface="Raleway"/>
              </a:rPr>
              <a:t>, 0 per </a:t>
            </a:r>
            <a:r>
              <a:rPr lang="it-IT" sz="1600" i="1" dirty="0" err="1">
                <a:latin typeface="Raleway"/>
              </a:rPr>
              <a:t>not_related_or_irrelevant</a:t>
            </a:r>
            <a:r>
              <a:rPr lang="it-IT" sz="1600" i="1" dirty="0">
                <a:latin typeface="Raleway"/>
              </a:rPr>
              <a:t> </a:t>
            </a:r>
            <a:r>
              <a:rPr lang="it-IT" sz="1600" dirty="0">
                <a:latin typeface="Raleway"/>
              </a:rPr>
              <a:t>).</a:t>
            </a:r>
            <a:endParaRPr lang="it-IT" sz="1600" i="1" dirty="0">
              <a:latin typeface="Raleway"/>
            </a:endParaRPr>
          </a:p>
        </p:txBody>
      </p:sp>
      <p:pic>
        <p:nvPicPr>
          <p:cNvPr id="5" name="Immagine 4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0435DBB2-8AD7-47E9-AC4B-D52366044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42" y="2974276"/>
            <a:ext cx="1999149" cy="1777021"/>
          </a:xfrm>
          <a:prstGeom prst="rect">
            <a:avLst/>
          </a:prstGeom>
        </p:spPr>
      </p:pic>
      <p:pic>
        <p:nvPicPr>
          <p:cNvPr id="7" name="Immagine 6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BE38451C-1238-4EC7-9E67-F31FE56F2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82" y="3023582"/>
            <a:ext cx="2614658" cy="1647029"/>
          </a:xfrm>
          <a:prstGeom prst="rect">
            <a:avLst/>
          </a:prstGeom>
        </p:spPr>
      </p:pic>
      <p:pic>
        <p:nvPicPr>
          <p:cNvPr id="9" name="Immagine 8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A3817F87-2154-4717-9B7C-0B7F5BC08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31" y="2790500"/>
            <a:ext cx="4840941" cy="330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0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5C39A8-0B57-4DF8-8368-A74FD53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052" y="824753"/>
            <a:ext cx="10058400" cy="912607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C00000"/>
                </a:solidFill>
                <a:latin typeface="Raleway"/>
              </a:rPr>
              <a:t>Uragano Harvey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4AB68E-8910-4FCD-9831-9ECB906E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052" y="1919245"/>
            <a:ext cx="10058400" cy="371059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it-IT" sz="1600" dirty="0">
                <a:latin typeface="Raleway"/>
              </a:rPr>
              <a:t>L'uragano Harvey è stato uno dei più devastanti uragani ad aver colpito gli Stati Uniti negli ultimi decenni, causando danni estesi, inondazioni catastrofiche e perdite umane.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it-IT" sz="1600" dirty="0">
                <a:latin typeface="Raleway"/>
              </a:rPr>
              <a:t>Harvey si forma il 17 agosto 2017 come una depressione tropicale nell'Atlantico orientale, inizialmente indebolito, si riorganizza nel Golfo del Messico e inizia a intensificarsi rapidamente.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it-IT" sz="1600" dirty="0">
                <a:latin typeface="Raleway"/>
              </a:rPr>
              <a:t>Il 25 agosto, diventa un uragano di categoria 4 sulla scala </a:t>
            </a:r>
            <a:r>
              <a:rPr lang="it-IT" sz="1600" dirty="0" err="1">
                <a:latin typeface="Raleway"/>
              </a:rPr>
              <a:t>Saffir</a:t>
            </a:r>
            <a:r>
              <a:rPr lang="it-IT" sz="1600" dirty="0">
                <a:latin typeface="Raleway"/>
              </a:rPr>
              <a:t>-Simpson, con venti sostenuti fino a 215 km/h. Tocca terra vicino a </a:t>
            </a:r>
            <a:r>
              <a:rPr lang="it-IT" sz="1600" dirty="0" err="1">
                <a:latin typeface="Raleway"/>
              </a:rPr>
              <a:t>Rockport</a:t>
            </a:r>
            <a:r>
              <a:rPr lang="it-IT" sz="1600" dirty="0">
                <a:latin typeface="Raleway"/>
              </a:rPr>
              <a:t>, Texas, il 25 agosto, portando con sé venti forti e piogge torrenziali.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it-IT" sz="1600" dirty="0">
                <a:latin typeface="Raleway"/>
              </a:rPr>
              <a:t>Staziona sul Texas per diversi giorni, scaricando quantità eccezionali di pioggia, soprattutto nell'area di Houston e nelle contee circostanti. Alcune aree hanno registrato oltre 1000 mm di pioggia, un record per il Texas.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it-IT" sz="1600" dirty="0">
                <a:latin typeface="Raleway"/>
              </a:rPr>
              <a:t>Dopo circa 4 giorni l'uragano comincia a perdere potenza fino ad esaurirsi completamente facendo segnare un bilancio di almeno 68 morti e una stima complessiva di circa 125 miliardi di dollari di danni.</a:t>
            </a:r>
          </a:p>
        </p:txBody>
      </p:sp>
    </p:spTree>
    <p:extLst>
      <p:ext uri="{BB962C8B-B14F-4D97-AF65-F5344CB8AC3E}">
        <p14:creationId xmlns:p14="http://schemas.microsoft.com/office/powerpoint/2010/main" val="228154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3720C-7C74-4B13-ABC0-D4F5C769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9576"/>
            <a:ext cx="10058400" cy="867784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C00000"/>
                </a:solidFill>
                <a:latin typeface="Raleway"/>
              </a:rPr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F303BF-4EB8-4BAF-9D08-1E69DE2E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82588"/>
            <a:ext cx="10058399" cy="4329953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it-IT" sz="1600" i="0" dirty="0">
                <a:solidFill>
                  <a:srgbClr val="31333F"/>
                </a:solidFill>
                <a:effectLst/>
                <a:latin typeface="Raleway"/>
              </a:rPr>
              <a:t>Il dataset analizzato si compone dei tweet relativi all'uragano Harvey postati tra il 4 Settembre 2017 e l’8 Settembre 2017. Oltre alle colonne caratteristiche dell'oggetto tweet, il dataset possiede una colonna chiamata </a:t>
            </a:r>
            <a:r>
              <a:rPr lang="it-IT" sz="1600" i="1" dirty="0" err="1">
                <a:solidFill>
                  <a:srgbClr val="31333F"/>
                </a:solidFill>
                <a:effectLst/>
                <a:latin typeface="Raleway"/>
              </a:rPr>
              <a:t>AIDRLabel</a:t>
            </a:r>
            <a:r>
              <a:rPr lang="it-IT" sz="1600" i="0" dirty="0">
                <a:solidFill>
                  <a:srgbClr val="31333F"/>
                </a:solidFill>
                <a:effectLst/>
                <a:latin typeface="Raleway"/>
              </a:rPr>
              <a:t> che classifica il tweet in una delle seguenti categorie :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31333F"/>
                </a:solidFill>
                <a:latin typeface="Raleway"/>
              </a:rPr>
              <a:t> </a:t>
            </a:r>
            <a:r>
              <a:rPr lang="it-IT" sz="1400" dirty="0" err="1">
                <a:solidFill>
                  <a:srgbClr val="31333F"/>
                </a:solidFill>
                <a:latin typeface="Raleway"/>
              </a:rPr>
              <a:t>injured_or_dead_people</a:t>
            </a:r>
            <a:r>
              <a:rPr lang="it-IT" sz="1400" dirty="0">
                <a:solidFill>
                  <a:srgbClr val="31333F"/>
                </a:solidFill>
                <a:latin typeface="Raleway"/>
              </a:rPr>
              <a:t> : se il tweet parla di persone ferite o rimaste uccise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31333F"/>
                </a:solidFill>
                <a:latin typeface="Raleway"/>
              </a:rPr>
              <a:t> </a:t>
            </a:r>
            <a:r>
              <a:rPr lang="it-IT" sz="1400" dirty="0" err="1">
                <a:solidFill>
                  <a:srgbClr val="31333F"/>
                </a:solidFill>
                <a:latin typeface="Raleway"/>
              </a:rPr>
              <a:t>relevant_information</a:t>
            </a:r>
            <a:r>
              <a:rPr lang="it-IT" sz="1400" dirty="0">
                <a:solidFill>
                  <a:srgbClr val="31333F"/>
                </a:solidFill>
                <a:latin typeface="Raleway"/>
              </a:rPr>
              <a:t> : se il tweet contiene informazioni rilevanti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400" i="0" dirty="0">
                <a:solidFill>
                  <a:srgbClr val="31333F"/>
                </a:solidFill>
                <a:effectLst/>
                <a:latin typeface="Raleway"/>
              </a:rPr>
              <a:t> </a:t>
            </a:r>
            <a:r>
              <a:rPr lang="it-IT" sz="1400" i="0" dirty="0" err="1">
                <a:solidFill>
                  <a:srgbClr val="31333F"/>
                </a:solidFill>
                <a:effectLst/>
                <a:latin typeface="Raleway"/>
              </a:rPr>
              <a:t>caution_and_advice</a:t>
            </a:r>
            <a:r>
              <a:rPr lang="it-IT" sz="1400" i="0" dirty="0">
                <a:solidFill>
                  <a:srgbClr val="31333F"/>
                </a:solidFill>
                <a:effectLst/>
                <a:latin typeface="Raleway"/>
              </a:rPr>
              <a:t> : se il tweet contiene avvertimenti o avvisi riguardanti il disastro che possono essere utili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31333F"/>
                </a:solidFill>
                <a:latin typeface="Raleway"/>
              </a:rPr>
              <a:t> </a:t>
            </a:r>
            <a:r>
              <a:rPr lang="it-IT" sz="1400" dirty="0" err="1">
                <a:solidFill>
                  <a:srgbClr val="31333F"/>
                </a:solidFill>
                <a:latin typeface="Raleway"/>
              </a:rPr>
              <a:t>displaced_and_evacuations</a:t>
            </a:r>
            <a:r>
              <a:rPr lang="it-IT" sz="1400" dirty="0">
                <a:solidFill>
                  <a:srgbClr val="31333F"/>
                </a:solidFill>
                <a:latin typeface="Raleway"/>
              </a:rPr>
              <a:t> : se il tweet contiene informazioni su evacuazioni o persone sfollate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400" i="0" dirty="0">
                <a:solidFill>
                  <a:srgbClr val="31333F"/>
                </a:solidFill>
                <a:effectLst/>
                <a:latin typeface="Raleway"/>
              </a:rPr>
              <a:t> </a:t>
            </a:r>
            <a:r>
              <a:rPr lang="it-IT" sz="1400" i="0" dirty="0" err="1">
                <a:solidFill>
                  <a:srgbClr val="31333F"/>
                </a:solidFill>
                <a:effectLst/>
                <a:latin typeface="Raleway"/>
              </a:rPr>
              <a:t>sympathy_and_support</a:t>
            </a:r>
            <a:r>
              <a:rPr lang="it-IT" sz="1400" i="0" dirty="0">
                <a:solidFill>
                  <a:srgbClr val="31333F"/>
                </a:solidFill>
                <a:effectLst/>
                <a:latin typeface="Raleway"/>
              </a:rPr>
              <a:t> : se il tweet mostra supporto per le vittime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31333F"/>
                </a:solidFill>
                <a:latin typeface="Raleway"/>
              </a:rPr>
              <a:t> </a:t>
            </a:r>
            <a:r>
              <a:rPr lang="it-IT" sz="1400" dirty="0" err="1">
                <a:solidFill>
                  <a:srgbClr val="31333F"/>
                </a:solidFill>
                <a:latin typeface="Raleway"/>
              </a:rPr>
              <a:t>response_efforts</a:t>
            </a:r>
            <a:r>
              <a:rPr lang="it-IT" sz="1400" dirty="0">
                <a:solidFill>
                  <a:srgbClr val="31333F"/>
                </a:solidFill>
                <a:latin typeface="Raleway"/>
              </a:rPr>
              <a:t> : se il tweet è correlato alle risposte di aiuto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400" i="0" dirty="0">
                <a:solidFill>
                  <a:srgbClr val="31333F"/>
                </a:solidFill>
                <a:effectLst/>
                <a:latin typeface="Raleway"/>
              </a:rPr>
              <a:t> </a:t>
            </a:r>
            <a:r>
              <a:rPr lang="it-IT" sz="1400" i="0" dirty="0" err="1">
                <a:solidFill>
                  <a:srgbClr val="31333F"/>
                </a:solidFill>
                <a:effectLst/>
                <a:latin typeface="Raleway"/>
              </a:rPr>
              <a:t>infrastructure_and_utilities_damage</a:t>
            </a:r>
            <a:r>
              <a:rPr lang="it-IT" sz="1400" i="0" dirty="0">
                <a:solidFill>
                  <a:srgbClr val="31333F"/>
                </a:solidFill>
                <a:effectLst/>
                <a:latin typeface="Raleway"/>
              </a:rPr>
              <a:t> : se il tweet riporta danni ad infrastrutture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31333F"/>
                </a:solidFill>
                <a:latin typeface="Raleway"/>
              </a:rPr>
              <a:t> </a:t>
            </a:r>
            <a:r>
              <a:rPr lang="it-IT" sz="1400" i="0" dirty="0">
                <a:solidFill>
                  <a:srgbClr val="31333F"/>
                </a:solidFill>
                <a:effectLst/>
                <a:latin typeface="Raleway"/>
              </a:rPr>
              <a:t>personal : se il tweet riporta aggiornamenti personali, soprattutto della situazione e della salute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31333F"/>
                </a:solidFill>
                <a:latin typeface="Raleway"/>
              </a:rPr>
              <a:t> </a:t>
            </a:r>
            <a:r>
              <a:rPr lang="it-IT" sz="1400" dirty="0" err="1">
                <a:solidFill>
                  <a:srgbClr val="31333F"/>
                </a:solidFill>
                <a:latin typeface="Raleway"/>
              </a:rPr>
              <a:t>affected_individual</a:t>
            </a:r>
            <a:r>
              <a:rPr lang="it-IT" sz="1400" dirty="0">
                <a:solidFill>
                  <a:srgbClr val="31333F"/>
                </a:solidFill>
                <a:latin typeface="Raleway"/>
              </a:rPr>
              <a:t> : se il tweet è scritto da persone colpite dalla catastrofe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31333F"/>
                </a:solidFill>
                <a:latin typeface="Raleway"/>
              </a:rPr>
              <a:t> </a:t>
            </a:r>
            <a:r>
              <a:rPr lang="it-IT" sz="1400" dirty="0" err="1">
                <a:solidFill>
                  <a:srgbClr val="31333F"/>
                </a:solidFill>
                <a:latin typeface="Raleway"/>
              </a:rPr>
              <a:t>not_related_or_irrelevant</a:t>
            </a:r>
            <a:r>
              <a:rPr lang="it-IT" sz="1400" dirty="0">
                <a:solidFill>
                  <a:srgbClr val="31333F"/>
                </a:solidFill>
                <a:latin typeface="Raleway"/>
              </a:rPr>
              <a:t> : se il tweet è poco o per niente rilevante con l'uragano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31333F"/>
                </a:solidFill>
                <a:latin typeface="Raleway"/>
              </a:rPr>
              <a:t> </a:t>
            </a:r>
            <a:r>
              <a:rPr lang="it-IT" sz="1400" dirty="0" err="1">
                <a:solidFill>
                  <a:srgbClr val="31333F"/>
                </a:solidFill>
                <a:latin typeface="Raleway"/>
              </a:rPr>
              <a:t>missing_and_found_people</a:t>
            </a:r>
            <a:r>
              <a:rPr lang="it-IT" sz="1400" dirty="0">
                <a:solidFill>
                  <a:srgbClr val="31333F"/>
                </a:solidFill>
                <a:latin typeface="Raleway"/>
              </a:rPr>
              <a:t> : se il tweet riporta di persone scomparse o ritrovate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31333F"/>
                </a:solidFill>
                <a:latin typeface="Raleway"/>
              </a:rPr>
              <a:t> </a:t>
            </a:r>
            <a:r>
              <a:rPr lang="it-IT" sz="1400" dirty="0" err="1">
                <a:solidFill>
                  <a:srgbClr val="31333F"/>
                </a:solidFill>
                <a:latin typeface="Raleway"/>
              </a:rPr>
              <a:t>donation_and_volunteering</a:t>
            </a:r>
            <a:r>
              <a:rPr lang="it-IT" sz="1400" dirty="0">
                <a:solidFill>
                  <a:srgbClr val="31333F"/>
                </a:solidFill>
                <a:latin typeface="Raleway"/>
              </a:rPr>
              <a:t> : se il tweet contiene richieste o invii di donazioni e volontariato</a:t>
            </a:r>
            <a:endParaRPr lang="it-IT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72519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3720C-7C74-4B13-ABC0-D4F5C769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7529"/>
            <a:ext cx="10058400" cy="1109831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C00000"/>
                </a:solidFill>
                <a:latin typeface="Raleway"/>
              </a:rPr>
              <a:t>Pagina Distribuzione dei tweet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F303BF-4EB8-4BAF-9D08-1E69DE2E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04397"/>
            <a:ext cx="5059680" cy="879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it-IT" sz="1600" dirty="0">
                <a:latin typeface="Raleway"/>
              </a:rPr>
              <a:t>La query </a:t>
            </a:r>
            <a:r>
              <a:rPr lang="it-IT" sz="1600" i="1" dirty="0" err="1">
                <a:latin typeface="Raleway"/>
              </a:rPr>
              <a:t>tweet_distribution_for_category</a:t>
            </a:r>
            <a:r>
              <a:rPr lang="it-IT" sz="1600" i="1" dirty="0">
                <a:latin typeface="Raleway"/>
              </a:rPr>
              <a:t>(self, </a:t>
            </a:r>
            <a:r>
              <a:rPr lang="it-IT" sz="1600" i="1" dirty="0" err="1">
                <a:latin typeface="Raleway"/>
              </a:rPr>
              <a:t>category</a:t>
            </a:r>
            <a:r>
              <a:rPr lang="it-IT" sz="1600" i="1" dirty="0">
                <a:latin typeface="Raleway"/>
              </a:rPr>
              <a:t>)</a:t>
            </a:r>
            <a:r>
              <a:rPr lang="it-IT" sz="1600" dirty="0">
                <a:latin typeface="Raleway"/>
              </a:rPr>
              <a:t>, riporta la distribuzione giornaliera del numero di tweet per la categoria selezionata.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it-IT" sz="1800" dirty="0">
              <a:latin typeface="Ralewa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39997D-6A3C-4D44-983F-E9D64412A346}"/>
              </a:ext>
            </a:extLst>
          </p:cNvPr>
          <p:cNvSpPr txBox="1"/>
          <p:nvPr/>
        </p:nvSpPr>
        <p:spPr>
          <a:xfrm>
            <a:off x="1097280" y="1813362"/>
            <a:ext cx="4998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it-IT" sz="1600" dirty="0">
                <a:solidFill>
                  <a:srgbClr val="404040"/>
                </a:solidFill>
                <a:latin typeface="Raleway"/>
              </a:rPr>
              <a:t>La query </a:t>
            </a:r>
            <a:r>
              <a:rPr lang="pt-BR" sz="1600" i="1" dirty="0">
                <a:solidFill>
                  <a:srgbClr val="404040"/>
                </a:solidFill>
                <a:latin typeface="Raleway"/>
              </a:rPr>
              <a:t>number_of_tweet_for_category(self)</a:t>
            </a:r>
            <a:r>
              <a:rPr lang="pt-BR" sz="1600" dirty="0">
                <a:solidFill>
                  <a:srgbClr val="404040"/>
                </a:solidFill>
                <a:latin typeface="Raleway"/>
              </a:rPr>
              <a:t>,</a:t>
            </a:r>
            <a:r>
              <a:rPr lang="it-IT" sz="1600" dirty="0">
                <a:solidFill>
                  <a:srgbClr val="404040"/>
                </a:solidFill>
                <a:latin typeface="Raleway"/>
              </a:rPr>
              <a:t> mostra il numero di tweet associato a ogni categoria. Il valore è espresso in percentuale.</a:t>
            </a:r>
          </a:p>
          <a:p>
            <a:pPr>
              <a:buClr>
                <a:srgbClr val="C00000"/>
              </a:buClr>
            </a:pPr>
            <a:endParaRPr lang="it-IT" dirty="0">
              <a:solidFill>
                <a:srgbClr val="404040"/>
              </a:solidFill>
              <a:latin typeface="Raleway"/>
            </a:endParaRPr>
          </a:p>
        </p:txBody>
      </p:sp>
      <p:pic>
        <p:nvPicPr>
          <p:cNvPr id="6" name="Immagine 5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E417E70C-AFCB-40D4-B62F-1D6964110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98" y="2958353"/>
            <a:ext cx="3726787" cy="2901075"/>
          </a:xfrm>
          <a:prstGeom prst="rect">
            <a:avLst/>
          </a:prstGeom>
        </p:spPr>
      </p:pic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9AFF37DB-A0CB-4B7C-85C5-C49A8D370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14" y="3186961"/>
            <a:ext cx="4989707" cy="2443858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0576911-A6C1-4C09-9D39-BD2844423EE3}"/>
              </a:ext>
            </a:extLst>
          </p:cNvPr>
          <p:cNvCxnSpPr>
            <a:cxnSpLocks/>
          </p:cNvCxnSpPr>
          <p:nvPr/>
        </p:nvCxnSpPr>
        <p:spPr>
          <a:xfrm>
            <a:off x="6014260" y="1813362"/>
            <a:ext cx="0" cy="404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74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3720C-7C74-4B13-ABC0-D4F5C769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7529"/>
            <a:ext cx="10058400" cy="1109831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C00000"/>
                </a:solidFill>
                <a:latin typeface="Raleway"/>
              </a:rPr>
              <a:t>Pagina Top hashtag utilizzati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39997D-6A3C-4D44-983F-E9D64412A346}"/>
              </a:ext>
            </a:extLst>
          </p:cNvPr>
          <p:cNvSpPr txBox="1"/>
          <p:nvPr/>
        </p:nvSpPr>
        <p:spPr>
          <a:xfrm>
            <a:off x="1097281" y="1798539"/>
            <a:ext cx="499871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it-IT" sz="1600" dirty="0">
                <a:solidFill>
                  <a:srgbClr val="404040"/>
                </a:solidFill>
                <a:latin typeface="Raleway"/>
              </a:rPr>
              <a:t>La query </a:t>
            </a:r>
            <a:r>
              <a:rPr lang="pt-BR" sz="1600" i="1" dirty="0">
                <a:solidFill>
                  <a:srgbClr val="404040"/>
                </a:solidFill>
                <a:latin typeface="Raleway"/>
              </a:rPr>
              <a:t>top_n_hashtag(self, categories, n=10)</a:t>
            </a:r>
            <a:r>
              <a:rPr lang="pt-BR" sz="1600" dirty="0">
                <a:solidFill>
                  <a:srgbClr val="404040"/>
                </a:solidFill>
                <a:latin typeface="Raleway"/>
              </a:rPr>
              <a:t>,</a:t>
            </a:r>
            <a:r>
              <a:rPr lang="it-IT" sz="1600" dirty="0">
                <a:solidFill>
                  <a:srgbClr val="404040"/>
                </a:solidFill>
                <a:latin typeface="Raleway"/>
              </a:rPr>
              <a:t> mostra gli </a:t>
            </a:r>
            <a:r>
              <a:rPr lang="it-IT" sz="1600" i="1" dirty="0">
                <a:solidFill>
                  <a:srgbClr val="404040"/>
                </a:solidFill>
                <a:latin typeface="Raleway"/>
              </a:rPr>
              <a:t>n</a:t>
            </a:r>
            <a:r>
              <a:rPr lang="it-IT" sz="1600" dirty="0">
                <a:solidFill>
                  <a:srgbClr val="404040"/>
                </a:solidFill>
                <a:latin typeface="Raleway"/>
              </a:rPr>
              <a:t> hashtags più utilizzati e, scegliendo le categorie, riporta come le categorie si adattano al trend complessivo.</a:t>
            </a:r>
          </a:p>
          <a:p>
            <a:pPr>
              <a:buClr>
                <a:srgbClr val="C00000"/>
              </a:buClr>
            </a:pPr>
            <a:endParaRPr lang="it-IT" dirty="0">
              <a:solidFill>
                <a:srgbClr val="404040"/>
              </a:solidFill>
              <a:latin typeface="Raleway"/>
            </a:endParaRPr>
          </a:p>
        </p:txBody>
      </p:sp>
      <p:pic>
        <p:nvPicPr>
          <p:cNvPr id="11" name="Immagine 10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99E07F4E-A624-41FA-991A-54FD7115D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64560"/>
            <a:ext cx="4880713" cy="305972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ABE909-FFC0-4EE5-9138-41C119201926}"/>
              </a:ext>
            </a:extLst>
          </p:cNvPr>
          <p:cNvSpPr txBox="1"/>
          <p:nvPr/>
        </p:nvSpPr>
        <p:spPr>
          <a:xfrm>
            <a:off x="6320118" y="1798538"/>
            <a:ext cx="4835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dirty="0">
                <a:solidFill>
                  <a:srgbClr val="404040"/>
                </a:solidFill>
                <a:latin typeface="Raleway"/>
              </a:rPr>
              <a:t>La query </a:t>
            </a:r>
            <a:r>
              <a:rPr lang="it-IT" sz="1600" i="1" dirty="0" err="1">
                <a:solidFill>
                  <a:srgbClr val="404040"/>
                </a:solidFill>
                <a:latin typeface="Raleway"/>
              </a:rPr>
              <a:t>hashtags_distribution_for_category</a:t>
            </a:r>
            <a:r>
              <a:rPr lang="it-IT" sz="1600" i="1" dirty="0">
                <a:solidFill>
                  <a:srgbClr val="404040"/>
                </a:solidFill>
                <a:latin typeface="Raleway"/>
              </a:rPr>
              <a:t>(self, </a:t>
            </a:r>
            <a:r>
              <a:rPr lang="it-IT" sz="1600" i="1" dirty="0" err="1">
                <a:solidFill>
                  <a:srgbClr val="404040"/>
                </a:solidFill>
                <a:latin typeface="Raleway"/>
              </a:rPr>
              <a:t>category</a:t>
            </a:r>
            <a:r>
              <a:rPr lang="it-IT" sz="1600" i="1" dirty="0">
                <a:solidFill>
                  <a:srgbClr val="404040"/>
                </a:solidFill>
                <a:latin typeface="Raleway"/>
              </a:rPr>
              <a:t>) </a:t>
            </a:r>
            <a:r>
              <a:rPr lang="it-IT" sz="1600" dirty="0">
                <a:solidFill>
                  <a:srgbClr val="404040"/>
                </a:solidFill>
                <a:latin typeface="Raleway"/>
              </a:rPr>
              <a:t>mostra la distribuzione giornaliera del numero di hashtags per la categoria specificata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CF0FCF3-B346-412D-A760-2485F3B2D20C}"/>
              </a:ext>
            </a:extLst>
          </p:cNvPr>
          <p:cNvCxnSpPr>
            <a:cxnSpLocks/>
          </p:cNvCxnSpPr>
          <p:nvPr/>
        </p:nvCxnSpPr>
        <p:spPr>
          <a:xfrm>
            <a:off x="6126480" y="1880800"/>
            <a:ext cx="0" cy="396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7ADB6EC-A60F-4248-BFEA-19E204463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87" y="2690713"/>
            <a:ext cx="1131345" cy="1599085"/>
          </a:xfrm>
          <a:prstGeom prst="rect">
            <a:avLst/>
          </a:prstGeom>
        </p:spPr>
      </p:pic>
      <p:pic>
        <p:nvPicPr>
          <p:cNvPr id="10" name="Immagine 9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CB0FE4D6-D5E6-4DB6-BB95-B776ED405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318" y="3722484"/>
            <a:ext cx="4480757" cy="19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3720C-7C74-4B13-ABC0-D4F5C769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9576"/>
            <a:ext cx="10058400" cy="867784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C00000"/>
                </a:solidFill>
                <a:latin typeface="Raleway"/>
              </a:rPr>
              <a:t>Pagina Tweet con media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075BDA-1157-4946-8371-124999FD7A3C}"/>
              </a:ext>
            </a:extLst>
          </p:cNvPr>
          <p:cNvSpPr txBox="1"/>
          <p:nvPr/>
        </p:nvSpPr>
        <p:spPr>
          <a:xfrm>
            <a:off x="1097280" y="1801905"/>
            <a:ext cx="9855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dirty="0">
                <a:solidFill>
                  <a:srgbClr val="404040"/>
                </a:solidFill>
                <a:latin typeface="Raleway"/>
              </a:rPr>
              <a:t>La query </a:t>
            </a:r>
            <a:r>
              <a:rPr lang="it-IT" sz="1600" i="1" dirty="0" err="1">
                <a:solidFill>
                  <a:srgbClr val="404040"/>
                </a:solidFill>
                <a:latin typeface="Raleway"/>
              </a:rPr>
              <a:t>media_for_category</a:t>
            </a:r>
            <a:r>
              <a:rPr lang="it-IT" sz="1600" i="1" dirty="0">
                <a:solidFill>
                  <a:srgbClr val="404040"/>
                </a:solidFill>
                <a:latin typeface="Raleway"/>
              </a:rPr>
              <a:t>(self) </a:t>
            </a:r>
            <a:r>
              <a:rPr lang="it-IT" sz="1600" dirty="0">
                <a:solidFill>
                  <a:srgbClr val="404040"/>
                </a:solidFill>
                <a:latin typeface="Raleway"/>
              </a:rPr>
              <a:t>riporta, per ogni categoria e con due visualizzazioni differenti, il numero e la percentuale dei tweet a cui è allegato un contenuto multimediale (foto, video, </a:t>
            </a:r>
            <a:r>
              <a:rPr lang="it-IT" sz="1600" dirty="0" err="1">
                <a:solidFill>
                  <a:srgbClr val="404040"/>
                </a:solidFill>
                <a:latin typeface="Raleway"/>
              </a:rPr>
              <a:t>gif</a:t>
            </a:r>
            <a:r>
              <a:rPr lang="it-IT" sz="1600" dirty="0">
                <a:solidFill>
                  <a:srgbClr val="404040"/>
                </a:solidFill>
                <a:latin typeface="Raleway"/>
              </a:rPr>
              <a:t>, ecc.).</a:t>
            </a:r>
          </a:p>
        </p:txBody>
      </p:sp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FBF7AE2A-9D1B-42AE-8636-F24313D2B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80" y="2683564"/>
            <a:ext cx="4579644" cy="3432077"/>
          </a:xfrm>
          <a:prstGeom prst="rect">
            <a:avLst/>
          </a:prstGeom>
        </p:spPr>
      </p:pic>
      <p:pic>
        <p:nvPicPr>
          <p:cNvPr id="10" name="Immagine 9" descr="Immagine che contiene linea, Diagramma, schermata, Carattere&#10;&#10;Descrizione generata automaticamente">
            <a:extLst>
              <a:ext uri="{FF2B5EF4-FFF2-40B4-BE49-F238E27FC236}">
                <a16:creationId xmlns:a16="http://schemas.microsoft.com/office/drawing/2014/main" id="{AFB4E2FD-A67E-4501-A607-99A46FDC3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3" y="3427635"/>
            <a:ext cx="5702800" cy="194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9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3720C-7C74-4B13-ABC0-D4F5C769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9576"/>
            <a:ext cx="10058400" cy="867784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C00000"/>
                </a:solidFill>
                <a:latin typeface="Raleway"/>
              </a:rPr>
              <a:t>Pagina Analisi dei termini più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F303BF-4EB8-4BAF-9D08-1E69DE2E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7484"/>
            <a:ext cx="4882179" cy="776824"/>
          </a:xfrm>
        </p:spPr>
        <p:txBody>
          <a:bodyPr>
            <a:normAutofit/>
          </a:bodyPr>
          <a:lstStyle/>
          <a:p>
            <a:r>
              <a:rPr lang="it-IT" sz="1600" dirty="0">
                <a:latin typeface="Raleway"/>
              </a:rPr>
              <a:t>La query </a:t>
            </a:r>
            <a:r>
              <a:rPr lang="it-IT" sz="1600" i="1" dirty="0" err="1">
                <a:latin typeface="Raleway"/>
              </a:rPr>
              <a:t>max_word_for_category</a:t>
            </a:r>
            <a:r>
              <a:rPr lang="it-IT" sz="1600" i="1" dirty="0">
                <a:latin typeface="Raleway"/>
              </a:rPr>
              <a:t>(self) </a:t>
            </a:r>
            <a:r>
              <a:rPr lang="it-IT" sz="1600" dirty="0">
                <a:latin typeface="Raleway"/>
              </a:rPr>
              <a:t>riporta il singolo termine con più occorrenze per ogni categoria.</a:t>
            </a:r>
          </a:p>
        </p:txBody>
      </p:sp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7C2CA174-8035-4067-B6BE-931D6E936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52" y="2759785"/>
            <a:ext cx="3513600" cy="3470685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058C37A-3D75-4DEC-BB8A-D6247D0D527E}"/>
              </a:ext>
            </a:extLst>
          </p:cNvPr>
          <p:cNvCxnSpPr/>
          <p:nvPr/>
        </p:nvCxnSpPr>
        <p:spPr>
          <a:xfrm>
            <a:off x="6096000" y="2036782"/>
            <a:ext cx="30480" cy="3772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80E884-BFD1-4312-9196-64EC62D9ADA0}"/>
              </a:ext>
            </a:extLst>
          </p:cNvPr>
          <p:cNvSpPr txBox="1"/>
          <p:nvPr/>
        </p:nvSpPr>
        <p:spPr>
          <a:xfrm>
            <a:off x="6311153" y="1827484"/>
            <a:ext cx="4814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404040"/>
                </a:solidFill>
                <a:latin typeface="Raleway"/>
              </a:rPr>
              <a:t>La query </a:t>
            </a:r>
            <a:r>
              <a:rPr lang="it-IT" sz="1600" i="1" dirty="0" err="1">
                <a:solidFill>
                  <a:srgbClr val="404040"/>
                </a:solidFill>
                <a:latin typeface="Raleway"/>
              </a:rPr>
              <a:t>process_text_data</a:t>
            </a:r>
            <a:r>
              <a:rPr lang="it-IT" sz="1600" i="1" dirty="0">
                <a:solidFill>
                  <a:srgbClr val="404040"/>
                </a:solidFill>
                <a:latin typeface="Raleway"/>
              </a:rPr>
              <a:t>(self, labels, n=10)</a:t>
            </a:r>
            <a:r>
              <a:rPr lang="it-IT" sz="1600" dirty="0">
                <a:solidFill>
                  <a:srgbClr val="404040"/>
                </a:solidFill>
                <a:latin typeface="Raleway"/>
              </a:rPr>
              <a:t> mostra le </a:t>
            </a:r>
            <a:r>
              <a:rPr lang="it-IT" sz="1600" i="1" dirty="0">
                <a:solidFill>
                  <a:srgbClr val="404040"/>
                </a:solidFill>
                <a:latin typeface="Raleway"/>
              </a:rPr>
              <a:t>n</a:t>
            </a:r>
            <a:r>
              <a:rPr lang="it-IT" sz="1600" dirty="0">
                <a:solidFill>
                  <a:srgbClr val="404040"/>
                </a:solidFill>
                <a:latin typeface="Raleway"/>
              </a:rPr>
              <a:t> parole più utilizzate e, scegliendo le categorie, riporta come le categorie si adattano al trend complessivo.</a:t>
            </a:r>
          </a:p>
          <a:p>
            <a:pPr algn="l"/>
            <a:endParaRPr lang="it-IT" sz="1600" dirty="0">
              <a:solidFill>
                <a:srgbClr val="404040"/>
              </a:solidFill>
              <a:latin typeface="Raleway"/>
            </a:endParaRPr>
          </a:p>
        </p:txBody>
      </p:sp>
      <p:pic>
        <p:nvPicPr>
          <p:cNvPr id="11" name="Immagine 10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8592710A-BF77-4FC8-89A1-5D5CD16FE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53" y="3209133"/>
            <a:ext cx="5168341" cy="291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0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3720C-7C74-4B13-ABC0-D4F5C769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9576"/>
            <a:ext cx="10058400" cy="867784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C00000"/>
                </a:solidFill>
                <a:latin typeface="Raleway"/>
              </a:rPr>
              <a:t>Pagina Utenti più menzionati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F303BF-4EB8-4BAF-9D08-1E69DE2E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2387"/>
            <a:ext cx="5061471" cy="867784"/>
          </a:xfrm>
        </p:spPr>
        <p:txBody>
          <a:bodyPr>
            <a:normAutofit/>
          </a:bodyPr>
          <a:lstStyle/>
          <a:p>
            <a:r>
              <a:rPr lang="it-IT" sz="1600" dirty="0">
                <a:latin typeface="Raleway"/>
              </a:rPr>
              <a:t>La query </a:t>
            </a:r>
            <a:r>
              <a:rPr lang="en-US" sz="1600" i="1" dirty="0" err="1">
                <a:latin typeface="Raleway"/>
              </a:rPr>
              <a:t>top_mentioned_for_categories</a:t>
            </a:r>
            <a:r>
              <a:rPr lang="en-US" sz="1600" i="1" dirty="0">
                <a:latin typeface="Raleway"/>
              </a:rPr>
              <a:t>(self, categories, n=5) </a:t>
            </a:r>
            <a:r>
              <a:rPr lang="en-US" sz="1600" dirty="0" err="1">
                <a:latin typeface="Raleway"/>
              </a:rPr>
              <a:t>mostra</a:t>
            </a:r>
            <a:r>
              <a:rPr lang="en-US" sz="1600" dirty="0">
                <a:latin typeface="Raleway"/>
              </a:rPr>
              <a:t> </a:t>
            </a:r>
            <a:r>
              <a:rPr lang="en-US" sz="1600" dirty="0" err="1">
                <a:latin typeface="Raleway"/>
              </a:rPr>
              <a:t>gli</a:t>
            </a:r>
            <a:r>
              <a:rPr lang="en-US" sz="1600" dirty="0">
                <a:latin typeface="Raleway"/>
              </a:rPr>
              <a:t> </a:t>
            </a:r>
            <a:r>
              <a:rPr lang="en-US" sz="1600" i="1" dirty="0">
                <a:latin typeface="Raleway"/>
              </a:rPr>
              <a:t>n</a:t>
            </a:r>
            <a:r>
              <a:rPr lang="en-US" sz="1600" dirty="0">
                <a:latin typeface="Raleway"/>
              </a:rPr>
              <a:t> </a:t>
            </a:r>
            <a:r>
              <a:rPr lang="en-US" sz="1600" dirty="0" err="1">
                <a:latin typeface="Raleway"/>
              </a:rPr>
              <a:t>utenti</a:t>
            </a:r>
            <a:r>
              <a:rPr lang="en-US" sz="1600" dirty="0">
                <a:latin typeface="Raleway"/>
              </a:rPr>
              <a:t> con </a:t>
            </a:r>
            <a:r>
              <a:rPr lang="en-US" sz="1600" dirty="0" err="1">
                <a:latin typeface="Raleway"/>
              </a:rPr>
              <a:t>più</a:t>
            </a:r>
            <a:r>
              <a:rPr lang="en-US" sz="1600" dirty="0">
                <a:latin typeface="Raleway"/>
              </a:rPr>
              <a:t> </a:t>
            </a:r>
            <a:r>
              <a:rPr lang="en-US" sz="1600" dirty="0" err="1">
                <a:latin typeface="Raleway"/>
              </a:rPr>
              <a:t>citazioni</a:t>
            </a:r>
            <a:r>
              <a:rPr lang="en-US" sz="1600" dirty="0">
                <a:latin typeface="Raleway"/>
              </a:rPr>
              <a:t> </a:t>
            </a:r>
            <a:r>
              <a:rPr lang="en-US" sz="1600" dirty="0" err="1">
                <a:latin typeface="Raleway"/>
              </a:rPr>
              <a:t>nei</a:t>
            </a:r>
            <a:r>
              <a:rPr lang="en-US" sz="1600" dirty="0">
                <a:latin typeface="Raleway"/>
              </a:rPr>
              <a:t> tweet.</a:t>
            </a:r>
            <a:endParaRPr lang="it-IT" sz="1600" dirty="0">
              <a:latin typeface="Raleway"/>
            </a:endParaRPr>
          </a:p>
        </p:txBody>
      </p:sp>
      <p:pic>
        <p:nvPicPr>
          <p:cNvPr id="5" name="Immagine 4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4BB66F3A-FDB3-4A68-A724-F6C1C78C4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5" y="2880586"/>
            <a:ext cx="5061469" cy="3154455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421F09D-8060-4558-ADCE-A98A23EB54F7}"/>
              </a:ext>
            </a:extLst>
          </p:cNvPr>
          <p:cNvCxnSpPr/>
          <p:nvPr/>
        </p:nvCxnSpPr>
        <p:spPr>
          <a:xfrm>
            <a:off x="6158751" y="2036782"/>
            <a:ext cx="0" cy="36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5D1DB8B-443F-4DFD-94CD-BFC4ED7476DD}"/>
              </a:ext>
            </a:extLst>
          </p:cNvPr>
          <p:cNvSpPr txBox="1"/>
          <p:nvPr/>
        </p:nvSpPr>
        <p:spPr>
          <a:xfrm>
            <a:off x="6350368" y="1841352"/>
            <a:ext cx="496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404040"/>
                </a:solidFill>
                <a:latin typeface="Raleway"/>
              </a:rPr>
              <a:t>La query </a:t>
            </a:r>
            <a:r>
              <a:rPr lang="en-US" sz="1600" i="1" dirty="0" err="1">
                <a:solidFill>
                  <a:srgbClr val="404040"/>
                </a:solidFill>
                <a:latin typeface="Raleway"/>
              </a:rPr>
              <a:t>most_influents_users</a:t>
            </a:r>
            <a:r>
              <a:rPr lang="en-US" sz="1600" i="1" dirty="0">
                <a:solidFill>
                  <a:srgbClr val="404040"/>
                </a:solidFill>
                <a:latin typeface="Raleway"/>
              </a:rPr>
              <a:t>(self, categories, n=10) </a:t>
            </a:r>
            <a:r>
              <a:rPr lang="en-US" sz="1600" dirty="0" err="1">
                <a:solidFill>
                  <a:srgbClr val="404040"/>
                </a:solidFill>
                <a:latin typeface="Raleway"/>
              </a:rPr>
              <a:t>riporta</a:t>
            </a:r>
            <a:r>
              <a:rPr lang="en-US" sz="160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Raleway"/>
              </a:rPr>
              <a:t>gli</a:t>
            </a:r>
            <a:r>
              <a:rPr lang="en-US" sz="160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600" i="1" dirty="0">
                <a:solidFill>
                  <a:srgbClr val="404040"/>
                </a:solidFill>
                <a:latin typeface="Raleway"/>
              </a:rPr>
              <a:t>n</a:t>
            </a:r>
            <a:r>
              <a:rPr lang="en-US" sz="160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Raleway"/>
              </a:rPr>
              <a:t>utenti</a:t>
            </a:r>
            <a:r>
              <a:rPr lang="en-US" sz="160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Raleway"/>
              </a:rPr>
              <a:t>più</a:t>
            </a:r>
            <a:r>
              <a:rPr lang="en-US" sz="160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Raleway"/>
              </a:rPr>
              <a:t>influenti</a:t>
            </a:r>
            <a:r>
              <a:rPr lang="en-US" sz="160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Raleway"/>
              </a:rPr>
              <a:t>che</a:t>
            </a:r>
            <a:r>
              <a:rPr lang="en-US" sz="160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Raleway"/>
              </a:rPr>
              <a:t>hanno</a:t>
            </a:r>
            <a:r>
              <a:rPr lang="en-US" sz="160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Raleway"/>
              </a:rPr>
              <a:t>twittato</a:t>
            </a:r>
            <a:r>
              <a:rPr lang="en-US" sz="160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Raleway"/>
              </a:rPr>
              <a:t>almeno</a:t>
            </a:r>
            <a:r>
              <a:rPr lang="en-US" sz="1600" dirty="0">
                <a:solidFill>
                  <a:srgbClr val="404040"/>
                </a:solidFill>
                <a:latin typeface="Raleway"/>
              </a:rPr>
              <a:t> una volta </a:t>
            </a:r>
            <a:r>
              <a:rPr lang="en-US" sz="1600" dirty="0" err="1">
                <a:solidFill>
                  <a:srgbClr val="404040"/>
                </a:solidFill>
                <a:latin typeface="Raleway"/>
              </a:rPr>
              <a:t>sull’uragano</a:t>
            </a:r>
            <a:r>
              <a:rPr lang="en-US" sz="1600" dirty="0">
                <a:solidFill>
                  <a:srgbClr val="404040"/>
                </a:solidFill>
                <a:latin typeface="Raleway"/>
              </a:rPr>
              <a:t> Harvey.</a:t>
            </a:r>
            <a:endParaRPr lang="it-IT" sz="1600" dirty="0">
              <a:solidFill>
                <a:srgbClr val="404040"/>
              </a:solidFill>
              <a:latin typeface="Raleway"/>
            </a:endParaRPr>
          </a:p>
        </p:txBody>
      </p:sp>
      <p:pic>
        <p:nvPicPr>
          <p:cNvPr id="10" name="Immagine 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6A675D51-E402-4136-9365-62859CA55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56" y="3009159"/>
            <a:ext cx="5316066" cy="272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3720C-7C74-4B13-ABC0-D4F5C769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9576"/>
            <a:ext cx="10058400" cy="867784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C00000"/>
                </a:solidFill>
                <a:latin typeface="Raleway"/>
              </a:rPr>
              <a:t>Pagina Top utenti per categoria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F303BF-4EB8-4BAF-9D08-1E69DE2E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0594"/>
            <a:ext cx="10058400" cy="1463936"/>
          </a:xfrm>
        </p:spPr>
        <p:txBody>
          <a:bodyPr>
            <a:normAutofit/>
          </a:bodyPr>
          <a:lstStyle/>
          <a:p>
            <a:r>
              <a:rPr lang="it-IT" sz="1600" dirty="0">
                <a:latin typeface="Raleway"/>
              </a:rPr>
              <a:t>La query </a:t>
            </a:r>
            <a:r>
              <a:rPr lang="it-IT" sz="1600" i="1" dirty="0" err="1">
                <a:latin typeface="Raleway"/>
              </a:rPr>
              <a:t>top_n_user</a:t>
            </a:r>
            <a:r>
              <a:rPr lang="it-IT" sz="1600" i="1" dirty="0">
                <a:latin typeface="Raleway"/>
              </a:rPr>
              <a:t>(self, </a:t>
            </a:r>
            <a:r>
              <a:rPr lang="it-IT" sz="1600" i="1" dirty="0" err="1">
                <a:latin typeface="Raleway"/>
              </a:rPr>
              <a:t>categories</a:t>
            </a:r>
            <a:r>
              <a:rPr lang="it-IT" sz="1600" i="1" dirty="0">
                <a:latin typeface="Raleway"/>
              </a:rPr>
              <a:t>, n=10) </a:t>
            </a:r>
            <a:r>
              <a:rPr lang="it-IT" sz="1600" dirty="0">
                <a:latin typeface="Raleway"/>
              </a:rPr>
              <a:t>mostra gli </a:t>
            </a:r>
            <a:r>
              <a:rPr lang="it-IT" sz="1600" i="1" dirty="0">
                <a:latin typeface="Raleway"/>
              </a:rPr>
              <a:t>n</a:t>
            </a:r>
            <a:r>
              <a:rPr lang="it-IT" sz="1600" dirty="0">
                <a:latin typeface="Raleway"/>
              </a:rPr>
              <a:t> utenti con il maggior numero di tweet postati sull’uragano Harvey. Selezionando le categorie, viene riportata la percentuale di tweet postati per ciascuna categoria.</a:t>
            </a:r>
          </a:p>
        </p:txBody>
      </p:sp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363E0C81-8C3B-429C-8488-7D5CB152D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19" y="2721229"/>
            <a:ext cx="6534362" cy="34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74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solidFill>
              <a:srgbClr val="404040"/>
            </a:solidFill>
            <a:latin typeface="Raleway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1732</TotalTime>
  <Words>1077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Raleway</vt:lpstr>
      <vt:lpstr>Retrospettivo</vt:lpstr>
      <vt:lpstr>Corso di laurea in Ingegneria Informatica Anno Accademico 2023/2024  Analisi tweet uragano Harvey </vt:lpstr>
      <vt:lpstr>Uragano Harvey</vt:lpstr>
      <vt:lpstr>Dataset</vt:lpstr>
      <vt:lpstr>Pagina Distribuzione dei tweet</vt:lpstr>
      <vt:lpstr>Pagina Top hashtag utilizzati</vt:lpstr>
      <vt:lpstr>Pagina Tweet con media</vt:lpstr>
      <vt:lpstr>Pagina Analisi dei termini più utilizzati</vt:lpstr>
      <vt:lpstr>Pagina Utenti più menzionati</vt:lpstr>
      <vt:lpstr>Pagina Top utenti per categoria</vt:lpstr>
      <vt:lpstr>Modello di classificazione</vt:lpstr>
      <vt:lpstr>Pagina Risultati del modello di classificazione</vt:lpstr>
      <vt:lpstr>Pagina Esecuzione del modello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laurea in Ingegneria Informatica Anno Accademico 2022/2023  Studio della tecnologia blockchain: protocolli di consenso e contesti applicativi</dc:title>
  <dc:creator>NICCOLÒ BOSSIO</dc:creator>
  <cp:lastModifiedBy>NICCOLÒ BOSSIO</cp:lastModifiedBy>
  <cp:revision>29</cp:revision>
  <dcterms:created xsi:type="dcterms:W3CDTF">2023-11-21T16:12:03Z</dcterms:created>
  <dcterms:modified xsi:type="dcterms:W3CDTF">2024-06-11T16:24:02Z</dcterms:modified>
</cp:coreProperties>
</file>