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</p:showPr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  <a:fill>
          <a:solidFill>
            <a:schemeClr val="accent6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36" d="100"/>
          <a:sy n="136" d="100"/>
        </p:scale>
        <p:origin x="96" y="163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B5339-8D3E-2F2E-CB6F-7186A3B025A0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A6F794-49CB-EB6D-82AA-3C5EF59ACF8B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6DAB91-0303-B850-E34D-3D786A5C266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00ADFD-4799-4C1F-A51D-6D0124B7C7BB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2D70F7-371D-BF8E-FC1E-5361FC3A7C1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B7DE0E-6254-7957-8189-470F1656457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C85067-9E40-C0B0-B7D9-3A1BF8F27FF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D2EED2-1D8B-19C6-E54D-287DBA2175A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9AA2FBF-CF30-D373-9DF5-11E7E672345B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6D3AC1-C771-37CF-9165-CAD566E8E3C5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3F45CD-EA22-3E74-5D9B-9B828650E1D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23C3B7-6C4F-D399-D769-7F3A5416007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045366-D28F-0EB7-8EAE-BB2F6BC0AC9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994117" y="737846"/>
            <a:ext cx="10359683" cy="959655"/>
          </a:xfrm>
        </p:spPr>
        <p:txBody>
          <a:bodyPr anchor="ctr">
            <a:normAutofit/>
          </a:bodyPr>
          <a:lstStyle>
            <a:lvl1pPr algn="ctr">
              <a:defRPr sz="44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94117" y="2167133"/>
            <a:ext cx="10359682" cy="959655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314178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64234" y="177557"/>
            <a:ext cx="11624602" cy="441421"/>
          </a:xfrm>
        </p:spPr>
        <p:txBody>
          <a:bodyPr>
            <a:noAutofit/>
          </a:bodyPr>
          <a:lstStyle>
            <a:lvl1pPr>
              <a:defRPr sz="28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5"/>
            <a:ext cx="11624603" cy="5977058"/>
          </a:xfrm>
        </p:spPr>
        <p:txBody>
          <a:bodyPr/>
          <a:lstStyle>
            <a:lvl1pPr marL="398463" indent="-398463">
              <a:lnSpc>
                <a:spcPct val="113999"/>
              </a:lnSpc>
              <a:spcBef>
                <a:spcPts val="0"/>
              </a:spcBef>
              <a:buFont typeface="Wingdings"/>
              <a:buChar char="v"/>
              <a:defRPr sz="2200">
                <a:latin typeface="+mn-lt"/>
              </a:defRPr>
            </a:lvl1pPr>
            <a:lvl2pPr marL="801688" indent="-344488">
              <a:lnSpc>
                <a:spcPct val="113999"/>
              </a:lnSpc>
              <a:spcBef>
                <a:spcPts val="0"/>
              </a:spcBef>
              <a:buFont typeface="Wingdings"/>
              <a:buChar char="Ø"/>
              <a:defRPr sz="2000">
                <a:latin typeface="+mn-lt"/>
              </a:defRPr>
            </a:lvl2pPr>
            <a:lvl3pPr marL="1257300" indent="-342900">
              <a:lnSpc>
                <a:spcPct val="113999"/>
              </a:lnSpc>
              <a:spcBef>
                <a:spcPts val="0"/>
              </a:spcBef>
              <a:buFont typeface="Wingdings"/>
              <a:buChar char="ü"/>
              <a:defRPr sz="1800">
                <a:latin typeface="+mn-lt"/>
              </a:defRPr>
            </a:lvl3pPr>
            <a:lvl4pPr>
              <a:lnSpc>
                <a:spcPct val="113999"/>
              </a:lnSpc>
              <a:spcBef>
                <a:spcPts val="0"/>
              </a:spcBef>
              <a:defRPr sz="1800">
                <a:latin typeface="+mn-lt"/>
              </a:defRPr>
            </a:lvl4pPr>
            <a:lvl5pPr>
              <a:lnSpc>
                <a:spcPct val="113999"/>
              </a:lnSpc>
              <a:spcBef>
                <a:spcPts val="0"/>
              </a:spcBef>
              <a:defRPr sz="1800">
                <a:latin typeface="+mn-lt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0" y="0"/>
            <a:ext cx="314178" cy="68580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pattFill prst="pct25">
          <a:fgClr>
            <a:schemeClr val="accent4">
              <a:lumMod val="20000"/>
              <a:lumOff val="80000"/>
            </a:schemeClr>
          </a:fgClr>
          <a:bgClr>
            <a:schemeClr val="bg1"/>
          </a:bgClr>
        </a:patt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6491ED9-8F23-4ECE-B741-27E28B9551BE}" type="datetimeFigureOut">
              <a:rPr lang="en-US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19533-E466-4E2E-BFCB-B59D23C3AD8E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>
                <a:solidFill>
                  <a:schemeClr val="tx1">
                    <a:lumMod val="75000"/>
                    <a:lumOff val="25000"/>
                  </a:schemeClr>
                </a:solidFill>
                <a:latin typeface="Lucida Calligraphy"/>
              </a:rPr>
              <a:t>ოპერაციული სისტემები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994117" y="2167133"/>
            <a:ext cx="10359682" cy="1860118"/>
          </a:xfrm>
        </p:spPr>
        <p:txBody>
          <a:bodyPr>
            <a:normAutofit/>
          </a:bodyPr>
          <a:lstStyle/>
          <a:p>
            <a:pPr marL="0" marR="0" lvl="0" indent="0" algn="ctr" defTabSz="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/>
              <a:buNone/>
              <a:defRPr/>
            </a:pPr>
            <a:r>
              <a:rPr lang="ka-GE" sz="4000" b="1" i="0" u="none" strike="noStrike" cap="none" spc="0">
                <a:ln>
                  <a:noFill/>
                </a:ln>
                <a:solidFill>
                  <a:srgbClr val="404040"/>
                </a:solidFill>
                <a:latin typeface="Calibri"/>
              </a:rPr>
              <a:t>სემინარი 1. ოპ</a:t>
            </a:r>
            <a:r>
              <a:rPr lang="ka-GE" b="1">
                <a:solidFill>
                  <a:srgbClr val="404040"/>
                </a:solidFill>
                <a:latin typeface="Calibri"/>
              </a:rPr>
              <a:t>ე</a:t>
            </a:r>
            <a:r>
              <a:rPr lang="ka-GE" sz="4000" b="1" i="0" u="none" strike="noStrike" cap="none" spc="0">
                <a:ln>
                  <a:noFill/>
                </a:ln>
                <a:solidFill>
                  <a:srgbClr val="404040"/>
                </a:solidFill>
                <a:latin typeface="Calibri"/>
              </a:rPr>
              <a:t>რაციული</a:t>
            </a:r>
            <a:r>
              <a:rPr lang="ka-GE" sz="4000" b="1" i="0" u="none" strike="noStrike" cap="none" spc="0">
                <a:ln>
                  <a:noFill/>
                </a:ln>
                <a:solidFill>
                  <a:srgbClr val="404040"/>
                </a:solidFill>
                <a:latin typeface="Calibri"/>
              </a:rPr>
              <a:t> სისტემ</a:t>
            </a:r>
            <a:r>
              <a:rPr lang="ka-GE" b="1">
                <a:solidFill>
                  <a:srgbClr val="404040"/>
                </a:solidFill>
                <a:latin typeface="Calibri"/>
              </a:rPr>
              <a:t>ის მიმოხილვა </a:t>
            </a:r>
            <a:endParaRPr lang="en-US" sz="4000" b="1" i="0" u="none" strike="noStrike" cap="none" spc="0">
              <a:ln>
                <a:noFill/>
              </a:ln>
              <a:solidFill>
                <a:srgbClr val="40404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1.6. ფაილური სისტემის უმარტივესი ბრძანებები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3" y="703384"/>
            <a:ext cx="11624601" cy="1362922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როგორც უკვე აღინიშნა, ფაილური სისტემა განსაზღვრავს ინტერფეისს მონაცემთა გრძელვადიანი შენახვის მოწყობილობასთან მუშაობისთვის. ასეთი ბრძანებების მცირე ჩამონათვალი მოყვანილი ცხრილში.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graphicFrame>
        <p:nvGraphicFramePr>
          <p:cNvPr id="4" name="Table 5"/>
          <p:cNvGraphicFramePr>
            <a:graphicFrameLocks xmlns:a="http://schemas.openxmlformats.org/drawingml/2006/main" noGrp="1"/>
          </p:cNvGraphicFramePr>
          <p:nvPr/>
        </p:nvGraphicFramePr>
        <p:xfrm>
          <a:off x="1045262" y="1802645"/>
          <a:ext cx="9749642" cy="43891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{93296810-A885-4BE3-A3E7-6D5BEEA58F35}</a:tableStyleId>
              </a:tblPr>
              <a:tblGrid>
                <a:gridCol w="1530000"/>
                <a:gridCol w="6354706"/>
                <a:gridCol w="2019080"/>
              </a:tblGrid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ka-GE" sz="2000"/>
                        <a:t>ბრძანება </a:t>
                      </a:r>
                      <a:endParaRPr lang="en-US" sz="200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ka-GE" sz="2000"/>
                        <a:t>აღწერა</a:t>
                      </a:r>
                      <a:endParaRPr lang="en-US" sz="200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ka-GE" sz="2000"/>
                        <a:t>გამოყენება</a:t>
                      </a:r>
                      <a:endParaRPr lang="en-US" sz="2000">
                        <a:latin typeface="Consola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/>
                        <a:t>სამუშაო დირექტორიის შეცვლა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cd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/>
                        <a:t>დასახელებული დირექტორიის შიგთავსის დათვალიერება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</a:t>
                      </a:r>
                      <a:endParaRPr/>
                    </a:p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ls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-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DIR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en-US" sz="2000">
                          <a:latin typeface="Consolas"/>
                        </a:rPr>
                        <a:t>cat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/>
                        <a:t>ფაილის შიგთავსის დათვალიერება, ან გადამისამართება ფაილში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 FILE</a:t>
                      </a:r>
                      <a:endParaRPr lang="en-US" sz="20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/>
                        <a:t>ახალი დირექტორიის შექმნა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mkdir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DIR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en-US" sz="2000">
                          <a:latin typeface="Consolas"/>
                        </a:rPr>
                        <a:t>cp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l">
                        <a:defRPr/>
                      </a:pPr>
                      <a:r>
                        <a:rPr lang="ka-GE" sz="2000"/>
                        <a:t>ფაილის</a:t>
                      </a:r>
                      <a:r>
                        <a:rPr lang="en-US" sz="2000">
                          <a:latin typeface="Consolas"/>
                        </a:rPr>
                        <a:t>/</a:t>
                      </a:r>
                      <a:r>
                        <a:rPr lang="ka-GE" sz="2000"/>
                        <a:t>დირექტორიის  კოპირება ერთი ადგილიდან მეორეში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569913" marR="0" lvl="0" indent="-569913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FILE D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IR</a:t>
                      </a:r>
                      <a:endParaRPr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en-US" sz="2000">
                          <a:latin typeface="Consolas"/>
                        </a:rPr>
                        <a:t>mv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/>
                        <a:t>ფაილის</a:t>
                      </a:r>
                      <a:r>
                        <a:rPr lang="en-US" sz="2000">
                          <a:latin typeface="Consolas"/>
                        </a:rPr>
                        <a:t>/</a:t>
                      </a:r>
                      <a:r>
                        <a:rPr lang="ka-GE" sz="2000"/>
                        <a:t>დირექტორიის გადაადგილება ერთი ადგილიდან მეორეში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mv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OURCE</a:t>
                      </a:r>
                      <a:r>
                        <a:rPr lang="ka-GE" sz="20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DIR</a:t>
                      </a:r>
                      <a:endParaRPr/>
                    </a:p>
                    <a:p>
                      <a:pPr>
                        <a:defRPr/>
                      </a:pPr>
                      <a:endParaRPr lang="en-US" sz="20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p>
                      <a:pPr marL="112713" indent="0" algn="l">
                        <a:defRPr/>
                      </a:pPr>
                      <a:r>
                        <a:rPr lang="en-US" sz="2000">
                          <a:latin typeface="Consolas"/>
                        </a:rPr>
                        <a:t>rm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ka-GE" sz="2000"/>
                        <a:t>ფაილის</a:t>
                      </a:r>
                      <a:r>
                        <a:rPr lang="en-US" sz="2000">
                          <a:latin typeface="Consolas"/>
                        </a:rPr>
                        <a:t>/</a:t>
                      </a:r>
                      <a:r>
                        <a:rPr lang="ka-GE" sz="2000"/>
                        <a:t>დირექტორიის</a:t>
                      </a:r>
                      <a:r>
                        <a:rPr lang="en-US" sz="2000">
                          <a:latin typeface="Consolas"/>
                        </a:rPr>
                        <a:t> </a:t>
                      </a:r>
                      <a:r>
                        <a:rPr lang="ka-GE" sz="2000"/>
                        <a:t>წაშლა სისტემიდან</a:t>
                      </a:r>
                      <a:endParaRPr lang="en-US" sz="2000">
                        <a:latin typeface="Consola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endParaRPr lang="en-US" sz="2000">
                        <a:solidFill>
                          <a:schemeClr val="dk1"/>
                        </a:solidFill>
                        <a:latin typeface="Consolas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1.7. მომხმარებელი და მისი ჯგუფი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4"/>
            <a:ext cx="11624602" cy="3374952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რადგანაც ყველა თანამედროვე ოპერაციული სისტემა არის მრავალ-</a:t>
            </a:r>
            <a:r>
              <a:rPr lang="ka-GE" sz="2000"/>
              <a:t>მომხმარებლიანი</a:t>
            </a:r>
            <a:r>
              <a:rPr lang="ka-GE" sz="2000"/>
              <a:t>, ამიტომ მათი იდენტიფიცირების მიზნით გამოიყენება უნიკალური იდენტიფიკატორი </a:t>
            </a:r>
            <a:r>
              <a:rPr lang="en-US" sz="2000">
                <a:latin typeface="Consolas"/>
              </a:rPr>
              <a:t>- UID. </a:t>
            </a:r>
            <a:r>
              <a:rPr lang="ka-GE" sz="2000"/>
              <a:t>მომხმარებლები შეიძლება გაერთიანებული იყვნენ ლოგიკურ ჯგუფებში, რომელსაც ასევე, გააჩნია უნიკალური იდენტიფიკატორია </a:t>
            </a:r>
            <a:r>
              <a:rPr lang="en-US" sz="2000">
                <a:latin typeface="Consolas"/>
              </a:rPr>
              <a:t>-</a:t>
            </a:r>
            <a:r>
              <a:rPr lang="ka-GE" sz="2000"/>
              <a:t> </a:t>
            </a:r>
            <a:r>
              <a:rPr lang="en-US" sz="2000">
                <a:latin typeface="Consolas"/>
              </a:rPr>
              <a:t>GID</a:t>
            </a:r>
            <a:r>
              <a:rPr lang="ka-GE" sz="2000"/>
              <a:t>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>
                <a:cs typeface="Calibri"/>
              </a:rPr>
              <a:t>მომხმარებლისა და მისი ჯგუფის იდენტიფიკატორების მიღება პროგრამულად შესაძლებელია შემდეგი სისტემური გამოძახებების გამოყენებით:</a:t>
            </a:r>
            <a:endParaRPr lang="en-US" sz="2000">
              <a:latin typeface="Consolas"/>
              <a:cs typeface="Calibri"/>
            </a:endParaRPr>
          </a:p>
          <a:p>
            <a:pPr marL="685800" indent="0">
              <a:buNone/>
              <a:defRPr/>
            </a:pPr>
            <a:r>
              <a:rPr lang="en-US" sz="2000">
                <a:latin typeface="Consolas"/>
              </a:rPr>
              <a:t>uid_t</a:t>
            </a:r>
            <a:r>
              <a:rPr lang="en-US" sz="2000">
                <a:latin typeface="Consolas"/>
              </a:rPr>
              <a:t> </a:t>
            </a:r>
            <a:r>
              <a:rPr lang="en-US" sz="2000" i="1">
                <a:solidFill>
                  <a:schemeClr val="accent6">
                    <a:lumMod val="50000"/>
                  </a:schemeClr>
                </a:solidFill>
                <a:latin typeface="Consolas"/>
              </a:rPr>
              <a:t>getuid</a:t>
            </a:r>
            <a:r>
              <a:rPr lang="en-US" sz="2000">
                <a:latin typeface="Consolas"/>
              </a:rPr>
              <a:t>(</a:t>
            </a:r>
            <a:r>
              <a:rPr lang="en-US" sz="2000">
                <a:solidFill>
                  <a:srgbClr val="0070C0"/>
                </a:solidFill>
                <a:latin typeface="Consolas"/>
              </a:rPr>
              <a:t>void</a:t>
            </a:r>
            <a:r>
              <a:rPr lang="en-US" sz="2000">
                <a:latin typeface="Consolas"/>
              </a:rPr>
              <a:t>); </a:t>
            </a:r>
            <a:endParaRPr/>
          </a:p>
          <a:p>
            <a:pPr marL="685800" indent="0">
              <a:buNone/>
              <a:defRPr/>
            </a:pPr>
            <a:r>
              <a:rPr lang="en-US" sz="2000">
                <a:latin typeface="Consolas"/>
              </a:rPr>
              <a:t>gid_t</a:t>
            </a:r>
            <a:r>
              <a:rPr lang="en-US" sz="2000">
                <a:latin typeface="Consolas"/>
              </a:rPr>
              <a:t> </a:t>
            </a:r>
            <a:r>
              <a:rPr lang="en-US" sz="2000" i="1">
                <a:solidFill>
                  <a:schemeClr val="accent6">
                    <a:lumMod val="50000"/>
                  </a:schemeClr>
                </a:solidFill>
                <a:latin typeface="Consolas"/>
              </a:rPr>
              <a:t>getgid</a:t>
            </a:r>
            <a:r>
              <a:rPr lang="en-US" sz="2000">
                <a:latin typeface="Consolas"/>
              </a:rPr>
              <a:t>(</a:t>
            </a:r>
            <a:r>
              <a:rPr lang="en-US" sz="2000">
                <a:solidFill>
                  <a:srgbClr val="0070C0"/>
                </a:solidFill>
                <a:latin typeface="Consolas"/>
              </a:rPr>
              <a:t>void</a:t>
            </a:r>
            <a:r>
              <a:rPr lang="en-US" sz="2000">
                <a:latin typeface="Consolas"/>
              </a:rPr>
              <a:t>);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2000">
              <a:latin typeface="Consolas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1.9. დაშვების უფლებები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4"/>
            <a:ext cx="11624602" cy="864159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ოპერაციულმა სისტემამ უნდა უზრუნველყოს მომხმარებლის მონაცემების დაცვა. ამ მიზნით </a:t>
            </a:r>
            <a:r>
              <a:rPr lang="en-US" sz="2000">
                <a:latin typeface="Consolas"/>
              </a:rPr>
              <a:t>Unix</a:t>
            </a:r>
            <a:r>
              <a:rPr lang="ka-GE" sz="2000"/>
              <a:t> -მსგავს ოპერაციულ სისტემებში გამოიყენება </a:t>
            </a:r>
            <a:r>
              <a:rPr lang="ka-GE" sz="2000"/>
              <a:t>ე.წ</a:t>
            </a:r>
            <a:r>
              <a:rPr lang="ka-GE" sz="2000"/>
              <a:t>. </a:t>
            </a:r>
            <a:r>
              <a:rPr lang="en-US" sz="2000">
                <a:latin typeface="Consolas"/>
              </a:rPr>
              <a:t>rwx</a:t>
            </a:r>
            <a:r>
              <a:rPr lang="en-US" sz="2000">
                <a:latin typeface="Consolas"/>
              </a:rPr>
              <a:t> </a:t>
            </a:r>
            <a:r>
              <a:rPr lang="ka-GE" sz="2000"/>
              <a:t>დაშვების უფლებები.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5122" name="Picture 2" descr="Confluence Mobile - ICER HPCC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2355396" y="1651949"/>
            <a:ext cx="5008789" cy="3599827"/>
          </a:xfrm>
          <a:prstGeom prst="rect">
            <a:avLst/>
          </a:prstGeom>
          <a:noFill/>
        </p:spPr>
      </p:pic>
      <p:sp>
        <p:nvSpPr>
          <p:cNvPr id="5" name="Content Placeholder 2"/>
          <p:cNvSpPr txBox="1"/>
          <p:nvPr/>
        </p:nvSpPr>
        <p:spPr bwMode="auto">
          <a:xfrm>
            <a:off x="464234" y="5402077"/>
            <a:ext cx="11624602" cy="13252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8463" indent="-398463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v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ü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დაშვების უფლებების შეცვლა შესაძლებელია როგორც ტერმინალური ბრძანების </a:t>
            </a:r>
            <a:r>
              <a:rPr lang="en-US" sz="2000">
                <a:latin typeface="Consolas"/>
              </a:rPr>
              <a:t>(</a:t>
            </a:r>
            <a:r>
              <a:rPr lang="en-US" sz="2000">
                <a:latin typeface="Consolas"/>
              </a:rPr>
              <a:t>chmod</a:t>
            </a:r>
            <a:r>
              <a:rPr lang="en-US" sz="2000">
                <a:latin typeface="Consolas"/>
              </a:rPr>
              <a:t>) </a:t>
            </a:r>
            <a:r>
              <a:rPr lang="ka-GE" sz="2000"/>
              <a:t>მეშვეობით ისე, შესაბამისი სისტემური გამოძახების გამოყენებით (</a:t>
            </a:r>
            <a:r>
              <a:rPr lang="en-US" sz="2000">
                <a:latin typeface="Consolas"/>
              </a:rPr>
              <a:t>chmod</a:t>
            </a:r>
            <a:r>
              <a:rPr lang="ka-GE" sz="2000"/>
              <a:t>()). ასევე, შესაძლებელია ფაილისთვის მომხმარებლისა </a:t>
            </a:r>
            <a:r>
              <a:rPr lang="en-US" sz="2000">
                <a:latin typeface="Consolas"/>
              </a:rPr>
              <a:t>(</a:t>
            </a:r>
            <a:r>
              <a:rPr lang="en-US" sz="2000">
                <a:latin typeface="Consolas"/>
              </a:rPr>
              <a:t>chown</a:t>
            </a:r>
            <a:r>
              <a:rPr lang="en-US" sz="2000">
                <a:latin typeface="Consolas"/>
              </a:rPr>
              <a:t>)</a:t>
            </a:r>
            <a:r>
              <a:rPr lang="ka-GE" sz="2000"/>
              <a:t> და მისი ჯგუფის </a:t>
            </a:r>
            <a:r>
              <a:rPr lang="en-US" sz="2000">
                <a:latin typeface="Consolas"/>
              </a:rPr>
              <a:t>(</a:t>
            </a:r>
            <a:r>
              <a:rPr lang="en-US" sz="2000">
                <a:latin typeface="Consolas"/>
              </a:rPr>
              <a:t>chgrp</a:t>
            </a:r>
            <a:r>
              <a:rPr lang="en-US" sz="2000">
                <a:latin typeface="Consolas"/>
              </a:rPr>
              <a:t>)</a:t>
            </a:r>
            <a:r>
              <a:rPr lang="ka-GE" sz="2000"/>
              <a:t> შეცვლა</a:t>
            </a:r>
            <a:r>
              <a:rPr lang="en-US" sz="2000">
                <a:latin typeface="Consolas"/>
              </a:rPr>
              <a:t>.</a:t>
            </a:r>
            <a:endParaRPr lang="ka-GE" sz="2000"/>
          </a:p>
          <a:p>
            <a:pPr marL="0" indent="0" algn="just">
              <a:spcAft>
                <a:spcPts val="600"/>
              </a:spcAft>
              <a:buFont typeface="Wingdings"/>
              <a:buNone/>
              <a:defRPr/>
            </a:pP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1.10. პროგრამირება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4"/>
            <a:ext cx="11624602" cy="2028930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Unix </a:t>
            </a:r>
            <a:r>
              <a:rPr lang="ka-GE" sz="2000"/>
              <a:t>-მსგავს თითქმის ყველა ოპერაციულ სისტემაში არსებობს ჩაშენებული კომპილატორი </a:t>
            </a:r>
            <a:r>
              <a:rPr lang="en-US" sz="2000">
                <a:latin typeface="Consolas"/>
              </a:rPr>
              <a:t>C</a:t>
            </a:r>
            <a:r>
              <a:rPr lang="ka-GE" sz="2000"/>
              <a:t> და</a:t>
            </a:r>
            <a:r>
              <a:rPr lang="en-US" sz="2000">
                <a:latin typeface="Consolas"/>
              </a:rPr>
              <a:t> C++</a:t>
            </a:r>
            <a:r>
              <a:rPr lang="ka-GE" sz="2000"/>
              <a:t> ენებზე პროგრამირების პროცესის წარმართვისთვის. </a:t>
            </a:r>
            <a:r>
              <a:rPr lang="en-US" sz="2000">
                <a:latin typeface="Consolas"/>
              </a:rPr>
              <a:t>gcc</a:t>
            </a:r>
            <a:r>
              <a:rPr lang="en-US" sz="2000">
                <a:latin typeface="Consolas"/>
              </a:rPr>
              <a:t>/cc </a:t>
            </a:r>
            <a:r>
              <a:rPr lang="ka-GE" sz="2000"/>
              <a:t>წარმოადგენს </a:t>
            </a:r>
            <a:r>
              <a:rPr lang="en-US" sz="2000">
                <a:latin typeface="Consolas"/>
              </a:rPr>
              <a:t>c</a:t>
            </a:r>
            <a:r>
              <a:rPr lang="ka-GE" sz="2000"/>
              <a:t> ენის კომპილიატორს, ხოლო</a:t>
            </a:r>
            <a:r>
              <a:rPr lang="en-US" sz="2000">
                <a:latin typeface="Consolas"/>
              </a:rPr>
              <a:t> g++</a:t>
            </a:r>
            <a:r>
              <a:rPr lang="ka-GE" sz="2000"/>
              <a:t> კი - </a:t>
            </a:r>
            <a:r>
              <a:rPr lang="en-US" sz="2000">
                <a:latin typeface="Consolas"/>
              </a:rPr>
              <a:t>C++</a:t>
            </a:r>
            <a:r>
              <a:rPr lang="ka-GE" sz="2000"/>
              <a:t> ენის კომპილიატორს.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529827" y="4488890"/>
            <a:ext cx="5559010" cy="17772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8463" indent="-398463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v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ü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ასევე შეიძლება გამოყენებული იქნას გრაფიკული ინტერფეისის მქონე ტექსტური რედაქტორი </a:t>
            </a:r>
            <a:r>
              <a:rPr lang="en-US" sz="2000">
                <a:latin typeface="Consolas"/>
              </a:rPr>
              <a:t>Kate, </a:t>
            </a:r>
            <a:r>
              <a:rPr lang="ka-GE" sz="2000"/>
              <a:t>რომელსაც გააჩნია ტერმინალის ინტეგრირების შესაძლებლობა.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sp>
        <p:nvSpPr>
          <p:cNvPr id="6" name="Content Placeholder 2"/>
          <p:cNvSpPr txBox="1"/>
          <p:nvPr/>
        </p:nvSpPr>
        <p:spPr bwMode="auto">
          <a:xfrm>
            <a:off x="464235" y="1888263"/>
            <a:ext cx="5869248" cy="11991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98463" indent="-398463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v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1688" indent="-344488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Ø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>
              <a:lnSpc>
                <a:spcPct val="113999"/>
              </a:lnSpc>
              <a:spcBef>
                <a:spcPts val="0"/>
              </a:spcBef>
              <a:buFont typeface="Wingdings"/>
              <a:buChar char="ü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113999"/>
              </a:lnSpc>
              <a:spcBef>
                <a:spcPts val="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Aft>
                <a:spcPts val="600"/>
              </a:spcAft>
              <a:buFont typeface="Wingdings"/>
              <a:buNone/>
              <a:defRPr/>
            </a:pPr>
            <a:r>
              <a:rPr lang="ka-GE" sz="2000"/>
              <a:t>ოპერაციულ სისტემაში ჩაშენებულია ტექსტური რედაქტორი </a:t>
            </a:r>
            <a:r>
              <a:rPr lang="en-US" sz="2000">
                <a:latin typeface="Consolas"/>
              </a:rPr>
              <a:t>nano,</a:t>
            </a:r>
            <a:r>
              <a:rPr lang="ka-GE" sz="2000"/>
              <a:t> </a:t>
            </a:r>
            <a:r>
              <a:rPr lang="en-US" sz="2000">
                <a:latin typeface="Consolas"/>
              </a:rPr>
              <a:t> </a:t>
            </a:r>
            <a:r>
              <a:rPr lang="ka-GE" sz="2000"/>
              <a:t>რომელთან მუშაობა შესაძლებელია პირდაპირ ტერმინალიდან.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613973" y="2043580"/>
            <a:ext cx="5474863" cy="22901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2276" y="3179617"/>
            <a:ext cx="5653400" cy="345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1.1. Linux 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</a:rPr>
              <a:t>ოპერაციული სისტემის არქიტექტურა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6"/>
            <a:ext cx="11624603" cy="501959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Linux </a:t>
            </a:r>
            <a:r>
              <a:rPr lang="ka-GE" sz="2000"/>
              <a:t>ოპერაციული სისტემა შეიქმნა 1991 წელს.</a:t>
            </a:r>
            <a:endParaRPr lang="en-US" sz="2000">
              <a:latin typeface="Consolas"/>
            </a:endParaRPr>
          </a:p>
        </p:txBody>
      </p:sp>
      <p:pic>
        <p:nvPicPr>
          <p:cNvPr id="5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0" r="0" b="79999"/>
          <a:stretch/>
        </p:blipFill>
        <p:spPr bwMode="auto">
          <a:xfrm>
            <a:off x="2884348" y="1289753"/>
            <a:ext cx="5669969" cy="864303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2930102" y="2132076"/>
            <a:ext cx="5529363" cy="25406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800" b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</a:rPr>
              <a:t>Operating System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1.1. Linux 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</a:rPr>
              <a:t>ოპერაციული სისტემის არქიტექტურა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6"/>
            <a:ext cx="11624603" cy="501959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Linux </a:t>
            </a:r>
            <a:r>
              <a:rPr lang="ka-GE" sz="2000"/>
              <a:t>ოპერაციული სისტემა შეიქმნა 1991 წელს.</a:t>
            </a:r>
            <a:endParaRPr lang="en-US" sz="2000">
              <a:latin typeface="Consolas"/>
            </a:endParaRPr>
          </a:p>
        </p:txBody>
      </p:sp>
      <p:pic>
        <p:nvPicPr>
          <p:cNvPr id="5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0" r="0" b="79999"/>
          <a:stretch/>
        </p:blipFill>
        <p:spPr bwMode="auto">
          <a:xfrm>
            <a:off x="2884348" y="1289753"/>
            <a:ext cx="5669969" cy="864303"/>
          </a:xfrm>
          <a:prstGeom prst="rect">
            <a:avLst/>
          </a:prstGeom>
          <a:noFill/>
        </p:spPr>
      </p:pic>
      <p:pic>
        <p:nvPicPr>
          <p:cNvPr id="6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0" t="20001" r="91436" b="21205"/>
          <a:stretch/>
        </p:blipFill>
        <p:spPr bwMode="auto">
          <a:xfrm>
            <a:off x="2353293" y="2154055"/>
            <a:ext cx="531053" cy="2540683"/>
          </a:xfrm>
          <a:prstGeom prst="rect">
            <a:avLst/>
          </a:prstGeom>
          <a:noFill/>
        </p:spPr>
      </p:pic>
      <p:pic>
        <p:nvPicPr>
          <p:cNvPr id="7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20001" r="0" b="61111"/>
          <a:stretch/>
        </p:blipFill>
        <p:spPr bwMode="auto">
          <a:xfrm>
            <a:off x="2884347" y="2154055"/>
            <a:ext cx="5669970" cy="816212"/>
          </a:xfrm>
          <a:prstGeom prst="rect">
            <a:avLst/>
          </a:prstGeom>
          <a:noFill/>
        </p:spPr>
      </p:pic>
      <p:pic>
        <p:nvPicPr>
          <p:cNvPr id="8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38889" r="0" b="41110"/>
          <a:stretch/>
        </p:blipFill>
        <p:spPr bwMode="auto">
          <a:xfrm>
            <a:off x="2884347" y="2970267"/>
            <a:ext cx="5669970" cy="864303"/>
          </a:xfrm>
          <a:prstGeom prst="rect">
            <a:avLst/>
          </a:prstGeom>
          <a:noFill/>
        </p:spPr>
      </p:pic>
      <p:pic>
        <p:nvPicPr>
          <p:cNvPr id="9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77778" r="0" b="0"/>
          <a:stretch/>
        </p:blipFill>
        <p:spPr bwMode="auto">
          <a:xfrm>
            <a:off x="2884347" y="4631658"/>
            <a:ext cx="5669970" cy="960308"/>
          </a:xfrm>
          <a:prstGeom prst="rect">
            <a:avLst/>
          </a:prstGeom>
          <a:noFill/>
        </p:spPr>
      </p:pic>
      <p:pic>
        <p:nvPicPr>
          <p:cNvPr id="10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564" t="58890" r="80253" b="22222"/>
          <a:stretch/>
        </p:blipFill>
        <p:spPr bwMode="auto">
          <a:xfrm>
            <a:off x="2884347" y="3834570"/>
            <a:ext cx="693473" cy="816209"/>
          </a:xfrm>
          <a:prstGeom prst="rect">
            <a:avLst/>
          </a:prstGeom>
          <a:noFill/>
        </p:spPr>
      </p:pic>
      <p:pic>
        <p:nvPicPr>
          <p:cNvPr id="11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19747" t="58890" r="68278" b="22222"/>
          <a:stretch/>
        </p:blipFill>
        <p:spPr bwMode="auto">
          <a:xfrm>
            <a:off x="3577820" y="3834569"/>
            <a:ext cx="742567" cy="816209"/>
          </a:xfrm>
          <a:prstGeom prst="rect">
            <a:avLst/>
          </a:prstGeom>
          <a:noFill/>
        </p:spPr>
      </p:pic>
      <p:pic>
        <p:nvPicPr>
          <p:cNvPr id="12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31722" t="58890" r="57887" b="22222"/>
          <a:stretch/>
        </p:blipFill>
        <p:spPr bwMode="auto">
          <a:xfrm>
            <a:off x="4320387" y="3834567"/>
            <a:ext cx="644375" cy="816209"/>
          </a:xfrm>
          <a:prstGeom prst="rect">
            <a:avLst/>
          </a:prstGeom>
          <a:noFill/>
        </p:spPr>
      </p:pic>
      <p:pic>
        <p:nvPicPr>
          <p:cNvPr id="13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42114" t="58890" r="46703" b="22222"/>
          <a:stretch/>
        </p:blipFill>
        <p:spPr bwMode="auto">
          <a:xfrm>
            <a:off x="4964763" y="3834567"/>
            <a:ext cx="693474" cy="816209"/>
          </a:xfrm>
          <a:prstGeom prst="rect">
            <a:avLst/>
          </a:prstGeom>
          <a:noFill/>
        </p:spPr>
      </p:pic>
      <p:pic>
        <p:nvPicPr>
          <p:cNvPr id="14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53297" t="58890" r="35086" b="22222"/>
          <a:stretch/>
        </p:blipFill>
        <p:spPr bwMode="auto">
          <a:xfrm>
            <a:off x="5658238" y="3834567"/>
            <a:ext cx="720337" cy="816209"/>
          </a:xfrm>
          <a:prstGeom prst="rect">
            <a:avLst/>
          </a:prstGeom>
          <a:noFill/>
        </p:spPr>
      </p:pic>
      <p:pic>
        <p:nvPicPr>
          <p:cNvPr id="15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64914" t="58890" r="23902" b="22222"/>
          <a:stretch/>
        </p:blipFill>
        <p:spPr bwMode="auto">
          <a:xfrm>
            <a:off x="6378575" y="3834567"/>
            <a:ext cx="693473" cy="816209"/>
          </a:xfrm>
          <a:prstGeom prst="rect">
            <a:avLst/>
          </a:prstGeom>
          <a:noFill/>
        </p:spPr>
      </p:pic>
      <p:pic>
        <p:nvPicPr>
          <p:cNvPr id="16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76097" t="58890" r="12480" b="22222"/>
          <a:stretch/>
        </p:blipFill>
        <p:spPr bwMode="auto">
          <a:xfrm>
            <a:off x="7072049" y="3834567"/>
            <a:ext cx="708290" cy="816209"/>
          </a:xfrm>
          <a:prstGeom prst="rect">
            <a:avLst/>
          </a:prstGeom>
          <a:noFill/>
        </p:spPr>
      </p:pic>
      <p:pic>
        <p:nvPicPr>
          <p:cNvPr id="17" name="Picture 2" descr="Economic model of Dapps - How to value the potential of EOS token — Steemit"/>
          <p:cNvPicPr>
            <a:picLocks noChangeAspect="1" noChangeArrowheads="1"/>
          </p:cNvPicPr>
          <p:nvPr/>
        </p:nvPicPr>
        <p:blipFill>
          <a:blip r:embed="rId3"/>
          <a:srcRect l="87519" t="58890" r="0" b="22222"/>
          <a:stretch/>
        </p:blipFill>
        <p:spPr bwMode="auto">
          <a:xfrm>
            <a:off x="7780339" y="3834567"/>
            <a:ext cx="773977" cy="81620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1.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2. </a:t>
            </a:r>
            <a:r>
              <a:rPr lang="en-US" b="1">
                <a:latin typeface="Consolas"/>
                <a:ea typeface="Calibri"/>
                <a:cs typeface="Times New Roman"/>
              </a:rPr>
              <a:t>სისტემური</a:t>
            </a:r>
            <a:r>
              <a:rPr lang="en-US" b="1" spc="-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გამოძახებ</a:t>
            </a:r>
            <a:r>
              <a:rPr lang="en-US" b="1">
                <a:latin typeface="Consolas"/>
                <a:ea typeface="Calibri"/>
                <a:cs typeface="Sylfaen"/>
              </a:rPr>
              <a:t>ა</a:t>
            </a:r>
            <a:r>
              <a:rPr lang="en-US" b="1" spc="-5">
                <a:latin typeface="Consolas"/>
                <a:ea typeface="Calibri"/>
                <a:cs typeface="Sylfae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და</a:t>
            </a:r>
            <a:r>
              <a:rPr lang="en-US" b="1" spc="-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ბიბლიოთეკა</a:t>
            </a:r>
            <a:r>
              <a:rPr lang="en-US" b="1" spc="-7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Sylfaen"/>
              </a:rPr>
              <a:t>libc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5"/>
            <a:ext cx="5566318" cy="1959560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>
                <a:latin typeface="Calibri"/>
                <a:cs typeface="Calibri"/>
              </a:rPr>
              <a:t>სისტემური გამოძახება ქმნის ინტერფეისს ოპერაციულ სისტემაში ხელმისაწვდომ სერვისებთან.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>
                <a:latin typeface="Calibri"/>
                <a:cs typeface="Calibri"/>
              </a:rPr>
              <a:t>სისტემური გამოძახებები იყოფა 6 ძირითად კატეგორიად:</a:t>
            </a:r>
            <a:endParaRPr lang="en-US" sz="2000">
              <a:latin typeface="Consolas"/>
              <a:cs typeface="Calibr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0" t="17694" r="2778" b="65735"/>
          <a:stretch/>
        </p:blipFill>
        <p:spPr bwMode="auto">
          <a:xfrm>
            <a:off x="6287984" y="726130"/>
            <a:ext cx="5812098" cy="1219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0" t="34265" r="2778" b="50976"/>
          <a:stretch/>
        </p:blipFill>
        <p:spPr bwMode="auto">
          <a:xfrm>
            <a:off x="6287984" y="1945330"/>
            <a:ext cx="5812098" cy="1085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0" t="48765" r="2778" b="38807"/>
          <a:stretch/>
        </p:blipFill>
        <p:spPr bwMode="auto">
          <a:xfrm>
            <a:off x="6287984" y="3031180"/>
            <a:ext cx="5812098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l="0" t="61193" r="2778" b="26379"/>
          <a:stretch/>
        </p:blipFill>
        <p:spPr bwMode="auto">
          <a:xfrm>
            <a:off x="6287984" y="3945580"/>
            <a:ext cx="5812098" cy="914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rcRect l="0" t="72585" r="2778" b="13950"/>
          <a:stretch/>
        </p:blipFill>
        <p:spPr bwMode="auto">
          <a:xfrm>
            <a:off x="6287984" y="4859980"/>
            <a:ext cx="5812098" cy="990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rcRect l="0" t="86049" r="2778" b="1522"/>
          <a:stretch/>
        </p:blipFill>
        <p:spPr bwMode="auto">
          <a:xfrm>
            <a:off x="6287984" y="5850580"/>
            <a:ext cx="5812098" cy="914400"/>
          </a:xfrm>
          <a:prstGeom prst="rect">
            <a:avLst/>
          </a:prstGeom>
        </p:spPr>
      </p:pic>
      <p:sp>
        <p:nvSpPr>
          <p:cNvPr id="12" name="Content Placeholder 2"/>
          <p:cNvSpPr txBox="1"/>
          <p:nvPr/>
        </p:nvSpPr>
        <p:spPr bwMode="auto">
          <a:xfrm>
            <a:off x="708652" y="2667405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Process control</a:t>
            </a:r>
            <a:endParaRPr/>
          </a:p>
        </p:txBody>
      </p:sp>
      <p:sp>
        <p:nvSpPr>
          <p:cNvPr id="14" name="Content Placeholder 2"/>
          <p:cNvSpPr txBox="1"/>
          <p:nvPr/>
        </p:nvSpPr>
        <p:spPr bwMode="auto">
          <a:xfrm>
            <a:off x="708652" y="3083671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File management </a:t>
            </a:r>
            <a:endParaRPr/>
          </a:p>
        </p:txBody>
      </p:sp>
      <p:sp>
        <p:nvSpPr>
          <p:cNvPr id="15" name="Content Placeholder 2"/>
          <p:cNvSpPr txBox="1"/>
          <p:nvPr/>
        </p:nvSpPr>
        <p:spPr bwMode="auto">
          <a:xfrm>
            <a:off x="708652" y="3495476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Device management </a:t>
            </a:r>
            <a:endParaRPr/>
          </a:p>
        </p:txBody>
      </p:sp>
      <p:sp>
        <p:nvSpPr>
          <p:cNvPr id="16" name="Content Placeholder 2"/>
          <p:cNvSpPr txBox="1"/>
          <p:nvPr/>
        </p:nvSpPr>
        <p:spPr bwMode="auto">
          <a:xfrm>
            <a:off x="708652" y="3907281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Information maintenance </a:t>
            </a:r>
            <a:endParaRPr/>
          </a:p>
        </p:txBody>
      </p:sp>
      <p:sp>
        <p:nvSpPr>
          <p:cNvPr id="17" name="Content Placeholder 2"/>
          <p:cNvSpPr txBox="1"/>
          <p:nvPr/>
        </p:nvSpPr>
        <p:spPr bwMode="auto">
          <a:xfrm>
            <a:off x="708652" y="4313073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Communications </a:t>
            </a:r>
            <a:endParaRPr/>
          </a:p>
        </p:txBody>
      </p:sp>
      <p:sp>
        <p:nvSpPr>
          <p:cNvPr id="18" name="Content Placeholder 2"/>
          <p:cNvSpPr txBox="1"/>
          <p:nvPr/>
        </p:nvSpPr>
        <p:spPr bwMode="auto">
          <a:xfrm>
            <a:off x="708652" y="4718865"/>
            <a:ext cx="5015070" cy="411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797" indent="-342797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727" indent="-285664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45706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/>
              <a:buChar char="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 startAt="6"/>
              <a:defRPr/>
            </a:pPr>
            <a:r>
              <a:rPr lang="en-US" sz="2000" b="1">
                <a:solidFill>
                  <a:srgbClr val="595959"/>
                </a:solidFill>
                <a:latin typeface="Consolas"/>
                <a:cs typeface="Calibri"/>
              </a:rPr>
              <a:t>Protection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  <p:bldP spid="12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1.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2. </a:t>
            </a:r>
            <a:r>
              <a:rPr lang="en-US" b="1">
                <a:latin typeface="Consolas"/>
                <a:ea typeface="Calibri"/>
                <a:cs typeface="Times New Roman"/>
              </a:rPr>
              <a:t>სისტემური</a:t>
            </a:r>
            <a:r>
              <a:rPr lang="en-US" b="1" spc="-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გამოძახებ</a:t>
            </a:r>
            <a:r>
              <a:rPr lang="en-US" b="1">
                <a:latin typeface="Consolas"/>
                <a:ea typeface="Calibri"/>
                <a:cs typeface="Sylfaen"/>
              </a:rPr>
              <a:t>ა</a:t>
            </a:r>
            <a:r>
              <a:rPr lang="en-US" b="1" spc="-5">
                <a:latin typeface="Consolas"/>
                <a:ea typeface="Calibri"/>
                <a:cs typeface="Sylfae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და</a:t>
            </a:r>
            <a:r>
              <a:rPr lang="en-US" b="1" spc="-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Times New Roman"/>
              </a:rPr>
              <a:t>ბიბლიოთეკა</a:t>
            </a:r>
            <a:r>
              <a:rPr lang="en-US" b="1" spc="-75">
                <a:latin typeface="Consolas"/>
                <a:ea typeface="Calibri"/>
                <a:cs typeface="Times New Roman"/>
              </a:rPr>
              <a:t> </a:t>
            </a:r>
            <a:r>
              <a:rPr lang="en-US" b="1">
                <a:latin typeface="Consolas"/>
                <a:ea typeface="Calibri"/>
                <a:cs typeface="Sylfaen"/>
              </a:rPr>
              <a:t>libc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4"/>
            <a:ext cx="11624602" cy="3840907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სისტემური გამოძახების </a:t>
            </a:r>
            <a:r>
              <a:rPr lang="en-US" sz="2000">
                <a:latin typeface="Consolas"/>
              </a:rPr>
              <a:t>შესასრულებლად საჭირო მანქანური ბრძანებები განსხვავ­დება მანქანიდან მანქანამდე. </a:t>
            </a:r>
            <a:r>
              <a:rPr lang="ka-GE" sz="2000"/>
              <a:t>ასევე, განსხვავდება სხვადასხვა ოპერაციულ სისტემაში გამოყ­ე­ნებული სისტემური გამოძახებების ნაკრებები.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სისტემური გამოძახება</a:t>
            </a:r>
            <a:r>
              <a:rPr lang="ka-GE" sz="2000"/>
              <a:t> შეიძლება დასრულდეს წარმატებით ან წარუმა­ტებლად. წარუმატებლად დასრულების შემთხვევაში ბრუნდება -1, ხოლო წარმატებული დასრულების აღსანიშნავად კი რაიმე არაუარყოფითი მნიშვნელობა.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შეცდომის ზუსტ მიზეზებში გასარკვევად C-</a:t>
            </a:r>
            <a:r>
              <a:rPr lang="en-US" sz="2000">
                <a:latin typeface="Consolas"/>
              </a:rPr>
              <a:t>ინტერფეისი</a:t>
            </a:r>
            <a:r>
              <a:rPr lang="en-US" sz="2000">
                <a:latin typeface="Consolas"/>
              </a:rPr>
              <a:t> გვთავაზობს &lt;</a:t>
            </a:r>
            <a:r>
              <a:rPr lang="en-US" sz="2000">
                <a:latin typeface="Consolas"/>
              </a:rPr>
              <a:t>errno.h</a:t>
            </a:r>
            <a:r>
              <a:rPr lang="en-US" sz="2000">
                <a:latin typeface="Consolas"/>
              </a:rPr>
              <a:t>&gt; ფაილში განსაზ­ღვრულ გლობალურ ცვლადს</a:t>
            </a:r>
            <a:r>
              <a:rPr lang="ka-GE" sz="2000"/>
              <a:t> - </a:t>
            </a:r>
            <a:r>
              <a:rPr lang="en-US" sz="2000">
                <a:latin typeface="Consolas"/>
              </a:rPr>
              <a:t>errno</a:t>
            </a:r>
            <a:r>
              <a:rPr lang="en-US" sz="2000">
                <a:latin typeface="Consolas"/>
              </a:rPr>
              <a:t>, </a:t>
            </a:r>
            <a:r>
              <a:rPr lang="en-US" sz="2000">
                <a:latin typeface="Consolas"/>
              </a:rPr>
              <a:t>მის</a:t>
            </a:r>
            <a:r>
              <a:rPr lang="en-US" sz="2000">
                <a:latin typeface="Consolas"/>
              </a:rPr>
              <a:t> შესაძლო მნიშვნელობებთან და </a:t>
            </a:r>
            <a:r>
              <a:rPr lang="en-US" sz="2000">
                <a:latin typeface="Consolas"/>
              </a:rPr>
              <a:t>მათ</a:t>
            </a:r>
            <a:r>
              <a:rPr lang="en-US" sz="2000">
                <a:latin typeface="Consolas"/>
              </a:rPr>
              <a:t> მოკლე აღწერებთან </a:t>
            </a:r>
            <a:r>
              <a:rPr lang="en-US" sz="2000">
                <a:latin typeface="Consolas"/>
              </a:rPr>
              <a:t>ერთად</a:t>
            </a:r>
            <a:r>
              <a:rPr lang="en-US" sz="2000">
                <a:latin typeface="Consolas"/>
              </a:rPr>
              <a:t>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1.3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.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 </a:t>
            </a: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უნივერსალური ცნობარი -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  <a:latin typeface="Consolas"/>
              </a:rPr>
              <a:t>man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03384"/>
            <a:ext cx="11624602" cy="6035863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ტექნოლოგიური განვითარების პარალელურად იზრდება გამოთვლითი სისტემის შესაძლებლობები და რთულდება ოპერაციული სისტემის კოდი. ოპერაციული სისტემის პოპულარობას ხელს უწყობს მისთვის შემუშავებული დოკუმენტაცია და </a:t>
            </a:r>
            <a:r>
              <a:rPr lang="ka-GE" sz="2000"/>
              <a:t>ე.წ</a:t>
            </a:r>
            <a:r>
              <a:rPr lang="ka-GE" sz="2000"/>
              <a:t>. </a:t>
            </a:r>
            <a:r>
              <a:rPr lang="en-US" sz="2000">
                <a:latin typeface="Consolas"/>
              </a:rPr>
              <a:t>Community</a:t>
            </a:r>
            <a:r>
              <a:rPr lang="ka-GE" sz="2000"/>
              <a:t>, რომელიც ეხმარებიან მომხმარებლებს სხვადასხვა საკითხების მოგვარებაში.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ბრძანების აღწერის მიღება შესაძლებელია </a:t>
            </a:r>
            <a:r>
              <a:rPr lang="en-US" sz="2000">
                <a:latin typeface="Consolas"/>
              </a:rPr>
              <a:t>man </a:t>
            </a:r>
            <a:r>
              <a:rPr lang="ka-GE" sz="2000"/>
              <a:t>უტილიტის მეშვეობით.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75314" y="2910465"/>
            <a:ext cx="8789668" cy="3514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</a:rPr>
              <a:t>1.4. ფაილის ცნება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4" y="717999"/>
            <a:ext cx="7450669" cy="6035863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ყველა ოპერაციული სისტემისთვის ფაილის ცნება წარმოადგენს </a:t>
            </a:r>
            <a:r>
              <a:rPr lang="en-US" sz="2000">
                <a:latin typeface="Consolas"/>
              </a:rPr>
              <a:t>ერთერთ </a:t>
            </a:r>
            <a:r>
              <a:rPr lang="ka-GE" sz="2000"/>
              <a:t>მნიშვნე­ლოვან ცნებას. </a:t>
            </a:r>
            <a:r>
              <a:rPr lang="en-US" sz="2000">
                <a:latin typeface="Consolas"/>
              </a:rPr>
              <a:t>UNIX</a:t>
            </a:r>
            <a:r>
              <a:rPr lang="ka-GE" sz="2000"/>
              <a:t>-მსგავს </a:t>
            </a:r>
            <a:r>
              <a:rPr lang="en-US" sz="2000">
                <a:latin typeface="Consolas"/>
              </a:rPr>
              <a:t>ოპერაციულ სისტემ</a:t>
            </a:r>
            <a:r>
              <a:rPr lang="ka-GE" sz="2000"/>
              <a:t>ებში </a:t>
            </a:r>
            <a:r>
              <a:rPr lang="en-US" sz="2000">
                <a:latin typeface="Consolas"/>
              </a:rPr>
              <a:t>ფაილის ცნებ</a:t>
            </a:r>
            <a:r>
              <a:rPr lang="ka-GE" sz="2000"/>
              <a:t>ის მნიშვნელობა უფრო გამოსჩანს ვიდრე </a:t>
            </a:r>
            <a:r>
              <a:rPr lang="en-US" sz="2000">
                <a:latin typeface="Consolas"/>
              </a:rPr>
              <a:t>Windows-</a:t>
            </a:r>
            <a:r>
              <a:rPr lang="ka-GE" sz="2000"/>
              <a:t>ის ოპერაციულ სისტემებში.</a:t>
            </a:r>
            <a:endParaRPr lang="en-US" sz="2000">
              <a:latin typeface="Consolas"/>
            </a:endParaRPr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Unix</a:t>
            </a:r>
            <a:r>
              <a:rPr lang="ka-GE" sz="2000"/>
              <a:t> -მსგავს ოპერაციულ სისტემაში ცხადად შეიძლება განვასხვაოთ 6 ტიპის ფაილი, მაშინ როცა </a:t>
            </a:r>
            <a:r>
              <a:rPr lang="en-US" sz="2000">
                <a:latin typeface="Consolas"/>
              </a:rPr>
              <a:t>Windows</a:t>
            </a:r>
            <a:r>
              <a:rPr lang="ka-GE" sz="2000"/>
              <a:t> -ის ოპერაციულ სისტემაში ცხადად ჩანს მხოლოდ 2.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3074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0" r="0" b="80540"/>
          <a:stretch/>
        </p:blipFill>
        <p:spPr bwMode="auto">
          <a:xfrm>
            <a:off x="8273885" y="703384"/>
            <a:ext cx="3695700" cy="976974"/>
          </a:xfrm>
          <a:prstGeom prst="rect">
            <a:avLst/>
          </a:prstGeom>
          <a:noFill/>
        </p:spPr>
      </p:pic>
      <p:pic>
        <p:nvPicPr>
          <p:cNvPr id="5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19460" r="0" b="64456"/>
          <a:stretch/>
        </p:blipFill>
        <p:spPr bwMode="auto">
          <a:xfrm>
            <a:off x="8273885" y="1680357"/>
            <a:ext cx="3695700" cy="807523"/>
          </a:xfrm>
          <a:prstGeom prst="rect">
            <a:avLst/>
          </a:prstGeom>
          <a:noFill/>
        </p:spPr>
      </p:pic>
      <p:pic>
        <p:nvPicPr>
          <p:cNvPr id="6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35545" r="0" b="51446"/>
          <a:stretch/>
        </p:blipFill>
        <p:spPr bwMode="auto">
          <a:xfrm>
            <a:off x="8273885" y="2487880"/>
            <a:ext cx="3695700" cy="653143"/>
          </a:xfrm>
          <a:prstGeom prst="rect">
            <a:avLst/>
          </a:prstGeom>
          <a:noFill/>
        </p:spPr>
      </p:pic>
      <p:pic>
        <p:nvPicPr>
          <p:cNvPr id="7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48554" r="0" b="38437"/>
          <a:stretch/>
        </p:blipFill>
        <p:spPr bwMode="auto">
          <a:xfrm>
            <a:off x="8273885" y="3141023"/>
            <a:ext cx="3695700" cy="653143"/>
          </a:xfrm>
          <a:prstGeom prst="rect">
            <a:avLst/>
          </a:prstGeom>
          <a:noFill/>
        </p:spPr>
      </p:pic>
      <p:pic>
        <p:nvPicPr>
          <p:cNvPr id="8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61563" r="0" b="26492"/>
          <a:stretch/>
        </p:blipFill>
        <p:spPr bwMode="auto">
          <a:xfrm>
            <a:off x="8273885" y="3794167"/>
            <a:ext cx="3695700" cy="599704"/>
          </a:xfrm>
          <a:prstGeom prst="rect">
            <a:avLst/>
          </a:prstGeom>
          <a:noFill/>
        </p:spPr>
      </p:pic>
      <p:pic>
        <p:nvPicPr>
          <p:cNvPr id="9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86517" r="0" b="1"/>
          <a:stretch/>
        </p:blipFill>
        <p:spPr bwMode="auto">
          <a:xfrm>
            <a:off x="8273885" y="5047013"/>
            <a:ext cx="3695700" cy="676891"/>
          </a:xfrm>
          <a:prstGeom prst="rect">
            <a:avLst/>
          </a:prstGeom>
          <a:noFill/>
        </p:spPr>
      </p:pic>
      <p:pic>
        <p:nvPicPr>
          <p:cNvPr id="10" name="Picture 2" descr="Types of Files in Unix - javatpoint"/>
          <p:cNvPicPr>
            <a:picLocks noChangeAspect="1" noChangeArrowheads="1"/>
          </p:cNvPicPr>
          <p:nvPr/>
        </p:nvPicPr>
        <p:blipFill>
          <a:blip r:embed="rId3"/>
          <a:srcRect l="0" t="73507" r="0" b="13483"/>
          <a:stretch/>
        </p:blipFill>
        <p:spPr bwMode="auto">
          <a:xfrm>
            <a:off x="8273885" y="4393871"/>
            <a:ext cx="3695700" cy="65314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1.5. ფაილური სისტემა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3" y="703384"/>
            <a:ext cx="11624601" cy="2075442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ფაილური სისტემა განსაზღვრავს გრძელვადიანი მონაცემების შენახვის მოწყობილობასთან მუშაობის ინტერფეისს. ის იძლევა მონაცემების იერარქიულ სისტემაში განთავსებისა და ამ მონაცემებთან მუშაობის საშუალებას.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r>
              <a:rPr lang="en-US" sz="2000">
                <a:latin typeface="Consolas"/>
              </a:rPr>
              <a:t>UNIX</a:t>
            </a:r>
            <a:r>
              <a:rPr lang="ka-GE" sz="2000"/>
              <a:t>-მსგავს </a:t>
            </a:r>
            <a:r>
              <a:rPr lang="en-US" sz="2000">
                <a:latin typeface="Consolas"/>
              </a:rPr>
              <a:t>ოპერაციულ სისტემ</a:t>
            </a:r>
            <a:r>
              <a:rPr lang="ka-GE" sz="2000"/>
              <a:t>ებში მხარდაჭერილია სხვადასხვა </a:t>
            </a:r>
            <a:r>
              <a:rPr lang="en-US" sz="2000">
                <a:latin typeface="Consolas"/>
              </a:rPr>
              <a:t>ფაი</a:t>
            </a:r>
            <a:r>
              <a:rPr lang="ka-GE" sz="2000"/>
              <a:t>ლურ</a:t>
            </a:r>
            <a:r>
              <a:rPr lang="en-US" sz="2000">
                <a:latin typeface="Consolas"/>
              </a:rPr>
              <a:t>ი</a:t>
            </a:r>
            <a:r>
              <a:rPr lang="ka-GE" sz="2000"/>
              <a:t>, როგორიცაა </a:t>
            </a:r>
            <a:r>
              <a:rPr lang="en-US" sz="2000">
                <a:latin typeface="Consolas"/>
              </a:rPr>
              <a:t>ext4, ext3, NFS, XFS, NTFS, FAT32 </a:t>
            </a:r>
            <a:r>
              <a:rPr lang="ka-GE" sz="2000"/>
              <a:t>და </a:t>
            </a:r>
            <a:r>
              <a:rPr lang="ka-GE" sz="2000"/>
              <a:t>ა.შ</a:t>
            </a:r>
            <a:r>
              <a:rPr lang="ka-GE" sz="2000"/>
              <a:t>.</a:t>
            </a: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90154" y="2910733"/>
            <a:ext cx="9215290" cy="30388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a-GE" b="1">
                <a:solidFill>
                  <a:schemeClr val="tx1">
                    <a:lumMod val="75000"/>
                    <a:lumOff val="25000"/>
                  </a:schemeClr>
                </a:solidFill>
                <a:latin typeface="Sylfaen"/>
              </a:rPr>
              <a:t>1.5. ფაილური სისტემა</a:t>
            </a:r>
            <a:endParaRPr lang="en-US" b="1">
              <a:solidFill>
                <a:schemeClr val="tx1">
                  <a:lumMod val="75000"/>
                  <a:lumOff val="25000"/>
                </a:schemeClr>
              </a:solidFill>
              <a:latin typeface="Consola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64233" y="703384"/>
            <a:ext cx="6755963" cy="5977059"/>
          </a:xfrm>
        </p:spPr>
        <p:txBody>
          <a:bodyPr>
            <a:noAutofit/>
          </a:bodyPr>
          <a:lstStyle/>
          <a:p>
            <a:pPr marL="0" indent="0" algn="just">
              <a:spcAft>
                <a:spcPts val="600"/>
              </a:spcAft>
              <a:buNone/>
              <a:defRPr/>
            </a:pPr>
            <a:r>
              <a:rPr lang="ka-GE" sz="2000"/>
              <a:t>სხვა ოპერაციული სისტემების მსგავსად </a:t>
            </a:r>
            <a:r>
              <a:rPr lang="en-US" sz="2000">
                <a:latin typeface="Consolas"/>
              </a:rPr>
              <a:t>UNIX</a:t>
            </a:r>
            <a:r>
              <a:rPr lang="ka-GE" sz="2000"/>
              <a:t>-მსგავს </a:t>
            </a:r>
            <a:r>
              <a:rPr lang="en-US" sz="2000">
                <a:latin typeface="Consolas"/>
              </a:rPr>
              <a:t>ოპერაციულ სისტემ</a:t>
            </a:r>
            <a:r>
              <a:rPr lang="ka-GE" sz="2000"/>
              <a:t>ებში </a:t>
            </a:r>
            <a:r>
              <a:rPr lang="en-US" sz="2000">
                <a:latin typeface="Consolas"/>
              </a:rPr>
              <a:t>ფაილ</a:t>
            </a:r>
            <a:r>
              <a:rPr lang="ka-GE" sz="2000"/>
              <a:t>ებ</a:t>
            </a:r>
            <a:r>
              <a:rPr lang="en-US" sz="2000">
                <a:latin typeface="Consolas"/>
              </a:rPr>
              <a:t>ი</a:t>
            </a:r>
            <a:r>
              <a:rPr lang="ka-GE" sz="2000"/>
              <a:t> ორგანიზებულის იერარქიული სტრუქტურის სახით.</a:t>
            </a:r>
            <a:endParaRPr/>
          </a:p>
          <a:p>
            <a:pPr marL="0" indent="0" algn="just">
              <a:spcAft>
                <a:spcPts val="600"/>
              </a:spcAft>
              <a:buNone/>
              <a:defRPr/>
            </a:pPr>
            <a:endParaRPr lang="en-US" sz="2000">
              <a:solidFill>
                <a:srgbClr val="595959"/>
              </a:solidFill>
              <a:latin typeface="Consolas"/>
              <a:cs typeface="Calibri"/>
            </a:endParaRPr>
          </a:p>
        </p:txBody>
      </p:sp>
      <p:pic>
        <p:nvPicPr>
          <p:cNvPr id="4102" name="Picture 6" descr="Linux Directory Structure Explained for Beginners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7507561" y="703384"/>
            <a:ext cx="4458089" cy="6059612"/>
          </a:xfrm>
          <a:prstGeom prst="rect">
            <a:avLst/>
          </a:prstGeom>
          <a:noFill/>
        </p:spPr>
      </p:pic>
      <p:pic>
        <p:nvPicPr>
          <p:cNvPr id="4104" name="Picture 8" descr="Directory Structure – LinuxYogi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906322" y="2202270"/>
            <a:ext cx="5871782" cy="33947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bldLst>
      <p:bldP spid="3" grpId="0" build="p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temp_os4</Template>
  <TotalTime>0</TotalTime>
  <Words>0</Words>
  <Application>ONLYOFFICE/8.2.2.22</Application>
  <PresentationFormat>On-screen Show (4:3)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- Operating Systems</dc:title>
  <dc:creator>PQ</dc:creator>
  <cp:lastModifiedBy/>
  <cp:revision>48</cp:revision>
  <dcterms:created xsi:type="dcterms:W3CDTF">2022-03-05T07:26:05Z</dcterms:created>
  <dcterms:modified xsi:type="dcterms:W3CDTF">2025-03-09T21:02:57Z</dcterms:modified>
</cp:coreProperties>
</file>