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77" r:id="rId5"/>
    <p:sldId id="278" r:id="rId6"/>
    <p:sldId id="279" r:id="rId7"/>
    <p:sldId id="280" r:id="rId8"/>
    <p:sldId id="281" r:id="rId9"/>
    <p:sldId id="282" r:id="rId10"/>
    <p:sldId id="284" r:id="rId11"/>
    <p:sldId id="290" r:id="rId12"/>
    <p:sldId id="289" r:id="rId13"/>
    <p:sldId id="285" r:id="rId14"/>
    <p:sldId id="286" r:id="rId15"/>
    <p:sldId id="287" r:id="rId16"/>
    <p:sldId id="2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131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18692E-FC1F-4B0F-B22D-4D2B0D2E159E}" type="datetimeFigureOut">
              <a:rPr lang="en-US" smtClean="0"/>
              <a:pPr/>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D02AF-73D2-46BA-9608-0200A663F1A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18692E-FC1F-4B0F-B22D-4D2B0D2E159E}" type="datetimeFigureOut">
              <a:rPr lang="en-US" smtClean="0"/>
              <a:pPr/>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D02AF-73D2-46BA-9608-0200A663F1A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18692E-FC1F-4B0F-B22D-4D2B0D2E159E}" type="datetimeFigureOut">
              <a:rPr lang="en-US" smtClean="0"/>
              <a:pPr/>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D02AF-73D2-46BA-9608-0200A663F1A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18692E-FC1F-4B0F-B22D-4D2B0D2E159E}" type="datetimeFigureOut">
              <a:rPr lang="en-US" smtClean="0"/>
              <a:pPr/>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D02AF-73D2-46BA-9608-0200A663F1A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18692E-FC1F-4B0F-B22D-4D2B0D2E159E}" type="datetimeFigureOut">
              <a:rPr lang="en-US" smtClean="0"/>
              <a:pPr/>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D02AF-73D2-46BA-9608-0200A663F1A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18692E-FC1F-4B0F-B22D-4D2B0D2E159E}" type="datetimeFigureOut">
              <a:rPr lang="en-US" smtClean="0"/>
              <a:pPr/>
              <a:t>10/16/2016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ED02AF-73D2-46BA-9608-0200A663F1A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18692E-FC1F-4B0F-B22D-4D2B0D2E159E}" type="datetimeFigureOut">
              <a:rPr lang="en-US" smtClean="0"/>
              <a:pPr/>
              <a:t>10/16/2016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ED02AF-73D2-46BA-9608-0200A663F1A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18692E-FC1F-4B0F-B22D-4D2B0D2E159E}" type="datetimeFigureOut">
              <a:rPr lang="en-US" smtClean="0"/>
              <a:pPr/>
              <a:t>10/16/2016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ED02AF-73D2-46BA-9608-0200A663F1A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18692E-FC1F-4B0F-B22D-4D2B0D2E159E}" type="datetimeFigureOut">
              <a:rPr lang="en-US" smtClean="0"/>
              <a:pPr/>
              <a:t>10/16/2016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ED02AF-73D2-46BA-9608-0200A663F1A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18692E-FC1F-4B0F-B22D-4D2B0D2E159E}" type="datetimeFigureOut">
              <a:rPr lang="en-US" smtClean="0"/>
              <a:pPr/>
              <a:t>10/16/2016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ED02AF-73D2-46BA-9608-0200A663F1A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18692E-FC1F-4B0F-B22D-4D2B0D2E159E}" type="datetimeFigureOut">
              <a:rPr lang="en-US" smtClean="0"/>
              <a:pPr/>
              <a:t>10/16/2016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ED02AF-73D2-46BA-9608-0200A663F1A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18692E-FC1F-4B0F-B22D-4D2B0D2E159E}" type="datetimeFigureOut">
              <a:rPr lang="en-US" smtClean="0"/>
              <a:pPr/>
              <a:t>10/16/2016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ED02AF-73D2-46BA-9608-0200A663F1A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3schools.com/cssref/pr_list-style-image.asp" TargetMode="External"/><Relationship Id="rId2" Type="http://schemas.openxmlformats.org/officeDocument/2006/relationships/hyperlink" Target="http://w3schools.com/cssref/pr_list-style.asp" TargetMode="External"/><Relationship Id="rId1" Type="http://schemas.openxmlformats.org/officeDocument/2006/relationships/slideLayout" Target="../slideLayouts/slideLayout2.xml"/><Relationship Id="rId5" Type="http://schemas.openxmlformats.org/officeDocument/2006/relationships/hyperlink" Target="http://w3schools.com/cssref/pr_list-style-type.asp" TargetMode="External"/><Relationship Id="rId4" Type="http://schemas.openxmlformats.org/officeDocument/2006/relationships/hyperlink" Target="http://w3schools.com/cssref/pr_list-style-position.as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ka-GE" smtClean="0"/>
              <a:t>ლექცია 4</a:t>
            </a:r>
            <a:endParaRPr lang="en-US" dirty="0"/>
          </a:p>
        </p:txBody>
      </p:sp>
      <p:sp>
        <p:nvSpPr>
          <p:cNvPr id="3" name="Subtitle 2"/>
          <p:cNvSpPr>
            <a:spLocks noGrp="1"/>
          </p:cNvSpPr>
          <p:nvPr>
            <p:ph type="subTitle" idx="1"/>
          </p:nvPr>
        </p:nvSpPr>
        <p:spPr>
          <a:xfrm>
            <a:off x="1428728" y="3643314"/>
            <a:ext cx="6400800" cy="1752600"/>
          </a:xfrm>
        </p:spPr>
        <p:txBody>
          <a:bodyPr/>
          <a:lstStyle/>
          <a:p>
            <a:r>
              <a:rPr lang="en-US" dirty="0" smtClean="0">
                <a:solidFill>
                  <a:schemeClr val="tx1"/>
                </a:solidFill>
              </a:rPr>
              <a:t>CSS</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lstStyle/>
          <a:p>
            <a:r>
              <a:rPr lang="ka-GE" sz="2800" dirty="0"/>
              <a:t>ტექსტის ფორმატირება</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10820529"/>
              </p:ext>
            </p:extLst>
          </p:nvPr>
        </p:nvGraphicFramePr>
        <p:xfrm>
          <a:off x="899592" y="1412776"/>
          <a:ext cx="7416824" cy="4393003"/>
        </p:xfrm>
        <a:graphic>
          <a:graphicData uri="http://schemas.openxmlformats.org/drawingml/2006/table">
            <a:tbl>
              <a:tblPr/>
              <a:tblGrid>
                <a:gridCol w="2493206"/>
                <a:gridCol w="4923618"/>
              </a:tblGrid>
              <a:tr h="434589">
                <a:tc>
                  <a:txBody>
                    <a:bodyPr/>
                    <a:lstStyle/>
                    <a:p>
                      <a:r>
                        <a:rPr lang="ka-GE" sz="1600" dirty="0" smtClean="0"/>
                        <a:t>თვისება</a:t>
                      </a:r>
                      <a:endParaRPr lang="en-US" sz="1600" dirty="0"/>
                    </a:p>
                  </a:txBody>
                  <a:tcPr anchor="ctr">
                    <a:lnL>
                      <a:noFill/>
                    </a:lnL>
                    <a:lnR>
                      <a:noFill/>
                    </a:lnR>
                    <a:lnT>
                      <a:noFill/>
                    </a:lnT>
                    <a:lnB>
                      <a:noFill/>
                    </a:lnB>
                    <a:solidFill>
                      <a:schemeClr val="bg2">
                        <a:lumMod val="40000"/>
                        <a:lumOff val="60000"/>
                      </a:schemeClr>
                    </a:solidFill>
                  </a:tcPr>
                </a:tc>
                <a:tc>
                  <a:txBody>
                    <a:bodyPr/>
                    <a:lstStyle/>
                    <a:p>
                      <a:r>
                        <a:rPr lang="ka-GE" sz="1600" smtClean="0"/>
                        <a:t>დანიშნულება</a:t>
                      </a:r>
                      <a:endParaRPr lang="en-US" sz="1600"/>
                    </a:p>
                  </a:txBody>
                  <a:tcPr anchor="ctr">
                    <a:lnL>
                      <a:noFill/>
                    </a:lnL>
                    <a:lnR>
                      <a:noFill/>
                    </a:lnR>
                    <a:lnT>
                      <a:noFill/>
                    </a:lnT>
                    <a:lnB>
                      <a:noFill/>
                    </a:lnB>
                    <a:solidFill>
                      <a:schemeClr val="bg2">
                        <a:lumMod val="40000"/>
                        <a:lumOff val="60000"/>
                      </a:schemeClr>
                    </a:solidFill>
                  </a:tcPr>
                </a:tc>
              </a:tr>
              <a:tr h="750654">
                <a:tc>
                  <a:txBody>
                    <a:bodyPr/>
                    <a:lstStyle/>
                    <a:p>
                      <a:r>
                        <a:rPr lang="en-US" sz="1600" dirty="0" smtClean="0"/>
                        <a:t>color</a:t>
                      </a:r>
                      <a:endParaRPr lang="en-US" sz="1600" dirty="0"/>
                    </a:p>
                  </a:txBody>
                  <a:tcPr anchor="ctr">
                    <a:lnL>
                      <a:noFill/>
                    </a:lnL>
                    <a:lnR>
                      <a:noFill/>
                    </a:lnR>
                    <a:lnT>
                      <a:noFill/>
                    </a:lnT>
                    <a:lnB>
                      <a:noFill/>
                    </a:lnB>
                    <a:solidFill>
                      <a:schemeClr val="bg2">
                        <a:lumMod val="20000"/>
                        <a:lumOff val="80000"/>
                      </a:schemeClr>
                    </a:solidFill>
                  </a:tcPr>
                </a:tc>
                <a:tc>
                  <a:txBody>
                    <a:bodyPr/>
                    <a:lstStyle/>
                    <a:p>
                      <a:r>
                        <a:rPr lang="ka-GE" sz="1600" smtClean="0"/>
                        <a:t>გამოიყენება სიისთვის ყველა თვისების</a:t>
                      </a:r>
                      <a:r>
                        <a:rPr lang="ka-GE" sz="1600" baseline="0" smtClean="0"/>
                        <a:t> ერთი გამოცხადებით დანიშვნისათვის</a:t>
                      </a:r>
                      <a:endParaRPr lang="en-US" sz="1600"/>
                    </a:p>
                  </a:txBody>
                  <a:tcPr anchor="ctr">
                    <a:lnL>
                      <a:noFill/>
                    </a:lnL>
                    <a:lnR>
                      <a:noFill/>
                    </a:lnR>
                    <a:lnT>
                      <a:noFill/>
                    </a:lnT>
                    <a:lnB>
                      <a:noFill/>
                    </a:lnB>
                    <a:solidFill>
                      <a:schemeClr val="bg2">
                        <a:lumMod val="20000"/>
                        <a:lumOff val="80000"/>
                      </a:schemeClr>
                    </a:solidFill>
                  </a:tcPr>
                </a:tc>
              </a:tr>
              <a:tr h="495203">
                <a:tc>
                  <a:txBody>
                    <a:bodyPr/>
                    <a:lstStyle/>
                    <a:p>
                      <a:r>
                        <a:rPr lang="en-US" sz="1800" b="0" i="0" kern="1200" dirty="0" smtClean="0">
                          <a:solidFill>
                            <a:schemeClr val="tx1"/>
                          </a:solidFill>
                          <a:effectLst/>
                          <a:latin typeface="+mn-lt"/>
                          <a:ea typeface="+mn-ea"/>
                          <a:cs typeface="+mn-cs"/>
                        </a:rPr>
                        <a:t>text-align</a:t>
                      </a:r>
                      <a:endParaRPr lang="en-US" sz="1600" dirty="0"/>
                    </a:p>
                  </a:txBody>
                  <a:tcPr anchor="ctr">
                    <a:lnL>
                      <a:noFill/>
                    </a:lnL>
                    <a:lnR>
                      <a:noFill/>
                    </a:lnR>
                    <a:lnT>
                      <a:noFill/>
                    </a:lnT>
                    <a:lnB>
                      <a:noFill/>
                    </a:lnB>
                    <a:solidFill>
                      <a:schemeClr val="bg2">
                        <a:lumMod val="20000"/>
                        <a:lumOff val="80000"/>
                      </a:schemeClr>
                    </a:solidFill>
                  </a:tcPr>
                </a:tc>
                <a:tc>
                  <a:txBody>
                    <a:bodyPr/>
                    <a:lstStyle/>
                    <a:p>
                      <a:r>
                        <a:rPr lang="ka-GE" sz="1600" smtClean="0"/>
                        <a:t>გამოიყენება სიის მარკერად სურათის ჩასმისათვის</a:t>
                      </a:r>
                      <a:endParaRPr lang="en-US" sz="1600"/>
                    </a:p>
                  </a:txBody>
                  <a:tcPr anchor="ctr">
                    <a:lnL>
                      <a:noFill/>
                    </a:lnL>
                    <a:lnR>
                      <a:noFill/>
                    </a:lnR>
                    <a:lnT>
                      <a:noFill/>
                    </a:lnT>
                    <a:lnB>
                      <a:noFill/>
                    </a:lnB>
                    <a:solidFill>
                      <a:schemeClr val="bg2">
                        <a:lumMod val="20000"/>
                        <a:lumOff val="80000"/>
                      </a:schemeClr>
                    </a:solidFill>
                  </a:tcPr>
                </a:tc>
              </a:tr>
              <a:tr h="750654">
                <a:tc>
                  <a:txBody>
                    <a:bodyPr/>
                    <a:lstStyle/>
                    <a:p>
                      <a:r>
                        <a:rPr lang="en-US" sz="1800" b="0" i="0" kern="1200" dirty="0" smtClean="0">
                          <a:solidFill>
                            <a:schemeClr val="tx1"/>
                          </a:solidFill>
                          <a:effectLst/>
                          <a:latin typeface="+mn-lt"/>
                          <a:ea typeface="+mn-ea"/>
                          <a:cs typeface="+mn-cs"/>
                        </a:rPr>
                        <a:t>text-decoration</a:t>
                      </a:r>
                      <a:endParaRPr lang="en-US" sz="1600" dirty="0"/>
                    </a:p>
                  </a:txBody>
                  <a:tcPr anchor="ctr">
                    <a:lnL>
                      <a:noFill/>
                    </a:lnL>
                    <a:lnR>
                      <a:noFill/>
                    </a:lnR>
                    <a:lnT>
                      <a:noFill/>
                    </a:lnT>
                    <a:lnB>
                      <a:noFill/>
                    </a:lnB>
                    <a:solidFill>
                      <a:schemeClr val="bg2">
                        <a:lumMod val="20000"/>
                        <a:lumOff val="80000"/>
                      </a:schemeClr>
                    </a:solidFill>
                  </a:tcPr>
                </a:tc>
                <a:tc>
                  <a:txBody>
                    <a:bodyPr/>
                    <a:lstStyle/>
                    <a:p>
                      <a:r>
                        <a:rPr lang="ka-GE" sz="1600" dirty="0" smtClean="0"/>
                        <a:t>აქვს</a:t>
                      </a:r>
                      <a:r>
                        <a:rPr lang="ka-GE" sz="1600" baseline="0" dirty="0" smtClean="0"/>
                        <a:t> მნიშვნელობები: </a:t>
                      </a:r>
                      <a:r>
                        <a:rPr lang="en-US" sz="1600" baseline="0" dirty="0" err="1" smtClean="0"/>
                        <a:t>none,Overline,line-through,underline</a:t>
                      </a:r>
                      <a:endParaRPr lang="en-US" sz="1600" dirty="0"/>
                    </a:p>
                  </a:txBody>
                  <a:tcPr anchor="ctr">
                    <a:lnL>
                      <a:noFill/>
                    </a:lnL>
                    <a:lnR>
                      <a:noFill/>
                    </a:lnR>
                    <a:lnT>
                      <a:noFill/>
                    </a:lnT>
                    <a:lnB>
                      <a:noFill/>
                    </a:lnB>
                    <a:solidFill>
                      <a:schemeClr val="bg2">
                        <a:lumMod val="20000"/>
                        <a:lumOff val="80000"/>
                      </a:schemeClr>
                    </a:solidFill>
                  </a:tcPr>
                </a:tc>
              </a:tr>
              <a:tr h="474097">
                <a:tc>
                  <a:txBody>
                    <a:bodyPr/>
                    <a:lstStyle/>
                    <a:p>
                      <a:r>
                        <a:rPr lang="en-US" sz="1800" b="0" i="0" kern="1200" dirty="0" smtClean="0">
                          <a:solidFill>
                            <a:schemeClr val="tx1"/>
                          </a:solidFill>
                          <a:effectLst/>
                          <a:latin typeface="+mn-lt"/>
                          <a:ea typeface="+mn-ea"/>
                          <a:cs typeface="+mn-cs"/>
                        </a:rPr>
                        <a:t>text-transform</a:t>
                      </a:r>
                      <a:endParaRPr lang="en-US" sz="1600" dirty="0"/>
                    </a:p>
                  </a:txBody>
                  <a:tcPr anchor="ctr">
                    <a:lnL>
                      <a:noFill/>
                    </a:lnL>
                    <a:lnR>
                      <a:noFill/>
                    </a:lnR>
                    <a:lnT>
                      <a:noFill/>
                    </a:lnT>
                    <a:lnB>
                      <a:noFill/>
                    </a:lnB>
                    <a:solidFill>
                      <a:schemeClr val="bg2">
                        <a:lumMod val="20000"/>
                        <a:lumOff val="80000"/>
                      </a:schemeClr>
                    </a:solidFill>
                  </a:tcPr>
                </a:tc>
                <a:tc>
                  <a:txBody>
                    <a:bodyPr/>
                    <a:lstStyle/>
                    <a:p>
                      <a:r>
                        <a:rPr lang="ka-GE" sz="1600" dirty="0" smtClean="0"/>
                        <a:t>აქვს</a:t>
                      </a:r>
                      <a:r>
                        <a:rPr lang="ka-GE" sz="1600" baseline="0" dirty="0" smtClean="0"/>
                        <a:t> მნიშვნელობები: </a:t>
                      </a:r>
                      <a:r>
                        <a:rPr lang="en-US" sz="1600" baseline="0" dirty="0" smtClean="0"/>
                        <a:t>uppercase, </a:t>
                      </a:r>
                      <a:r>
                        <a:rPr lang="en-US" sz="1600" baseline="0" dirty="0" err="1" smtClean="0"/>
                        <a:t>lowercase,capitalize</a:t>
                      </a:r>
                      <a:endParaRPr lang="en-US" sz="1600" dirty="0"/>
                    </a:p>
                  </a:txBody>
                  <a:tcPr anchor="ctr">
                    <a:lnL>
                      <a:noFill/>
                    </a:lnL>
                    <a:lnR>
                      <a:noFill/>
                    </a:lnR>
                    <a:lnT>
                      <a:noFill/>
                    </a:lnT>
                    <a:lnB>
                      <a:noFill/>
                    </a:lnB>
                    <a:solidFill>
                      <a:schemeClr val="bg2">
                        <a:lumMod val="20000"/>
                        <a:lumOff val="80000"/>
                      </a:schemeClr>
                    </a:solidFill>
                  </a:tcPr>
                </a:tc>
              </a:tr>
              <a:tr h="474097">
                <a:tc>
                  <a:txBody>
                    <a:bodyPr/>
                    <a:lstStyle/>
                    <a:p>
                      <a:r>
                        <a:rPr lang="en-US" sz="1800" b="0" i="0" kern="1200" dirty="0" smtClean="0">
                          <a:solidFill>
                            <a:schemeClr val="tx1"/>
                          </a:solidFill>
                          <a:effectLst/>
                          <a:latin typeface="+mn-lt"/>
                          <a:ea typeface="+mn-ea"/>
                          <a:cs typeface="+mn-cs"/>
                        </a:rPr>
                        <a:t>text-indent</a:t>
                      </a:r>
                      <a:endParaRPr lang="en-US" sz="1600" dirty="0"/>
                    </a:p>
                  </a:txBody>
                  <a:tcPr anchor="ctr">
                    <a:lnL>
                      <a:noFill/>
                    </a:lnL>
                    <a:lnR>
                      <a:noFill/>
                    </a:lnR>
                    <a:lnT>
                      <a:noFill/>
                    </a:lnT>
                    <a:lnB>
                      <a:noFill/>
                    </a:lnB>
                    <a:solidFill>
                      <a:schemeClr val="bg2">
                        <a:lumMod val="20000"/>
                        <a:lumOff val="80000"/>
                      </a:schemeClr>
                    </a:solidFill>
                  </a:tcPr>
                </a:tc>
                <a:tc>
                  <a:txBody>
                    <a:bodyPr/>
                    <a:lstStyle/>
                    <a:p>
                      <a:r>
                        <a:rPr lang="ka-GE" sz="1600" dirty="0" smtClean="0"/>
                        <a:t>სააბზა</a:t>
                      </a:r>
                      <a:r>
                        <a:rPr lang="ka-GE" sz="1600" baseline="0" dirty="0" smtClean="0"/>
                        <a:t> შეწევა</a:t>
                      </a:r>
                      <a:endParaRPr lang="en-US" sz="1600" dirty="0"/>
                    </a:p>
                  </a:txBody>
                  <a:tcPr anchor="ctr">
                    <a:lnL>
                      <a:noFill/>
                    </a:lnL>
                    <a:lnR>
                      <a:noFill/>
                    </a:lnR>
                    <a:lnT>
                      <a:noFill/>
                    </a:lnT>
                    <a:lnB>
                      <a:noFill/>
                    </a:lnB>
                    <a:solidFill>
                      <a:schemeClr val="bg2">
                        <a:lumMod val="20000"/>
                        <a:lumOff val="80000"/>
                      </a:schemeClr>
                    </a:solidFill>
                  </a:tcPr>
                </a:tc>
              </a:tr>
              <a:tr h="434589">
                <a:tc>
                  <a:txBody>
                    <a:bodyPr/>
                    <a:lstStyle/>
                    <a:p>
                      <a:r>
                        <a:rPr lang="en-US" sz="1600" dirty="0" smtClean="0"/>
                        <a:t>letter-spacing</a:t>
                      </a:r>
                      <a:r>
                        <a:rPr lang="ka-GE" sz="1600" dirty="0" smtClean="0"/>
                        <a:t>/</a:t>
                      </a:r>
                      <a:r>
                        <a:rPr lang="en-US" sz="1600" dirty="0" smtClean="0"/>
                        <a:t>word-spacing</a:t>
                      </a:r>
                      <a:endParaRPr lang="en-US" sz="1600" dirty="0"/>
                    </a:p>
                  </a:txBody>
                  <a:tcPr anchor="ctr">
                    <a:lnL>
                      <a:noFill/>
                    </a:lnL>
                    <a:lnR>
                      <a:noFill/>
                    </a:lnR>
                    <a:lnT>
                      <a:noFill/>
                    </a:lnT>
                    <a:lnB>
                      <a:noFill/>
                    </a:lnB>
                    <a:solidFill>
                      <a:schemeClr val="bg2">
                        <a:lumMod val="20000"/>
                        <a:lumOff val="80000"/>
                      </a:schemeClr>
                    </a:solidFill>
                  </a:tcPr>
                </a:tc>
                <a:tc>
                  <a:txBody>
                    <a:bodyPr/>
                    <a:lstStyle/>
                    <a:p>
                      <a:r>
                        <a:rPr lang="ka-GE" sz="1600" dirty="0" smtClean="0"/>
                        <a:t>ასოებს შორის/</a:t>
                      </a:r>
                      <a:r>
                        <a:rPr lang="ka-GE" sz="1600" baseline="0" dirty="0" smtClean="0"/>
                        <a:t> სიტყვებს შორის ადგილი</a:t>
                      </a:r>
                      <a:endParaRPr lang="en-US" sz="1600" dirty="0"/>
                    </a:p>
                  </a:txBody>
                  <a:tcPr anchor="ctr">
                    <a:lnL>
                      <a:noFill/>
                    </a:lnL>
                    <a:lnR>
                      <a:noFill/>
                    </a:lnR>
                    <a:lnT>
                      <a:noFill/>
                    </a:lnT>
                    <a:lnB>
                      <a:noFill/>
                    </a:lnB>
                    <a:solidFill>
                      <a:schemeClr val="bg2">
                        <a:lumMod val="20000"/>
                        <a:lumOff val="80000"/>
                      </a:schemeClr>
                    </a:solidFill>
                  </a:tcPr>
                </a:tc>
              </a:tr>
              <a:tr h="434589">
                <a:tc>
                  <a:txBody>
                    <a:bodyPr/>
                    <a:lstStyle/>
                    <a:p>
                      <a:r>
                        <a:rPr lang="en-US" sz="1600" dirty="0" smtClean="0"/>
                        <a:t>line-height</a:t>
                      </a:r>
                      <a:endParaRPr lang="en-US" sz="1600" dirty="0"/>
                    </a:p>
                  </a:txBody>
                  <a:tcPr anchor="ctr">
                    <a:lnL>
                      <a:noFill/>
                    </a:lnL>
                    <a:lnR>
                      <a:noFill/>
                    </a:lnR>
                    <a:lnT>
                      <a:noFill/>
                    </a:lnT>
                    <a:lnB>
                      <a:noFill/>
                    </a:lnB>
                    <a:solidFill>
                      <a:schemeClr val="bg2">
                        <a:lumMod val="20000"/>
                        <a:lumOff val="80000"/>
                      </a:schemeClr>
                    </a:solidFill>
                  </a:tcPr>
                </a:tc>
                <a:tc>
                  <a:txBody>
                    <a:bodyPr/>
                    <a:lstStyle/>
                    <a:p>
                      <a:r>
                        <a:rPr lang="ka-GE" sz="1600" dirty="0" smtClean="0"/>
                        <a:t>სტრიქონებს შორის</a:t>
                      </a:r>
                      <a:r>
                        <a:rPr lang="ka-GE" sz="1600" baseline="0" dirty="0" smtClean="0"/>
                        <a:t> ადგილის განსაზღვრა</a:t>
                      </a:r>
                      <a:endParaRPr lang="en-US" sz="1600" dirty="0"/>
                    </a:p>
                  </a:txBody>
                  <a:tcPr anchor="ctr">
                    <a:lnL>
                      <a:noFill/>
                    </a:lnL>
                    <a:lnR>
                      <a:noFill/>
                    </a:lnR>
                    <a:lnT>
                      <a:noFill/>
                    </a:lnT>
                    <a:lnB>
                      <a:noFill/>
                    </a:lnB>
                    <a:solidFill>
                      <a:schemeClr val="bg2">
                        <a:lumMod val="20000"/>
                        <a:lumOff val="80000"/>
                      </a:schemeClr>
                    </a:solidFill>
                  </a:tcPr>
                </a:tc>
              </a:tr>
            </a:tbl>
          </a:graphicData>
        </a:graphic>
      </p:graphicFrame>
    </p:spTree>
    <p:extLst>
      <p:ext uri="{BB962C8B-B14F-4D97-AF65-F5344CB8AC3E}">
        <p14:creationId xmlns:p14="http://schemas.microsoft.com/office/powerpoint/2010/main" val="3657075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fontScale="90000"/>
          </a:bodyPr>
          <a:lstStyle/>
          <a:p>
            <a:r>
              <a:rPr lang="ka-GE" sz="2800" dirty="0" smtClean="0"/>
              <a:t>ბმულის ფორმატირება</a:t>
            </a:r>
            <a:br>
              <a:rPr lang="ka-GE" sz="2800" dirty="0" smtClean="0"/>
            </a:br>
            <a:r>
              <a:rPr lang="ka-GE" sz="2800" dirty="0" smtClean="0"/>
              <a:t>(ფსევდო კლასი)</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5911780"/>
              </p:ext>
            </p:extLst>
          </p:nvPr>
        </p:nvGraphicFramePr>
        <p:xfrm>
          <a:off x="899592" y="1412776"/>
          <a:ext cx="7416824" cy="4642557"/>
        </p:xfrm>
        <a:graphic>
          <a:graphicData uri="http://schemas.openxmlformats.org/drawingml/2006/table">
            <a:tbl>
              <a:tblPr/>
              <a:tblGrid>
                <a:gridCol w="2493206"/>
                <a:gridCol w="4923618"/>
              </a:tblGrid>
              <a:tr h="434589">
                <a:tc>
                  <a:txBody>
                    <a:bodyPr/>
                    <a:lstStyle/>
                    <a:p>
                      <a:r>
                        <a:rPr lang="ka-GE" sz="1600" dirty="0" smtClean="0"/>
                        <a:t>თვისება</a:t>
                      </a:r>
                      <a:endParaRPr lang="en-US" sz="1600" dirty="0"/>
                    </a:p>
                  </a:txBody>
                  <a:tcPr anchor="ctr">
                    <a:lnL>
                      <a:noFill/>
                    </a:lnL>
                    <a:lnR>
                      <a:noFill/>
                    </a:lnR>
                    <a:lnT>
                      <a:noFill/>
                    </a:lnT>
                    <a:lnB>
                      <a:noFill/>
                    </a:lnB>
                    <a:solidFill>
                      <a:schemeClr val="bg2">
                        <a:lumMod val="40000"/>
                        <a:lumOff val="60000"/>
                      </a:schemeClr>
                    </a:solidFill>
                  </a:tcPr>
                </a:tc>
                <a:tc>
                  <a:txBody>
                    <a:bodyPr/>
                    <a:lstStyle/>
                    <a:p>
                      <a:r>
                        <a:rPr lang="ka-GE" sz="1600" smtClean="0"/>
                        <a:t>დანიშნულება</a:t>
                      </a:r>
                      <a:endParaRPr lang="en-US" sz="1600"/>
                    </a:p>
                  </a:txBody>
                  <a:tcPr anchor="ctr">
                    <a:lnL>
                      <a:noFill/>
                    </a:lnL>
                    <a:lnR>
                      <a:noFill/>
                    </a:lnR>
                    <a:lnT>
                      <a:noFill/>
                    </a:lnT>
                    <a:lnB>
                      <a:noFill/>
                    </a:lnB>
                    <a:solidFill>
                      <a:schemeClr val="bg2">
                        <a:lumMod val="40000"/>
                        <a:lumOff val="60000"/>
                      </a:schemeClr>
                    </a:solidFill>
                  </a:tcPr>
                </a:tc>
              </a:tr>
              <a:tr h="750654">
                <a:tc>
                  <a:txBody>
                    <a:bodyPr/>
                    <a:lstStyle/>
                    <a:p>
                      <a:r>
                        <a:rPr lang="en-US" sz="1600" dirty="0" smtClean="0"/>
                        <a:t>a:link</a:t>
                      </a:r>
                      <a:r>
                        <a:rPr lang="en-US" sz="1800" b="0" i="0" kern="1200" dirty="0" smtClean="0">
                          <a:solidFill>
                            <a:schemeClr val="tx1"/>
                          </a:solidFill>
                          <a:effectLst/>
                          <a:latin typeface="+mn-lt"/>
                          <a:ea typeface="+mn-ea"/>
                          <a:cs typeface="+mn-cs"/>
                        </a:rPr>
                        <a:t> </a:t>
                      </a:r>
                      <a:endParaRPr lang="en-US" sz="1600" dirty="0"/>
                    </a:p>
                  </a:txBody>
                  <a:tcPr anchor="ctr">
                    <a:lnL>
                      <a:noFill/>
                    </a:lnL>
                    <a:lnR>
                      <a:noFill/>
                    </a:lnR>
                    <a:lnT>
                      <a:noFill/>
                    </a:lnT>
                    <a:lnB>
                      <a:noFill/>
                    </a:lnB>
                    <a:solidFill>
                      <a:schemeClr val="bg2">
                        <a:lumMod val="20000"/>
                        <a:lumOff val="80000"/>
                      </a:schemeClr>
                    </a:solidFill>
                  </a:tcPr>
                </a:tc>
                <a:tc>
                  <a:txBody>
                    <a:bodyPr/>
                    <a:lstStyle/>
                    <a:p>
                      <a:r>
                        <a:rPr lang="ka-GE" sz="1600" dirty="0" smtClean="0"/>
                        <a:t>ჩვეულებრივი მოუნახულებელი ბმულის კონტროლისათვის</a:t>
                      </a:r>
                      <a:endParaRPr lang="en-US" sz="1600" dirty="0"/>
                    </a:p>
                  </a:txBody>
                  <a:tcPr anchor="ctr">
                    <a:lnL>
                      <a:noFill/>
                    </a:lnL>
                    <a:lnR>
                      <a:noFill/>
                    </a:lnR>
                    <a:lnT>
                      <a:noFill/>
                    </a:lnT>
                    <a:lnB>
                      <a:noFill/>
                    </a:lnB>
                    <a:solidFill>
                      <a:schemeClr val="bg2">
                        <a:lumMod val="20000"/>
                        <a:lumOff val="80000"/>
                      </a:schemeClr>
                    </a:solidFill>
                  </a:tcPr>
                </a:tc>
              </a:tr>
              <a:tr h="4952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a:visited </a:t>
                      </a:r>
                      <a:endParaRPr lang="en-US" sz="1600" dirty="0"/>
                    </a:p>
                  </a:txBody>
                  <a:tcPr anchor="ctr">
                    <a:lnL>
                      <a:noFill/>
                    </a:lnL>
                    <a:lnR>
                      <a:noFill/>
                    </a:lnR>
                    <a:lnT>
                      <a:noFill/>
                    </a:lnT>
                    <a:lnB>
                      <a:noFill/>
                    </a:lnB>
                    <a:solidFill>
                      <a:schemeClr val="bg2">
                        <a:lumMod val="20000"/>
                        <a:lumOff val="80000"/>
                      </a:schemeClr>
                    </a:solidFill>
                  </a:tcPr>
                </a:tc>
                <a:tc>
                  <a:txBody>
                    <a:bodyPr/>
                    <a:lstStyle/>
                    <a:p>
                      <a:r>
                        <a:rPr lang="ka-GE" sz="1600" dirty="0" smtClean="0"/>
                        <a:t>მონახულებული</a:t>
                      </a:r>
                      <a:r>
                        <a:rPr lang="ka-GE" sz="1600" baseline="0" dirty="0" smtClean="0"/>
                        <a:t> ბმულის კონტროლისათვის</a:t>
                      </a:r>
                      <a:endParaRPr lang="en-US" sz="1600" dirty="0"/>
                    </a:p>
                  </a:txBody>
                  <a:tcPr anchor="ctr">
                    <a:lnL>
                      <a:noFill/>
                    </a:lnL>
                    <a:lnR>
                      <a:noFill/>
                    </a:lnR>
                    <a:lnT>
                      <a:noFill/>
                    </a:lnT>
                    <a:lnB>
                      <a:noFill/>
                    </a:lnB>
                    <a:solidFill>
                      <a:schemeClr val="bg2">
                        <a:lumMod val="20000"/>
                        <a:lumOff val="80000"/>
                      </a:schemeClr>
                    </a:solidFill>
                  </a:tcPr>
                </a:tc>
              </a:tr>
              <a:tr h="750654">
                <a:tc>
                  <a:txBody>
                    <a:bodyPr/>
                    <a:lstStyle/>
                    <a:p>
                      <a:r>
                        <a:rPr lang="en-US" sz="1800" b="0" i="0" kern="1200" dirty="0" smtClean="0">
                          <a:solidFill>
                            <a:schemeClr val="tx1"/>
                          </a:solidFill>
                          <a:effectLst/>
                          <a:latin typeface="+mn-lt"/>
                          <a:ea typeface="+mn-ea"/>
                          <a:cs typeface="+mn-cs"/>
                        </a:rPr>
                        <a:t>a:hover</a:t>
                      </a:r>
                      <a:endParaRPr lang="en-US" sz="1600" dirty="0"/>
                    </a:p>
                  </a:txBody>
                  <a:tcPr anchor="ctr">
                    <a:lnL>
                      <a:noFill/>
                    </a:lnL>
                    <a:lnR>
                      <a:noFill/>
                    </a:lnR>
                    <a:lnT>
                      <a:noFill/>
                    </a:lnT>
                    <a:lnB>
                      <a:noFill/>
                    </a:lnB>
                    <a:solidFill>
                      <a:schemeClr val="bg2">
                        <a:lumMod val="20000"/>
                        <a:lumOff val="80000"/>
                      </a:schemeClr>
                    </a:solidFill>
                  </a:tcPr>
                </a:tc>
                <a:tc>
                  <a:txBody>
                    <a:bodyPr/>
                    <a:lstStyle/>
                    <a:p>
                      <a:r>
                        <a:rPr lang="ka-GE" sz="1600" dirty="0" smtClean="0"/>
                        <a:t>ბმულთან კურსორის მიტანის შემთხვევის</a:t>
                      </a:r>
                      <a:r>
                        <a:rPr lang="ka-GE" sz="1600" baseline="0" dirty="0" smtClean="0"/>
                        <a:t> კონტროლისათვის</a:t>
                      </a:r>
                      <a:endParaRPr lang="en-US" sz="1600" dirty="0"/>
                    </a:p>
                  </a:txBody>
                  <a:tcPr anchor="ctr">
                    <a:lnL>
                      <a:noFill/>
                    </a:lnL>
                    <a:lnR>
                      <a:noFill/>
                    </a:lnR>
                    <a:lnT>
                      <a:noFill/>
                    </a:lnT>
                    <a:lnB>
                      <a:noFill/>
                    </a:lnB>
                    <a:solidFill>
                      <a:schemeClr val="bg2">
                        <a:lumMod val="20000"/>
                        <a:lumOff val="80000"/>
                      </a:schemeClr>
                    </a:solidFill>
                  </a:tcPr>
                </a:tc>
              </a:tr>
              <a:tr h="474097">
                <a:tc>
                  <a:txBody>
                    <a:bodyPr/>
                    <a:lstStyle/>
                    <a:p>
                      <a:r>
                        <a:rPr lang="en-US" dirty="0" smtClean="0"/>
                        <a:t>a:active</a:t>
                      </a:r>
                      <a:r>
                        <a:rPr lang="en-US" sz="1800" b="0" i="0" kern="1200" dirty="0" smtClean="0">
                          <a:solidFill>
                            <a:schemeClr val="tx1"/>
                          </a:solidFill>
                          <a:effectLst/>
                          <a:latin typeface="+mn-lt"/>
                          <a:ea typeface="+mn-ea"/>
                          <a:cs typeface="+mn-cs"/>
                        </a:rPr>
                        <a:t> </a:t>
                      </a:r>
                      <a:endParaRPr lang="en-US" sz="1600" dirty="0"/>
                    </a:p>
                  </a:txBody>
                  <a:tcPr anchor="ctr">
                    <a:lnL>
                      <a:noFill/>
                    </a:lnL>
                    <a:lnR>
                      <a:noFill/>
                    </a:lnR>
                    <a:lnT>
                      <a:noFill/>
                    </a:lnT>
                    <a:lnB>
                      <a:noFill/>
                    </a:lnB>
                    <a:solidFill>
                      <a:schemeClr val="bg2">
                        <a:lumMod val="20000"/>
                        <a:lumOff val="80000"/>
                      </a:schemeClr>
                    </a:solidFill>
                  </a:tcPr>
                </a:tc>
                <a:tc>
                  <a:txBody>
                    <a:bodyPr/>
                    <a:lstStyle/>
                    <a:p>
                      <a:pPr algn="l"/>
                      <a:r>
                        <a:rPr lang="ka-GE" sz="1600" dirty="0" smtClean="0"/>
                        <a:t>ბმულზე</a:t>
                      </a:r>
                      <a:r>
                        <a:rPr lang="ka-GE" sz="1600" baseline="0" dirty="0" smtClean="0"/>
                        <a:t> ქლიქის </a:t>
                      </a:r>
                      <a:r>
                        <a:rPr lang="ka-GE" sz="1600" dirty="0" smtClean="0"/>
                        <a:t>შემთხვევის</a:t>
                      </a:r>
                      <a:r>
                        <a:rPr lang="ka-GE" sz="1600" baseline="0" dirty="0" smtClean="0"/>
                        <a:t> კონტროლისათვის</a:t>
                      </a:r>
                      <a:endParaRPr lang="en-US" sz="1600" dirty="0"/>
                    </a:p>
                  </a:txBody>
                  <a:tcPr anchor="ctr">
                    <a:lnL>
                      <a:noFill/>
                    </a:lnL>
                    <a:lnR>
                      <a:noFill/>
                    </a:lnR>
                    <a:lnT>
                      <a:noFill/>
                    </a:lnT>
                    <a:lnB>
                      <a:noFill/>
                    </a:lnB>
                    <a:solidFill>
                      <a:schemeClr val="bg2">
                        <a:lumMod val="20000"/>
                        <a:lumOff val="80000"/>
                      </a:schemeClr>
                    </a:solidFill>
                  </a:tcPr>
                </a:tc>
              </a:tr>
              <a:tr h="1343275">
                <a:tc gridSpan="2">
                  <a:txBody>
                    <a:bodyPr/>
                    <a:lstStyle/>
                    <a:p>
                      <a:r>
                        <a:rPr lang="ka-GE" sz="1800" b="0" i="0" kern="1200" dirty="0" smtClean="0">
                          <a:solidFill>
                            <a:schemeClr val="tx1"/>
                          </a:solidFill>
                          <a:effectLst/>
                          <a:latin typeface="+mn-lt"/>
                          <a:ea typeface="+mn-ea"/>
                          <a:cs typeface="+mn-cs"/>
                        </a:rPr>
                        <a:t>შენიშვნა!!!</a:t>
                      </a:r>
                    </a:p>
                    <a:p>
                      <a:endParaRPr lang="ka-GE" sz="1800" b="0" i="0" kern="1200" dirty="0" smtClean="0">
                        <a:solidFill>
                          <a:schemeClr val="tx1"/>
                        </a:solidFill>
                        <a:effectLst/>
                        <a:latin typeface="+mn-lt"/>
                        <a:ea typeface="+mn-ea"/>
                        <a:cs typeface="+mn-cs"/>
                      </a:endParaRPr>
                    </a:p>
                    <a:p>
                      <a:r>
                        <a:rPr lang="en-US" sz="1800" b="0" i="0" kern="1200" dirty="0" smtClean="0">
                          <a:solidFill>
                            <a:schemeClr val="tx1"/>
                          </a:solidFill>
                          <a:effectLst/>
                          <a:latin typeface="+mn-lt"/>
                          <a:ea typeface="+mn-ea"/>
                          <a:cs typeface="+mn-cs"/>
                        </a:rPr>
                        <a:t>a:hover </a:t>
                      </a:r>
                      <a:r>
                        <a:rPr lang="ka-GE" sz="1800" b="0" i="0" kern="1200" dirty="0" smtClean="0">
                          <a:solidFill>
                            <a:schemeClr val="tx1"/>
                          </a:solidFill>
                          <a:effectLst/>
                          <a:latin typeface="+mn-lt"/>
                          <a:ea typeface="+mn-ea"/>
                          <a:cs typeface="+mn-cs"/>
                        </a:rPr>
                        <a:t>აუცილებლად უნდა მოდიოდეს</a:t>
                      </a:r>
                      <a:r>
                        <a:rPr lang="en-US" sz="1800" b="0" i="0" kern="1200" dirty="0" smtClean="0">
                          <a:solidFill>
                            <a:schemeClr val="tx1"/>
                          </a:solidFill>
                          <a:effectLst/>
                          <a:latin typeface="+mn-lt"/>
                          <a:ea typeface="+mn-ea"/>
                          <a:cs typeface="+mn-cs"/>
                        </a:rPr>
                        <a:t> a:link </a:t>
                      </a:r>
                      <a:r>
                        <a:rPr lang="ka-GE" sz="1800" b="0" i="0" kern="1200" dirty="0" smtClean="0">
                          <a:solidFill>
                            <a:schemeClr val="tx1"/>
                          </a:solidFill>
                          <a:effectLst/>
                          <a:latin typeface="+mn-lt"/>
                          <a:ea typeface="+mn-ea"/>
                          <a:cs typeface="+mn-cs"/>
                        </a:rPr>
                        <a:t>და</a:t>
                      </a:r>
                      <a:r>
                        <a:rPr lang="en-US" sz="1800" b="0" i="0" kern="1200" dirty="0" smtClean="0">
                          <a:solidFill>
                            <a:schemeClr val="tx1"/>
                          </a:solidFill>
                          <a:effectLst/>
                          <a:latin typeface="+mn-lt"/>
                          <a:ea typeface="+mn-ea"/>
                          <a:cs typeface="+mn-cs"/>
                        </a:rPr>
                        <a:t> a:visited</a:t>
                      </a:r>
                      <a:r>
                        <a:rPr lang="ka-GE" sz="1800" b="0" i="0" kern="1200" dirty="0" smtClean="0">
                          <a:solidFill>
                            <a:schemeClr val="tx1"/>
                          </a:solidFill>
                          <a:effectLst/>
                          <a:latin typeface="+mn-lt"/>
                          <a:ea typeface="+mn-ea"/>
                          <a:cs typeface="+mn-cs"/>
                        </a:rPr>
                        <a:t>-ის შემდეგ</a:t>
                      </a:r>
                      <a:endParaRPr lang="en-US" sz="18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a:active </a:t>
                      </a:r>
                      <a:r>
                        <a:rPr lang="ka-GE" sz="1800" b="0" i="0" kern="1200" dirty="0" smtClean="0">
                          <a:solidFill>
                            <a:schemeClr val="tx1"/>
                          </a:solidFill>
                          <a:effectLst/>
                          <a:latin typeface="+mn-lt"/>
                          <a:ea typeface="+mn-ea"/>
                          <a:cs typeface="+mn-cs"/>
                        </a:rPr>
                        <a:t>აუცილებლად უნდა მოდიოდეს</a:t>
                      </a:r>
                      <a:r>
                        <a:rPr lang="en-US" sz="1800" b="0" i="0" kern="1200" dirty="0" smtClean="0">
                          <a:solidFill>
                            <a:schemeClr val="tx1"/>
                          </a:solidFill>
                          <a:effectLst/>
                          <a:latin typeface="+mn-lt"/>
                          <a:ea typeface="+mn-ea"/>
                          <a:cs typeface="+mn-cs"/>
                        </a:rPr>
                        <a:t> a:hover</a:t>
                      </a:r>
                      <a:r>
                        <a:rPr lang="ka-GE" sz="1800" b="0" i="0" kern="1200" dirty="0" smtClean="0">
                          <a:solidFill>
                            <a:schemeClr val="tx1"/>
                          </a:solidFill>
                          <a:effectLst/>
                          <a:latin typeface="+mn-lt"/>
                          <a:ea typeface="+mn-ea"/>
                          <a:cs typeface="+mn-cs"/>
                        </a:rPr>
                        <a:t> -ის შემდეგ</a:t>
                      </a:r>
                      <a:endParaRPr lang="en-US" sz="1800" b="0" i="0" kern="1200" dirty="0" smtClean="0">
                        <a:solidFill>
                          <a:schemeClr val="tx1"/>
                        </a:solidFill>
                        <a:effectLst/>
                        <a:latin typeface="+mn-lt"/>
                        <a:ea typeface="+mn-ea"/>
                        <a:cs typeface="+mn-cs"/>
                      </a:endParaRPr>
                    </a:p>
                    <a:p>
                      <a:r>
                        <a:rPr lang="ka-GE" sz="1800" b="0" i="0" kern="1200" dirty="0" smtClean="0">
                          <a:solidFill>
                            <a:schemeClr val="tx1"/>
                          </a:solidFill>
                          <a:effectLst/>
                          <a:latin typeface="+mn-lt"/>
                          <a:ea typeface="+mn-ea"/>
                          <a:cs typeface="+mn-cs"/>
                        </a:rPr>
                        <a:t> </a:t>
                      </a:r>
                      <a:br>
                        <a:rPr lang="ka-GE" sz="1800" b="0" i="0" kern="1200" dirty="0" smtClean="0">
                          <a:solidFill>
                            <a:schemeClr val="tx1"/>
                          </a:solidFill>
                          <a:effectLst/>
                          <a:latin typeface="+mn-lt"/>
                          <a:ea typeface="+mn-ea"/>
                          <a:cs typeface="+mn-cs"/>
                        </a:rPr>
                      </a:br>
                      <a:r>
                        <a:rPr lang="ka-GE" sz="1800" b="0" i="0" kern="1200" dirty="0" smtClean="0">
                          <a:solidFill>
                            <a:schemeClr val="tx1"/>
                          </a:solidFill>
                          <a:effectLst/>
                          <a:latin typeface="+mn-lt"/>
                          <a:ea typeface="+mn-ea"/>
                          <a:cs typeface="+mn-cs"/>
                        </a:rPr>
                        <a:t>ანუ ზემოაღნიშნული მიმდევრობა მისაღებია </a:t>
                      </a:r>
                      <a:r>
                        <a:rPr lang="ka-GE" sz="1800" b="0" i="0" kern="1200" dirty="0" smtClean="0">
                          <a:solidFill>
                            <a:schemeClr val="tx1"/>
                          </a:solidFill>
                          <a:effectLst/>
                          <a:latin typeface="+mn-lt"/>
                          <a:ea typeface="+mn-ea"/>
                          <a:cs typeface="+mn-cs"/>
                          <a:sym typeface="Wingdings" pitchFamily="2" charset="2"/>
                        </a:rPr>
                        <a:t></a:t>
                      </a:r>
                      <a:r>
                        <a:rPr lang="ka-GE" sz="1800" b="0" i="0" kern="1200" dirty="0" smtClean="0">
                          <a:solidFill>
                            <a:schemeClr val="tx1"/>
                          </a:solidFill>
                          <a:effectLst/>
                          <a:latin typeface="+mn-lt"/>
                          <a:ea typeface="+mn-ea"/>
                          <a:cs typeface="+mn-cs"/>
                        </a:rPr>
                        <a:t> </a:t>
                      </a:r>
                      <a:endParaRPr lang="en-US" sz="1800" b="0" i="0" kern="1200" dirty="0">
                        <a:solidFill>
                          <a:schemeClr val="tx1"/>
                        </a:solidFill>
                        <a:effectLst/>
                        <a:latin typeface="+mn-lt"/>
                        <a:ea typeface="+mn-ea"/>
                        <a:cs typeface="+mn-cs"/>
                      </a:endParaRPr>
                    </a:p>
                  </a:txBody>
                  <a:tcPr anchor="ctr">
                    <a:lnL>
                      <a:noFill/>
                    </a:lnL>
                    <a:lnR>
                      <a:noFill/>
                    </a:lnR>
                    <a:lnT>
                      <a:noFill/>
                    </a:lnT>
                    <a:lnB>
                      <a:noFill/>
                    </a:lnB>
                    <a:solidFill>
                      <a:schemeClr val="bg2">
                        <a:lumMod val="20000"/>
                        <a:lumOff val="80000"/>
                      </a:schemeClr>
                    </a:solidFill>
                  </a:tcPr>
                </a:tc>
                <a:tc hMerge="1">
                  <a:txBody>
                    <a:bodyPr/>
                    <a:lstStyle/>
                    <a:p>
                      <a:endParaRPr lang="en-US" sz="1600" dirty="0"/>
                    </a:p>
                  </a:txBody>
                  <a:tcPr anchor="ctr">
                    <a:lnL>
                      <a:noFill/>
                    </a:lnL>
                    <a:lnR>
                      <a:noFill/>
                    </a:lnR>
                    <a:lnT>
                      <a:noFill/>
                    </a:lnT>
                    <a:lnB>
                      <a:noFill/>
                    </a:lnB>
                    <a:solidFill>
                      <a:schemeClr val="bg2">
                        <a:lumMod val="20000"/>
                        <a:lumOff val="80000"/>
                      </a:schemeClr>
                    </a:solidFill>
                  </a:tcPr>
                </a:tc>
              </a:tr>
            </a:tbl>
          </a:graphicData>
        </a:graphic>
      </p:graphicFrame>
    </p:spTree>
    <p:extLst>
      <p:ext uri="{BB962C8B-B14F-4D97-AF65-F5344CB8AC3E}">
        <p14:creationId xmlns:p14="http://schemas.microsoft.com/office/powerpoint/2010/main" val="790639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lstStyle/>
          <a:p>
            <a:r>
              <a:rPr lang="en-US" altLang="en-US" sz="2800" smtClean="0">
                <a:solidFill>
                  <a:srgbClr val="676767"/>
                </a:solidFill>
                <a:latin typeface="Verdana" pitchFamily="34" charset="0"/>
                <a:cs typeface="Arial" pitchFamily="34" charset="0"/>
              </a:rPr>
              <a:t>CSS </a:t>
            </a:r>
            <a:r>
              <a:rPr lang="ka-GE" altLang="en-US" sz="2800" smtClean="0">
                <a:solidFill>
                  <a:srgbClr val="676767"/>
                </a:solidFill>
                <a:latin typeface="Verdana" pitchFamily="34" charset="0"/>
                <a:cs typeface="Arial" pitchFamily="34" charset="0"/>
              </a:rPr>
              <a:t>სიის თვისებები</a:t>
            </a:r>
            <a:endParaRPr lang="en-US" sz="280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87875757"/>
              </p:ext>
            </p:extLst>
          </p:nvPr>
        </p:nvGraphicFramePr>
        <p:xfrm>
          <a:off x="971600" y="908720"/>
          <a:ext cx="7488832" cy="2210843"/>
        </p:xfrm>
        <a:graphic>
          <a:graphicData uri="http://schemas.openxmlformats.org/drawingml/2006/table">
            <a:tbl>
              <a:tblPr/>
              <a:tblGrid>
                <a:gridCol w="2517412"/>
                <a:gridCol w="4971420"/>
              </a:tblGrid>
              <a:tr h="119256">
                <a:tc>
                  <a:txBody>
                    <a:bodyPr/>
                    <a:lstStyle/>
                    <a:p>
                      <a:r>
                        <a:rPr lang="ka-GE" sz="1600" smtClean="0"/>
                        <a:t>თვისება</a:t>
                      </a:r>
                      <a:endParaRPr lang="en-US" sz="1600"/>
                    </a:p>
                  </a:txBody>
                  <a:tcPr anchor="ctr">
                    <a:lnL>
                      <a:noFill/>
                    </a:lnL>
                    <a:lnR>
                      <a:noFill/>
                    </a:lnR>
                    <a:lnT>
                      <a:noFill/>
                    </a:lnT>
                    <a:lnB>
                      <a:noFill/>
                    </a:lnB>
                    <a:solidFill>
                      <a:schemeClr val="bg2">
                        <a:lumMod val="40000"/>
                        <a:lumOff val="60000"/>
                      </a:schemeClr>
                    </a:solidFill>
                  </a:tcPr>
                </a:tc>
                <a:tc>
                  <a:txBody>
                    <a:bodyPr/>
                    <a:lstStyle/>
                    <a:p>
                      <a:r>
                        <a:rPr lang="ka-GE" sz="1600" smtClean="0"/>
                        <a:t>დანიშნულება</a:t>
                      </a:r>
                      <a:endParaRPr lang="en-US" sz="1600"/>
                    </a:p>
                  </a:txBody>
                  <a:tcPr anchor="ctr">
                    <a:lnL>
                      <a:noFill/>
                    </a:lnL>
                    <a:lnR>
                      <a:noFill/>
                    </a:lnR>
                    <a:lnT>
                      <a:noFill/>
                    </a:lnT>
                    <a:lnB>
                      <a:noFill/>
                    </a:lnB>
                    <a:solidFill>
                      <a:schemeClr val="bg2">
                        <a:lumMod val="40000"/>
                        <a:lumOff val="60000"/>
                      </a:schemeClr>
                    </a:solidFill>
                  </a:tcPr>
                </a:tc>
              </a:tr>
              <a:tr h="200432">
                <a:tc>
                  <a:txBody>
                    <a:bodyPr/>
                    <a:lstStyle/>
                    <a:p>
                      <a:r>
                        <a:rPr lang="en-US" sz="1600">
                          <a:hlinkClick r:id="rId2"/>
                        </a:rPr>
                        <a:t>list-style</a:t>
                      </a:r>
                      <a:endParaRPr lang="en-US" sz="1600"/>
                    </a:p>
                  </a:txBody>
                  <a:tcPr anchor="ctr">
                    <a:lnL>
                      <a:noFill/>
                    </a:lnL>
                    <a:lnR>
                      <a:noFill/>
                    </a:lnR>
                    <a:lnT>
                      <a:noFill/>
                    </a:lnT>
                    <a:lnB>
                      <a:noFill/>
                    </a:lnB>
                    <a:solidFill>
                      <a:schemeClr val="bg2">
                        <a:lumMod val="20000"/>
                        <a:lumOff val="80000"/>
                      </a:schemeClr>
                    </a:solidFill>
                  </a:tcPr>
                </a:tc>
                <a:tc>
                  <a:txBody>
                    <a:bodyPr/>
                    <a:lstStyle/>
                    <a:p>
                      <a:r>
                        <a:rPr lang="ka-GE" sz="1600" smtClean="0"/>
                        <a:t>გამოიყენება სიისთვის ყველა თვისების</a:t>
                      </a:r>
                      <a:r>
                        <a:rPr lang="ka-GE" sz="1600" baseline="0" smtClean="0"/>
                        <a:t> ერთი გამოცხადებით დანიშვნისათვის</a:t>
                      </a:r>
                      <a:endParaRPr lang="en-US" sz="1600"/>
                    </a:p>
                  </a:txBody>
                  <a:tcPr anchor="ctr">
                    <a:lnL>
                      <a:noFill/>
                    </a:lnL>
                    <a:lnR>
                      <a:noFill/>
                    </a:lnR>
                    <a:lnT>
                      <a:noFill/>
                    </a:lnT>
                    <a:lnB>
                      <a:noFill/>
                    </a:lnB>
                    <a:solidFill>
                      <a:schemeClr val="bg2">
                        <a:lumMod val="20000"/>
                        <a:lumOff val="80000"/>
                      </a:schemeClr>
                    </a:solidFill>
                  </a:tcPr>
                </a:tc>
              </a:tr>
              <a:tr h="382043">
                <a:tc>
                  <a:txBody>
                    <a:bodyPr/>
                    <a:lstStyle/>
                    <a:p>
                      <a:r>
                        <a:rPr lang="en-US" sz="1600">
                          <a:hlinkClick r:id="rId3"/>
                        </a:rPr>
                        <a:t>list-style-image</a:t>
                      </a:r>
                      <a:endParaRPr lang="en-US" sz="1600"/>
                    </a:p>
                  </a:txBody>
                  <a:tcPr anchor="ctr">
                    <a:lnL>
                      <a:noFill/>
                    </a:lnL>
                    <a:lnR>
                      <a:noFill/>
                    </a:lnR>
                    <a:lnT>
                      <a:noFill/>
                    </a:lnT>
                    <a:lnB>
                      <a:noFill/>
                    </a:lnB>
                    <a:solidFill>
                      <a:schemeClr val="bg2">
                        <a:lumMod val="20000"/>
                        <a:lumOff val="80000"/>
                      </a:schemeClr>
                    </a:solidFill>
                  </a:tcPr>
                </a:tc>
                <a:tc>
                  <a:txBody>
                    <a:bodyPr/>
                    <a:lstStyle/>
                    <a:p>
                      <a:r>
                        <a:rPr lang="ka-GE" sz="1600" smtClean="0"/>
                        <a:t>გამოიყენება სიის მარკერად სურათის ჩასმისათვის</a:t>
                      </a:r>
                      <a:endParaRPr lang="en-US" sz="1600"/>
                    </a:p>
                  </a:txBody>
                  <a:tcPr anchor="ctr">
                    <a:lnL>
                      <a:noFill/>
                    </a:lnL>
                    <a:lnR>
                      <a:noFill/>
                    </a:lnR>
                    <a:lnT>
                      <a:noFill/>
                    </a:lnT>
                    <a:lnB>
                      <a:noFill/>
                    </a:lnB>
                    <a:solidFill>
                      <a:schemeClr val="bg2">
                        <a:lumMod val="20000"/>
                        <a:lumOff val="80000"/>
                      </a:schemeClr>
                    </a:solidFill>
                  </a:tcPr>
                </a:tc>
              </a:tr>
              <a:tr h="382043">
                <a:tc>
                  <a:txBody>
                    <a:bodyPr/>
                    <a:lstStyle/>
                    <a:p>
                      <a:r>
                        <a:rPr lang="en-US" sz="1600">
                          <a:hlinkClick r:id="rId4"/>
                        </a:rPr>
                        <a:t>list-style-position</a:t>
                      </a:r>
                      <a:endParaRPr lang="en-US" sz="1600"/>
                    </a:p>
                  </a:txBody>
                  <a:tcPr anchor="ctr">
                    <a:lnL>
                      <a:noFill/>
                    </a:lnL>
                    <a:lnR>
                      <a:noFill/>
                    </a:lnR>
                    <a:lnT>
                      <a:noFill/>
                    </a:lnT>
                    <a:lnB>
                      <a:noFill/>
                    </a:lnB>
                    <a:solidFill>
                      <a:schemeClr val="bg2">
                        <a:lumMod val="20000"/>
                        <a:lumOff val="80000"/>
                      </a:schemeClr>
                    </a:solidFill>
                  </a:tcPr>
                </a:tc>
                <a:tc>
                  <a:txBody>
                    <a:bodyPr/>
                    <a:lstStyle/>
                    <a:p>
                      <a:r>
                        <a:rPr lang="ka-GE" sz="1600" smtClean="0"/>
                        <a:t>აზუსტებს თუ სად უნდა</a:t>
                      </a:r>
                      <a:r>
                        <a:rPr lang="ka-GE" sz="1600" baseline="0" smtClean="0"/>
                        <a:t> გამოჩნდეს სიის მარკერი, ქონტენტის შიგნით თუ გარეთ</a:t>
                      </a:r>
                      <a:endParaRPr lang="en-US" sz="1600"/>
                    </a:p>
                  </a:txBody>
                  <a:tcPr anchor="ctr">
                    <a:lnL>
                      <a:noFill/>
                    </a:lnL>
                    <a:lnR>
                      <a:noFill/>
                    </a:lnR>
                    <a:lnT>
                      <a:noFill/>
                    </a:lnT>
                    <a:lnB>
                      <a:noFill/>
                    </a:lnB>
                    <a:solidFill>
                      <a:schemeClr val="bg2">
                        <a:lumMod val="20000"/>
                        <a:lumOff val="80000"/>
                      </a:schemeClr>
                    </a:solidFill>
                  </a:tcPr>
                </a:tc>
              </a:tr>
              <a:tr h="0">
                <a:tc>
                  <a:txBody>
                    <a:bodyPr/>
                    <a:lstStyle/>
                    <a:p>
                      <a:r>
                        <a:rPr lang="en-US" sz="1600">
                          <a:hlinkClick r:id="rId5"/>
                        </a:rPr>
                        <a:t>list-style-type</a:t>
                      </a:r>
                      <a:endParaRPr lang="en-US" sz="1600"/>
                    </a:p>
                  </a:txBody>
                  <a:tcPr anchor="ctr">
                    <a:lnL>
                      <a:noFill/>
                    </a:lnL>
                    <a:lnR>
                      <a:noFill/>
                    </a:lnR>
                    <a:lnT>
                      <a:noFill/>
                    </a:lnT>
                    <a:lnB>
                      <a:noFill/>
                    </a:lnB>
                    <a:solidFill>
                      <a:schemeClr val="bg2">
                        <a:lumMod val="20000"/>
                        <a:lumOff val="80000"/>
                      </a:schemeClr>
                    </a:solidFill>
                  </a:tcPr>
                </a:tc>
                <a:tc>
                  <a:txBody>
                    <a:bodyPr/>
                    <a:lstStyle/>
                    <a:p>
                      <a:r>
                        <a:rPr lang="ka-GE" sz="1600" smtClean="0"/>
                        <a:t>ახდენს სიის მარკერის ტიპის განსაზღვრას</a:t>
                      </a:r>
                      <a:endParaRPr lang="en-US" sz="1600"/>
                    </a:p>
                  </a:txBody>
                  <a:tcPr anchor="ctr">
                    <a:lnL>
                      <a:noFill/>
                    </a:lnL>
                    <a:lnR>
                      <a:noFill/>
                    </a:lnR>
                    <a:lnT>
                      <a:noFill/>
                    </a:lnT>
                    <a:lnB>
                      <a:noFill/>
                    </a:lnB>
                    <a:solidFill>
                      <a:schemeClr val="bg2">
                        <a:lumMod val="20000"/>
                        <a:lumOff val="80000"/>
                      </a:schemeClr>
                    </a:solidFill>
                  </a:tcPr>
                </a:tc>
              </a:tr>
            </a:tbl>
          </a:graphicData>
        </a:graphic>
      </p:graphicFrame>
      <p:sp>
        <p:nvSpPr>
          <p:cNvPr id="6" name="Rectangle 5"/>
          <p:cNvSpPr/>
          <p:nvPr/>
        </p:nvSpPr>
        <p:spPr>
          <a:xfrm>
            <a:off x="2699792" y="3284984"/>
            <a:ext cx="3312368" cy="1384995"/>
          </a:xfrm>
          <a:prstGeom prst="rect">
            <a:avLst/>
          </a:prstGeom>
        </p:spPr>
        <p:txBody>
          <a:bodyPr wrap="square">
            <a:spAutoFit/>
          </a:bodyPr>
          <a:lstStyle/>
          <a:p>
            <a:r>
              <a:rPr lang="en-US" sz="1400" smtClean="0">
                <a:latin typeface="+mn-lt"/>
              </a:rPr>
              <a:t>ol  {  list-style-type:</a:t>
            </a:r>
            <a:r>
              <a:rPr lang="en-US" sz="1400" b="1" smtClean="0">
                <a:latin typeface="+mn-lt"/>
              </a:rPr>
              <a:t>georgian</a:t>
            </a:r>
            <a:r>
              <a:rPr lang="en-US" sz="1400" smtClean="0">
                <a:latin typeface="+mn-lt"/>
              </a:rPr>
              <a:t>; }    </a:t>
            </a:r>
            <a:endParaRPr lang="ka-GE" sz="1400" smtClean="0">
              <a:latin typeface="+mn-lt"/>
            </a:endParaRPr>
          </a:p>
          <a:p>
            <a:r>
              <a:rPr lang="en-US" sz="1400" smtClean="0">
                <a:latin typeface="+mn-lt"/>
              </a:rPr>
              <a:t>ul.b </a:t>
            </a:r>
            <a:r>
              <a:rPr lang="en-US" sz="1400">
                <a:latin typeface="+mn-lt"/>
              </a:rPr>
              <a:t>{list-style-type: square</a:t>
            </a:r>
            <a:r>
              <a:rPr lang="en-US" sz="1400" smtClean="0">
                <a:latin typeface="+mn-lt"/>
              </a:rPr>
              <a:t>;}</a:t>
            </a:r>
            <a:r>
              <a:rPr lang="en-US" sz="1400">
                <a:latin typeface="+mn-lt"/>
              </a:rPr>
              <a:t/>
            </a:r>
            <a:br>
              <a:rPr lang="en-US" sz="1400">
                <a:latin typeface="+mn-lt"/>
              </a:rPr>
            </a:br>
            <a:r>
              <a:rPr lang="en-US" sz="1400" smtClean="0">
                <a:latin typeface="+mn-lt"/>
              </a:rPr>
              <a:t>ol.c </a:t>
            </a:r>
            <a:r>
              <a:rPr lang="en-US" sz="1400">
                <a:latin typeface="+mn-lt"/>
              </a:rPr>
              <a:t>{list-style-type: upper-roman</a:t>
            </a:r>
            <a:r>
              <a:rPr lang="en-US" sz="1400" smtClean="0">
                <a:latin typeface="+mn-lt"/>
              </a:rPr>
              <a:t>;}</a:t>
            </a:r>
          </a:p>
          <a:p>
            <a:r>
              <a:rPr lang="en-US" sz="1400">
                <a:latin typeface="+mn-lt"/>
              </a:rPr>
              <a:t>ul.a {list-style-position:inside</a:t>
            </a:r>
            <a:r>
              <a:rPr lang="en-US" sz="1400" smtClean="0">
                <a:latin typeface="+mn-lt"/>
              </a:rPr>
              <a:t>;}    </a:t>
            </a:r>
            <a:endParaRPr lang="ka-GE" sz="1400" smtClean="0">
              <a:latin typeface="+mn-lt"/>
            </a:endParaRPr>
          </a:p>
          <a:p>
            <a:r>
              <a:rPr lang="en-US" sz="1400" smtClean="0">
                <a:latin typeface="+mn-lt"/>
              </a:rPr>
              <a:t> ul.b </a:t>
            </a:r>
            <a:r>
              <a:rPr lang="en-US" sz="1400">
                <a:latin typeface="+mn-lt"/>
              </a:rPr>
              <a:t>{list-style-position:outside</a:t>
            </a:r>
            <a:r>
              <a:rPr lang="en-US" sz="1400" smtClean="0">
                <a:latin typeface="+mn-lt"/>
              </a:rPr>
              <a:t>;}</a:t>
            </a:r>
            <a:endParaRPr lang="ka-GE" sz="1400" smtClean="0">
              <a:latin typeface="+mn-lt"/>
            </a:endParaRPr>
          </a:p>
          <a:p>
            <a:r>
              <a:rPr lang="en-US" sz="1400" smtClean="0">
                <a:latin typeface="+mn-lt"/>
              </a:rPr>
              <a:t>ul</a:t>
            </a:r>
            <a:r>
              <a:rPr lang="ka-GE" sz="1400" smtClean="0">
                <a:latin typeface="+mn-lt"/>
              </a:rPr>
              <a:t> </a:t>
            </a:r>
            <a:r>
              <a:rPr lang="en-US" sz="1400" smtClean="0">
                <a:latin typeface="+mn-lt"/>
              </a:rPr>
              <a:t>{</a:t>
            </a:r>
            <a:r>
              <a:rPr lang="ka-GE" sz="1400" smtClean="0">
                <a:latin typeface="+mn-lt"/>
              </a:rPr>
              <a:t> </a:t>
            </a:r>
            <a:r>
              <a:rPr lang="en-US" sz="1400" smtClean="0">
                <a:latin typeface="+mn-lt"/>
              </a:rPr>
              <a:t>list-style-image:url</a:t>
            </a:r>
            <a:r>
              <a:rPr lang="en-US" sz="1400">
                <a:latin typeface="+mn-lt"/>
              </a:rPr>
              <a:t>('sqpurple.gif</a:t>
            </a:r>
            <a:r>
              <a:rPr lang="en-US" sz="1400" smtClean="0">
                <a:latin typeface="+mn-lt"/>
              </a:rPr>
              <a:t>');</a:t>
            </a:r>
            <a:r>
              <a:rPr lang="ka-GE" sz="1400" smtClean="0">
                <a:latin typeface="+mn-lt"/>
              </a:rPr>
              <a:t> </a:t>
            </a:r>
            <a:r>
              <a:rPr lang="en-US" sz="1400" smtClean="0">
                <a:latin typeface="+mn-lt"/>
              </a:rPr>
              <a:t>}</a:t>
            </a:r>
            <a:endParaRPr lang="en-US" sz="1400">
              <a:latin typeface="+mn-lt"/>
            </a:endParaRPr>
          </a:p>
        </p:txBody>
      </p:sp>
      <p:sp>
        <p:nvSpPr>
          <p:cNvPr id="7" name="Rectangle 6"/>
          <p:cNvSpPr/>
          <p:nvPr/>
        </p:nvSpPr>
        <p:spPr>
          <a:xfrm>
            <a:off x="611560" y="4725144"/>
            <a:ext cx="8208912" cy="1815882"/>
          </a:xfrm>
          <a:prstGeom prst="rect">
            <a:avLst/>
          </a:prstGeom>
        </p:spPr>
        <p:txBody>
          <a:bodyPr wrap="square">
            <a:spAutoFit/>
          </a:bodyPr>
          <a:lstStyle/>
          <a:p>
            <a:r>
              <a:rPr lang="ka-GE" smtClean="0">
                <a:latin typeface="+mn-lt"/>
              </a:rPr>
              <a:t>შენიშვნა: </a:t>
            </a:r>
            <a:r>
              <a:rPr lang="en-US" smtClean="0">
                <a:latin typeface="+mn-lt"/>
              </a:rPr>
              <a:t>list-style </a:t>
            </a:r>
            <a:r>
              <a:rPr lang="ka-GE" smtClean="0">
                <a:latin typeface="+mn-lt"/>
              </a:rPr>
              <a:t>შემოკლებული აღწერა </a:t>
            </a:r>
            <a:r>
              <a:rPr lang="ka-GE"/>
              <a:t>გამოიყენება სიისთვის ყველა თვისების ერთი გამოცხადებით </a:t>
            </a:r>
            <a:r>
              <a:rPr lang="ka-GE" smtClean="0"/>
              <a:t>დანიშვნისათვის შემდეგი მიმდევრობით:</a:t>
            </a:r>
            <a:endParaRPr lang="en-US"/>
          </a:p>
          <a:p>
            <a:r>
              <a:rPr lang="en-US" smtClean="0">
                <a:latin typeface="+mn-lt"/>
              </a:rPr>
              <a:t>list-style-type</a:t>
            </a:r>
            <a:r>
              <a:rPr lang="en-US">
                <a:latin typeface="+mn-lt"/>
              </a:rPr>
              <a:t>, list-style-position, list-style-image.</a:t>
            </a:r>
          </a:p>
          <a:p>
            <a:r>
              <a:rPr lang="ka-GE" smtClean="0">
                <a:latin typeface="+mn-lt"/>
              </a:rPr>
              <a:t>თუ რომელიმე ზემოაღნიშნული მნიშვნელობებისაგან გამოტოვებულია, მაშინ გაჩუმებითი პარამეტრი იქნება მნიშვნელობა:</a:t>
            </a:r>
          </a:p>
          <a:p>
            <a:r>
              <a:rPr lang="ka-GE" smtClean="0">
                <a:latin typeface="+mn-lt"/>
              </a:rPr>
              <a:t>მაგ:  </a:t>
            </a:r>
            <a:r>
              <a:rPr lang="en-US" smtClean="0">
                <a:latin typeface="+mn-lt"/>
              </a:rPr>
              <a:t>list-style:circle </a:t>
            </a:r>
            <a:r>
              <a:rPr lang="en-US">
                <a:latin typeface="+mn-lt"/>
              </a:rPr>
              <a:t>inside</a:t>
            </a:r>
            <a:r>
              <a:rPr lang="en-US" smtClean="0">
                <a:latin typeface="+mn-lt"/>
              </a:rPr>
              <a:t>;</a:t>
            </a:r>
            <a:endParaRPr lang="ka-GE" smtClean="0">
              <a:latin typeface="+mn-lt"/>
            </a:endParaRPr>
          </a:p>
          <a:p>
            <a:r>
              <a:rPr lang="en-US" smtClean="0">
                <a:latin typeface="+mn-lt"/>
              </a:rPr>
              <a:t>default </a:t>
            </a:r>
            <a:r>
              <a:rPr lang="ka-GE" smtClean="0">
                <a:latin typeface="+mn-lt"/>
              </a:rPr>
              <a:t>მნიშვნელობა კი ასეთია: </a:t>
            </a:r>
            <a:r>
              <a:rPr lang="en-US">
                <a:latin typeface="+mn-lt"/>
              </a:rPr>
              <a:t>disc outside none </a:t>
            </a:r>
            <a:endParaRPr lang="en-US">
              <a:effectLst/>
              <a:latin typeface="+mn-lt"/>
            </a:endParaRPr>
          </a:p>
        </p:txBody>
      </p:sp>
    </p:spTree>
    <p:extLst>
      <p:ext uri="{BB962C8B-B14F-4D97-AF65-F5344CB8AC3E}">
        <p14:creationId xmlns:p14="http://schemas.microsoft.com/office/powerpoint/2010/main" val="1420708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lstStyle/>
          <a:p>
            <a:r>
              <a:rPr lang="en-US" altLang="en-US" sz="2800" dirty="0" smtClean="0">
                <a:solidFill>
                  <a:srgbClr val="676767"/>
                </a:solidFill>
                <a:latin typeface="Verdana" pitchFamily="34" charset="0"/>
                <a:cs typeface="Arial" pitchFamily="34" charset="0"/>
              </a:rPr>
              <a:t>CSS </a:t>
            </a:r>
            <a:r>
              <a:rPr lang="ka-GE" altLang="en-US" sz="2800" dirty="0" smtClean="0">
                <a:solidFill>
                  <a:srgbClr val="676767"/>
                </a:solidFill>
                <a:latin typeface="Verdana" pitchFamily="34" charset="0"/>
                <a:cs typeface="Arial" pitchFamily="34" charset="0"/>
              </a:rPr>
              <a:t>ცხრილის თვისებები</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2189254"/>
              </p:ext>
            </p:extLst>
          </p:nvPr>
        </p:nvGraphicFramePr>
        <p:xfrm>
          <a:off x="971600" y="908720"/>
          <a:ext cx="7488832" cy="2454683"/>
        </p:xfrm>
        <a:graphic>
          <a:graphicData uri="http://schemas.openxmlformats.org/drawingml/2006/table">
            <a:tbl>
              <a:tblPr/>
              <a:tblGrid>
                <a:gridCol w="2517412"/>
                <a:gridCol w="4971420"/>
              </a:tblGrid>
              <a:tr h="119256">
                <a:tc>
                  <a:txBody>
                    <a:bodyPr/>
                    <a:lstStyle/>
                    <a:p>
                      <a:r>
                        <a:rPr lang="ka-GE" sz="1600" dirty="0" smtClean="0"/>
                        <a:t>თვისება</a:t>
                      </a:r>
                      <a:endParaRPr lang="en-US" sz="1600" dirty="0"/>
                    </a:p>
                  </a:txBody>
                  <a:tcPr anchor="ctr">
                    <a:lnL>
                      <a:noFill/>
                    </a:lnL>
                    <a:lnR>
                      <a:noFill/>
                    </a:lnR>
                    <a:lnT>
                      <a:noFill/>
                    </a:lnT>
                    <a:lnB>
                      <a:noFill/>
                    </a:lnB>
                    <a:solidFill>
                      <a:schemeClr val="bg2">
                        <a:lumMod val="40000"/>
                        <a:lumOff val="60000"/>
                      </a:schemeClr>
                    </a:solidFill>
                  </a:tcPr>
                </a:tc>
                <a:tc>
                  <a:txBody>
                    <a:bodyPr/>
                    <a:lstStyle/>
                    <a:p>
                      <a:r>
                        <a:rPr lang="ka-GE" sz="1600" smtClean="0"/>
                        <a:t>დანიშნულება</a:t>
                      </a:r>
                      <a:endParaRPr lang="en-US" sz="1600"/>
                    </a:p>
                  </a:txBody>
                  <a:tcPr anchor="ctr">
                    <a:lnL>
                      <a:noFill/>
                    </a:lnL>
                    <a:lnR>
                      <a:noFill/>
                    </a:lnR>
                    <a:lnT>
                      <a:noFill/>
                    </a:lnT>
                    <a:lnB>
                      <a:noFill/>
                    </a:lnB>
                    <a:solidFill>
                      <a:schemeClr val="bg2">
                        <a:lumMod val="40000"/>
                        <a:lumOff val="60000"/>
                      </a:schemeClr>
                    </a:solidFill>
                  </a:tcPr>
                </a:tc>
              </a:tr>
              <a:tr h="200432">
                <a:tc>
                  <a:txBody>
                    <a:bodyPr/>
                    <a:lstStyle/>
                    <a:p>
                      <a:r>
                        <a:rPr lang="en-US" sz="1800" b="0" i="0" kern="1200" dirty="0" smtClean="0">
                          <a:solidFill>
                            <a:schemeClr val="tx1"/>
                          </a:solidFill>
                          <a:effectLst/>
                          <a:latin typeface="+mn-lt"/>
                          <a:ea typeface="+mn-ea"/>
                          <a:cs typeface="+mn-cs"/>
                        </a:rPr>
                        <a:t>border</a:t>
                      </a:r>
                      <a:endParaRPr lang="en-US" sz="1600" dirty="0"/>
                    </a:p>
                  </a:txBody>
                  <a:tcPr anchor="ctr">
                    <a:lnL>
                      <a:noFill/>
                    </a:lnL>
                    <a:lnR>
                      <a:noFill/>
                    </a:lnR>
                    <a:lnT>
                      <a:noFill/>
                    </a:lnT>
                    <a:lnB>
                      <a:noFill/>
                    </a:lnB>
                    <a:solidFill>
                      <a:schemeClr val="bg2">
                        <a:lumMod val="20000"/>
                        <a:lumOff val="80000"/>
                      </a:schemeClr>
                    </a:solidFill>
                  </a:tcPr>
                </a:tc>
                <a:tc>
                  <a:txBody>
                    <a:bodyPr/>
                    <a:lstStyle/>
                    <a:p>
                      <a:r>
                        <a:rPr lang="ka-GE" sz="1600" dirty="0" smtClean="0"/>
                        <a:t>გამოიყენება </a:t>
                      </a:r>
                      <a:r>
                        <a:rPr lang="en-US" sz="1600" b="0" i="0" kern="1200" dirty="0" smtClean="0">
                          <a:solidFill>
                            <a:schemeClr val="tx1"/>
                          </a:solidFill>
                          <a:effectLst/>
                          <a:latin typeface="+mn-lt"/>
                          <a:ea typeface="+mn-ea"/>
                          <a:cs typeface="+mn-cs"/>
                        </a:rPr>
                        <a:t>&lt;table&gt;, &lt;</a:t>
                      </a:r>
                      <a:r>
                        <a:rPr lang="en-US" sz="1600" b="0" i="0" kern="1200" dirty="0" err="1" smtClean="0">
                          <a:solidFill>
                            <a:schemeClr val="tx1"/>
                          </a:solidFill>
                          <a:effectLst/>
                          <a:latin typeface="+mn-lt"/>
                          <a:ea typeface="+mn-ea"/>
                          <a:cs typeface="+mn-cs"/>
                        </a:rPr>
                        <a:t>th</a:t>
                      </a:r>
                      <a:r>
                        <a:rPr lang="ka-GE" sz="1600" b="0" i="0" kern="1200" dirty="0" smtClean="0">
                          <a:solidFill>
                            <a:schemeClr val="tx1"/>
                          </a:solidFill>
                          <a:effectLst/>
                          <a:latin typeface="+mn-lt"/>
                          <a:ea typeface="+mn-ea"/>
                          <a:cs typeface="+mn-cs"/>
                        </a:rPr>
                        <a:t>&gt; და</a:t>
                      </a:r>
                      <a:r>
                        <a:rPr lang="ka-GE" sz="1600" b="0" i="0" kern="1200" baseline="0" dirty="0" smtClean="0">
                          <a:solidFill>
                            <a:schemeClr val="tx1"/>
                          </a:solidFill>
                          <a:effectLst/>
                          <a:latin typeface="+mn-lt"/>
                          <a:ea typeface="+mn-ea"/>
                          <a:cs typeface="+mn-cs"/>
                        </a:rPr>
                        <a:t> </a:t>
                      </a:r>
                      <a:r>
                        <a:rPr lang="en-US" sz="1600" b="0" i="0" kern="1200" dirty="0" smtClean="0">
                          <a:solidFill>
                            <a:schemeClr val="tx1"/>
                          </a:solidFill>
                          <a:effectLst/>
                          <a:latin typeface="+mn-lt"/>
                          <a:ea typeface="+mn-ea"/>
                          <a:cs typeface="+mn-cs"/>
                        </a:rPr>
                        <a:t>&lt;td&gt;</a:t>
                      </a:r>
                      <a:r>
                        <a:rPr lang="ka-GE" sz="1600" b="0" i="0" kern="1200" dirty="0" smtClean="0">
                          <a:solidFill>
                            <a:schemeClr val="tx1"/>
                          </a:solidFill>
                          <a:effectLst/>
                          <a:latin typeface="+mn-lt"/>
                          <a:ea typeface="+mn-ea"/>
                          <a:cs typeface="+mn-cs"/>
                        </a:rPr>
                        <a:t> ელემენტებისთვის საზღვრის თვისებების განსაზღვრისათვის</a:t>
                      </a:r>
                      <a:r>
                        <a:rPr lang="ka-GE" sz="1600" dirty="0" smtClean="0"/>
                        <a:t> აერთიანებს</a:t>
                      </a:r>
                      <a:r>
                        <a:rPr lang="ka-GE" sz="1600" baseline="0" dirty="0" smtClean="0"/>
                        <a:t> 3 მნიშვნელობას: ზომა, სტილი, ფერი</a:t>
                      </a:r>
                      <a:endParaRPr lang="en-US" sz="1600" dirty="0"/>
                    </a:p>
                  </a:txBody>
                  <a:tcPr anchor="ctr">
                    <a:lnL>
                      <a:noFill/>
                    </a:lnL>
                    <a:lnR>
                      <a:noFill/>
                    </a:lnR>
                    <a:lnT>
                      <a:noFill/>
                    </a:lnT>
                    <a:lnB>
                      <a:noFill/>
                    </a:lnB>
                    <a:solidFill>
                      <a:schemeClr val="bg2">
                        <a:lumMod val="20000"/>
                        <a:lumOff val="80000"/>
                      </a:schemeClr>
                    </a:solidFill>
                  </a:tcPr>
                </a:tc>
              </a:tr>
              <a:tr h="382043">
                <a:tc>
                  <a:txBody>
                    <a:bodyPr/>
                    <a:lstStyle/>
                    <a:p>
                      <a:r>
                        <a:rPr lang="en-US" sz="1600" b="0" i="0" kern="1200" dirty="0" smtClean="0">
                          <a:solidFill>
                            <a:schemeClr val="tx1"/>
                          </a:solidFill>
                          <a:effectLst/>
                          <a:latin typeface="+mn-lt"/>
                          <a:ea typeface="+mn-ea"/>
                          <a:cs typeface="+mn-cs"/>
                        </a:rPr>
                        <a:t>Collapse Borders</a:t>
                      </a:r>
                      <a:endParaRPr lang="en-US" sz="1600" b="0" i="0" kern="1200" dirty="0">
                        <a:solidFill>
                          <a:schemeClr val="tx1"/>
                        </a:solidFill>
                        <a:effectLst/>
                        <a:latin typeface="+mn-lt"/>
                        <a:ea typeface="+mn-ea"/>
                        <a:cs typeface="+mn-cs"/>
                      </a:endParaRPr>
                    </a:p>
                  </a:txBody>
                  <a:tcPr anchor="ctr">
                    <a:lnL>
                      <a:noFill/>
                    </a:lnL>
                    <a:lnR>
                      <a:noFill/>
                    </a:lnR>
                    <a:lnT>
                      <a:noFill/>
                    </a:lnT>
                    <a:lnB>
                      <a:noFill/>
                    </a:lnB>
                    <a:solidFill>
                      <a:schemeClr val="bg2">
                        <a:lumMod val="20000"/>
                        <a:lumOff val="80000"/>
                      </a:schemeClr>
                    </a:solidFill>
                  </a:tcPr>
                </a:tc>
                <a:tc>
                  <a:txBody>
                    <a:bodyPr/>
                    <a:lstStyle/>
                    <a:p>
                      <a:r>
                        <a:rPr lang="ka-GE" sz="1600" dirty="0" smtClean="0"/>
                        <a:t>გამოიყენება ცხრილის</a:t>
                      </a:r>
                      <a:r>
                        <a:rPr lang="ka-GE" sz="1600" baseline="0" dirty="0" smtClean="0"/>
                        <a:t> საზღვრის კონტროლისათვის- აქვს მნიშვნელობები: </a:t>
                      </a:r>
                      <a:r>
                        <a:rPr lang="en-US" sz="1600" baseline="0" dirty="0" smtClean="0"/>
                        <a:t>collapse,</a:t>
                      </a:r>
                      <a:endParaRPr lang="en-US" sz="1600" dirty="0"/>
                    </a:p>
                  </a:txBody>
                  <a:tcPr anchor="ctr">
                    <a:lnL>
                      <a:noFill/>
                    </a:lnL>
                    <a:lnR>
                      <a:noFill/>
                    </a:lnR>
                    <a:lnT>
                      <a:noFill/>
                    </a:lnT>
                    <a:lnB>
                      <a:noFill/>
                    </a:lnB>
                    <a:solidFill>
                      <a:schemeClr val="bg2">
                        <a:lumMod val="20000"/>
                        <a:lumOff val="80000"/>
                      </a:schemeClr>
                    </a:solidFill>
                  </a:tcPr>
                </a:tc>
              </a:tr>
              <a:tr h="382043">
                <a:tc>
                  <a:txBody>
                    <a:bodyPr/>
                    <a:lstStyle/>
                    <a:p>
                      <a:r>
                        <a:rPr lang="en-US" sz="1600" dirty="0" smtClean="0"/>
                        <a:t>width</a:t>
                      </a:r>
                      <a:r>
                        <a:rPr lang="en-US" sz="1600" b="0" i="0" kern="1200" dirty="0" smtClean="0">
                          <a:solidFill>
                            <a:schemeClr val="tx1"/>
                          </a:solidFill>
                          <a:effectLst/>
                          <a:latin typeface="+mn-lt"/>
                          <a:ea typeface="+mn-ea"/>
                          <a:cs typeface="+mn-cs"/>
                        </a:rPr>
                        <a:t> </a:t>
                      </a:r>
                      <a:r>
                        <a:rPr lang="ka-GE" sz="1600" b="0" i="0" kern="1200" dirty="0" smtClean="0">
                          <a:solidFill>
                            <a:schemeClr val="tx1"/>
                          </a:solidFill>
                          <a:effectLst/>
                          <a:latin typeface="+mn-lt"/>
                          <a:ea typeface="+mn-ea"/>
                          <a:cs typeface="+mn-cs"/>
                        </a:rPr>
                        <a:t>და</a:t>
                      </a:r>
                      <a:r>
                        <a:rPr lang="en-US" sz="1600" b="0" i="0" kern="1200" dirty="0" smtClean="0">
                          <a:solidFill>
                            <a:schemeClr val="tx1"/>
                          </a:solidFill>
                          <a:effectLst/>
                          <a:latin typeface="+mn-lt"/>
                          <a:ea typeface="+mn-ea"/>
                          <a:cs typeface="+mn-cs"/>
                        </a:rPr>
                        <a:t> </a:t>
                      </a:r>
                      <a:r>
                        <a:rPr lang="en-US" sz="1600" dirty="0" smtClean="0"/>
                        <a:t>height</a:t>
                      </a:r>
                      <a:endParaRPr lang="en-US" sz="1600" dirty="0"/>
                    </a:p>
                  </a:txBody>
                  <a:tcPr anchor="ctr">
                    <a:lnL>
                      <a:noFill/>
                    </a:lnL>
                    <a:lnR>
                      <a:noFill/>
                    </a:lnR>
                    <a:lnT>
                      <a:noFill/>
                    </a:lnT>
                    <a:lnB>
                      <a:noFill/>
                    </a:lnB>
                    <a:solidFill>
                      <a:schemeClr val="bg2">
                        <a:lumMod val="20000"/>
                        <a:lumOff val="80000"/>
                      </a:schemeClr>
                    </a:solidFill>
                  </a:tcPr>
                </a:tc>
                <a:tc>
                  <a:txBody>
                    <a:bodyPr/>
                    <a:lstStyle/>
                    <a:p>
                      <a:r>
                        <a:rPr lang="ka-GE" sz="1600" dirty="0" smtClean="0"/>
                        <a:t>ცხრილის,</a:t>
                      </a:r>
                      <a:r>
                        <a:rPr lang="ka-GE" sz="1600" baseline="0" dirty="0" smtClean="0"/>
                        <a:t> უჯრის, ზომის კონტროლი</a:t>
                      </a:r>
                      <a:endParaRPr lang="en-US" sz="1600" dirty="0"/>
                    </a:p>
                  </a:txBody>
                  <a:tcPr anchor="ctr">
                    <a:lnL>
                      <a:noFill/>
                    </a:lnL>
                    <a:lnR>
                      <a:noFill/>
                    </a:lnR>
                    <a:lnT>
                      <a:noFill/>
                    </a:lnT>
                    <a:lnB>
                      <a:noFill/>
                    </a:lnB>
                    <a:solidFill>
                      <a:schemeClr val="bg2">
                        <a:lumMod val="20000"/>
                        <a:lumOff val="80000"/>
                      </a:schemeClr>
                    </a:solidFill>
                  </a:tcPr>
                </a:tc>
              </a:tr>
              <a:tr h="0">
                <a:tc>
                  <a:txBody>
                    <a:bodyPr/>
                    <a:lstStyle/>
                    <a:p>
                      <a:r>
                        <a:rPr lang="en-US" sz="1600" b="0" i="0" kern="1200" dirty="0" smtClean="0">
                          <a:solidFill>
                            <a:schemeClr val="tx1"/>
                          </a:solidFill>
                          <a:effectLst/>
                          <a:latin typeface="+mn-lt"/>
                          <a:ea typeface="+mn-ea"/>
                          <a:cs typeface="+mn-cs"/>
                        </a:rPr>
                        <a:t>text-align</a:t>
                      </a:r>
                      <a:r>
                        <a:rPr lang="ka-GE" sz="1600" b="0" i="0" kern="1200" dirty="0" smtClean="0">
                          <a:solidFill>
                            <a:schemeClr val="tx1"/>
                          </a:solidFill>
                          <a:effectLst/>
                          <a:latin typeface="+mn-lt"/>
                          <a:ea typeface="+mn-ea"/>
                          <a:cs typeface="+mn-cs"/>
                        </a:rPr>
                        <a:t> და </a:t>
                      </a:r>
                      <a:r>
                        <a:rPr lang="en-US" sz="1600" b="0" i="0" kern="1200" dirty="0" smtClean="0">
                          <a:solidFill>
                            <a:schemeClr val="tx1"/>
                          </a:solidFill>
                          <a:effectLst/>
                          <a:latin typeface="+mn-lt"/>
                          <a:ea typeface="+mn-ea"/>
                          <a:cs typeface="+mn-cs"/>
                        </a:rPr>
                        <a:t>vertical-align</a:t>
                      </a:r>
                      <a:endParaRPr lang="en-US" sz="1600" dirty="0"/>
                    </a:p>
                  </a:txBody>
                  <a:tcPr anchor="ctr">
                    <a:lnL>
                      <a:noFill/>
                    </a:lnL>
                    <a:lnR>
                      <a:noFill/>
                    </a:lnR>
                    <a:lnT>
                      <a:noFill/>
                    </a:lnT>
                    <a:lnB>
                      <a:noFill/>
                    </a:lnB>
                    <a:solidFill>
                      <a:schemeClr val="bg2">
                        <a:lumMod val="20000"/>
                        <a:lumOff val="80000"/>
                      </a:schemeClr>
                    </a:solidFill>
                  </a:tcPr>
                </a:tc>
                <a:tc>
                  <a:txBody>
                    <a:bodyPr/>
                    <a:lstStyle/>
                    <a:p>
                      <a:r>
                        <a:rPr lang="ka-GE" sz="1600" dirty="0" smtClean="0"/>
                        <a:t>ტექსტის</a:t>
                      </a:r>
                      <a:r>
                        <a:rPr lang="ka-GE" sz="1600" baseline="0" dirty="0" smtClean="0"/>
                        <a:t> სწორება უჯრაში , ვერტიკალური სწორება</a:t>
                      </a:r>
                      <a:endParaRPr lang="en-US" sz="1600" dirty="0"/>
                    </a:p>
                  </a:txBody>
                  <a:tcPr anchor="ctr">
                    <a:lnL>
                      <a:noFill/>
                    </a:lnL>
                    <a:lnR>
                      <a:noFill/>
                    </a:lnR>
                    <a:lnT>
                      <a:noFill/>
                    </a:lnT>
                    <a:lnB>
                      <a:noFill/>
                    </a:lnB>
                    <a:solidFill>
                      <a:schemeClr val="bg2">
                        <a:lumMod val="20000"/>
                        <a:lumOff val="80000"/>
                      </a:schemeClr>
                    </a:solidFill>
                  </a:tcPr>
                </a:tc>
              </a:tr>
            </a:tbl>
          </a:graphicData>
        </a:graphic>
      </p:graphicFrame>
      <p:sp>
        <p:nvSpPr>
          <p:cNvPr id="6" name="Rectangle 5"/>
          <p:cNvSpPr/>
          <p:nvPr/>
        </p:nvSpPr>
        <p:spPr>
          <a:xfrm>
            <a:off x="1043608" y="3581197"/>
            <a:ext cx="2448272" cy="738664"/>
          </a:xfrm>
          <a:prstGeom prst="rect">
            <a:avLst/>
          </a:prstGeom>
        </p:spPr>
        <p:txBody>
          <a:bodyPr wrap="square">
            <a:spAutoFit/>
          </a:bodyPr>
          <a:lstStyle/>
          <a:p>
            <a:r>
              <a:rPr lang="en-US" sz="1400" dirty="0"/>
              <a:t>table, </a:t>
            </a:r>
            <a:r>
              <a:rPr lang="en-US" sz="1400" dirty="0" err="1"/>
              <a:t>th</a:t>
            </a:r>
            <a:r>
              <a:rPr lang="en-US" sz="1400" dirty="0"/>
              <a:t>, td {</a:t>
            </a:r>
            <a:br>
              <a:rPr lang="en-US" sz="1400" dirty="0"/>
            </a:br>
            <a:r>
              <a:rPr lang="en-US" sz="1400" dirty="0"/>
              <a:t>   border: </a:t>
            </a:r>
            <a:r>
              <a:rPr lang="ka-GE" sz="1400" dirty="0" smtClean="0"/>
              <a:t>5</a:t>
            </a:r>
            <a:r>
              <a:rPr lang="en-US" sz="1400" dirty="0" err="1" smtClean="0"/>
              <a:t>px</a:t>
            </a:r>
            <a:r>
              <a:rPr lang="en-US" sz="1400" dirty="0" smtClean="0"/>
              <a:t> dashed blue;</a:t>
            </a:r>
            <a:r>
              <a:rPr lang="en-US" sz="1400" dirty="0"/>
              <a:t/>
            </a:r>
            <a:br>
              <a:rPr lang="en-US" sz="1400" dirty="0"/>
            </a:br>
            <a:r>
              <a:rPr lang="en-US" sz="1400" dirty="0"/>
              <a:t>}</a:t>
            </a:r>
            <a:endParaRPr lang="en-US" sz="1400" dirty="0">
              <a:latin typeface="+mn-lt"/>
            </a:endParaRPr>
          </a:p>
        </p:txBody>
      </p:sp>
      <p:sp>
        <p:nvSpPr>
          <p:cNvPr id="3" name="Rectangle 2"/>
          <p:cNvSpPr/>
          <p:nvPr/>
        </p:nvSpPr>
        <p:spPr>
          <a:xfrm>
            <a:off x="4022812" y="3519642"/>
            <a:ext cx="3510136" cy="1600438"/>
          </a:xfrm>
          <a:prstGeom prst="rect">
            <a:avLst/>
          </a:prstGeom>
        </p:spPr>
        <p:txBody>
          <a:bodyPr wrap="square">
            <a:spAutoFit/>
          </a:bodyPr>
          <a:lstStyle/>
          <a:p>
            <a:r>
              <a:rPr lang="en-US" sz="1400" dirty="0"/>
              <a:t>table {</a:t>
            </a:r>
            <a:br>
              <a:rPr lang="en-US" sz="1400" dirty="0"/>
            </a:br>
            <a:r>
              <a:rPr lang="en-US" sz="1400" dirty="0"/>
              <a:t>    border-collapse: collapse;</a:t>
            </a:r>
            <a:br>
              <a:rPr lang="en-US" sz="1400" dirty="0"/>
            </a:br>
            <a:r>
              <a:rPr lang="en-US" sz="1400" dirty="0"/>
              <a:t>}</a:t>
            </a:r>
            <a:br>
              <a:rPr lang="en-US" sz="1400" dirty="0"/>
            </a:br>
            <a:r>
              <a:rPr lang="en-US" sz="1400" dirty="0"/>
              <a:t/>
            </a:r>
            <a:br>
              <a:rPr lang="en-US" sz="1400" dirty="0"/>
            </a:br>
            <a:r>
              <a:rPr lang="en-US" sz="1400" dirty="0"/>
              <a:t>table, </a:t>
            </a:r>
            <a:r>
              <a:rPr lang="en-US" sz="1400" dirty="0" err="1"/>
              <a:t>th</a:t>
            </a:r>
            <a:r>
              <a:rPr lang="en-US" sz="1400" dirty="0"/>
              <a:t>, td {</a:t>
            </a:r>
            <a:br>
              <a:rPr lang="en-US" sz="1400" dirty="0"/>
            </a:br>
            <a:r>
              <a:rPr lang="en-US" sz="1400" dirty="0"/>
              <a:t>    border: 1px solid black;</a:t>
            </a:r>
            <a:br>
              <a:rPr lang="en-US" sz="1400" dirty="0"/>
            </a:br>
            <a:r>
              <a:rPr lang="en-US" sz="1400" dirty="0"/>
              <a:t>}</a:t>
            </a:r>
          </a:p>
        </p:txBody>
      </p:sp>
      <p:sp>
        <p:nvSpPr>
          <p:cNvPr id="5" name="Rectangle 4"/>
          <p:cNvSpPr/>
          <p:nvPr/>
        </p:nvSpPr>
        <p:spPr>
          <a:xfrm>
            <a:off x="1043608" y="4797152"/>
            <a:ext cx="1561018" cy="1600438"/>
          </a:xfrm>
          <a:prstGeom prst="rect">
            <a:avLst/>
          </a:prstGeom>
        </p:spPr>
        <p:txBody>
          <a:bodyPr wrap="square">
            <a:spAutoFit/>
          </a:bodyPr>
          <a:lstStyle/>
          <a:p>
            <a:r>
              <a:rPr lang="en-US" sz="1400" dirty="0"/>
              <a:t>table {</a:t>
            </a:r>
            <a:br>
              <a:rPr lang="en-US" sz="1400" dirty="0"/>
            </a:br>
            <a:r>
              <a:rPr lang="en-US" sz="1400" dirty="0"/>
              <a:t>    width: 100%;</a:t>
            </a:r>
            <a:br>
              <a:rPr lang="en-US" sz="1400" dirty="0"/>
            </a:br>
            <a:r>
              <a:rPr lang="en-US" sz="1400" dirty="0"/>
              <a:t>}</a:t>
            </a:r>
            <a:br>
              <a:rPr lang="en-US" sz="1400" dirty="0"/>
            </a:br>
            <a:r>
              <a:rPr lang="en-US" sz="1400" dirty="0"/>
              <a:t/>
            </a:r>
            <a:br>
              <a:rPr lang="en-US" sz="1400" dirty="0"/>
            </a:br>
            <a:r>
              <a:rPr lang="en-US" sz="1400" dirty="0" err="1"/>
              <a:t>th</a:t>
            </a:r>
            <a:r>
              <a:rPr lang="en-US" sz="1400" dirty="0"/>
              <a:t> {</a:t>
            </a:r>
            <a:br>
              <a:rPr lang="en-US" sz="1400" dirty="0"/>
            </a:br>
            <a:r>
              <a:rPr lang="en-US" sz="1400" dirty="0"/>
              <a:t>    height: 50px;</a:t>
            </a:r>
            <a:br>
              <a:rPr lang="en-US" sz="1400" dirty="0"/>
            </a:br>
            <a:r>
              <a:rPr lang="en-US" sz="1400" dirty="0"/>
              <a:t>}</a:t>
            </a:r>
          </a:p>
        </p:txBody>
      </p:sp>
      <p:sp>
        <p:nvSpPr>
          <p:cNvPr id="9" name="Rectangle 8"/>
          <p:cNvSpPr/>
          <p:nvPr/>
        </p:nvSpPr>
        <p:spPr>
          <a:xfrm>
            <a:off x="3491880" y="4997206"/>
            <a:ext cx="4572000" cy="1200329"/>
          </a:xfrm>
          <a:prstGeom prst="rect">
            <a:avLst/>
          </a:prstGeom>
        </p:spPr>
        <p:txBody>
          <a:bodyPr>
            <a:spAutoFit/>
          </a:bodyPr>
          <a:lstStyle/>
          <a:p>
            <a:r>
              <a:rPr lang="en-US" dirty="0"/>
              <a:t>td {</a:t>
            </a:r>
          </a:p>
          <a:p>
            <a:r>
              <a:rPr lang="en-US" dirty="0"/>
              <a:t>    height: 50px;</a:t>
            </a:r>
          </a:p>
          <a:p>
            <a:r>
              <a:rPr lang="en-US" dirty="0"/>
              <a:t>    vertical-align: bottom;</a:t>
            </a:r>
          </a:p>
          <a:p>
            <a:r>
              <a:rPr lang="en-US" dirty="0"/>
              <a:t>}</a:t>
            </a:r>
          </a:p>
        </p:txBody>
      </p:sp>
    </p:spTree>
    <p:extLst>
      <p:ext uri="{BB962C8B-B14F-4D97-AF65-F5344CB8AC3E}">
        <p14:creationId xmlns:p14="http://schemas.microsoft.com/office/powerpoint/2010/main" val="1267118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ka-GE" sz="3200" dirty="0" smtClean="0"/>
              <a:t>ცხრილის</a:t>
            </a:r>
            <a:r>
              <a:rPr lang="en-US" sz="3200" dirty="0" smtClean="0"/>
              <a:t> Padding</a:t>
            </a:r>
            <a:endParaRPr lang="en-US" sz="3200" dirty="0"/>
          </a:p>
        </p:txBody>
      </p:sp>
      <p:sp>
        <p:nvSpPr>
          <p:cNvPr id="3" name="Content Placeholder 2"/>
          <p:cNvSpPr>
            <a:spLocks noGrp="1"/>
          </p:cNvSpPr>
          <p:nvPr>
            <p:ph idx="1"/>
          </p:nvPr>
        </p:nvSpPr>
        <p:spPr>
          <a:xfrm>
            <a:off x="457200" y="1196752"/>
            <a:ext cx="8229600" cy="4929411"/>
          </a:xfrm>
        </p:spPr>
        <p:txBody>
          <a:bodyPr>
            <a:normAutofit/>
          </a:bodyPr>
          <a:lstStyle/>
          <a:p>
            <a:pPr marL="0" indent="0">
              <a:buNone/>
            </a:pPr>
            <a:r>
              <a:rPr lang="en-US" sz="2800" dirty="0" err="1" smtClean="0"/>
              <a:t>Cellpadding</a:t>
            </a:r>
            <a:r>
              <a:rPr lang="en-US" sz="2800" dirty="0" smtClean="0"/>
              <a:t>-</a:t>
            </a:r>
            <a:r>
              <a:rPr lang="ka-GE" sz="2800" dirty="0" smtClean="0"/>
              <a:t>ის ალტერნატივა: </a:t>
            </a:r>
          </a:p>
          <a:p>
            <a:pPr marL="0" indent="0">
              <a:buNone/>
            </a:pPr>
            <a:r>
              <a:rPr lang="en-US" sz="2800" dirty="0" smtClean="0"/>
              <a:t>td</a:t>
            </a:r>
            <a:r>
              <a:rPr lang="en-US" sz="2800" dirty="0"/>
              <a:t> {</a:t>
            </a:r>
            <a:br>
              <a:rPr lang="en-US" sz="2800" dirty="0"/>
            </a:br>
            <a:r>
              <a:rPr lang="en-US" sz="2800" dirty="0"/>
              <a:t>    padding: 15px;</a:t>
            </a:r>
            <a:br>
              <a:rPr lang="en-US" sz="2800" dirty="0"/>
            </a:br>
            <a:r>
              <a:rPr lang="en-US" sz="2800" dirty="0" smtClean="0"/>
              <a:t>}</a:t>
            </a:r>
            <a:endParaRPr lang="ka-GE" sz="2800" dirty="0" smtClean="0"/>
          </a:p>
          <a:p>
            <a:pPr marL="0" indent="0">
              <a:buNone/>
            </a:pPr>
            <a:r>
              <a:rPr lang="en-US" sz="2800" b="1" i="1" dirty="0" err="1" smtClean="0"/>
              <a:t>Cellspacing</a:t>
            </a:r>
            <a:r>
              <a:rPr lang="en-US" sz="2800" b="1" i="1" dirty="0" smtClean="0"/>
              <a:t>-</a:t>
            </a:r>
            <a:r>
              <a:rPr lang="ka-GE" sz="2800" b="1" i="1" dirty="0" smtClean="0"/>
              <a:t>ის ალერნატივა ? </a:t>
            </a:r>
          </a:p>
          <a:p>
            <a:pPr marL="0" indent="0">
              <a:buNone/>
            </a:pPr>
            <a:r>
              <a:rPr lang="ka-GE" sz="2800" dirty="0" smtClean="0"/>
              <a:t>სტრიქონის პადინგი არ იმუშავებს, მაგრამ იმუშავებს ეს:</a:t>
            </a:r>
          </a:p>
          <a:p>
            <a:pPr marL="0" indent="0">
              <a:buNone/>
            </a:pPr>
            <a:r>
              <a:rPr lang="en-US" sz="2800" dirty="0"/>
              <a:t>table { border-spacing: 10px</a:t>
            </a:r>
            <a:r>
              <a:rPr lang="en-US" sz="2800" dirty="0" smtClean="0"/>
              <a:t>;</a:t>
            </a:r>
            <a:endParaRPr lang="ka-GE" sz="2800" dirty="0" smtClean="0"/>
          </a:p>
          <a:p>
            <a:pPr marL="0" indent="0">
              <a:buNone/>
            </a:pPr>
            <a:r>
              <a:rPr lang="en-US" sz="2800" dirty="0" smtClean="0"/>
              <a:t> </a:t>
            </a:r>
            <a:r>
              <a:rPr lang="en-US" sz="2800" dirty="0"/>
              <a:t>border-collapse: separate; }</a:t>
            </a:r>
            <a:endParaRPr lang="ka-GE" sz="2800" dirty="0"/>
          </a:p>
        </p:txBody>
      </p:sp>
    </p:spTree>
    <p:extLst>
      <p:ext uri="{BB962C8B-B14F-4D97-AF65-F5344CB8AC3E}">
        <p14:creationId xmlns:p14="http://schemas.microsoft.com/office/powerpoint/2010/main" val="1504569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ka-GE" sz="2800" dirty="0" smtClean="0"/>
              <a:t>ცხრილი და ატრიბუტი </a:t>
            </a:r>
            <a:r>
              <a:rPr lang="en-US" sz="2800" dirty="0" smtClean="0"/>
              <a:t>Color</a:t>
            </a:r>
            <a:endParaRPr lang="en-US" sz="2800" dirty="0"/>
          </a:p>
        </p:txBody>
      </p:sp>
      <p:sp>
        <p:nvSpPr>
          <p:cNvPr id="3" name="Content Placeholder 2"/>
          <p:cNvSpPr>
            <a:spLocks noGrp="1"/>
          </p:cNvSpPr>
          <p:nvPr>
            <p:ph idx="1"/>
          </p:nvPr>
        </p:nvSpPr>
        <p:spPr>
          <a:xfrm>
            <a:off x="467544" y="1844824"/>
            <a:ext cx="4042792" cy="2952328"/>
          </a:xfrm>
        </p:spPr>
        <p:txBody>
          <a:bodyPr>
            <a:normAutofit fontScale="70000" lnSpcReduction="20000"/>
          </a:bodyPr>
          <a:lstStyle/>
          <a:p>
            <a:pPr marL="0" indent="0">
              <a:buNone/>
            </a:pPr>
            <a:r>
              <a:rPr lang="ka-GE" dirty="0" smtClean="0"/>
              <a:t>განვიხილოთ მაგალითი:</a:t>
            </a:r>
          </a:p>
          <a:p>
            <a:pPr marL="0" indent="0">
              <a:buNone/>
            </a:pPr>
            <a:endParaRPr lang="ka-GE" dirty="0" smtClean="0"/>
          </a:p>
          <a:p>
            <a:pPr marL="0" indent="0">
              <a:buNone/>
            </a:pPr>
            <a:r>
              <a:rPr lang="en-US" dirty="0" smtClean="0"/>
              <a:t>table</a:t>
            </a:r>
            <a:r>
              <a:rPr lang="en-US" dirty="0"/>
              <a:t>, td, </a:t>
            </a:r>
            <a:r>
              <a:rPr lang="en-US" dirty="0" err="1"/>
              <a:t>th</a:t>
            </a:r>
            <a:r>
              <a:rPr lang="en-US" dirty="0"/>
              <a:t> {</a:t>
            </a:r>
            <a:br>
              <a:rPr lang="en-US" dirty="0"/>
            </a:br>
            <a:r>
              <a:rPr lang="en-US" dirty="0"/>
              <a:t>    border: 1px solid green;</a:t>
            </a:r>
            <a:br>
              <a:rPr lang="en-US" dirty="0"/>
            </a:br>
            <a:r>
              <a:rPr lang="en-US" dirty="0"/>
              <a:t>}</a:t>
            </a:r>
            <a:br>
              <a:rPr lang="en-US" dirty="0"/>
            </a:br>
            <a:r>
              <a:rPr lang="en-US" dirty="0"/>
              <a:t/>
            </a:r>
            <a:br>
              <a:rPr lang="en-US" dirty="0"/>
            </a:br>
            <a:r>
              <a:rPr lang="en-US" dirty="0" err="1"/>
              <a:t>th</a:t>
            </a:r>
            <a:r>
              <a:rPr lang="en-US" dirty="0"/>
              <a:t> {</a:t>
            </a:r>
            <a:br>
              <a:rPr lang="en-US" dirty="0"/>
            </a:br>
            <a:r>
              <a:rPr lang="en-US" dirty="0"/>
              <a:t>    background-color: </a:t>
            </a:r>
            <a:r>
              <a:rPr lang="en-US" dirty="0" smtClean="0"/>
              <a:t>gray;</a:t>
            </a:r>
            <a:r>
              <a:rPr lang="en-US" dirty="0"/>
              <a:t/>
            </a:r>
            <a:br>
              <a:rPr lang="en-US" dirty="0"/>
            </a:br>
            <a:r>
              <a:rPr lang="en-US" dirty="0"/>
              <a:t>    color: white;</a:t>
            </a:r>
            <a:br>
              <a:rPr lang="en-US" dirty="0"/>
            </a:br>
            <a:r>
              <a:rPr lang="en-US" dirty="0"/>
              <a:t>}</a:t>
            </a: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1772816"/>
            <a:ext cx="3816934"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8134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348" y="2714620"/>
            <a:ext cx="8229600" cy="1543048"/>
          </a:xfrm>
        </p:spPr>
        <p:txBody>
          <a:bodyPr>
            <a:normAutofit/>
          </a:bodyPr>
          <a:lstStyle/>
          <a:p>
            <a:pPr algn="ctr">
              <a:buNone/>
            </a:pPr>
            <a:r>
              <a:rPr lang="ka-GE" sz="4000" dirty="0" smtClean="0"/>
              <a:t>მადლობა ყურადღებისათვის!</a:t>
            </a:r>
            <a:endParaRPr lang="en-US" sz="4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b="1" dirty="0" smtClean="0"/>
              <a:t>CSS - Cascading Style Sheets</a:t>
            </a:r>
            <a:br>
              <a:rPr lang="en-US" sz="1600" b="1" dirty="0" smtClean="0"/>
            </a:br>
            <a:endParaRPr lang="en-US" sz="1600" dirty="0"/>
          </a:p>
        </p:txBody>
      </p:sp>
      <p:sp>
        <p:nvSpPr>
          <p:cNvPr id="3" name="Content Placeholder 2"/>
          <p:cNvSpPr>
            <a:spLocks noGrp="1"/>
          </p:cNvSpPr>
          <p:nvPr>
            <p:ph idx="1"/>
          </p:nvPr>
        </p:nvSpPr>
        <p:spPr>
          <a:xfrm>
            <a:off x="457200" y="1142984"/>
            <a:ext cx="8229600" cy="4983179"/>
          </a:xfrm>
        </p:spPr>
        <p:txBody>
          <a:bodyPr>
            <a:normAutofit/>
          </a:bodyPr>
          <a:lstStyle/>
          <a:p>
            <a:pPr>
              <a:buNone/>
            </a:pPr>
            <a:r>
              <a:rPr lang="en-US" sz="1600" dirty="0" smtClean="0"/>
              <a:t>CSS –</a:t>
            </a:r>
            <a:r>
              <a:rPr lang="en-US" sz="1600" dirty="0" err="1" smtClean="0">
                <a:latin typeface="AcadNusx" pitchFamily="2" charset="0"/>
              </a:rPr>
              <a:t>kaskaduri</a:t>
            </a:r>
            <a:r>
              <a:rPr lang="en-US" sz="1600" dirty="0" smtClean="0">
                <a:latin typeface="AcadNusx" pitchFamily="2" charset="0"/>
              </a:rPr>
              <a:t> </a:t>
            </a:r>
            <a:r>
              <a:rPr lang="en-US" sz="1600" dirty="0" err="1" smtClean="0">
                <a:latin typeface="AcadNusx" pitchFamily="2" charset="0"/>
              </a:rPr>
              <a:t>stilis</a:t>
            </a:r>
            <a:r>
              <a:rPr lang="en-US" sz="1600" dirty="0" smtClean="0">
                <a:latin typeface="AcadNusx" pitchFamily="2" charset="0"/>
              </a:rPr>
              <a:t> </a:t>
            </a:r>
            <a:r>
              <a:rPr lang="en-US" sz="1600" dirty="0" err="1" smtClean="0">
                <a:latin typeface="AcadNusx" pitchFamily="2" charset="0"/>
              </a:rPr>
              <a:t>cxrilebis</a:t>
            </a:r>
            <a:r>
              <a:rPr lang="en-US" sz="1600" dirty="0" smtClean="0">
                <a:latin typeface="AcadNusx" pitchFamily="2" charset="0"/>
              </a:rPr>
              <a:t> </a:t>
            </a:r>
            <a:r>
              <a:rPr lang="en-US" sz="1600" dirty="0" err="1" smtClean="0">
                <a:latin typeface="AcadNusx" pitchFamily="2" charset="0"/>
              </a:rPr>
              <a:t>daxmarebiT</a:t>
            </a:r>
            <a:r>
              <a:rPr lang="en-US" sz="1600" dirty="0" smtClean="0">
                <a:latin typeface="AcadNusx" pitchFamily="2" charset="0"/>
              </a:rPr>
              <a:t> </a:t>
            </a:r>
            <a:r>
              <a:rPr lang="en-US" sz="1600" dirty="0" err="1" smtClean="0">
                <a:latin typeface="AcadNusx" pitchFamily="2" charset="0"/>
              </a:rPr>
              <a:t>SesaZlebelia</a:t>
            </a:r>
            <a:r>
              <a:rPr lang="en-US" sz="1600" dirty="0" smtClean="0">
                <a:latin typeface="AcadNusx" pitchFamily="2" charset="0"/>
              </a:rPr>
              <a:t> </a:t>
            </a:r>
            <a:r>
              <a:rPr lang="en-US" sz="1600" dirty="0" err="1" smtClean="0">
                <a:latin typeface="AcadNusx" pitchFamily="2" charset="0"/>
              </a:rPr>
              <a:t>veb</a:t>
            </a:r>
            <a:r>
              <a:rPr lang="en-US" sz="1600" dirty="0" smtClean="0">
                <a:latin typeface="AcadNusx" pitchFamily="2" charset="0"/>
              </a:rPr>
              <a:t> </a:t>
            </a:r>
            <a:r>
              <a:rPr lang="en-US" sz="1600" dirty="0" err="1" smtClean="0">
                <a:latin typeface="AcadNusx" pitchFamily="2" charset="0"/>
              </a:rPr>
              <a:t>gverdis</a:t>
            </a:r>
            <a:r>
              <a:rPr lang="en-US" sz="1600" dirty="0" smtClean="0">
                <a:latin typeface="AcadNusx" pitchFamily="2" charset="0"/>
              </a:rPr>
              <a:t> </a:t>
            </a:r>
            <a:r>
              <a:rPr lang="en-US" sz="1600" dirty="0" err="1" smtClean="0">
                <a:latin typeface="AcadNusx" pitchFamily="2" charset="0"/>
              </a:rPr>
              <a:t>sruli</a:t>
            </a:r>
            <a:r>
              <a:rPr lang="en-US" sz="1600" dirty="0" smtClean="0">
                <a:latin typeface="AcadNusx" pitchFamily="2" charset="0"/>
              </a:rPr>
              <a:t> </a:t>
            </a:r>
            <a:r>
              <a:rPr lang="en-US" sz="1600" dirty="0" err="1" smtClean="0">
                <a:latin typeface="AcadNusx" pitchFamily="2" charset="0"/>
              </a:rPr>
              <a:t>kontroli</a:t>
            </a:r>
            <a:r>
              <a:rPr lang="en-US" sz="1600" dirty="0" smtClean="0">
                <a:latin typeface="AcadNusx" pitchFamily="2" charset="0"/>
              </a:rPr>
              <a:t> </a:t>
            </a:r>
            <a:r>
              <a:rPr lang="en-US" sz="1600" dirty="0" err="1" smtClean="0">
                <a:latin typeface="AcadNusx" pitchFamily="2" charset="0"/>
              </a:rPr>
              <a:t>gacilebiT</a:t>
            </a:r>
            <a:r>
              <a:rPr lang="en-US" sz="1600" dirty="0" smtClean="0">
                <a:latin typeface="AcadNusx" pitchFamily="2" charset="0"/>
              </a:rPr>
              <a:t> </a:t>
            </a:r>
            <a:r>
              <a:rPr lang="en-US" sz="1600" dirty="0" err="1" smtClean="0">
                <a:latin typeface="AcadNusx" pitchFamily="2" charset="0"/>
              </a:rPr>
              <a:t>martivad</a:t>
            </a:r>
            <a:r>
              <a:rPr lang="en-US" sz="1600" dirty="0" smtClean="0">
                <a:latin typeface="AcadNusx" pitchFamily="2" charset="0"/>
              </a:rPr>
              <a:t> </a:t>
            </a:r>
            <a:r>
              <a:rPr lang="en-US" sz="1600" dirty="0" err="1" smtClean="0">
                <a:latin typeface="AcadNusx" pitchFamily="2" charset="0"/>
              </a:rPr>
              <a:t>da</a:t>
            </a:r>
            <a:r>
              <a:rPr lang="en-US" sz="1600" dirty="0" smtClean="0">
                <a:latin typeface="AcadNusx" pitchFamily="2" charset="0"/>
              </a:rPr>
              <a:t> </a:t>
            </a:r>
            <a:r>
              <a:rPr lang="en-US" sz="1600" dirty="0" err="1" smtClean="0">
                <a:latin typeface="AcadNusx" pitchFamily="2" charset="0"/>
              </a:rPr>
              <a:t>metad</a:t>
            </a:r>
            <a:r>
              <a:rPr lang="en-US" sz="1600" dirty="0" smtClean="0">
                <a:latin typeface="AcadNusx" pitchFamily="2" charset="0"/>
              </a:rPr>
              <a:t> </a:t>
            </a:r>
            <a:r>
              <a:rPr lang="en-US" sz="1600" dirty="0" err="1" smtClean="0">
                <a:latin typeface="AcadNusx" pitchFamily="2" charset="0"/>
              </a:rPr>
              <a:t>funqcionalurad</a:t>
            </a:r>
            <a:r>
              <a:rPr lang="en-US" sz="1600" dirty="0" smtClean="0">
                <a:latin typeface="AcadNusx" pitchFamily="2" charset="0"/>
              </a:rPr>
              <a:t>, </a:t>
            </a:r>
            <a:r>
              <a:rPr lang="en-US" sz="1600" dirty="0" err="1" smtClean="0">
                <a:latin typeface="AcadNusx" pitchFamily="2" charset="0"/>
              </a:rPr>
              <a:t>vidre</a:t>
            </a:r>
            <a:r>
              <a:rPr lang="en-US" sz="1600" dirty="0" smtClean="0">
                <a:latin typeface="AcadNusx" pitchFamily="2" charset="0"/>
              </a:rPr>
              <a:t> </a:t>
            </a:r>
            <a:r>
              <a:rPr lang="en-US" sz="1600" dirty="0" err="1" smtClean="0">
                <a:latin typeface="AcadNusx" pitchFamily="2" charset="0"/>
              </a:rPr>
              <a:t>es</a:t>
            </a:r>
            <a:r>
              <a:rPr lang="en-US" sz="1600" dirty="0" smtClean="0"/>
              <a:t> HTML </a:t>
            </a:r>
            <a:r>
              <a:rPr lang="en-US" sz="1600" dirty="0" err="1" smtClean="0">
                <a:latin typeface="AcadNusx" pitchFamily="2" charset="0"/>
              </a:rPr>
              <a:t>enis</a:t>
            </a:r>
            <a:r>
              <a:rPr lang="en-US" sz="1600" dirty="0" smtClean="0">
                <a:latin typeface="AcadNusx" pitchFamily="2" charset="0"/>
              </a:rPr>
              <a:t> </a:t>
            </a:r>
            <a:r>
              <a:rPr lang="en-US" sz="1600" dirty="0" err="1" smtClean="0">
                <a:latin typeface="AcadNusx" pitchFamily="2" charset="0"/>
              </a:rPr>
              <a:t>saSualebiT</a:t>
            </a:r>
            <a:r>
              <a:rPr lang="en-US" sz="1600" dirty="0" smtClean="0">
                <a:latin typeface="AcadNusx" pitchFamily="2" charset="0"/>
              </a:rPr>
              <a:t> </a:t>
            </a:r>
            <a:r>
              <a:rPr lang="en-US" sz="1600" dirty="0" err="1" smtClean="0">
                <a:latin typeface="AcadNusx" pitchFamily="2" charset="0"/>
              </a:rPr>
              <a:t>xdeba</a:t>
            </a:r>
            <a:r>
              <a:rPr lang="en-US" sz="1600" dirty="0" smtClean="0">
                <a:latin typeface="AcadNusx" pitchFamily="2" charset="0"/>
              </a:rPr>
              <a:t>.</a:t>
            </a:r>
          </a:p>
          <a:p>
            <a:pPr>
              <a:buNone/>
            </a:pPr>
            <a:r>
              <a:rPr lang="en-US" sz="1600" dirty="0" err="1" smtClean="0">
                <a:latin typeface="AcadNusx" pitchFamily="2" charset="0"/>
              </a:rPr>
              <a:t>arsebobs</a:t>
            </a:r>
            <a:r>
              <a:rPr lang="en-US" sz="1600" dirty="0" smtClean="0">
                <a:latin typeface="AcadNusx" pitchFamily="2" charset="0"/>
              </a:rPr>
              <a:t> </a:t>
            </a:r>
            <a:r>
              <a:rPr lang="en-US" sz="1600" dirty="0" err="1" smtClean="0">
                <a:latin typeface="AcadNusx" pitchFamily="2" charset="0"/>
              </a:rPr>
              <a:t>sami</a:t>
            </a:r>
            <a:r>
              <a:rPr lang="en-US" sz="1600" dirty="0" smtClean="0">
                <a:latin typeface="AcadNusx" pitchFamily="2" charset="0"/>
              </a:rPr>
              <a:t> </a:t>
            </a:r>
            <a:r>
              <a:rPr lang="en-US" sz="1600" dirty="0" err="1" smtClean="0">
                <a:latin typeface="AcadNusx" pitchFamily="2" charset="0"/>
              </a:rPr>
              <a:t>saxis</a:t>
            </a:r>
            <a:r>
              <a:rPr lang="en-US" sz="1600" dirty="0" smtClean="0"/>
              <a:t> CSS:</a:t>
            </a:r>
          </a:p>
          <a:p>
            <a:pPr>
              <a:buNone/>
            </a:pPr>
            <a:r>
              <a:rPr lang="en-US" sz="1600" b="1" dirty="0" smtClean="0"/>
              <a:t>1) INLINE STYLE SHEETS – </a:t>
            </a:r>
            <a:r>
              <a:rPr lang="en-US" sz="1600" dirty="0" err="1" smtClean="0">
                <a:latin typeface="AcadNusx" pitchFamily="2" charset="0"/>
              </a:rPr>
              <a:t>inlain</a:t>
            </a:r>
            <a:r>
              <a:rPr lang="en-US" sz="1600" dirty="0" smtClean="0">
                <a:latin typeface="AcadNusx" pitchFamily="2" charset="0"/>
              </a:rPr>
              <a:t> </a:t>
            </a:r>
            <a:r>
              <a:rPr lang="en-US" sz="1600" dirty="0" err="1" smtClean="0">
                <a:latin typeface="AcadNusx" pitchFamily="2" charset="0"/>
              </a:rPr>
              <a:t>stili</a:t>
            </a:r>
            <a:r>
              <a:rPr lang="en-US" sz="1600" dirty="0" smtClean="0">
                <a:latin typeface="AcadNusx" pitchFamily="2" charset="0"/>
              </a:rPr>
              <a:t>.</a:t>
            </a:r>
          </a:p>
          <a:p>
            <a:pPr>
              <a:buNone/>
            </a:pPr>
            <a:r>
              <a:rPr lang="en-US" sz="1600" dirty="0" smtClean="0">
                <a:latin typeface="AcadNusx" pitchFamily="2" charset="0"/>
              </a:rPr>
              <a:t> </a:t>
            </a:r>
            <a:r>
              <a:rPr lang="en-US" sz="1600" dirty="0" err="1" smtClean="0">
                <a:latin typeface="AcadNusx" pitchFamily="2" charset="0"/>
              </a:rPr>
              <a:t>inlain</a:t>
            </a:r>
            <a:r>
              <a:rPr lang="en-US" sz="1600" dirty="0" smtClean="0">
                <a:latin typeface="AcadNusx" pitchFamily="2" charset="0"/>
              </a:rPr>
              <a:t> </a:t>
            </a:r>
            <a:r>
              <a:rPr lang="en-US" sz="1600" dirty="0" err="1" smtClean="0">
                <a:latin typeface="AcadNusx" pitchFamily="2" charset="0"/>
              </a:rPr>
              <a:t>stilis</a:t>
            </a:r>
            <a:r>
              <a:rPr lang="en-US" sz="1600" dirty="0" smtClean="0">
                <a:latin typeface="AcadNusx" pitchFamily="2" charset="0"/>
              </a:rPr>
              <a:t> </a:t>
            </a:r>
            <a:r>
              <a:rPr lang="en-US" sz="1600" dirty="0" err="1" smtClean="0">
                <a:latin typeface="AcadNusx" pitchFamily="2" charset="0"/>
              </a:rPr>
              <a:t>gamoyenebisas</a:t>
            </a:r>
            <a:r>
              <a:rPr lang="en-US" sz="1600" dirty="0" smtClean="0">
                <a:latin typeface="AcadNusx" pitchFamily="2" charset="0"/>
              </a:rPr>
              <a:t> </a:t>
            </a:r>
            <a:r>
              <a:rPr lang="en-US" sz="1600" dirty="0" err="1" smtClean="0">
                <a:latin typeface="AcadNusx" pitchFamily="2" charset="0"/>
              </a:rPr>
              <a:t>specialuri</a:t>
            </a:r>
            <a:r>
              <a:rPr lang="en-US" sz="1600" dirty="0" smtClean="0">
                <a:latin typeface="AcadNusx" pitchFamily="2" charset="0"/>
              </a:rPr>
              <a:t> </a:t>
            </a:r>
            <a:r>
              <a:rPr lang="en-US" sz="1600" dirty="0" err="1" smtClean="0">
                <a:latin typeface="AcadNusx" pitchFamily="2" charset="0"/>
              </a:rPr>
              <a:t>atribu­tebi</a:t>
            </a:r>
            <a:r>
              <a:rPr lang="en-US" sz="1600" dirty="0" smtClean="0">
                <a:latin typeface="AcadNusx" pitchFamily="2" charset="0"/>
              </a:rPr>
              <a:t> (</a:t>
            </a:r>
            <a:r>
              <a:rPr lang="en-US" sz="1600" dirty="0" err="1" smtClean="0">
                <a:latin typeface="AcadNusx" pitchFamily="2" charset="0"/>
              </a:rPr>
              <a:t>css</a:t>
            </a:r>
            <a:r>
              <a:rPr lang="en-US" sz="1600" dirty="0" smtClean="0">
                <a:latin typeface="AcadNusx" pitchFamily="2" charset="0"/>
              </a:rPr>
              <a:t> </a:t>
            </a:r>
            <a:r>
              <a:rPr lang="en-US" sz="1600" dirty="0" err="1" smtClean="0">
                <a:latin typeface="AcadNusx" pitchFamily="2" charset="0"/>
              </a:rPr>
              <a:t>Tvisebebi</a:t>
            </a:r>
            <a:r>
              <a:rPr lang="en-US" sz="1600" dirty="0" smtClean="0">
                <a:latin typeface="AcadNusx" pitchFamily="2" charset="0"/>
              </a:rPr>
              <a:t>) </a:t>
            </a:r>
            <a:r>
              <a:rPr lang="en-US" sz="1600" dirty="0" err="1" smtClean="0">
                <a:latin typeface="AcadNusx" pitchFamily="2" charset="0"/>
              </a:rPr>
              <a:t>iwereba</a:t>
            </a:r>
            <a:r>
              <a:rPr lang="en-US" sz="1600" dirty="0" smtClean="0">
                <a:latin typeface="AcadNusx" pitchFamily="2" charset="0"/>
              </a:rPr>
              <a:t> </a:t>
            </a:r>
            <a:r>
              <a:rPr lang="en-US" sz="1600" dirty="0" err="1" smtClean="0">
                <a:latin typeface="AcadNusx" pitchFamily="2" charset="0"/>
              </a:rPr>
              <a:t>pirdapir</a:t>
            </a:r>
            <a:r>
              <a:rPr lang="en-US" sz="1600" dirty="0" smtClean="0">
                <a:latin typeface="AcadNusx" pitchFamily="2" charset="0"/>
              </a:rPr>
              <a:t> </a:t>
            </a:r>
            <a:r>
              <a:rPr lang="en-US" sz="1600" dirty="0" smtClean="0"/>
              <a:t>HTML </a:t>
            </a:r>
            <a:r>
              <a:rPr lang="en-US" sz="1600" dirty="0" err="1" smtClean="0">
                <a:latin typeface="AcadNusx" pitchFamily="2" charset="0"/>
              </a:rPr>
              <a:t>tegSi</a:t>
            </a:r>
            <a:r>
              <a:rPr lang="en-US" sz="1600" dirty="0" smtClean="0"/>
              <a:t>.</a:t>
            </a:r>
          </a:p>
          <a:p>
            <a:pPr>
              <a:buNone/>
            </a:pPr>
            <a:r>
              <a:rPr lang="en-US" sz="1600" dirty="0" err="1" smtClean="0">
                <a:latin typeface="AcadNusx" pitchFamily="2" charset="0"/>
              </a:rPr>
              <a:t>mag</a:t>
            </a:r>
            <a:r>
              <a:rPr lang="en-US" sz="1600" dirty="0" smtClean="0">
                <a:latin typeface="AcadNusx" pitchFamily="2" charset="0"/>
              </a:rPr>
              <a:t>. </a:t>
            </a:r>
          </a:p>
          <a:p>
            <a:pPr>
              <a:buNone/>
            </a:pPr>
            <a:r>
              <a:rPr lang="en-US" sz="1600" dirty="0" smtClean="0"/>
              <a:t>HTML-</a:t>
            </a:r>
            <a:r>
              <a:rPr lang="en-US" sz="1600" dirty="0" err="1" smtClean="0">
                <a:latin typeface="AcadNusx" pitchFamily="2" charset="0"/>
              </a:rPr>
              <a:t>Si</a:t>
            </a:r>
            <a:r>
              <a:rPr lang="en-US" sz="1600" dirty="0" smtClean="0">
                <a:latin typeface="AcadNusx" pitchFamily="2" charset="0"/>
              </a:rPr>
              <a:t> </a:t>
            </a:r>
            <a:r>
              <a:rPr lang="en-US" sz="1600" dirty="0" smtClean="0"/>
              <a:t>&lt;font face=”</a:t>
            </a:r>
            <a:r>
              <a:rPr lang="en-US" sz="1600" dirty="0" err="1" smtClean="0"/>
              <a:t>acadnusx</a:t>
            </a:r>
            <a:r>
              <a:rPr lang="en-US" sz="1600" dirty="0" smtClean="0"/>
              <a:t>” size=”14pt” color=”blue”&gt; </a:t>
            </a:r>
            <a:r>
              <a:rPr lang="en-US" sz="1600" dirty="0" err="1" smtClean="0">
                <a:latin typeface="AcadNusx" pitchFamily="2" charset="0"/>
              </a:rPr>
              <a:t>mogesalmebiT</a:t>
            </a:r>
            <a:r>
              <a:rPr lang="en-US" sz="1600" dirty="0" smtClean="0">
                <a:latin typeface="AcadNusx" pitchFamily="2" charset="0"/>
              </a:rPr>
              <a:t> </a:t>
            </a:r>
            <a:r>
              <a:rPr lang="en-US" sz="1600" dirty="0" err="1" smtClean="0">
                <a:latin typeface="AcadNusx" pitchFamily="2" charset="0"/>
              </a:rPr>
              <a:t>yvelas</a:t>
            </a:r>
            <a:r>
              <a:rPr lang="en-US" sz="1600" dirty="0" smtClean="0">
                <a:latin typeface="AcadNusx" pitchFamily="2" charset="0"/>
              </a:rPr>
              <a:t> </a:t>
            </a:r>
            <a:r>
              <a:rPr lang="en-US" sz="1600" dirty="0" smtClean="0"/>
              <a:t>&lt;/font&gt;</a:t>
            </a:r>
          </a:p>
          <a:p>
            <a:pPr>
              <a:buNone/>
            </a:pPr>
            <a:r>
              <a:rPr lang="en-US" sz="1600" dirty="0" smtClean="0"/>
              <a:t>CSS-</a:t>
            </a:r>
            <a:r>
              <a:rPr lang="en-US" sz="1600" dirty="0" err="1" smtClean="0">
                <a:latin typeface="AcadNusx" pitchFamily="2" charset="0"/>
              </a:rPr>
              <a:t>Si</a:t>
            </a:r>
            <a:r>
              <a:rPr lang="en-US" sz="1600" dirty="0" smtClean="0"/>
              <a:t>   &lt;font style="font-family: </a:t>
            </a:r>
            <a:r>
              <a:rPr lang="en-US" sz="1600" dirty="0" err="1" smtClean="0"/>
              <a:t>acadnusx</a:t>
            </a:r>
            <a:r>
              <a:rPr lang="en-US" sz="1600" dirty="0" smtClean="0"/>
              <a:t>; font-size: 14pt; color: blue"&gt; </a:t>
            </a:r>
            <a:r>
              <a:rPr lang="en-US" sz="1600" dirty="0" err="1" smtClean="0">
                <a:latin typeface="AcadNusx" pitchFamily="2" charset="0"/>
              </a:rPr>
              <a:t>mogesalmebiT</a:t>
            </a:r>
            <a:r>
              <a:rPr lang="en-US" sz="1600" dirty="0" smtClean="0">
                <a:latin typeface="AcadNusx" pitchFamily="2" charset="0"/>
              </a:rPr>
              <a:t> </a:t>
            </a:r>
            <a:r>
              <a:rPr lang="en-US" sz="1600" dirty="0" err="1" smtClean="0">
                <a:latin typeface="AcadNusx" pitchFamily="2" charset="0"/>
              </a:rPr>
              <a:t>yvelas</a:t>
            </a:r>
            <a:r>
              <a:rPr lang="en-US" sz="1600" dirty="0" smtClean="0"/>
              <a:t>&lt;/font&gt;</a:t>
            </a:r>
          </a:p>
          <a:p>
            <a:pPr>
              <a:buNone/>
            </a:pPr>
            <a:r>
              <a:rPr lang="en-US" sz="1600" dirty="0" err="1" smtClean="0">
                <a:latin typeface="AcadNusx" pitchFamily="2" charset="0"/>
              </a:rPr>
              <a:t>rogorc</a:t>
            </a:r>
            <a:r>
              <a:rPr lang="en-US" sz="1600" dirty="0" smtClean="0">
                <a:latin typeface="AcadNusx" pitchFamily="2" charset="0"/>
              </a:rPr>
              <a:t> </a:t>
            </a:r>
            <a:r>
              <a:rPr lang="en-US" sz="1600" dirty="0" err="1" smtClean="0">
                <a:latin typeface="AcadNusx" pitchFamily="2" charset="0"/>
              </a:rPr>
              <a:t>vxedavT</a:t>
            </a:r>
            <a:r>
              <a:rPr lang="en-US" sz="1600" dirty="0" smtClean="0">
                <a:latin typeface="AcadNusx" pitchFamily="2" charset="0"/>
              </a:rPr>
              <a:t> </a:t>
            </a:r>
            <a:r>
              <a:rPr lang="en-US" sz="1600" dirty="0" err="1" smtClean="0">
                <a:latin typeface="AcadNusx" pitchFamily="2" charset="0"/>
              </a:rPr>
              <a:t>inlain</a:t>
            </a:r>
            <a:r>
              <a:rPr lang="en-US" sz="1600" dirty="0" smtClean="0">
                <a:latin typeface="AcadNusx" pitchFamily="2" charset="0"/>
              </a:rPr>
              <a:t> </a:t>
            </a:r>
            <a:r>
              <a:rPr lang="en-US" sz="1600" dirty="0" err="1" smtClean="0">
                <a:latin typeface="AcadNusx" pitchFamily="2" charset="0"/>
              </a:rPr>
              <a:t>stilebis</a:t>
            </a:r>
            <a:r>
              <a:rPr lang="en-US" sz="1600" dirty="0" smtClean="0">
                <a:latin typeface="AcadNusx" pitchFamily="2" charset="0"/>
              </a:rPr>
              <a:t> </a:t>
            </a:r>
            <a:r>
              <a:rPr lang="en-US" sz="1600" dirty="0" err="1" smtClean="0">
                <a:latin typeface="AcadNusx" pitchFamily="2" charset="0"/>
              </a:rPr>
              <a:t>gamoyenebiT</a:t>
            </a:r>
            <a:r>
              <a:rPr lang="en-US" sz="1600" dirty="0" smtClean="0">
                <a:latin typeface="AcadNusx" pitchFamily="2" charset="0"/>
              </a:rPr>
              <a:t> </a:t>
            </a:r>
            <a:r>
              <a:rPr lang="en-US" sz="1600" dirty="0" err="1" smtClean="0">
                <a:latin typeface="AcadNusx" pitchFamily="2" charset="0"/>
              </a:rPr>
              <a:t>miviReT</a:t>
            </a:r>
            <a:r>
              <a:rPr lang="en-US" sz="1600" dirty="0" smtClean="0">
                <a:latin typeface="AcadNusx" pitchFamily="2" charset="0"/>
              </a:rPr>
              <a:t> </a:t>
            </a:r>
            <a:r>
              <a:rPr lang="en-US" sz="1600" dirty="0" err="1" smtClean="0">
                <a:latin typeface="AcadNusx" pitchFamily="2" charset="0"/>
              </a:rPr>
              <a:t>ufro</a:t>
            </a:r>
            <a:r>
              <a:rPr lang="en-US" sz="1600" dirty="0" smtClean="0">
                <a:latin typeface="AcadNusx" pitchFamily="2" charset="0"/>
              </a:rPr>
              <a:t> </a:t>
            </a:r>
            <a:r>
              <a:rPr lang="en-US" sz="1600" dirty="0" err="1" smtClean="0">
                <a:latin typeface="AcadNusx" pitchFamily="2" charset="0"/>
              </a:rPr>
              <a:t>didi</a:t>
            </a:r>
            <a:r>
              <a:rPr lang="en-US" sz="1600" dirty="0" smtClean="0">
                <a:latin typeface="AcadNusx" pitchFamily="2" charset="0"/>
              </a:rPr>
              <a:t> </a:t>
            </a:r>
            <a:r>
              <a:rPr lang="en-US" sz="1600" dirty="0" err="1" smtClean="0">
                <a:latin typeface="AcadNusx" pitchFamily="2" charset="0"/>
              </a:rPr>
              <a:t>tegi</a:t>
            </a:r>
            <a:r>
              <a:rPr lang="en-US" sz="1600" dirty="0" smtClean="0">
                <a:latin typeface="AcadNusx" pitchFamily="2" charset="0"/>
              </a:rPr>
              <a:t> </a:t>
            </a:r>
            <a:r>
              <a:rPr lang="en-US" sz="1600" dirty="0" err="1" smtClean="0">
                <a:latin typeface="AcadNusx" pitchFamily="2" charset="0"/>
              </a:rPr>
              <a:t>vidre</a:t>
            </a:r>
            <a:r>
              <a:rPr lang="en-US" sz="1600" dirty="0" smtClean="0">
                <a:latin typeface="AcadNusx" pitchFamily="2" charset="0"/>
              </a:rPr>
              <a:t> </a:t>
            </a:r>
            <a:r>
              <a:rPr lang="en-US" sz="1600" dirty="0" err="1" smtClean="0">
                <a:latin typeface="AcadNusx" pitchFamily="2" charset="0"/>
              </a:rPr>
              <a:t>es</a:t>
            </a:r>
            <a:r>
              <a:rPr lang="en-US" sz="1600" dirty="0" smtClean="0">
                <a:latin typeface="AcadNusx" pitchFamily="2" charset="0"/>
              </a:rPr>
              <a:t> </a:t>
            </a:r>
            <a:r>
              <a:rPr lang="en-US" sz="1600" dirty="0" smtClean="0"/>
              <a:t>HTML </a:t>
            </a:r>
            <a:r>
              <a:rPr lang="en-US" sz="1600" dirty="0" err="1" smtClean="0">
                <a:latin typeface="AcadNusx" pitchFamily="2" charset="0"/>
              </a:rPr>
              <a:t>enis</a:t>
            </a:r>
            <a:r>
              <a:rPr lang="en-US" sz="1600" dirty="0" smtClean="0">
                <a:latin typeface="AcadNusx" pitchFamily="2" charset="0"/>
              </a:rPr>
              <a:t> </a:t>
            </a:r>
            <a:r>
              <a:rPr lang="en-US" sz="1600" dirty="0" err="1" smtClean="0">
                <a:latin typeface="AcadNusx" pitchFamily="2" charset="0"/>
              </a:rPr>
              <a:t>dros</a:t>
            </a:r>
            <a:r>
              <a:rPr lang="en-US" sz="1600" dirty="0" smtClean="0">
                <a:latin typeface="AcadNusx" pitchFamily="2" charset="0"/>
              </a:rPr>
              <a:t> </a:t>
            </a:r>
            <a:r>
              <a:rPr lang="en-US" sz="1600" dirty="0" err="1" smtClean="0">
                <a:latin typeface="AcadNusx" pitchFamily="2" charset="0"/>
              </a:rPr>
              <a:t>iyo</a:t>
            </a:r>
            <a:r>
              <a:rPr lang="en-US" sz="1600" dirty="0" smtClean="0">
                <a:latin typeface="AcadNusx" pitchFamily="2" charset="0"/>
              </a:rPr>
              <a:t>. </a:t>
            </a:r>
            <a:r>
              <a:rPr lang="en-US" sz="1600" dirty="0" err="1" smtClean="0">
                <a:latin typeface="AcadNusx" pitchFamily="2" charset="0"/>
              </a:rPr>
              <a:t>amitom</a:t>
            </a:r>
            <a:r>
              <a:rPr lang="en-US" sz="1600" dirty="0" smtClean="0">
                <a:latin typeface="AcadNusx" pitchFamily="2" charset="0"/>
              </a:rPr>
              <a:t> </a:t>
            </a:r>
            <a:r>
              <a:rPr lang="en-US" sz="1600" dirty="0" err="1" smtClean="0">
                <a:latin typeface="AcadNusx" pitchFamily="2" charset="0"/>
              </a:rPr>
              <a:t>maTi</a:t>
            </a:r>
            <a:r>
              <a:rPr lang="en-US" sz="1600" dirty="0" smtClean="0">
                <a:latin typeface="AcadNusx" pitchFamily="2" charset="0"/>
              </a:rPr>
              <a:t> </a:t>
            </a:r>
            <a:r>
              <a:rPr lang="en-US" sz="1600" dirty="0" err="1" smtClean="0">
                <a:latin typeface="AcadNusx" pitchFamily="2" charset="0"/>
              </a:rPr>
              <a:t>gamoyeneba</a:t>
            </a:r>
            <a:r>
              <a:rPr lang="en-US" sz="1600" dirty="0" smtClean="0">
                <a:latin typeface="AcadNusx" pitchFamily="2" charset="0"/>
              </a:rPr>
              <a:t> </a:t>
            </a:r>
            <a:r>
              <a:rPr lang="en-US" sz="1600" dirty="0" err="1" smtClean="0">
                <a:latin typeface="AcadNusx" pitchFamily="2" charset="0"/>
              </a:rPr>
              <a:t>xdeba</a:t>
            </a:r>
            <a:r>
              <a:rPr lang="en-US" sz="1600" dirty="0" smtClean="0">
                <a:latin typeface="AcadNusx" pitchFamily="2" charset="0"/>
              </a:rPr>
              <a:t> </a:t>
            </a:r>
            <a:r>
              <a:rPr lang="en-US" sz="1600" dirty="0" err="1" smtClean="0">
                <a:latin typeface="AcadNusx" pitchFamily="2" charset="0"/>
              </a:rPr>
              <a:t>mxolod</a:t>
            </a:r>
            <a:r>
              <a:rPr lang="en-US" sz="1600" dirty="0" smtClean="0">
                <a:latin typeface="AcadNusx" pitchFamily="2" charset="0"/>
              </a:rPr>
              <a:t> </a:t>
            </a:r>
            <a:r>
              <a:rPr lang="en-US" sz="1600" dirty="0" err="1" smtClean="0">
                <a:latin typeface="AcadNusx" pitchFamily="2" charset="0"/>
              </a:rPr>
              <a:t>im</a:t>
            </a:r>
            <a:r>
              <a:rPr lang="en-US" sz="1600" dirty="0" smtClean="0">
                <a:latin typeface="AcadNusx" pitchFamily="2" charset="0"/>
              </a:rPr>
              <a:t> </a:t>
            </a:r>
            <a:r>
              <a:rPr lang="en-US" sz="1600" dirty="0" err="1" smtClean="0">
                <a:latin typeface="AcadNusx" pitchFamily="2" charset="0"/>
              </a:rPr>
              <a:t>konkretuli</a:t>
            </a:r>
            <a:r>
              <a:rPr lang="en-US" sz="1600" dirty="0" smtClean="0">
                <a:latin typeface="AcadNusx" pitchFamily="2" charset="0"/>
              </a:rPr>
              <a:t> </a:t>
            </a:r>
            <a:r>
              <a:rPr lang="en-US" sz="1600" dirty="0" err="1" smtClean="0">
                <a:latin typeface="AcadNusx" pitchFamily="2" charset="0"/>
              </a:rPr>
              <a:t>SemTxvevisaTvis</a:t>
            </a:r>
            <a:r>
              <a:rPr lang="en-US" sz="1600" dirty="0" smtClean="0">
                <a:latin typeface="AcadNusx" pitchFamily="2" charset="0"/>
              </a:rPr>
              <a:t>, </a:t>
            </a:r>
            <a:r>
              <a:rPr lang="en-US" sz="1600" dirty="0" err="1" smtClean="0">
                <a:latin typeface="AcadNusx" pitchFamily="2" charset="0"/>
              </a:rPr>
              <a:t>roca</a:t>
            </a:r>
            <a:r>
              <a:rPr lang="en-US" sz="1600" dirty="0" smtClean="0">
                <a:latin typeface="AcadNusx" pitchFamily="2" charset="0"/>
              </a:rPr>
              <a:t> </a:t>
            </a:r>
            <a:r>
              <a:rPr lang="en-US" sz="1600" dirty="0" err="1" smtClean="0">
                <a:latin typeface="AcadNusx" pitchFamily="2" charset="0"/>
              </a:rPr>
              <a:t>gvinda</a:t>
            </a:r>
            <a:r>
              <a:rPr lang="en-US" sz="1600" dirty="0" smtClean="0">
                <a:latin typeface="AcadNusx" pitchFamily="2" charset="0"/>
              </a:rPr>
              <a:t> </a:t>
            </a:r>
            <a:r>
              <a:rPr lang="en-US" sz="1600" dirty="0" err="1" smtClean="0">
                <a:latin typeface="AcadNusx" pitchFamily="2" charset="0"/>
              </a:rPr>
              <a:t>iseTi</a:t>
            </a:r>
            <a:r>
              <a:rPr lang="en-US" sz="1600" dirty="0" smtClean="0">
                <a:latin typeface="AcadNusx" pitchFamily="2" charset="0"/>
              </a:rPr>
              <a:t> </a:t>
            </a:r>
            <a:r>
              <a:rPr lang="en-US" sz="1600" dirty="0" err="1" smtClean="0">
                <a:latin typeface="AcadNusx" pitchFamily="2" charset="0"/>
              </a:rPr>
              <a:t>Tvisebis</a:t>
            </a:r>
            <a:r>
              <a:rPr lang="en-US" sz="1600" dirty="0" smtClean="0">
                <a:latin typeface="AcadNusx" pitchFamily="2" charset="0"/>
              </a:rPr>
              <a:t> </a:t>
            </a:r>
            <a:r>
              <a:rPr lang="en-US" sz="1600" dirty="0" err="1" smtClean="0">
                <a:latin typeface="AcadNusx" pitchFamily="2" charset="0"/>
              </a:rPr>
              <a:t>gamoyeneba</a:t>
            </a:r>
            <a:r>
              <a:rPr lang="en-US" sz="1600" dirty="0" smtClean="0">
                <a:latin typeface="AcadNusx" pitchFamily="2" charset="0"/>
              </a:rPr>
              <a:t> </a:t>
            </a:r>
            <a:r>
              <a:rPr lang="en-US" sz="1600" dirty="0" err="1" smtClean="0">
                <a:latin typeface="AcadNusx" pitchFamily="2" charset="0"/>
              </a:rPr>
              <a:t>rac</a:t>
            </a:r>
            <a:r>
              <a:rPr lang="en-US" sz="1600" dirty="0" smtClean="0">
                <a:latin typeface="AcadNusx" pitchFamily="2" charset="0"/>
              </a:rPr>
              <a:t> </a:t>
            </a:r>
            <a:r>
              <a:rPr lang="en-US" sz="1600" dirty="0" err="1" smtClean="0">
                <a:latin typeface="AcadNusx" pitchFamily="2" charset="0"/>
              </a:rPr>
              <a:t>ar</a:t>
            </a:r>
            <a:r>
              <a:rPr lang="en-US" sz="1600" dirty="0" smtClean="0">
                <a:latin typeface="AcadNusx" pitchFamily="2" charset="0"/>
              </a:rPr>
              <a:t> </a:t>
            </a:r>
            <a:r>
              <a:rPr lang="en-US" sz="1600" dirty="0" err="1" smtClean="0">
                <a:latin typeface="AcadNusx" pitchFamily="2" charset="0"/>
              </a:rPr>
              <a:t>aris</a:t>
            </a:r>
            <a:r>
              <a:rPr lang="en-US" sz="1600" dirty="0" smtClean="0">
                <a:latin typeface="AcadNusx" pitchFamily="2" charset="0"/>
              </a:rPr>
              <a:t> </a:t>
            </a:r>
            <a:r>
              <a:rPr lang="en-US" sz="1600" dirty="0" smtClean="0"/>
              <a:t>HTML-</a:t>
            </a:r>
            <a:r>
              <a:rPr lang="en-US" sz="1600" dirty="0" err="1" smtClean="0">
                <a:latin typeface="AcadNusx" pitchFamily="2" charset="0"/>
              </a:rPr>
              <a:t>Si</a:t>
            </a:r>
            <a:r>
              <a:rPr lang="en-US" sz="1600" dirty="0" smtClean="0">
                <a:latin typeface="AcadNusx" pitchFamily="2" charset="0"/>
              </a:rPr>
              <a:t> </a:t>
            </a:r>
            <a:r>
              <a:rPr lang="en-US" sz="1600" dirty="0" err="1" smtClean="0">
                <a:latin typeface="AcadNusx" pitchFamily="2" charset="0"/>
              </a:rPr>
              <a:t>da</a:t>
            </a:r>
            <a:r>
              <a:rPr lang="en-US" sz="1600" dirty="0" smtClean="0">
                <a:latin typeface="AcadNusx" pitchFamily="2" charset="0"/>
              </a:rPr>
              <a:t> </a:t>
            </a:r>
            <a:r>
              <a:rPr lang="en-US" sz="1600" dirty="0" err="1" smtClean="0">
                <a:latin typeface="AcadNusx" pitchFamily="2" charset="0"/>
              </a:rPr>
              <a:t>aris</a:t>
            </a:r>
            <a:r>
              <a:rPr lang="en-US" sz="1600" dirty="0" smtClean="0">
                <a:latin typeface="AcadNusx" pitchFamily="2" charset="0"/>
              </a:rPr>
              <a:t> </a:t>
            </a:r>
            <a:r>
              <a:rPr lang="en-US" sz="1600" dirty="0" smtClean="0"/>
              <a:t>CSS </a:t>
            </a:r>
            <a:r>
              <a:rPr lang="en-US" sz="1600" dirty="0" err="1" smtClean="0">
                <a:latin typeface="AcadNusx" pitchFamily="2" charset="0"/>
              </a:rPr>
              <a:t>enaSi</a:t>
            </a:r>
            <a:r>
              <a:rPr lang="en-US" sz="1600" dirty="0" smtClean="0">
                <a:latin typeface="AcadNusx" pitchFamily="2" charset="0"/>
              </a:rPr>
              <a:t>. </a:t>
            </a:r>
          </a:p>
          <a:p>
            <a:pPr>
              <a:buNone/>
            </a:pPr>
            <a:r>
              <a:rPr lang="en-US" sz="1600" dirty="0" err="1" smtClean="0">
                <a:latin typeface="AcadNusx" pitchFamily="2" charset="0"/>
              </a:rPr>
              <a:t>mag</a:t>
            </a:r>
            <a:r>
              <a:rPr lang="en-US" sz="1600" dirty="0" smtClean="0">
                <a:latin typeface="AcadNusx" pitchFamily="2" charset="0"/>
              </a:rPr>
              <a:t>. </a:t>
            </a:r>
            <a:r>
              <a:rPr lang="en-US" sz="1600" dirty="0" err="1" smtClean="0">
                <a:latin typeface="AcadNusx" pitchFamily="2" charset="0"/>
              </a:rPr>
              <a:t>asoebs</a:t>
            </a:r>
            <a:r>
              <a:rPr lang="en-US" sz="1600" dirty="0" smtClean="0">
                <a:latin typeface="AcadNusx" pitchFamily="2" charset="0"/>
              </a:rPr>
              <a:t> </a:t>
            </a:r>
            <a:r>
              <a:rPr lang="en-US" sz="1600" dirty="0" err="1" smtClean="0">
                <a:latin typeface="AcadNusx" pitchFamily="2" charset="0"/>
              </a:rPr>
              <a:t>Soris</a:t>
            </a:r>
            <a:r>
              <a:rPr lang="en-US" sz="1600" dirty="0" smtClean="0">
                <a:latin typeface="AcadNusx" pitchFamily="2" charset="0"/>
              </a:rPr>
              <a:t> </a:t>
            </a:r>
            <a:r>
              <a:rPr lang="en-US" sz="1600" dirty="0" err="1" smtClean="0">
                <a:latin typeface="AcadNusx" pitchFamily="2" charset="0"/>
              </a:rPr>
              <a:t>daSorebaa</a:t>
            </a:r>
            <a:r>
              <a:rPr lang="en-US" sz="1600" dirty="0" smtClean="0">
                <a:latin typeface="AcadNusx" pitchFamily="2" charset="0"/>
              </a:rPr>
              <a:t> 7 </a:t>
            </a:r>
          </a:p>
          <a:p>
            <a:pPr>
              <a:buNone/>
            </a:pPr>
            <a:r>
              <a:rPr lang="en-US" sz="1600" dirty="0" smtClean="0"/>
              <a:t>&lt;font style=”letter-spacing:7”&gt; </a:t>
            </a:r>
            <a:r>
              <a:rPr lang="en-US" sz="1600" dirty="0" err="1" smtClean="0"/>
              <a:t>Hellooo</a:t>
            </a:r>
            <a:r>
              <a:rPr lang="en-US" sz="1600" dirty="0" smtClean="0"/>
              <a:t> this is my Page &lt;/font&gt;</a:t>
            </a: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a:bodyPr>
          <a:lstStyle/>
          <a:p>
            <a:pPr>
              <a:buNone/>
            </a:pPr>
            <a:r>
              <a:rPr lang="en-US" sz="1600" b="1" dirty="0" smtClean="0"/>
              <a:t>2) GLOBAL STYLE SHEETS</a:t>
            </a:r>
            <a:r>
              <a:rPr lang="en-US" sz="1600" dirty="0" smtClean="0"/>
              <a:t> – </a:t>
            </a:r>
            <a:r>
              <a:rPr lang="en-US" sz="1600" b="1" dirty="0" err="1" smtClean="0">
                <a:latin typeface="AcadNusx" pitchFamily="2" charset="0"/>
              </a:rPr>
              <a:t>globaluri</a:t>
            </a:r>
            <a:r>
              <a:rPr lang="en-US" sz="1600" b="1" dirty="0" smtClean="0">
                <a:latin typeface="AcadNusx" pitchFamily="2" charset="0"/>
              </a:rPr>
              <a:t> (</a:t>
            </a:r>
            <a:r>
              <a:rPr lang="en-US" sz="1600" b="1" dirty="0" err="1" smtClean="0">
                <a:latin typeface="AcadNusx" pitchFamily="2" charset="0"/>
              </a:rPr>
              <a:t>Sida</a:t>
            </a:r>
            <a:r>
              <a:rPr lang="en-US" sz="1600" b="1" dirty="0" smtClean="0">
                <a:latin typeface="AcadNusx" pitchFamily="2" charset="0"/>
              </a:rPr>
              <a:t>) </a:t>
            </a:r>
            <a:r>
              <a:rPr lang="en-US" sz="1600" b="1" dirty="0" err="1" smtClean="0">
                <a:latin typeface="AcadNusx" pitchFamily="2" charset="0"/>
              </a:rPr>
              <a:t>stili</a:t>
            </a:r>
            <a:r>
              <a:rPr lang="en-US" sz="1600" b="1" dirty="0" smtClean="0">
                <a:latin typeface="AcadNusx" pitchFamily="2" charset="0"/>
              </a:rPr>
              <a:t>.</a:t>
            </a:r>
            <a:r>
              <a:rPr lang="en-US" sz="1600" dirty="0" smtClean="0">
                <a:latin typeface="AcadNusx" pitchFamily="2" charset="0"/>
              </a:rPr>
              <a:t> </a:t>
            </a:r>
          </a:p>
          <a:p>
            <a:pPr>
              <a:buNone/>
            </a:pPr>
            <a:r>
              <a:rPr lang="en-US" sz="1600" dirty="0" smtClean="0"/>
              <a:t> </a:t>
            </a:r>
          </a:p>
          <a:p>
            <a:pPr>
              <a:buNone/>
            </a:pPr>
            <a:r>
              <a:rPr lang="en-US" sz="1600" dirty="0" smtClean="0">
                <a:latin typeface="AcadNusx" pitchFamily="2" charset="0"/>
              </a:rPr>
              <a:t>am </a:t>
            </a:r>
            <a:r>
              <a:rPr lang="en-US" sz="1600" dirty="0" err="1" smtClean="0">
                <a:latin typeface="AcadNusx" pitchFamily="2" charset="0"/>
              </a:rPr>
              <a:t>SemTxvevaSi</a:t>
            </a:r>
            <a:r>
              <a:rPr lang="en-US" sz="1600" dirty="0" smtClean="0">
                <a:latin typeface="AcadNusx" pitchFamily="2" charset="0"/>
              </a:rPr>
              <a:t> </a:t>
            </a:r>
            <a:r>
              <a:rPr lang="en-US" sz="1600" dirty="0" err="1" smtClean="0">
                <a:latin typeface="AcadNusx" pitchFamily="2" charset="0"/>
              </a:rPr>
              <a:t>stilis</a:t>
            </a:r>
            <a:r>
              <a:rPr lang="en-US" sz="1600" dirty="0" smtClean="0">
                <a:latin typeface="AcadNusx" pitchFamily="2" charset="0"/>
              </a:rPr>
              <a:t> </a:t>
            </a:r>
            <a:r>
              <a:rPr lang="en-US" sz="1600" dirty="0" err="1" smtClean="0">
                <a:latin typeface="AcadNusx" pitchFamily="2" charset="0"/>
              </a:rPr>
              <a:t>Tvisebebis</a:t>
            </a:r>
            <a:r>
              <a:rPr lang="en-US" sz="1600" dirty="0" smtClean="0">
                <a:latin typeface="AcadNusx" pitchFamily="2" charset="0"/>
              </a:rPr>
              <a:t> </a:t>
            </a:r>
            <a:r>
              <a:rPr lang="en-US" sz="1600" dirty="0" err="1" smtClean="0">
                <a:latin typeface="AcadNusx" pitchFamily="2" charset="0"/>
              </a:rPr>
              <a:t>aRwera</a:t>
            </a:r>
            <a:r>
              <a:rPr lang="en-US" sz="1600" dirty="0" smtClean="0">
                <a:latin typeface="AcadNusx" pitchFamily="2" charset="0"/>
              </a:rPr>
              <a:t> </a:t>
            </a:r>
            <a:r>
              <a:rPr lang="en-US" sz="1600" dirty="0" err="1" smtClean="0">
                <a:latin typeface="AcadNusx" pitchFamily="2" charset="0"/>
              </a:rPr>
              <a:t>xdeba</a:t>
            </a:r>
            <a:r>
              <a:rPr lang="en-US" sz="1600" dirty="0" smtClean="0">
                <a:latin typeface="AcadNusx" pitchFamily="2" charset="0"/>
              </a:rPr>
              <a:t> </a:t>
            </a:r>
            <a:r>
              <a:rPr lang="en-US" sz="1600" dirty="0" err="1" smtClean="0">
                <a:latin typeface="AcadNusx" pitchFamily="2" charset="0"/>
              </a:rPr>
              <a:t>veb</a:t>
            </a:r>
            <a:r>
              <a:rPr lang="en-US" sz="1600" dirty="0" smtClean="0">
                <a:latin typeface="AcadNusx" pitchFamily="2" charset="0"/>
              </a:rPr>
              <a:t> </a:t>
            </a:r>
            <a:r>
              <a:rPr lang="en-US" sz="1600" dirty="0" err="1" smtClean="0">
                <a:latin typeface="AcadNusx" pitchFamily="2" charset="0"/>
              </a:rPr>
              <a:t>dokumntis</a:t>
            </a:r>
            <a:r>
              <a:rPr lang="en-US" sz="1600" dirty="0" smtClean="0">
                <a:latin typeface="AcadNusx" pitchFamily="2" charset="0"/>
              </a:rPr>
              <a:t> </a:t>
            </a:r>
            <a:r>
              <a:rPr lang="en-US" sz="1600" dirty="0" err="1" smtClean="0">
                <a:latin typeface="AcadNusx" pitchFamily="2" charset="0"/>
              </a:rPr>
              <a:t>dasawyisSi</a:t>
            </a:r>
            <a:r>
              <a:rPr lang="en-US" sz="1600" dirty="0" smtClean="0">
                <a:latin typeface="AcadNusx" pitchFamily="2" charset="0"/>
              </a:rPr>
              <a:t> </a:t>
            </a:r>
            <a:r>
              <a:rPr lang="en-US" sz="1600" dirty="0" smtClean="0"/>
              <a:t>(&lt;head&gt;-</a:t>
            </a:r>
            <a:r>
              <a:rPr lang="en-US" sz="1600" dirty="0" err="1" smtClean="0">
                <a:latin typeface="AcadNusx" pitchFamily="2" charset="0"/>
              </a:rPr>
              <a:t>Si</a:t>
            </a:r>
            <a:r>
              <a:rPr lang="en-US" sz="1600" dirty="0" smtClean="0">
                <a:latin typeface="AcadNusx" pitchFamily="2" charset="0"/>
              </a:rPr>
              <a:t>) </a:t>
            </a:r>
            <a:r>
              <a:rPr lang="en-US" sz="1600" dirty="0" err="1" smtClean="0">
                <a:latin typeface="AcadNusx" pitchFamily="2" charset="0"/>
              </a:rPr>
              <a:t>da</a:t>
            </a:r>
            <a:r>
              <a:rPr lang="en-US" sz="1600" dirty="0" smtClean="0">
                <a:latin typeface="AcadNusx" pitchFamily="2" charset="0"/>
              </a:rPr>
              <a:t> </a:t>
            </a:r>
            <a:r>
              <a:rPr lang="en-US" sz="1600" dirty="0" err="1" smtClean="0">
                <a:latin typeface="AcadNusx" pitchFamily="2" charset="0"/>
              </a:rPr>
              <a:t>gamoyeneba</a:t>
            </a:r>
            <a:r>
              <a:rPr lang="en-US" sz="1600" dirty="0" smtClean="0">
                <a:latin typeface="AcadNusx" pitchFamily="2" charset="0"/>
              </a:rPr>
              <a:t> </a:t>
            </a:r>
            <a:r>
              <a:rPr lang="en-US" sz="1600" dirty="0" err="1" smtClean="0">
                <a:latin typeface="AcadNusx" pitchFamily="2" charset="0"/>
              </a:rPr>
              <a:t>xdeba</a:t>
            </a:r>
            <a:r>
              <a:rPr lang="en-US" sz="1600" dirty="0" smtClean="0">
                <a:latin typeface="AcadNusx" pitchFamily="2" charset="0"/>
              </a:rPr>
              <a:t> </a:t>
            </a:r>
            <a:r>
              <a:rPr lang="en-US" sz="1600" dirty="0" err="1" smtClean="0">
                <a:latin typeface="AcadNusx" pitchFamily="2" charset="0"/>
              </a:rPr>
              <a:t>mTliani</a:t>
            </a:r>
            <a:r>
              <a:rPr lang="en-US" sz="1600" dirty="0" smtClean="0">
                <a:latin typeface="AcadNusx" pitchFamily="2" charset="0"/>
              </a:rPr>
              <a:t> </a:t>
            </a:r>
            <a:r>
              <a:rPr lang="en-US" sz="1600" dirty="0" err="1" smtClean="0">
                <a:latin typeface="AcadNusx" pitchFamily="2" charset="0"/>
              </a:rPr>
              <a:t>dokumentis</a:t>
            </a:r>
            <a:r>
              <a:rPr lang="en-US" sz="1600" dirty="0" smtClean="0">
                <a:latin typeface="AcadNusx" pitchFamily="2" charset="0"/>
              </a:rPr>
              <a:t> </a:t>
            </a:r>
            <a:r>
              <a:rPr lang="en-US" sz="1600" dirty="0" err="1" smtClean="0">
                <a:latin typeface="AcadNusx" pitchFamily="2" charset="0"/>
              </a:rPr>
              <a:t>farglebSi</a:t>
            </a:r>
            <a:r>
              <a:rPr lang="en-US" sz="1600" dirty="0" smtClean="0">
                <a:latin typeface="AcadNusx" pitchFamily="2" charset="0"/>
              </a:rPr>
              <a:t>.</a:t>
            </a:r>
          </a:p>
          <a:p>
            <a:pPr>
              <a:buNone/>
            </a:pPr>
            <a:r>
              <a:rPr lang="en-US" sz="1600" dirty="0" err="1" smtClean="0">
                <a:latin typeface="AcadNusx" pitchFamily="2" charset="0"/>
              </a:rPr>
              <a:t>mag</a:t>
            </a:r>
            <a:r>
              <a:rPr lang="en-US" sz="1600" dirty="0" smtClean="0">
                <a:latin typeface="AcadNusx" pitchFamily="2" charset="0"/>
              </a:rPr>
              <a:t>.</a:t>
            </a:r>
          </a:p>
          <a:p>
            <a:pPr>
              <a:buNone/>
            </a:pPr>
            <a:r>
              <a:rPr lang="en-US" sz="1600" dirty="0" smtClean="0"/>
              <a:t>&lt;html&gt;</a:t>
            </a:r>
          </a:p>
          <a:p>
            <a:pPr>
              <a:buNone/>
            </a:pPr>
            <a:r>
              <a:rPr lang="en-US" sz="1600" dirty="0" smtClean="0"/>
              <a:t>&lt;title&gt;</a:t>
            </a:r>
            <a:r>
              <a:rPr lang="en-US" sz="1600" dirty="0" err="1" smtClean="0"/>
              <a:t>tsu</a:t>
            </a:r>
            <a:r>
              <a:rPr lang="en-US" sz="1600" dirty="0" smtClean="0"/>
              <a:t>&lt;/title&gt;</a:t>
            </a:r>
          </a:p>
          <a:p>
            <a:pPr>
              <a:buNone/>
            </a:pPr>
            <a:r>
              <a:rPr lang="en-US" sz="1600" b="1" dirty="0" smtClean="0"/>
              <a:t>&lt;style type=text/</a:t>
            </a:r>
            <a:r>
              <a:rPr lang="en-US" sz="1600" b="1" dirty="0" err="1" smtClean="0"/>
              <a:t>css</a:t>
            </a:r>
            <a:r>
              <a:rPr lang="en-US" sz="1600" b="1" dirty="0" smtClean="0"/>
              <a:t>&gt;</a:t>
            </a:r>
            <a:endParaRPr lang="en-US" sz="1600" dirty="0" smtClean="0"/>
          </a:p>
          <a:p>
            <a:pPr>
              <a:buNone/>
            </a:pPr>
            <a:r>
              <a:rPr lang="en-US" sz="1600" b="1" dirty="0" smtClean="0"/>
              <a:t>    H1 {font-family: </a:t>
            </a:r>
            <a:r>
              <a:rPr lang="en-US" sz="1600" b="1" dirty="0" err="1" smtClean="0"/>
              <a:t>verdana</a:t>
            </a:r>
            <a:r>
              <a:rPr lang="en-US" sz="1600" b="1" dirty="0" smtClean="0"/>
              <a:t>; font-size: 16; font-weight: bold}</a:t>
            </a:r>
            <a:endParaRPr lang="en-US" sz="1600" dirty="0" smtClean="0"/>
          </a:p>
          <a:p>
            <a:pPr>
              <a:buNone/>
            </a:pPr>
            <a:r>
              <a:rPr lang="en-US" sz="1600" b="1" dirty="0" smtClean="0"/>
              <a:t>    H2 {font-family: </a:t>
            </a:r>
            <a:r>
              <a:rPr lang="en-US" sz="1600" b="1" dirty="0" err="1" smtClean="0"/>
              <a:t>arial</a:t>
            </a:r>
            <a:r>
              <a:rPr lang="en-US" sz="1600" b="1" dirty="0" smtClean="0"/>
              <a:t>; font-size: 16; color: white}</a:t>
            </a:r>
            <a:endParaRPr lang="en-US" sz="1600" dirty="0" smtClean="0"/>
          </a:p>
          <a:p>
            <a:pPr>
              <a:buNone/>
            </a:pPr>
            <a:r>
              <a:rPr lang="en-US" sz="1600" b="1" dirty="0" smtClean="0"/>
              <a:t>    body {background-color: gray}</a:t>
            </a:r>
            <a:endParaRPr lang="en-US" sz="1600" dirty="0" smtClean="0"/>
          </a:p>
          <a:p>
            <a:pPr>
              <a:buNone/>
            </a:pPr>
            <a:r>
              <a:rPr lang="en-US" sz="1600" b="1" dirty="0" smtClean="0"/>
              <a:t>&lt;/style&gt;</a:t>
            </a:r>
            <a:endParaRPr lang="en-US" sz="1600" dirty="0" smtClean="0"/>
          </a:p>
          <a:p>
            <a:pPr>
              <a:buNone/>
            </a:pPr>
            <a:r>
              <a:rPr lang="en-US" sz="1600" dirty="0" smtClean="0"/>
              <a:t>&lt;body&gt;</a:t>
            </a:r>
          </a:p>
          <a:p>
            <a:pPr>
              <a:buNone/>
            </a:pPr>
            <a:r>
              <a:rPr lang="en-US" sz="1600" dirty="0" smtClean="0"/>
              <a:t>&lt;p align=”center”&gt;  &lt;h1&gt;  </a:t>
            </a:r>
            <a:r>
              <a:rPr lang="en-US" sz="1600" dirty="0" err="1" smtClean="0"/>
              <a:t>Helloooooo</a:t>
            </a:r>
            <a:r>
              <a:rPr lang="en-US" sz="1600" dirty="0" smtClean="0"/>
              <a:t>  &lt;/h1&gt; &lt;/p&gt;</a:t>
            </a:r>
          </a:p>
          <a:p>
            <a:pPr>
              <a:buNone/>
            </a:pPr>
            <a:r>
              <a:rPr lang="en-US" sz="1600" dirty="0" smtClean="0"/>
              <a:t>&lt;p align=”center”&gt;  &lt;h2&gt; hi I’m White &lt;/h2&gt; &lt;/p&gt;</a:t>
            </a:r>
          </a:p>
          <a:p>
            <a:pPr>
              <a:buNone/>
            </a:pPr>
            <a:r>
              <a:rPr lang="en-US" sz="1600" dirty="0" smtClean="0"/>
              <a:t>&lt;/p&gt;</a:t>
            </a:r>
          </a:p>
          <a:p>
            <a:pPr>
              <a:buNone/>
            </a:pPr>
            <a:r>
              <a:rPr lang="en-US" sz="1600" dirty="0" smtClean="0"/>
              <a:t>&lt;/body&gt;</a:t>
            </a:r>
          </a:p>
          <a:p>
            <a:pPr>
              <a:buNone/>
            </a:pPr>
            <a:r>
              <a:rPr lang="en-US" sz="1600" dirty="0" smtClean="0"/>
              <a:t>&lt;/html&gt;</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274638"/>
            <a:ext cx="6786610" cy="439718"/>
          </a:xfrm>
        </p:spPr>
        <p:txBody>
          <a:bodyPr>
            <a:normAutofit fontScale="90000"/>
          </a:bodyPr>
          <a:lstStyle/>
          <a:p>
            <a:r>
              <a:rPr lang="en-US" sz="1800" b="1" dirty="0" smtClean="0"/>
              <a:t>3) LINKED STYLE SHEETS -  </a:t>
            </a:r>
            <a:r>
              <a:rPr lang="en-US" sz="2400" dirty="0" err="1" smtClean="0">
                <a:latin typeface="AcadNusx" pitchFamily="2" charset="0"/>
              </a:rPr>
              <a:t>dakavSirebuli</a:t>
            </a:r>
            <a:r>
              <a:rPr lang="en-US" sz="2400" dirty="0" smtClean="0">
                <a:latin typeface="AcadNusx" pitchFamily="2" charset="0"/>
              </a:rPr>
              <a:t> </a:t>
            </a:r>
            <a:r>
              <a:rPr lang="en-US" sz="2400" dirty="0" err="1" smtClean="0">
                <a:latin typeface="AcadNusx" pitchFamily="2" charset="0"/>
              </a:rPr>
              <a:t>stilebi</a:t>
            </a:r>
            <a:r>
              <a:rPr lang="en-US" sz="2400" dirty="0" smtClean="0">
                <a:latin typeface="AcadNusx" pitchFamily="2" charset="0"/>
              </a:rPr>
              <a:t> </a:t>
            </a:r>
            <a:br>
              <a:rPr lang="en-US" sz="2400" dirty="0" smtClean="0">
                <a:latin typeface="AcadNusx" pitchFamily="2" charset="0"/>
              </a:rPr>
            </a:br>
            <a:endParaRPr lang="en-US" sz="1800" dirty="0"/>
          </a:p>
        </p:txBody>
      </p:sp>
      <p:sp>
        <p:nvSpPr>
          <p:cNvPr id="3" name="Content Placeholder 2"/>
          <p:cNvSpPr>
            <a:spLocks noGrp="1"/>
          </p:cNvSpPr>
          <p:nvPr>
            <p:ph idx="1"/>
          </p:nvPr>
        </p:nvSpPr>
        <p:spPr>
          <a:xfrm>
            <a:off x="457200" y="571480"/>
            <a:ext cx="8229600" cy="5929354"/>
          </a:xfrm>
        </p:spPr>
        <p:txBody>
          <a:bodyPr>
            <a:noAutofit/>
          </a:bodyPr>
          <a:lstStyle/>
          <a:p>
            <a:pPr>
              <a:buNone/>
            </a:pPr>
            <a:r>
              <a:rPr lang="en-US" sz="1500" dirty="0" smtClean="0"/>
              <a:t> </a:t>
            </a:r>
            <a:r>
              <a:rPr lang="en-US" sz="1500" dirty="0" err="1" smtClean="0">
                <a:latin typeface="AcadNusx" pitchFamily="2" charset="0"/>
              </a:rPr>
              <a:t>dakavSirebuli</a:t>
            </a:r>
            <a:r>
              <a:rPr lang="en-US" sz="1500" dirty="0" smtClean="0">
                <a:latin typeface="AcadNusx" pitchFamily="2" charset="0"/>
              </a:rPr>
              <a:t> </a:t>
            </a:r>
            <a:r>
              <a:rPr lang="en-US" sz="1500" dirty="0" err="1" smtClean="0">
                <a:latin typeface="AcadNusx" pitchFamily="2" charset="0"/>
              </a:rPr>
              <a:t>saxis</a:t>
            </a:r>
            <a:r>
              <a:rPr lang="en-US" sz="1500" dirty="0" smtClean="0">
                <a:latin typeface="AcadNusx" pitchFamily="2" charset="0"/>
              </a:rPr>
              <a:t> </a:t>
            </a:r>
            <a:r>
              <a:rPr lang="en-US" sz="1500" dirty="0" err="1" smtClean="0">
                <a:latin typeface="AcadNusx" pitchFamily="2" charset="0"/>
              </a:rPr>
              <a:t>stilis</a:t>
            </a:r>
            <a:r>
              <a:rPr lang="en-US" sz="1500" dirty="0" smtClean="0">
                <a:latin typeface="AcadNusx" pitchFamily="2" charset="0"/>
              </a:rPr>
              <a:t> </a:t>
            </a:r>
            <a:r>
              <a:rPr lang="en-US" sz="1500" dirty="0" err="1" smtClean="0">
                <a:latin typeface="AcadNusx" pitchFamily="2" charset="0"/>
              </a:rPr>
              <a:t>gamoyeneba</a:t>
            </a:r>
            <a:r>
              <a:rPr lang="en-US" sz="1500" dirty="0" smtClean="0">
                <a:latin typeface="AcadNusx" pitchFamily="2" charset="0"/>
              </a:rPr>
              <a:t> </a:t>
            </a:r>
            <a:r>
              <a:rPr lang="en-US" sz="1500" dirty="0" err="1" smtClean="0">
                <a:latin typeface="AcadNusx" pitchFamily="2" charset="0"/>
              </a:rPr>
              <a:t>mizan­Sewonilia</a:t>
            </a:r>
            <a:r>
              <a:rPr lang="en-US" sz="1500" dirty="0" smtClean="0">
                <a:latin typeface="AcadNusx" pitchFamily="2" charset="0"/>
              </a:rPr>
              <a:t> </a:t>
            </a:r>
            <a:r>
              <a:rPr lang="en-US" sz="1500" dirty="0" err="1" smtClean="0">
                <a:latin typeface="AcadNusx" pitchFamily="2" charset="0"/>
              </a:rPr>
              <a:t>da</a:t>
            </a:r>
            <a:r>
              <a:rPr lang="en-US" sz="1500" dirty="0" smtClean="0">
                <a:latin typeface="AcadNusx" pitchFamily="2" charset="0"/>
              </a:rPr>
              <a:t> </a:t>
            </a:r>
            <a:r>
              <a:rPr lang="en-US" sz="1500" dirty="0" err="1" smtClean="0">
                <a:latin typeface="AcadNusx" pitchFamily="2" charset="0"/>
              </a:rPr>
              <a:t>mosaxerxebeli</a:t>
            </a:r>
            <a:r>
              <a:rPr lang="en-US" sz="1500" dirty="0" smtClean="0">
                <a:latin typeface="AcadNusx" pitchFamily="2" charset="0"/>
              </a:rPr>
              <a:t>, </a:t>
            </a:r>
            <a:r>
              <a:rPr lang="en-US" sz="1500" dirty="0" err="1" smtClean="0">
                <a:latin typeface="AcadNusx" pitchFamily="2" charset="0"/>
              </a:rPr>
              <a:t>roca</a:t>
            </a:r>
            <a:r>
              <a:rPr lang="en-US" sz="1500" dirty="0" smtClean="0">
                <a:latin typeface="AcadNusx" pitchFamily="2" charset="0"/>
              </a:rPr>
              <a:t> </a:t>
            </a:r>
            <a:r>
              <a:rPr lang="en-US" sz="1500" dirty="0" err="1" smtClean="0">
                <a:latin typeface="AcadNusx" pitchFamily="2" charset="0"/>
              </a:rPr>
              <a:t>vqmniT</a:t>
            </a:r>
            <a:r>
              <a:rPr lang="en-US" sz="1500" dirty="0" smtClean="0">
                <a:latin typeface="AcadNusx" pitchFamily="2" charset="0"/>
              </a:rPr>
              <a:t> </a:t>
            </a:r>
            <a:r>
              <a:rPr lang="en-US" sz="1500" dirty="0" err="1" smtClean="0">
                <a:latin typeface="AcadNusx" pitchFamily="2" charset="0"/>
              </a:rPr>
              <a:t>ertidaigive</a:t>
            </a:r>
            <a:r>
              <a:rPr lang="en-US" sz="1500" dirty="0" smtClean="0">
                <a:latin typeface="AcadNusx" pitchFamily="2" charset="0"/>
              </a:rPr>
              <a:t> </a:t>
            </a:r>
            <a:r>
              <a:rPr lang="en-US" sz="1500" dirty="0" err="1" smtClean="0">
                <a:latin typeface="AcadNusx" pitchFamily="2" charset="0"/>
              </a:rPr>
              <a:t>stilis</a:t>
            </a:r>
            <a:r>
              <a:rPr lang="en-US" sz="1500" dirty="0" smtClean="0">
                <a:latin typeface="AcadNusx" pitchFamily="2" charset="0"/>
              </a:rPr>
              <a:t> </a:t>
            </a:r>
            <a:r>
              <a:rPr lang="en-US" sz="1500" dirty="0" err="1" smtClean="0">
                <a:latin typeface="AcadNusx" pitchFamily="2" charset="0"/>
              </a:rPr>
              <a:t>ramode­nime</a:t>
            </a:r>
            <a:r>
              <a:rPr lang="en-US" sz="1500" dirty="0" smtClean="0">
                <a:latin typeface="AcadNusx" pitchFamily="2" charset="0"/>
              </a:rPr>
              <a:t> </a:t>
            </a:r>
            <a:r>
              <a:rPr lang="en-US" sz="1500" dirty="0" err="1" smtClean="0">
                <a:latin typeface="AcadNusx" pitchFamily="2" charset="0"/>
              </a:rPr>
              <a:t>veb</a:t>
            </a:r>
            <a:r>
              <a:rPr lang="en-US" sz="1500" dirty="0" smtClean="0">
                <a:latin typeface="AcadNusx" pitchFamily="2" charset="0"/>
              </a:rPr>
              <a:t> </a:t>
            </a:r>
            <a:r>
              <a:rPr lang="en-US" sz="1500" dirty="0" err="1" smtClean="0">
                <a:latin typeface="AcadNusx" pitchFamily="2" charset="0"/>
              </a:rPr>
              <a:t>gverds</a:t>
            </a:r>
            <a:r>
              <a:rPr lang="en-US" sz="1500" dirty="0" smtClean="0">
                <a:latin typeface="AcadNusx" pitchFamily="2" charset="0"/>
              </a:rPr>
              <a:t>.</a:t>
            </a:r>
          </a:p>
          <a:p>
            <a:pPr>
              <a:buNone/>
            </a:pPr>
            <a:r>
              <a:rPr lang="en-US" sz="1500" dirty="0" smtClean="0">
                <a:latin typeface="AcadNusx" pitchFamily="2" charset="0"/>
              </a:rPr>
              <a:t>am </a:t>
            </a:r>
            <a:r>
              <a:rPr lang="en-US" sz="1500" dirty="0" err="1" smtClean="0">
                <a:latin typeface="AcadNusx" pitchFamily="2" charset="0"/>
              </a:rPr>
              <a:t>SemTxvevaSi</a:t>
            </a:r>
            <a:r>
              <a:rPr lang="en-US" sz="1500" dirty="0" smtClean="0">
                <a:latin typeface="AcadNusx" pitchFamily="2" charset="0"/>
              </a:rPr>
              <a:t> </a:t>
            </a:r>
            <a:r>
              <a:rPr lang="en-US" sz="1500" dirty="0" err="1" smtClean="0">
                <a:latin typeface="AcadNusx" pitchFamily="2" charset="0"/>
              </a:rPr>
              <a:t>stilis</a:t>
            </a:r>
            <a:r>
              <a:rPr lang="en-US" sz="1500" dirty="0" smtClean="0">
                <a:latin typeface="AcadNusx" pitchFamily="2" charset="0"/>
              </a:rPr>
              <a:t> </a:t>
            </a:r>
            <a:r>
              <a:rPr lang="en-US" sz="1500" dirty="0" err="1" smtClean="0">
                <a:latin typeface="AcadNusx" pitchFamily="2" charset="0"/>
              </a:rPr>
              <a:t>aRwera</a:t>
            </a:r>
            <a:r>
              <a:rPr lang="en-US" sz="1500" dirty="0" smtClean="0">
                <a:latin typeface="AcadNusx" pitchFamily="2" charset="0"/>
              </a:rPr>
              <a:t> </a:t>
            </a:r>
            <a:r>
              <a:rPr lang="en-US" sz="1500" dirty="0" err="1" smtClean="0">
                <a:latin typeface="AcadNusx" pitchFamily="2" charset="0"/>
              </a:rPr>
              <a:t>xdeba</a:t>
            </a:r>
            <a:r>
              <a:rPr lang="en-US" sz="1500" dirty="0" smtClean="0">
                <a:latin typeface="AcadNusx" pitchFamily="2" charset="0"/>
              </a:rPr>
              <a:t> </a:t>
            </a:r>
            <a:r>
              <a:rPr lang="en-US" sz="1500" dirty="0" err="1" smtClean="0">
                <a:latin typeface="AcadNusx" pitchFamily="2" charset="0"/>
              </a:rPr>
              <a:t>calke</a:t>
            </a:r>
            <a:r>
              <a:rPr lang="en-US" sz="1500" dirty="0" smtClean="0">
                <a:latin typeface="AcadNusx" pitchFamily="2" charset="0"/>
              </a:rPr>
              <a:t> </a:t>
            </a:r>
            <a:r>
              <a:rPr lang="en-US" sz="1500" dirty="0" err="1" smtClean="0">
                <a:latin typeface="AcadNusx" pitchFamily="2" charset="0"/>
              </a:rPr>
              <a:t>failSi</a:t>
            </a:r>
            <a:r>
              <a:rPr lang="en-US" sz="1500" dirty="0" smtClean="0">
                <a:latin typeface="AcadNusx" pitchFamily="2" charset="0"/>
              </a:rPr>
              <a:t>, </a:t>
            </a:r>
            <a:r>
              <a:rPr lang="en-US" sz="1500" dirty="0" err="1" smtClean="0">
                <a:latin typeface="AcadNusx" pitchFamily="2" charset="0"/>
              </a:rPr>
              <a:t>romelsac</a:t>
            </a:r>
            <a:r>
              <a:rPr lang="en-US" sz="1500" dirty="0" smtClean="0">
                <a:latin typeface="AcadNusx" pitchFamily="2" charset="0"/>
              </a:rPr>
              <a:t> </a:t>
            </a:r>
            <a:r>
              <a:rPr lang="en-US" sz="1500" dirty="0" err="1" smtClean="0">
                <a:latin typeface="AcadNusx" pitchFamily="2" charset="0"/>
              </a:rPr>
              <a:t>Semdeg</a:t>
            </a:r>
            <a:r>
              <a:rPr lang="en-US" sz="1500" dirty="0" smtClean="0">
                <a:latin typeface="AcadNusx" pitchFamily="2" charset="0"/>
              </a:rPr>
              <a:t> </a:t>
            </a:r>
            <a:r>
              <a:rPr lang="en-US" sz="1500" dirty="0" err="1" smtClean="0">
                <a:latin typeface="AcadNusx" pitchFamily="2" charset="0"/>
              </a:rPr>
              <a:t>vimaxsovrebT</a:t>
            </a:r>
            <a:r>
              <a:rPr lang="en-US" sz="1500" dirty="0" smtClean="0">
                <a:latin typeface="AcadNusx" pitchFamily="2" charset="0"/>
              </a:rPr>
              <a:t> </a:t>
            </a:r>
            <a:r>
              <a:rPr lang="en-US" sz="1500" dirty="0" err="1" smtClean="0"/>
              <a:t>css-</a:t>
            </a:r>
            <a:r>
              <a:rPr lang="en-US" sz="1500" dirty="0" err="1" smtClean="0">
                <a:latin typeface="AcadNusx" pitchFamily="2" charset="0"/>
              </a:rPr>
              <a:t>formatiT</a:t>
            </a:r>
            <a:r>
              <a:rPr lang="en-US" sz="1500" dirty="0" smtClean="0">
                <a:latin typeface="AcadNusx" pitchFamily="2" charset="0"/>
              </a:rPr>
              <a:t> </a:t>
            </a:r>
            <a:r>
              <a:rPr lang="en-US" sz="1500" dirty="0" err="1" smtClean="0">
                <a:latin typeface="AcadNusx" pitchFamily="2" charset="0"/>
              </a:rPr>
              <a:t>anu</a:t>
            </a:r>
            <a:r>
              <a:rPr lang="en-US" sz="1500" dirty="0" smtClean="0"/>
              <a:t>  </a:t>
            </a:r>
            <a:r>
              <a:rPr lang="en-US" sz="1500" dirty="0" err="1" smtClean="0"/>
              <a:t>file_name.css</a:t>
            </a:r>
            <a:r>
              <a:rPr lang="en-US" sz="1500" dirty="0" smtClean="0"/>
              <a:t> (</a:t>
            </a:r>
            <a:r>
              <a:rPr lang="en-US" sz="1500" dirty="0" err="1" smtClean="0">
                <a:latin typeface="AcadNusx" pitchFamily="2" charset="0"/>
              </a:rPr>
              <a:t>mag</a:t>
            </a:r>
            <a:r>
              <a:rPr lang="en-US" sz="1500" dirty="0" smtClean="0">
                <a:latin typeface="AcadNusx" pitchFamily="2" charset="0"/>
              </a:rPr>
              <a:t>. </a:t>
            </a:r>
            <a:r>
              <a:rPr lang="en-US" sz="1500" dirty="0" err="1" smtClean="0"/>
              <a:t>style.css</a:t>
            </a:r>
            <a:r>
              <a:rPr lang="en-US" sz="1500" dirty="0" smtClean="0"/>
              <a:t>) </a:t>
            </a:r>
            <a:r>
              <a:rPr lang="en-US" sz="1500" dirty="0" err="1" smtClean="0">
                <a:latin typeface="AcadNusx" pitchFamily="2" charset="0"/>
              </a:rPr>
              <a:t>da</a:t>
            </a:r>
            <a:r>
              <a:rPr lang="en-US" sz="1500" dirty="0" smtClean="0">
                <a:latin typeface="AcadNusx" pitchFamily="2" charset="0"/>
              </a:rPr>
              <a:t> </a:t>
            </a:r>
            <a:r>
              <a:rPr lang="en-US" sz="1500" dirty="0" err="1" smtClean="0">
                <a:latin typeface="AcadNusx" pitchFamily="2" charset="0"/>
              </a:rPr>
              <a:t>Semdeg</a:t>
            </a:r>
            <a:r>
              <a:rPr lang="en-US" sz="1500" dirty="0" smtClean="0">
                <a:latin typeface="AcadNusx" pitchFamily="2" charset="0"/>
              </a:rPr>
              <a:t> </a:t>
            </a:r>
            <a:r>
              <a:rPr lang="en-US" sz="1500" dirty="0" err="1" smtClean="0">
                <a:latin typeface="AcadNusx" pitchFamily="2" charset="0"/>
              </a:rPr>
              <a:t>nebismieri</a:t>
            </a:r>
            <a:r>
              <a:rPr lang="en-US" sz="1500" dirty="0" smtClean="0">
                <a:latin typeface="AcadNusx" pitchFamily="2" charset="0"/>
              </a:rPr>
              <a:t> </a:t>
            </a:r>
            <a:r>
              <a:rPr lang="en-US" sz="1500" dirty="0" err="1" smtClean="0">
                <a:latin typeface="AcadNusx" pitchFamily="2" charset="0"/>
              </a:rPr>
              <a:t>veb</a:t>
            </a:r>
            <a:r>
              <a:rPr lang="en-US" sz="1500" dirty="0" smtClean="0">
                <a:latin typeface="AcadNusx" pitchFamily="2" charset="0"/>
              </a:rPr>
              <a:t> </a:t>
            </a:r>
            <a:r>
              <a:rPr lang="en-US" sz="1500" dirty="0" err="1" smtClean="0">
                <a:latin typeface="AcadNusx" pitchFamily="2" charset="0"/>
              </a:rPr>
              <a:t>gverdis</a:t>
            </a:r>
            <a:r>
              <a:rPr lang="en-US" sz="1500" dirty="0" smtClean="0">
                <a:latin typeface="AcadNusx" pitchFamily="2" charset="0"/>
              </a:rPr>
              <a:t> </a:t>
            </a:r>
            <a:r>
              <a:rPr lang="en-US" sz="1500" dirty="0" err="1" smtClean="0">
                <a:latin typeface="AcadNusx" pitchFamily="2" charset="0"/>
              </a:rPr>
              <a:t>aRweris</a:t>
            </a:r>
            <a:r>
              <a:rPr lang="en-US" sz="1500" dirty="0" smtClean="0">
                <a:latin typeface="AcadNusx" pitchFamily="2" charset="0"/>
              </a:rPr>
              <a:t> </a:t>
            </a:r>
            <a:r>
              <a:rPr lang="en-US" sz="1500" dirty="0" err="1" smtClean="0">
                <a:latin typeface="AcadNusx" pitchFamily="2" charset="0"/>
              </a:rPr>
              <a:t>dros</a:t>
            </a:r>
            <a:r>
              <a:rPr lang="en-US" sz="1500" dirty="0" smtClean="0">
                <a:latin typeface="AcadNusx" pitchFamily="2" charset="0"/>
              </a:rPr>
              <a:t> </a:t>
            </a:r>
            <a:r>
              <a:rPr lang="en-US" sz="1500" dirty="0" err="1" smtClean="0">
                <a:latin typeface="AcadNusx" pitchFamily="2" charset="0"/>
              </a:rPr>
              <a:t>SegviZlia</a:t>
            </a:r>
            <a:r>
              <a:rPr lang="en-US" sz="1500" dirty="0" smtClean="0">
                <a:latin typeface="AcadNusx" pitchFamily="2" charset="0"/>
              </a:rPr>
              <a:t> </a:t>
            </a:r>
            <a:r>
              <a:rPr lang="en-US" sz="1500" dirty="0" err="1" smtClean="0">
                <a:latin typeface="AcadNusx" pitchFamily="2" charset="0"/>
              </a:rPr>
              <a:t>gamoveyenoT</a:t>
            </a:r>
            <a:r>
              <a:rPr lang="en-US" sz="1500" dirty="0" smtClean="0">
                <a:latin typeface="AcadNusx" pitchFamily="2" charset="0"/>
              </a:rPr>
              <a:t> </a:t>
            </a:r>
            <a:r>
              <a:rPr lang="en-US" sz="1500" dirty="0" err="1" smtClean="0"/>
              <a:t>style.css</a:t>
            </a:r>
            <a:r>
              <a:rPr lang="en-US" sz="1500" dirty="0" smtClean="0"/>
              <a:t> </a:t>
            </a:r>
            <a:r>
              <a:rPr lang="en-US" sz="1500" dirty="0" err="1" smtClean="0">
                <a:latin typeface="AcadNusx" pitchFamily="2" charset="0"/>
              </a:rPr>
              <a:t>failSi</a:t>
            </a:r>
            <a:r>
              <a:rPr lang="en-US" sz="1500" dirty="0" smtClean="0">
                <a:latin typeface="AcadNusx" pitchFamily="2" charset="0"/>
              </a:rPr>
              <a:t> </a:t>
            </a:r>
            <a:r>
              <a:rPr lang="en-US" sz="1500" dirty="0" err="1" smtClean="0">
                <a:latin typeface="AcadNusx" pitchFamily="2" charset="0"/>
              </a:rPr>
              <a:t>arsebuli</a:t>
            </a:r>
            <a:r>
              <a:rPr lang="en-US" sz="1500" dirty="0" smtClean="0">
                <a:latin typeface="AcadNusx" pitchFamily="2" charset="0"/>
              </a:rPr>
              <a:t> </a:t>
            </a:r>
            <a:r>
              <a:rPr lang="en-US" sz="1500" dirty="0" err="1" smtClean="0">
                <a:latin typeface="AcadNusx" pitchFamily="2" charset="0"/>
              </a:rPr>
              <a:t>stilebi</a:t>
            </a:r>
            <a:r>
              <a:rPr lang="en-US" sz="1500" dirty="0" smtClean="0">
                <a:latin typeface="AcadNusx" pitchFamily="2" charset="0"/>
              </a:rPr>
              <a:t>. </a:t>
            </a:r>
          </a:p>
          <a:p>
            <a:pPr>
              <a:buNone/>
            </a:pPr>
            <a:r>
              <a:rPr lang="en-US" sz="1500" dirty="0" err="1" smtClean="0">
                <a:latin typeface="AcadNusx" pitchFamily="2" charset="0"/>
              </a:rPr>
              <a:t>mag</a:t>
            </a:r>
            <a:r>
              <a:rPr lang="en-US" sz="1500" dirty="0" smtClean="0">
                <a:latin typeface="AcadNusx" pitchFamily="2" charset="0"/>
              </a:rPr>
              <a:t>. </a:t>
            </a:r>
            <a:r>
              <a:rPr lang="en-US" sz="1500" dirty="0" err="1" smtClean="0">
                <a:latin typeface="AcadNusx" pitchFamily="2" charset="0"/>
              </a:rPr>
              <a:t>Tavdapirvelad</a:t>
            </a:r>
            <a:r>
              <a:rPr lang="en-US" sz="1500" dirty="0" smtClean="0">
                <a:latin typeface="AcadNusx" pitchFamily="2" charset="0"/>
              </a:rPr>
              <a:t> </a:t>
            </a:r>
            <a:r>
              <a:rPr lang="en-US" sz="1500" dirty="0" err="1" smtClean="0">
                <a:latin typeface="AcadNusx" pitchFamily="2" charset="0"/>
              </a:rPr>
              <a:t>vqmniT</a:t>
            </a:r>
            <a:r>
              <a:rPr lang="en-US" sz="1500" dirty="0" smtClean="0">
                <a:latin typeface="AcadNusx" pitchFamily="2" charset="0"/>
              </a:rPr>
              <a:t> fails _ </a:t>
            </a:r>
            <a:r>
              <a:rPr lang="en-US" sz="1500" b="1" dirty="0" err="1" smtClean="0"/>
              <a:t>style.css</a:t>
            </a:r>
            <a:r>
              <a:rPr lang="en-US" sz="1500" b="1" dirty="0" smtClean="0"/>
              <a:t> </a:t>
            </a:r>
            <a:r>
              <a:rPr lang="en-US" sz="1500" dirty="0" err="1" smtClean="0">
                <a:latin typeface="AcadNusx" pitchFamily="2" charset="0"/>
              </a:rPr>
              <a:t>sadac</a:t>
            </a:r>
            <a:r>
              <a:rPr lang="en-US" sz="1500" dirty="0" smtClean="0">
                <a:latin typeface="AcadNusx" pitchFamily="2" charset="0"/>
              </a:rPr>
              <a:t> </a:t>
            </a:r>
            <a:r>
              <a:rPr lang="en-US" sz="1500" dirty="0" err="1" smtClean="0">
                <a:latin typeface="AcadNusx" pitchFamily="2" charset="0"/>
              </a:rPr>
              <a:t>unda</a:t>
            </a:r>
            <a:r>
              <a:rPr lang="en-US" sz="1500" dirty="0" smtClean="0">
                <a:latin typeface="AcadNusx" pitchFamily="2" charset="0"/>
              </a:rPr>
              <a:t> </a:t>
            </a:r>
            <a:r>
              <a:rPr lang="en-US" sz="1500" dirty="0" err="1" smtClean="0">
                <a:latin typeface="AcadNusx" pitchFamily="2" charset="0"/>
              </a:rPr>
              <a:t>movaxdinoT</a:t>
            </a:r>
            <a:r>
              <a:rPr lang="en-US" sz="1500" dirty="0" smtClean="0">
                <a:latin typeface="AcadNusx" pitchFamily="2" charset="0"/>
              </a:rPr>
              <a:t> </a:t>
            </a:r>
            <a:r>
              <a:rPr lang="en-US" sz="1500" dirty="0" err="1" smtClean="0">
                <a:latin typeface="AcadNusx" pitchFamily="2" charset="0"/>
              </a:rPr>
              <a:t>stilebis</a:t>
            </a:r>
            <a:r>
              <a:rPr lang="en-US" sz="1500" dirty="0" smtClean="0">
                <a:latin typeface="AcadNusx" pitchFamily="2" charset="0"/>
              </a:rPr>
              <a:t> </a:t>
            </a:r>
            <a:r>
              <a:rPr lang="en-US" sz="1500" dirty="0" err="1" smtClean="0">
                <a:latin typeface="AcadNusx" pitchFamily="2" charset="0"/>
              </a:rPr>
              <a:t>aRwera</a:t>
            </a:r>
            <a:r>
              <a:rPr lang="en-US" sz="1500" dirty="0" smtClean="0">
                <a:latin typeface="AcadNusx" pitchFamily="2" charset="0"/>
              </a:rPr>
              <a:t> </a:t>
            </a:r>
            <a:r>
              <a:rPr lang="en-US" sz="1500" dirty="0" err="1" smtClean="0">
                <a:latin typeface="AcadNusx" pitchFamily="2" charset="0"/>
              </a:rPr>
              <a:t>Semdegnairad</a:t>
            </a:r>
            <a:r>
              <a:rPr lang="en-US" sz="1500" dirty="0" smtClean="0">
                <a:latin typeface="AcadNusx" pitchFamily="2" charset="0"/>
              </a:rPr>
              <a:t>:</a:t>
            </a:r>
          </a:p>
          <a:p>
            <a:pPr>
              <a:buNone/>
            </a:pPr>
            <a:r>
              <a:rPr lang="en-US" sz="1500" dirty="0" smtClean="0"/>
              <a:t> body {background: gray; font-size: 12pt; font-family: Arial}</a:t>
            </a:r>
          </a:p>
          <a:p>
            <a:pPr>
              <a:buNone/>
            </a:pPr>
            <a:r>
              <a:rPr lang="en-US" sz="1500" dirty="0" smtClean="0"/>
              <a:t>.geo {font-family: </a:t>
            </a:r>
            <a:r>
              <a:rPr lang="en-US" sz="1500" dirty="0" err="1" smtClean="0"/>
              <a:t>acadnusx</a:t>
            </a:r>
            <a:r>
              <a:rPr lang="en-US" sz="1500" dirty="0" smtClean="0"/>
              <a:t>; font-size: 16; color: blue; font-style: italic}</a:t>
            </a:r>
          </a:p>
          <a:p>
            <a:pPr>
              <a:buNone/>
            </a:pPr>
            <a:r>
              <a:rPr lang="en-US" sz="1500" dirty="0" smtClean="0"/>
              <a:t>#bold {font-</a:t>
            </a:r>
            <a:r>
              <a:rPr lang="en-US" sz="1500" dirty="0" err="1" smtClean="0"/>
              <a:t>weight:bold</a:t>
            </a:r>
            <a:r>
              <a:rPr lang="en-US" sz="1500" dirty="0" smtClean="0"/>
              <a:t>}</a:t>
            </a:r>
          </a:p>
          <a:p>
            <a:pPr>
              <a:buNone/>
            </a:pPr>
            <a:r>
              <a:rPr lang="en-US" sz="1500" dirty="0" smtClean="0"/>
              <a:t> </a:t>
            </a:r>
            <a:r>
              <a:rPr lang="en-US" sz="1500" dirty="0" err="1" smtClean="0">
                <a:latin typeface="AcadNusx" pitchFamily="2" charset="0"/>
              </a:rPr>
              <a:t>stilebis</a:t>
            </a:r>
            <a:r>
              <a:rPr lang="en-US" sz="1500" dirty="0" smtClean="0">
                <a:latin typeface="AcadNusx" pitchFamily="2" charset="0"/>
              </a:rPr>
              <a:t> </a:t>
            </a:r>
            <a:r>
              <a:rPr lang="en-US" sz="1500" dirty="0" err="1" smtClean="0">
                <a:latin typeface="AcadNusx" pitchFamily="2" charset="0"/>
              </a:rPr>
              <a:t>aRmwer</a:t>
            </a:r>
            <a:r>
              <a:rPr lang="en-US" sz="1500" dirty="0" smtClean="0">
                <a:latin typeface="AcadNusx" pitchFamily="2" charset="0"/>
              </a:rPr>
              <a:t> </a:t>
            </a:r>
            <a:r>
              <a:rPr lang="en-US" sz="1500" dirty="0" err="1" smtClean="0">
                <a:latin typeface="AcadNusx" pitchFamily="2" charset="0"/>
              </a:rPr>
              <a:t>failze</a:t>
            </a:r>
            <a:r>
              <a:rPr lang="en-US" sz="1500" dirty="0" smtClean="0"/>
              <a:t> (</a:t>
            </a:r>
            <a:r>
              <a:rPr lang="en-US" sz="1500" dirty="0" err="1" smtClean="0"/>
              <a:t>style.css</a:t>
            </a:r>
            <a:r>
              <a:rPr lang="en-US" sz="1500" dirty="0" smtClean="0"/>
              <a:t>) </a:t>
            </a:r>
            <a:r>
              <a:rPr lang="en-US" sz="1500" dirty="0" err="1" smtClean="0">
                <a:latin typeface="AcadNusx" pitchFamily="2" charset="0"/>
              </a:rPr>
              <a:t>mimarTva</a:t>
            </a:r>
            <a:r>
              <a:rPr lang="en-US" sz="1500" dirty="0" smtClean="0">
                <a:latin typeface="AcadNusx" pitchFamily="2" charset="0"/>
              </a:rPr>
              <a:t> </a:t>
            </a:r>
            <a:r>
              <a:rPr lang="en-US" sz="1500" dirty="0" err="1" smtClean="0">
                <a:latin typeface="AcadNusx" pitchFamily="2" charset="0"/>
              </a:rPr>
              <a:t>xdeba</a:t>
            </a:r>
            <a:r>
              <a:rPr lang="en-US" sz="1500" dirty="0" smtClean="0">
                <a:latin typeface="AcadNusx" pitchFamily="2" charset="0"/>
              </a:rPr>
              <a:t> </a:t>
            </a:r>
            <a:r>
              <a:rPr lang="en-US" sz="1500" dirty="0" err="1" smtClean="0">
                <a:latin typeface="AcadNusx" pitchFamily="2" charset="0"/>
              </a:rPr>
              <a:t>ase</a:t>
            </a:r>
            <a:r>
              <a:rPr lang="en-US" sz="1500" dirty="0" smtClean="0">
                <a:latin typeface="AcadNusx" pitchFamily="2" charset="0"/>
              </a:rPr>
              <a:t>: </a:t>
            </a:r>
            <a:r>
              <a:rPr lang="en-US" sz="1500" b="1" dirty="0" smtClean="0"/>
              <a:t>&lt;LINK </a:t>
            </a:r>
            <a:r>
              <a:rPr lang="en-US" sz="1500" b="1" dirty="0" err="1" smtClean="0"/>
              <a:t>rel</a:t>
            </a:r>
            <a:r>
              <a:rPr lang="en-US" sz="1500" b="1" dirty="0" smtClean="0"/>
              <a:t>="</a:t>
            </a:r>
            <a:r>
              <a:rPr lang="en-US" sz="1500" b="1" dirty="0" err="1" smtClean="0"/>
              <a:t>stylesheet</a:t>
            </a:r>
            <a:r>
              <a:rPr lang="en-US" sz="1500" b="1" dirty="0" smtClean="0"/>
              <a:t>" type="text/</a:t>
            </a:r>
            <a:r>
              <a:rPr lang="en-US" sz="1500" b="1" dirty="0" err="1" smtClean="0"/>
              <a:t>css</a:t>
            </a:r>
            <a:r>
              <a:rPr lang="en-US" sz="1500" b="1" dirty="0" smtClean="0"/>
              <a:t>" </a:t>
            </a:r>
            <a:r>
              <a:rPr lang="en-US" sz="1500" b="1" dirty="0" err="1" smtClean="0"/>
              <a:t>href</a:t>
            </a:r>
            <a:r>
              <a:rPr lang="en-US" sz="1500" b="1" dirty="0" smtClean="0"/>
              <a:t>="</a:t>
            </a:r>
            <a:r>
              <a:rPr lang="en-US" sz="1500" b="1" dirty="0" err="1" smtClean="0"/>
              <a:t>styles.css</a:t>
            </a:r>
            <a:r>
              <a:rPr lang="en-US" sz="1500" b="1" dirty="0" smtClean="0"/>
              <a:t>"&gt;</a:t>
            </a:r>
            <a:r>
              <a:rPr lang="en-US" sz="1500" dirty="0" smtClean="0"/>
              <a:t> </a:t>
            </a:r>
            <a:r>
              <a:rPr lang="en-US" sz="1500" dirty="0" err="1" smtClean="0">
                <a:latin typeface="AcadNusx" pitchFamily="2" charset="0"/>
              </a:rPr>
              <a:t>tegis</a:t>
            </a:r>
            <a:r>
              <a:rPr lang="en-US" sz="1500" dirty="0" smtClean="0">
                <a:latin typeface="AcadNusx" pitchFamily="2" charset="0"/>
              </a:rPr>
              <a:t> </a:t>
            </a:r>
            <a:r>
              <a:rPr lang="en-US" sz="1500" dirty="0" err="1" smtClean="0">
                <a:latin typeface="AcadNusx" pitchFamily="2" charset="0"/>
              </a:rPr>
              <a:t>saSualebiT</a:t>
            </a:r>
            <a:r>
              <a:rPr lang="en-US" sz="1500" dirty="0" smtClean="0">
                <a:latin typeface="AcadNusx" pitchFamily="2" charset="0"/>
              </a:rPr>
              <a:t> (</a:t>
            </a:r>
            <a:r>
              <a:rPr lang="en-US" sz="1500" dirty="0" err="1" smtClean="0">
                <a:latin typeface="+mj-lt"/>
              </a:rPr>
              <a:t>href</a:t>
            </a:r>
            <a:r>
              <a:rPr lang="en-US" sz="1500" dirty="0" smtClean="0">
                <a:latin typeface="AcadNusx" pitchFamily="2" charset="0"/>
              </a:rPr>
              <a:t> </a:t>
            </a:r>
            <a:r>
              <a:rPr lang="en-US" sz="1500" dirty="0" err="1" smtClean="0">
                <a:latin typeface="AcadNusx" pitchFamily="2" charset="0"/>
              </a:rPr>
              <a:t>atributSi</a:t>
            </a:r>
            <a:r>
              <a:rPr lang="en-US" sz="1500" dirty="0" smtClean="0">
                <a:latin typeface="AcadNusx" pitchFamily="2" charset="0"/>
              </a:rPr>
              <a:t> </a:t>
            </a:r>
            <a:r>
              <a:rPr lang="en-US" sz="1500" dirty="0" err="1" smtClean="0">
                <a:latin typeface="AcadNusx" pitchFamily="2" charset="0"/>
              </a:rPr>
              <a:t>mieTiTeba</a:t>
            </a:r>
            <a:r>
              <a:rPr lang="en-US" sz="1500" dirty="0" smtClean="0">
                <a:latin typeface="AcadNusx" pitchFamily="2" charset="0"/>
              </a:rPr>
              <a:t> </a:t>
            </a:r>
            <a:r>
              <a:rPr lang="en-US" sz="1500" dirty="0" err="1" smtClean="0">
                <a:latin typeface="AcadNusx" pitchFamily="2" charset="0"/>
              </a:rPr>
              <a:t>sruli</a:t>
            </a:r>
            <a:r>
              <a:rPr lang="en-US" sz="1500" dirty="0" smtClean="0">
                <a:latin typeface="AcadNusx" pitchFamily="2" charset="0"/>
              </a:rPr>
              <a:t> </a:t>
            </a:r>
            <a:r>
              <a:rPr lang="en-US" sz="1500" dirty="0" err="1" smtClean="0">
                <a:latin typeface="AcadNusx" pitchFamily="2" charset="0"/>
              </a:rPr>
              <a:t>gza</a:t>
            </a:r>
            <a:r>
              <a:rPr lang="en-US" sz="1500" dirty="0" smtClean="0">
                <a:latin typeface="AcadNusx" pitchFamily="2" charset="0"/>
              </a:rPr>
              <a:t>).</a:t>
            </a:r>
          </a:p>
          <a:p>
            <a:pPr>
              <a:buNone/>
            </a:pPr>
            <a:r>
              <a:rPr lang="en-US" sz="1500" dirty="0" err="1" smtClean="0">
                <a:latin typeface="AcadNusx" pitchFamily="2" charset="0"/>
              </a:rPr>
              <a:t>SevqmnaT</a:t>
            </a:r>
            <a:r>
              <a:rPr lang="en-US" sz="1500" dirty="0" smtClean="0">
                <a:latin typeface="AcadNusx" pitchFamily="2" charset="0"/>
              </a:rPr>
              <a:t> </a:t>
            </a:r>
            <a:r>
              <a:rPr lang="en-US" sz="1500" dirty="0" smtClean="0"/>
              <a:t>HTML </a:t>
            </a:r>
            <a:r>
              <a:rPr lang="en-US" sz="1500" dirty="0" err="1" smtClean="0">
                <a:latin typeface="AcadNusx" pitchFamily="2" charset="0"/>
              </a:rPr>
              <a:t>faili</a:t>
            </a:r>
            <a:r>
              <a:rPr lang="en-US" sz="1500" dirty="0" smtClean="0">
                <a:latin typeface="AcadNusx" pitchFamily="2" charset="0"/>
              </a:rPr>
              <a:t> (</a:t>
            </a:r>
            <a:r>
              <a:rPr lang="en-US" sz="1500" dirty="0" err="1" smtClean="0">
                <a:latin typeface="AcadNusx" pitchFamily="2" charset="0"/>
              </a:rPr>
              <a:t>mag</a:t>
            </a:r>
            <a:r>
              <a:rPr lang="en-US" sz="1500" dirty="0" smtClean="0">
                <a:latin typeface="AcadNusx" pitchFamily="2" charset="0"/>
              </a:rPr>
              <a:t>. </a:t>
            </a:r>
            <a:r>
              <a:rPr lang="en-US" sz="1500" dirty="0" err="1" smtClean="0"/>
              <a:t>index.html</a:t>
            </a:r>
            <a:r>
              <a:rPr lang="en-US" sz="1500" dirty="0" smtClean="0">
                <a:latin typeface="AcadNusx" pitchFamily="2" charset="0"/>
              </a:rPr>
              <a:t>),  </a:t>
            </a:r>
            <a:r>
              <a:rPr lang="en-US" sz="1500" dirty="0" err="1" smtClean="0">
                <a:latin typeface="AcadNusx" pitchFamily="2" charset="0"/>
              </a:rPr>
              <a:t>sadac</a:t>
            </a:r>
            <a:r>
              <a:rPr lang="en-US" sz="1500" dirty="0" smtClean="0">
                <a:latin typeface="AcadNusx" pitchFamily="2" charset="0"/>
              </a:rPr>
              <a:t> </a:t>
            </a:r>
            <a:r>
              <a:rPr lang="en-US" sz="1500" dirty="0" err="1" smtClean="0">
                <a:latin typeface="AcadNusx" pitchFamily="2" charset="0"/>
              </a:rPr>
              <a:t>gamoyenebuli</a:t>
            </a:r>
            <a:r>
              <a:rPr lang="en-US" sz="1500" dirty="0" smtClean="0">
                <a:latin typeface="AcadNusx" pitchFamily="2" charset="0"/>
              </a:rPr>
              <a:t> </a:t>
            </a:r>
            <a:r>
              <a:rPr lang="en-US" sz="1500" dirty="0" err="1" smtClean="0">
                <a:latin typeface="AcadNusx" pitchFamily="2" charset="0"/>
              </a:rPr>
              <a:t>iqneba</a:t>
            </a:r>
            <a:r>
              <a:rPr lang="en-US" sz="1500" dirty="0" smtClean="0">
                <a:latin typeface="AcadNusx" pitchFamily="2" charset="0"/>
              </a:rPr>
              <a:t> </a:t>
            </a:r>
            <a:r>
              <a:rPr lang="en-US" sz="1500" dirty="0" err="1" smtClean="0">
                <a:latin typeface="AcadNusx" pitchFamily="2" charset="0"/>
              </a:rPr>
              <a:t>stilebi</a:t>
            </a:r>
            <a:r>
              <a:rPr lang="en-US" sz="1500" dirty="0" smtClean="0"/>
              <a:t> </a:t>
            </a:r>
            <a:r>
              <a:rPr lang="en-US" sz="1500" dirty="0" err="1" smtClean="0"/>
              <a:t>style.css</a:t>
            </a:r>
            <a:r>
              <a:rPr lang="en-US" sz="1500" dirty="0" smtClean="0"/>
              <a:t> </a:t>
            </a:r>
            <a:r>
              <a:rPr lang="en-US" sz="1500" dirty="0" err="1" smtClean="0">
                <a:latin typeface="AcadNusx" pitchFamily="2" charset="0"/>
              </a:rPr>
              <a:t>failidan</a:t>
            </a:r>
            <a:endParaRPr lang="en-US" sz="1500" dirty="0" smtClean="0">
              <a:latin typeface="AcadNusx" pitchFamily="2" charset="0"/>
            </a:endParaRPr>
          </a:p>
          <a:p>
            <a:pPr>
              <a:buNone/>
            </a:pPr>
            <a:r>
              <a:rPr lang="en-US" sz="1500" dirty="0" smtClean="0"/>
              <a:t>&lt;html&gt; </a:t>
            </a:r>
          </a:p>
          <a:p>
            <a:pPr>
              <a:buNone/>
            </a:pPr>
            <a:r>
              <a:rPr lang="en-US" sz="1500" dirty="0" smtClean="0"/>
              <a:t>&lt;title&gt; </a:t>
            </a:r>
            <a:r>
              <a:rPr lang="en-US" sz="1500" dirty="0" err="1" smtClean="0"/>
              <a:t>tsu</a:t>
            </a:r>
            <a:r>
              <a:rPr lang="en-US" sz="1500" dirty="0" smtClean="0"/>
              <a:t> &lt;/title&gt;</a:t>
            </a:r>
          </a:p>
          <a:p>
            <a:pPr>
              <a:buNone/>
            </a:pPr>
            <a:r>
              <a:rPr lang="en-US" sz="1500" b="1" dirty="0" smtClean="0"/>
              <a:t>&lt;LINK </a:t>
            </a:r>
            <a:r>
              <a:rPr lang="en-US" sz="1500" b="1" dirty="0" err="1" smtClean="0"/>
              <a:t>rel</a:t>
            </a:r>
            <a:r>
              <a:rPr lang="en-US" sz="1500" b="1" dirty="0" smtClean="0"/>
              <a:t>="</a:t>
            </a:r>
            <a:r>
              <a:rPr lang="en-US" sz="1500" b="1" dirty="0" err="1" smtClean="0"/>
              <a:t>stylesheet</a:t>
            </a:r>
            <a:r>
              <a:rPr lang="en-US" sz="1500" b="1" dirty="0" smtClean="0"/>
              <a:t>" type="text/</a:t>
            </a:r>
            <a:r>
              <a:rPr lang="en-US" sz="1500" b="1" dirty="0" err="1" smtClean="0"/>
              <a:t>css</a:t>
            </a:r>
            <a:r>
              <a:rPr lang="en-US" sz="1500" b="1" dirty="0" smtClean="0"/>
              <a:t>" </a:t>
            </a:r>
            <a:r>
              <a:rPr lang="en-US" sz="1500" b="1" dirty="0" err="1" smtClean="0"/>
              <a:t>href</a:t>
            </a:r>
            <a:r>
              <a:rPr lang="en-US" sz="1500" b="1" dirty="0" smtClean="0"/>
              <a:t>="</a:t>
            </a:r>
            <a:r>
              <a:rPr lang="en-US" sz="1500" b="1" dirty="0" err="1" smtClean="0"/>
              <a:t>styles.css</a:t>
            </a:r>
            <a:r>
              <a:rPr lang="en-US" sz="1500" b="1" dirty="0" smtClean="0"/>
              <a:t>"&gt;</a:t>
            </a:r>
            <a:endParaRPr lang="en-US" sz="1500" dirty="0" smtClean="0"/>
          </a:p>
          <a:p>
            <a:pPr>
              <a:buNone/>
            </a:pPr>
            <a:r>
              <a:rPr lang="en-US" sz="1500" dirty="0" smtClean="0"/>
              <a:t>&lt;body&gt;</a:t>
            </a:r>
          </a:p>
          <a:p>
            <a:pPr>
              <a:buNone/>
            </a:pPr>
            <a:r>
              <a:rPr lang="en-US" sz="1500" dirty="0" smtClean="0"/>
              <a:t>&lt;p class=”geo” id=”bold”&gt;</a:t>
            </a:r>
            <a:r>
              <a:rPr lang="en-US" sz="1500" dirty="0" err="1" smtClean="0">
                <a:latin typeface="AcadNusx" pitchFamily="2" charset="0"/>
              </a:rPr>
              <a:t>gamarjobaT</a:t>
            </a:r>
            <a:r>
              <a:rPr lang="en-US" sz="1500" dirty="0" smtClean="0"/>
              <a:t>! &lt;/p&gt;</a:t>
            </a:r>
          </a:p>
          <a:p>
            <a:pPr>
              <a:buNone/>
            </a:pPr>
            <a:r>
              <a:rPr lang="en-US" sz="1500" dirty="0" smtClean="0"/>
              <a:t>&lt;/body&gt;</a:t>
            </a:r>
          </a:p>
          <a:p>
            <a:pPr>
              <a:buNone/>
            </a:pPr>
            <a:r>
              <a:rPr lang="en-US" sz="1500" dirty="0" smtClean="0"/>
              <a:t>&lt;/html&gt;</a:t>
            </a:r>
            <a:endParaRPr lang="en-US" sz="1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01014" cy="725470"/>
          </a:xfrm>
        </p:spPr>
        <p:txBody>
          <a:bodyPr>
            <a:normAutofit/>
          </a:bodyPr>
          <a:lstStyle/>
          <a:p>
            <a:r>
              <a:rPr lang="en-US" sz="1600" b="1" dirty="0" smtClean="0"/>
              <a:t>CSS</a:t>
            </a:r>
            <a:r>
              <a:rPr lang="en-US" sz="1600" b="1" dirty="0" smtClean="0">
                <a:latin typeface="AcadNusx" pitchFamily="2" charset="0"/>
              </a:rPr>
              <a:t> </a:t>
            </a:r>
            <a:r>
              <a:rPr lang="en-US" sz="1600" b="1" dirty="0" err="1" smtClean="0">
                <a:latin typeface="AcadNusx" pitchFamily="2" charset="0"/>
              </a:rPr>
              <a:t>struqtura</a:t>
            </a:r>
            <a:r>
              <a:rPr lang="en-US" sz="1600" b="1" dirty="0" smtClean="0"/>
              <a:t/>
            </a:r>
            <a:br>
              <a:rPr lang="en-US" sz="1600" b="1" dirty="0" smtClean="0"/>
            </a:br>
            <a:endParaRPr lang="en-US" sz="1600" dirty="0"/>
          </a:p>
        </p:txBody>
      </p:sp>
      <p:sp>
        <p:nvSpPr>
          <p:cNvPr id="3" name="Content Placeholder 2"/>
          <p:cNvSpPr>
            <a:spLocks noGrp="1"/>
          </p:cNvSpPr>
          <p:nvPr>
            <p:ph idx="1"/>
          </p:nvPr>
        </p:nvSpPr>
        <p:spPr>
          <a:xfrm>
            <a:off x="457200" y="857232"/>
            <a:ext cx="8229600" cy="5786478"/>
          </a:xfrm>
        </p:spPr>
        <p:txBody>
          <a:bodyPr>
            <a:noAutofit/>
          </a:bodyPr>
          <a:lstStyle/>
          <a:p>
            <a:pPr>
              <a:buNone/>
            </a:pPr>
            <a:r>
              <a:rPr lang="en-US" sz="1400" dirty="0" err="1" smtClean="0">
                <a:latin typeface="AcadNusx" pitchFamily="2" charset="0"/>
              </a:rPr>
              <a:t>arsebobs</a:t>
            </a:r>
            <a:r>
              <a:rPr lang="en-US" sz="1400" dirty="0" smtClean="0">
                <a:latin typeface="AcadNusx" pitchFamily="2" charset="0"/>
              </a:rPr>
              <a:t> </a:t>
            </a:r>
            <a:r>
              <a:rPr lang="en-US" sz="1400" dirty="0" err="1" smtClean="0">
                <a:latin typeface="AcadNusx" pitchFamily="2" charset="0"/>
              </a:rPr>
              <a:t>stilebis</a:t>
            </a:r>
            <a:r>
              <a:rPr lang="en-US" sz="1400" dirty="0" smtClean="0">
                <a:latin typeface="AcadNusx" pitchFamily="2" charset="0"/>
              </a:rPr>
              <a:t> </a:t>
            </a:r>
            <a:r>
              <a:rPr lang="en-US" sz="1400" dirty="0" err="1" smtClean="0">
                <a:latin typeface="AcadNusx" pitchFamily="2" charset="0"/>
              </a:rPr>
              <a:t>gamocxadebis</a:t>
            </a:r>
            <a:r>
              <a:rPr lang="en-US" sz="1400" dirty="0" smtClean="0">
                <a:latin typeface="AcadNusx" pitchFamily="2" charset="0"/>
              </a:rPr>
              <a:t> </a:t>
            </a:r>
            <a:r>
              <a:rPr lang="en-US" sz="1400" dirty="0" err="1" smtClean="0">
                <a:latin typeface="AcadNusx" pitchFamily="2" charset="0"/>
              </a:rPr>
              <a:t>ramodenime</a:t>
            </a:r>
            <a:r>
              <a:rPr lang="en-US" sz="1400" dirty="0" smtClean="0">
                <a:latin typeface="AcadNusx" pitchFamily="2" charset="0"/>
              </a:rPr>
              <a:t> </a:t>
            </a:r>
            <a:r>
              <a:rPr lang="en-US" sz="1400" dirty="0" err="1" smtClean="0">
                <a:latin typeface="AcadNusx" pitchFamily="2" charset="0"/>
              </a:rPr>
              <a:t>meTodi</a:t>
            </a:r>
            <a:r>
              <a:rPr lang="en-US" sz="1400" dirty="0" smtClean="0">
                <a:latin typeface="AcadNusx" pitchFamily="2" charset="0"/>
              </a:rPr>
              <a:t>:</a:t>
            </a:r>
          </a:p>
          <a:p>
            <a:pPr>
              <a:buNone/>
            </a:pPr>
            <a:r>
              <a:rPr lang="en-US" sz="1400" b="1" dirty="0" smtClean="0"/>
              <a:t>1) selector {property: value}</a:t>
            </a:r>
            <a:endParaRPr lang="en-US" sz="1400" dirty="0" smtClean="0"/>
          </a:p>
          <a:p>
            <a:pPr>
              <a:buNone/>
            </a:pPr>
            <a:r>
              <a:rPr lang="en-US" sz="1400" dirty="0" smtClean="0">
                <a:latin typeface="AcadNusx" pitchFamily="2" charset="0"/>
              </a:rPr>
              <a:t>selector </a:t>
            </a:r>
            <a:r>
              <a:rPr lang="en-US" sz="1400" dirty="0" err="1" smtClean="0">
                <a:latin typeface="AcadNusx" pitchFamily="2" charset="0"/>
              </a:rPr>
              <a:t>aris</a:t>
            </a:r>
            <a:r>
              <a:rPr lang="en-US" sz="1400" dirty="0" smtClean="0">
                <a:latin typeface="AcadNusx" pitchFamily="2" charset="0"/>
              </a:rPr>
              <a:t> </a:t>
            </a:r>
            <a:r>
              <a:rPr lang="en-US" sz="1400" dirty="0" err="1" smtClean="0">
                <a:latin typeface="AcadNusx" pitchFamily="2" charset="0"/>
              </a:rPr>
              <a:t>Cveulebriv</a:t>
            </a:r>
            <a:r>
              <a:rPr lang="en-US" sz="1400" dirty="0" smtClean="0">
                <a:latin typeface="AcadNusx" pitchFamily="2" charset="0"/>
              </a:rPr>
              <a:t> </a:t>
            </a:r>
            <a:r>
              <a:rPr lang="en-US" sz="1400" dirty="0" smtClean="0"/>
              <a:t>HTML </a:t>
            </a:r>
            <a:r>
              <a:rPr lang="en-US" sz="1400" dirty="0" err="1" smtClean="0">
                <a:latin typeface="AcadNusx" pitchFamily="2" charset="0"/>
              </a:rPr>
              <a:t>elementi</a:t>
            </a:r>
            <a:r>
              <a:rPr lang="en-US" sz="1400" dirty="0" smtClean="0"/>
              <a:t> (</a:t>
            </a:r>
            <a:r>
              <a:rPr lang="en-US" sz="1400" dirty="0" err="1" smtClean="0">
                <a:latin typeface="AcadNusx" pitchFamily="2" charset="0"/>
              </a:rPr>
              <a:t>tegi</a:t>
            </a:r>
            <a:r>
              <a:rPr lang="en-US" sz="1400" dirty="0" smtClean="0"/>
              <a:t> an </a:t>
            </a:r>
            <a:r>
              <a:rPr lang="en-US" sz="1400" dirty="0" err="1" smtClean="0"/>
              <a:t>tegTa</a:t>
            </a:r>
            <a:r>
              <a:rPr lang="en-US" sz="1400" dirty="0" smtClean="0"/>
              <a:t> </a:t>
            </a:r>
            <a:r>
              <a:rPr lang="en-US" sz="1400" dirty="0" err="1" smtClean="0">
                <a:latin typeface="AcadNusx" pitchFamily="2" charset="0"/>
              </a:rPr>
              <a:t>jgufi</a:t>
            </a:r>
            <a:r>
              <a:rPr lang="en-US" sz="1400" dirty="0" smtClean="0"/>
              <a:t>, </a:t>
            </a:r>
            <a:r>
              <a:rPr lang="en-US" sz="1400" dirty="0" err="1" smtClean="0">
                <a:latin typeface="AcadNusx" pitchFamily="2" charset="0"/>
              </a:rPr>
              <a:t>klasi</a:t>
            </a:r>
            <a:r>
              <a:rPr lang="en-US" sz="1400" dirty="0" smtClean="0"/>
              <a:t>, </a:t>
            </a:r>
            <a:r>
              <a:rPr lang="en-US" sz="1400" dirty="0" err="1" smtClean="0">
                <a:latin typeface="AcadNusx" pitchFamily="2" charset="0"/>
              </a:rPr>
              <a:t>individualuri</a:t>
            </a:r>
            <a:r>
              <a:rPr lang="en-US" sz="1400" dirty="0" smtClean="0"/>
              <a:t> </a:t>
            </a:r>
            <a:r>
              <a:rPr lang="en-US" sz="1400" dirty="0" err="1" smtClean="0">
                <a:latin typeface="AcadNusx" pitchFamily="2" charset="0"/>
              </a:rPr>
              <a:t>stili</a:t>
            </a:r>
            <a:r>
              <a:rPr lang="en-US" sz="1400" dirty="0" smtClean="0"/>
              <a:t> (ID)), </a:t>
            </a:r>
            <a:r>
              <a:rPr lang="en-US" sz="1400" dirty="0" err="1" smtClean="0">
                <a:latin typeface="AcadNusx" pitchFamily="2" charset="0"/>
              </a:rPr>
              <a:t>romelis</a:t>
            </a:r>
            <a:r>
              <a:rPr lang="en-US" sz="1400" dirty="0" smtClean="0"/>
              <a:t> </a:t>
            </a:r>
            <a:r>
              <a:rPr lang="en-US" sz="1400" dirty="0" err="1" smtClean="0">
                <a:latin typeface="AcadNusx" pitchFamily="2" charset="0"/>
              </a:rPr>
              <a:t>garkveul</a:t>
            </a:r>
            <a:r>
              <a:rPr lang="en-US" sz="1400" dirty="0" smtClean="0"/>
              <a:t> </a:t>
            </a:r>
            <a:r>
              <a:rPr lang="en-US" sz="1400" dirty="0" err="1" smtClean="0">
                <a:latin typeface="AcadNusx" pitchFamily="2" charset="0"/>
              </a:rPr>
              <a:t>Tvisebebs</a:t>
            </a:r>
            <a:r>
              <a:rPr lang="en-US" sz="1400" dirty="0" smtClean="0"/>
              <a:t> (property) </a:t>
            </a:r>
            <a:r>
              <a:rPr lang="en-US" sz="1400" dirty="0" err="1" smtClean="0">
                <a:latin typeface="AcadNusx" pitchFamily="2" charset="0"/>
              </a:rPr>
              <a:t>eniWera</a:t>
            </a:r>
            <a:r>
              <a:rPr lang="en-US" sz="1400" dirty="0" smtClean="0"/>
              <a:t> </a:t>
            </a:r>
            <a:r>
              <a:rPr lang="en-US" sz="1400" dirty="0" err="1" smtClean="0">
                <a:latin typeface="AcadNusx" pitchFamily="2" charset="0"/>
              </a:rPr>
              <a:t>konkretuli</a:t>
            </a:r>
            <a:r>
              <a:rPr lang="en-US" sz="1400" dirty="0" smtClean="0"/>
              <a:t> </a:t>
            </a:r>
            <a:r>
              <a:rPr lang="en-US" sz="1400" dirty="0" err="1" smtClean="0">
                <a:latin typeface="AcadNusx" pitchFamily="2" charset="0"/>
              </a:rPr>
              <a:t>mniSvnelobebi</a:t>
            </a:r>
            <a:r>
              <a:rPr lang="en-US" sz="1400" dirty="0" smtClean="0"/>
              <a:t> (value).</a:t>
            </a:r>
          </a:p>
          <a:p>
            <a:pPr>
              <a:buNone/>
            </a:pPr>
            <a:r>
              <a:rPr lang="en-US" sz="1400" dirty="0" err="1" smtClean="0">
                <a:latin typeface="AcadNusx" pitchFamily="2" charset="0"/>
              </a:rPr>
              <a:t>mag</a:t>
            </a:r>
            <a:r>
              <a:rPr lang="en-US" sz="1400" dirty="0" smtClean="0"/>
              <a:t>. </a:t>
            </a:r>
          </a:p>
          <a:p>
            <a:pPr>
              <a:buNone/>
            </a:pPr>
            <a:r>
              <a:rPr lang="en-US" sz="1400" dirty="0" smtClean="0"/>
              <a:t>&lt;html&gt;</a:t>
            </a:r>
          </a:p>
          <a:p>
            <a:pPr>
              <a:buNone/>
            </a:pPr>
            <a:r>
              <a:rPr lang="en-US" sz="1400" dirty="0" smtClean="0"/>
              <a:t>&lt;head&gt;</a:t>
            </a:r>
          </a:p>
          <a:p>
            <a:pPr>
              <a:buNone/>
            </a:pPr>
            <a:r>
              <a:rPr lang="en-US" sz="1400" dirty="0" smtClean="0"/>
              <a:t>&lt;style type="text/</a:t>
            </a:r>
            <a:r>
              <a:rPr lang="en-US" sz="1400" dirty="0" err="1" smtClean="0"/>
              <a:t>css</a:t>
            </a:r>
            <a:r>
              <a:rPr lang="en-US" sz="1400" dirty="0" smtClean="0"/>
              <a:t>"&gt;</a:t>
            </a:r>
          </a:p>
          <a:p>
            <a:pPr>
              <a:buNone/>
            </a:pPr>
            <a:r>
              <a:rPr lang="en-US" sz="1400" dirty="0" smtClean="0"/>
              <a:t>h1{background-color:#6495ed;}</a:t>
            </a:r>
          </a:p>
          <a:p>
            <a:pPr>
              <a:buNone/>
            </a:pPr>
            <a:r>
              <a:rPr lang="en-US" sz="1400" dirty="0" smtClean="0"/>
              <a:t>p{background-color:#e0ffff;}</a:t>
            </a:r>
          </a:p>
          <a:p>
            <a:pPr>
              <a:buNone/>
            </a:pPr>
            <a:r>
              <a:rPr lang="en-US" sz="1400" dirty="0" smtClean="0"/>
              <a:t>div{background-color:#b0c4de;}</a:t>
            </a:r>
          </a:p>
          <a:p>
            <a:pPr>
              <a:buNone/>
            </a:pPr>
            <a:r>
              <a:rPr lang="en-US" sz="1400" dirty="0" smtClean="0"/>
              <a:t>&lt;/style&gt;</a:t>
            </a:r>
          </a:p>
          <a:p>
            <a:pPr>
              <a:buNone/>
            </a:pPr>
            <a:r>
              <a:rPr lang="en-US" sz="1400" dirty="0" smtClean="0"/>
              <a:t>&lt;/head&gt;</a:t>
            </a:r>
          </a:p>
          <a:p>
            <a:pPr>
              <a:buNone/>
            </a:pPr>
            <a:r>
              <a:rPr lang="en-US" sz="1400" dirty="0" smtClean="0"/>
              <a:t>&lt;body&gt;</a:t>
            </a:r>
          </a:p>
          <a:p>
            <a:pPr>
              <a:buNone/>
            </a:pPr>
            <a:r>
              <a:rPr lang="en-US" sz="1400" dirty="0" smtClean="0"/>
              <a:t>&lt;h1&gt;CSS background-color example!&lt;/h1&gt;</a:t>
            </a:r>
          </a:p>
          <a:p>
            <a:pPr>
              <a:buNone/>
            </a:pPr>
            <a:r>
              <a:rPr lang="en-US" sz="1400" dirty="0" smtClean="0"/>
              <a:t>&lt;div&gt;This is a text inside a div element.</a:t>
            </a:r>
          </a:p>
          <a:p>
            <a:pPr>
              <a:buNone/>
            </a:pPr>
            <a:r>
              <a:rPr lang="en-US" sz="1400" dirty="0" smtClean="0"/>
              <a:t>&lt;p&gt;This paragraph has it's own background color.&lt;/p&gt;</a:t>
            </a:r>
          </a:p>
          <a:p>
            <a:pPr>
              <a:buNone/>
            </a:pPr>
            <a:r>
              <a:rPr lang="en-US" sz="1400" dirty="0" smtClean="0"/>
              <a:t>We are still in the div element.</a:t>
            </a:r>
          </a:p>
          <a:p>
            <a:pPr>
              <a:buNone/>
            </a:pPr>
            <a:r>
              <a:rPr lang="en-US" sz="1400" dirty="0" smtClean="0"/>
              <a:t>&lt;/div&gt;</a:t>
            </a:r>
          </a:p>
          <a:p>
            <a:pPr>
              <a:buNone/>
            </a:pPr>
            <a:r>
              <a:rPr lang="en-US" sz="1400" dirty="0" smtClean="0"/>
              <a:t>&lt;/body&gt;</a:t>
            </a:r>
          </a:p>
          <a:p>
            <a:pPr>
              <a:buNone/>
            </a:pPr>
            <a:r>
              <a:rPr lang="en-US" sz="1400" dirty="0" smtClean="0"/>
              <a:t>&lt;/html&gt; </a:t>
            </a:r>
            <a:endParaRPr lang="en-US" sz="1400" dirty="0">
              <a:latin typeface="AcadNusx" pitchFamily="2"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25" name="Object 1"/>
          <p:cNvGraphicFramePr>
            <a:graphicFrameLocks noChangeAspect="1"/>
          </p:cNvGraphicFramePr>
          <p:nvPr/>
        </p:nvGraphicFramePr>
        <p:xfrm>
          <a:off x="4286248" y="2857496"/>
          <a:ext cx="4114800" cy="1371600"/>
        </p:xfrm>
        <a:graphic>
          <a:graphicData uri="http://schemas.openxmlformats.org/presentationml/2006/ole">
            <mc:AlternateContent xmlns:mc="http://schemas.openxmlformats.org/markup-compatibility/2006">
              <mc:Choice xmlns:v="urn:schemas-microsoft-com:vml" Requires="v">
                <p:oleObj spid="_x0000_s1035" r:id="rId3" imgW="4110754" imgH="1372681" progId="Unknown">
                  <p:embed/>
                </p:oleObj>
              </mc:Choice>
              <mc:Fallback>
                <p:oleObj r:id="rId3" imgW="4110754" imgH="1372681" progId="Unknown">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48" y="2857496"/>
                        <a:ext cx="4114800"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a:bodyPr>
          <a:lstStyle/>
          <a:p>
            <a:pPr>
              <a:buNone/>
            </a:pPr>
            <a:r>
              <a:rPr lang="en-US" sz="1600" b="1" dirty="0" smtClean="0"/>
              <a:t>2) .</a:t>
            </a:r>
            <a:r>
              <a:rPr lang="en-US" sz="1600" b="1" dirty="0" err="1" smtClean="0"/>
              <a:t>class_name</a:t>
            </a:r>
            <a:r>
              <a:rPr lang="en-US" sz="1600" b="1" dirty="0" smtClean="0"/>
              <a:t> {property: value}</a:t>
            </a:r>
            <a:endParaRPr lang="en-US" sz="1600" dirty="0" smtClean="0"/>
          </a:p>
          <a:p>
            <a:pPr>
              <a:buNone/>
            </a:pPr>
            <a:r>
              <a:rPr lang="en-US" sz="1600" dirty="0" err="1" smtClean="0">
                <a:latin typeface="AcadNusx" pitchFamily="2" charset="0"/>
              </a:rPr>
              <a:t>klasis</a:t>
            </a:r>
            <a:r>
              <a:rPr lang="en-US" sz="1600" dirty="0" smtClean="0">
                <a:latin typeface="AcadNusx" pitchFamily="2" charset="0"/>
              </a:rPr>
              <a:t> </a:t>
            </a:r>
            <a:r>
              <a:rPr lang="en-US" sz="1600" dirty="0" err="1" smtClean="0">
                <a:latin typeface="AcadNusx" pitchFamily="2" charset="0"/>
              </a:rPr>
              <a:t>saxelad</a:t>
            </a:r>
            <a:r>
              <a:rPr lang="en-US" sz="1600" dirty="0" smtClean="0">
                <a:latin typeface="AcadNusx" pitchFamily="2" charset="0"/>
              </a:rPr>
              <a:t> </a:t>
            </a:r>
            <a:r>
              <a:rPr lang="en-US" sz="1600" dirty="0" err="1" smtClean="0">
                <a:latin typeface="AcadNusx" pitchFamily="2" charset="0"/>
              </a:rPr>
              <a:t>SegviZlia</a:t>
            </a:r>
            <a:r>
              <a:rPr lang="en-US" sz="1600" dirty="0" smtClean="0">
                <a:latin typeface="AcadNusx" pitchFamily="2" charset="0"/>
              </a:rPr>
              <a:t> </a:t>
            </a:r>
            <a:r>
              <a:rPr lang="en-US" sz="1600" dirty="0" err="1" smtClean="0">
                <a:latin typeface="AcadNusx" pitchFamily="2" charset="0"/>
              </a:rPr>
              <a:t>miuTiTod</a:t>
            </a:r>
            <a:r>
              <a:rPr lang="en-US" sz="1600" dirty="0" smtClean="0">
                <a:latin typeface="AcadNusx" pitchFamily="2" charset="0"/>
              </a:rPr>
              <a:t> </a:t>
            </a:r>
            <a:r>
              <a:rPr lang="en-US" sz="1600" dirty="0" err="1" smtClean="0">
                <a:latin typeface="AcadNusx" pitchFamily="2" charset="0"/>
              </a:rPr>
              <a:t>nebismieri</a:t>
            </a:r>
            <a:r>
              <a:rPr lang="en-US" sz="1600" dirty="0" smtClean="0">
                <a:latin typeface="AcadNusx" pitchFamily="2" charset="0"/>
              </a:rPr>
              <a:t> </a:t>
            </a:r>
            <a:r>
              <a:rPr lang="en-US" sz="1600" dirty="0" err="1" smtClean="0">
                <a:latin typeface="AcadNusx" pitchFamily="2" charset="0"/>
              </a:rPr>
              <a:t>sityva</a:t>
            </a:r>
            <a:r>
              <a:rPr lang="en-US" sz="1600" dirty="0" smtClean="0">
                <a:latin typeface="AcadNusx" pitchFamily="2" charset="0"/>
              </a:rPr>
              <a:t>. </a:t>
            </a:r>
            <a:r>
              <a:rPr lang="en-US" sz="1600" dirty="0" err="1" smtClean="0">
                <a:latin typeface="AcadNusx" pitchFamily="2" charset="0"/>
              </a:rPr>
              <a:t>klasis</a:t>
            </a:r>
            <a:r>
              <a:rPr lang="en-US" sz="1600" dirty="0" smtClean="0">
                <a:latin typeface="AcadNusx" pitchFamily="2" charset="0"/>
              </a:rPr>
              <a:t> </a:t>
            </a:r>
            <a:r>
              <a:rPr lang="en-US" sz="1600" dirty="0" err="1" smtClean="0">
                <a:latin typeface="AcadNusx" pitchFamily="2" charset="0"/>
              </a:rPr>
              <a:t>gamoZa­xeba</a:t>
            </a:r>
            <a:r>
              <a:rPr lang="en-US" sz="1600" dirty="0" smtClean="0">
                <a:latin typeface="AcadNusx" pitchFamily="2" charset="0"/>
              </a:rPr>
              <a:t> </a:t>
            </a:r>
            <a:r>
              <a:rPr lang="en-US" sz="1600" dirty="0" err="1" smtClean="0">
                <a:latin typeface="AcadNusx" pitchFamily="2" charset="0"/>
              </a:rPr>
              <a:t>xdeba</a:t>
            </a:r>
            <a:r>
              <a:rPr lang="en-US" sz="1600" dirty="0" smtClean="0">
                <a:latin typeface="AcadNusx" pitchFamily="2" charset="0"/>
              </a:rPr>
              <a:t> </a:t>
            </a:r>
            <a:r>
              <a:rPr lang="en-US" sz="1600" b="1" dirty="0" smtClean="0"/>
              <a:t>class=”</a:t>
            </a:r>
            <a:r>
              <a:rPr lang="en-US" sz="1600" b="1" dirty="0" err="1" smtClean="0"/>
              <a:t>clas_name</a:t>
            </a:r>
            <a:r>
              <a:rPr lang="en-US" sz="1600" b="1" dirty="0" smtClean="0"/>
              <a:t>”</a:t>
            </a:r>
            <a:r>
              <a:rPr lang="en-US" sz="1600" dirty="0" smtClean="0"/>
              <a:t> </a:t>
            </a:r>
            <a:r>
              <a:rPr lang="en-US" sz="1600" dirty="0" err="1" smtClean="0">
                <a:latin typeface="AcadNusx" pitchFamily="2" charset="0"/>
              </a:rPr>
              <a:t>atributiT</a:t>
            </a:r>
            <a:r>
              <a:rPr lang="en-US" sz="1600" dirty="0" smtClean="0"/>
              <a:t>.</a:t>
            </a:r>
          </a:p>
          <a:p>
            <a:pPr>
              <a:buNone/>
            </a:pPr>
            <a:r>
              <a:rPr lang="en-US" sz="1600" dirty="0" err="1" smtClean="0">
                <a:latin typeface="AcadNusx" pitchFamily="2" charset="0"/>
              </a:rPr>
              <a:t>mag</a:t>
            </a:r>
            <a:r>
              <a:rPr lang="en-US" sz="1600" dirty="0" smtClean="0"/>
              <a:t>.</a:t>
            </a:r>
          </a:p>
          <a:p>
            <a:pPr>
              <a:buNone/>
            </a:pPr>
            <a:r>
              <a:rPr lang="en-US" sz="1600" dirty="0" smtClean="0"/>
              <a:t>.center  { text-</a:t>
            </a:r>
            <a:r>
              <a:rPr lang="en-US" sz="1600" dirty="0" err="1" smtClean="0"/>
              <a:t>align:center</a:t>
            </a:r>
            <a:r>
              <a:rPr lang="en-US" sz="1600" dirty="0" smtClean="0"/>
              <a:t>;}</a:t>
            </a:r>
          </a:p>
          <a:p>
            <a:pPr>
              <a:buNone/>
            </a:pPr>
            <a:r>
              <a:rPr lang="en-US" sz="1600" dirty="0" err="1" smtClean="0">
                <a:latin typeface="AcadNusx" pitchFamily="2" charset="0"/>
              </a:rPr>
              <a:t>gamoZaxeba</a:t>
            </a:r>
            <a:r>
              <a:rPr lang="en-US" sz="1600" dirty="0" smtClean="0"/>
              <a:t>:</a:t>
            </a:r>
          </a:p>
          <a:p>
            <a:pPr>
              <a:buNone/>
            </a:pPr>
            <a:r>
              <a:rPr lang="en-US" sz="1600" dirty="0" smtClean="0"/>
              <a:t>&lt;h1 class="center"&gt;Center-aligned heading&lt;/h1&gt;</a:t>
            </a:r>
          </a:p>
          <a:p>
            <a:pPr>
              <a:buNone/>
            </a:pPr>
            <a:r>
              <a:rPr lang="en-US" sz="1600" dirty="0" smtClean="0"/>
              <a:t>&lt;p class="center"&gt;Center-aligned paragraph.&lt;/p&gt;</a:t>
            </a:r>
          </a:p>
          <a:p>
            <a:pPr>
              <a:buNone/>
            </a:pPr>
            <a:r>
              <a:rPr lang="en-US" sz="1600" dirty="0" err="1" smtClean="0">
                <a:latin typeface="AcadNusx" pitchFamily="2" charset="0"/>
              </a:rPr>
              <a:t>anu</a:t>
            </a:r>
            <a:r>
              <a:rPr lang="en-US" sz="1600" dirty="0" smtClean="0">
                <a:latin typeface="AcadNusx" pitchFamily="2" charset="0"/>
              </a:rPr>
              <a:t> </a:t>
            </a:r>
            <a:r>
              <a:rPr lang="en-US" sz="1600" dirty="0" err="1" smtClean="0">
                <a:latin typeface="AcadNusx" pitchFamily="2" charset="0"/>
              </a:rPr>
              <a:t>klasebi</a:t>
            </a:r>
            <a:r>
              <a:rPr lang="en-US" sz="1600" dirty="0" smtClean="0">
                <a:latin typeface="AcadNusx" pitchFamily="2" charset="0"/>
              </a:rPr>
              <a:t> </a:t>
            </a:r>
            <a:r>
              <a:rPr lang="en-US" sz="1600" dirty="0" err="1" smtClean="0">
                <a:latin typeface="AcadNusx" pitchFamily="2" charset="0"/>
              </a:rPr>
              <a:t>mosaxerxebelia</a:t>
            </a:r>
            <a:r>
              <a:rPr lang="en-US" sz="1600" dirty="0" smtClean="0">
                <a:latin typeface="AcadNusx" pitchFamily="2" charset="0"/>
              </a:rPr>
              <a:t> </a:t>
            </a:r>
            <a:r>
              <a:rPr lang="en-US" sz="1600" dirty="0" err="1" smtClean="0">
                <a:latin typeface="AcadNusx" pitchFamily="2" charset="0"/>
              </a:rPr>
              <a:t>roca</a:t>
            </a:r>
            <a:r>
              <a:rPr lang="en-US" sz="1600" dirty="0" smtClean="0">
                <a:latin typeface="AcadNusx" pitchFamily="2" charset="0"/>
              </a:rPr>
              <a:t> </a:t>
            </a:r>
            <a:r>
              <a:rPr lang="en-US" sz="1600" dirty="0" err="1" smtClean="0">
                <a:latin typeface="AcadNusx" pitchFamily="2" charset="0"/>
              </a:rPr>
              <a:t>gvinda</a:t>
            </a:r>
            <a:r>
              <a:rPr lang="en-US" sz="1600" dirty="0" smtClean="0">
                <a:latin typeface="AcadNusx" pitchFamily="2" charset="0"/>
              </a:rPr>
              <a:t> </a:t>
            </a:r>
            <a:r>
              <a:rPr lang="en-US" sz="1600" dirty="0" err="1" smtClean="0">
                <a:latin typeface="AcadNusx" pitchFamily="2" charset="0"/>
              </a:rPr>
              <a:t>sxvadasxva</a:t>
            </a:r>
            <a:r>
              <a:rPr lang="en-US" sz="1600" dirty="0" smtClean="0">
                <a:latin typeface="AcadNusx" pitchFamily="2" charset="0"/>
              </a:rPr>
              <a:t> </a:t>
            </a:r>
            <a:r>
              <a:rPr lang="en-US" sz="1600" dirty="0" err="1" smtClean="0">
                <a:latin typeface="AcadNusx" pitchFamily="2" charset="0"/>
              </a:rPr>
              <a:t>tegisaTvis</a:t>
            </a:r>
            <a:r>
              <a:rPr lang="en-US" sz="1600" dirty="0" smtClean="0">
                <a:latin typeface="AcadNusx" pitchFamily="2" charset="0"/>
              </a:rPr>
              <a:t> </a:t>
            </a:r>
            <a:r>
              <a:rPr lang="en-US" sz="1600" dirty="0" err="1" smtClean="0">
                <a:latin typeface="AcadNusx" pitchFamily="2" charset="0"/>
              </a:rPr>
              <a:t>erTidaigive</a:t>
            </a:r>
            <a:r>
              <a:rPr lang="en-US" sz="1600" dirty="0" smtClean="0">
                <a:latin typeface="AcadNusx" pitchFamily="2" charset="0"/>
              </a:rPr>
              <a:t> </a:t>
            </a:r>
            <a:r>
              <a:rPr lang="en-US" sz="1600" dirty="0" err="1" smtClean="0">
                <a:latin typeface="AcadNusx" pitchFamily="2" charset="0"/>
              </a:rPr>
              <a:t>Tvisebis</a:t>
            </a:r>
            <a:r>
              <a:rPr lang="en-US" sz="1600" dirty="0" smtClean="0">
                <a:latin typeface="AcadNusx" pitchFamily="2" charset="0"/>
              </a:rPr>
              <a:t> (</a:t>
            </a:r>
            <a:r>
              <a:rPr lang="en-US" sz="1600" dirty="0" err="1" smtClean="0">
                <a:latin typeface="AcadNusx" pitchFamily="2" charset="0"/>
              </a:rPr>
              <a:t>Tvisebebis</a:t>
            </a:r>
            <a:r>
              <a:rPr lang="en-US" sz="1600" dirty="0" smtClean="0">
                <a:latin typeface="AcadNusx" pitchFamily="2" charset="0"/>
              </a:rPr>
              <a:t>) </a:t>
            </a:r>
            <a:r>
              <a:rPr lang="en-US" sz="1600" dirty="0" err="1" smtClean="0">
                <a:latin typeface="AcadNusx" pitchFamily="2" charset="0"/>
              </a:rPr>
              <a:t>miniWeba</a:t>
            </a:r>
            <a:r>
              <a:rPr lang="en-US" sz="1600" dirty="0" smtClean="0">
                <a:latin typeface="AcadNusx" pitchFamily="2" charset="0"/>
              </a:rPr>
              <a:t>.</a:t>
            </a:r>
          </a:p>
          <a:p>
            <a:pPr>
              <a:buNone/>
            </a:pPr>
            <a:r>
              <a:rPr lang="en-US" sz="1600" dirty="0" smtClean="0"/>
              <a:t> </a:t>
            </a:r>
          </a:p>
          <a:p>
            <a:pPr>
              <a:buNone/>
            </a:pPr>
            <a:r>
              <a:rPr lang="en-US" sz="1600" b="1" dirty="0" smtClean="0"/>
              <a:t>3) #</a:t>
            </a:r>
            <a:r>
              <a:rPr lang="en-US" sz="1600" b="1" dirty="0" err="1" smtClean="0"/>
              <a:t>id_name</a:t>
            </a:r>
            <a:r>
              <a:rPr lang="en-US" sz="1600" b="1" dirty="0" smtClean="0"/>
              <a:t> {property: value}</a:t>
            </a:r>
          </a:p>
          <a:p>
            <a:pPr>
              <a:buNone/>
            </a:pPr>
            <a:r>
              <a:rPr lang="en-US" sz="1600" dirty="0" smtClean="0"/>
              <a:t>   </a:t>
            </a:r>
            <a:r>
              <a:rPr lang="en-US" sz="1600" dirty="0" err="1" smtClean="0">
                <a:latin typeface="AcadNusx" pitchFamily="2" charset="0"/>
              </a:rPr>
              <a:t>klasisagan</a:t>
            </a:r>
            <a:r>
              <a:rPr lang="en-US" sz="1600" dirty="0" smtClean="0"/>
              <a:t> </a:t>
            </a:r>
            <a:r>
              <a:rPr lang="en-US" sz="1600" dirty="0" err="1" smtClean="0">
                <a:latin typeface="AcadNusx" pitchFamily="2" charset="0"/>
              </a:rPr>
              <a:t>gansxvavebiT</a:t>
            </a:r>
            <a:r>
              <a:rPr lang="en-US" sz="1600" dirty="0" smtClean="0"/>
              <a:t> ID </a:t>
            </a:r>
            <a:r>
              <a:rPr lang="en-US" sz="1600" dirty="0" err="1" smtClean="0">
                <a:latin typeface="AcadNusx" pitchFamily="2" charset="0"/>
              </a:rPr>
              <a:t>seleqtori</a:t>
            </a:r>
            <a:r>
              <a:rPr lang="en-US" sz="1600" dirty="0" smtClean="0"/>
              <a:t> </a:t>
            </a:r>
            <a:r>
              <a:rPr lang="en-US" sz="1600" dirty="0" err="1" smtClean="0">
                <a:latin typeface="AcadNusx" pitchFamily="2" charset="0"/>
              </a:rPr>
              <a:t>gamoiyeneba</a:t>
            </a:r>
            <a:r>
              <a:rPr lang="en-US" sz="1600" dirty="0" smtClean="0"/>
              <a:t> </a:t>
            </a:r>
            <a:r>
              <a:rPr lang="en-US" sz="1600" dirty="0" err="1" smtClean="0">
                <a:latin typeface="AcadNusx" pitchFamily="2" charset="0"/>
              </a:rPr>
              <a:t>mxolod</a:t>
            </a:r>
            <a:r>
              <a:rPr lang="en-US" sz="1600" dirty="0" smtClean="0"/>
              <a:t> </a:t>
            </a:r>
            <a:r>
              <a:rPr lang="en-US" sz="1600" dirty="0" err="1" smtClean="0">
                <a:latin typeface="AcadNusx" pitchFamily="2" charset="0"/>
              </a:rPr>
              <a:t>erTi</a:t>
            </a:r>
            <a:r>
              <a:rPr lang="en-US" sz="1600" dirty="0" smtClean="0"/>
              <a:t> </a:t>
            </a:r>
            <a:r>
              <a:rPr lang="en-US" sz="1600" dirty="0" err="1" smtClean="0">
                <a:latin typeface="AcadNusx" pitchFamily="2" charset="0"/>
              </a:rPr>
              <a:t>unikaluri</a:t>
            </a:r>
            <a:r>
              <a:rPr lang="en-US" sz="1600" dirty="0" smtClean="0"/>
              <a:t> </a:t>
            </a:r>
            <a:r>
              <a:rPr lang="en-US" sz="1600" dirty="0" err="1" smtClean="0">
                <a:latin typeface="AcadNusx" pitchFamily="2" charset="0"/>
              </a:rPr>
              <a:t>elementisaTvis</a:t>
            </a:r>
            <a:r>
              <a:rPr lang="en-US" sz="1600" dirty="0" smtClean="0"/>
              <a:t> </a:t>
            </a:r>
            <a:r>
              <a:rPr lang="en-US" sz="1600" dirty="0" err="1" smtClean="0">
                <a:latin typeface="AcadNusx" pitchFamily="2" charset="0"/>
              </a:rPr>
              <a:t>stilis</a:t>
            </a:r>
            <a:r>
              <a:rPr lang="en-US" sz="1600" dirty="0" smtClean="0"/>
              <a:t> </a:t>
            </a:r>
            <a:r>
              <a:rPr lang="en-US" sz="1600" dirty="0" err="1" smtClean="0">
                <a:latin typeface="AcadNusx" pitchFamily="2" charset="0"/>
              </a:rPr>
              <a:t>gansazRvrisaTvis</a:t>
            </a:r>
            <a:r>
              <a:rPr lang="en-US" sz="1600" dirty="0" smtClean="0"/>
              <a:t>.</a:t>
            </a:r>
          </a:p>
          <a:p>
            <a:pPr>
              <a:buNone/>
            </a:pPr>
            <a:r>
              <a:rPr lang="en-US" sz="1600" dirty="0" err="1" smtClean="0">
                <a:latin typeface="AcadNusx" pitchFamily="2" charset="0"/>
              </a:rPr>
              <a:t>agreTve</a:t>
            </a:r>
            <a:r>
              <a:rPr lang="en-US" sz="1600" dirty="0" smtClean="0"/>
              <a:t> </a:t>
            </a:r>
            <a:r>
              <a:rPr lang="en-US" sz="1600" dirty="0" err="1" smtClean="0">
                <a:latin typeface="AcadNusx" pitchFamily="2" charset="0"/>
              </a:rPr>
              <a:t>SesaZlebelia</a:t>
            </a:r>
            <a:r>
              <a:rPr lang="en-US" sz="1600" dirty="0" smtClean="0"/>
              <a:t> </a:t>
            </a:r>
            <a:r>
              <a:rPr lang="en-US" sz="1600" dirty="0" err="1" smtClean="0">
                <a:latin typeface="AcadNusx" pitchFamily="2" charset="0"/>
              </a:rPr>
              <a:t>ukve</a:t>
            </a:r>
            <a:r>
              <a:rPr lang="en-US" sz="1600" dirty="0" smtClean="0"/>
              <a:t> </a:t>
            </a:r>
            <a:r>
              <a:rPr lang="en-US" sz="1600" dirty="0" err="1" smtClean="0">
                <a:latin typeface="AcadNusx" pitchFamily="2" charset="0"/>
              </a:rPr>
              <a:t>aRweril</a:t>
            </a:r>
            <a:r>
              <a:rPr lang="en-US" sz="1600" dirty="0" smtClean="0"/>
              <a:t> </a:t>
            </a:r>
            <a:r>
              <a:rPr lang="en-US" sz="1600" dirty="0" err="1" smtClean="0">
                <a:latin typeface="AcadNusx" pitchFamily="2" charset="0"/>
              </a:rPr>
              <a:t>klass</a:t>
            </a:r>
            <a:r>
              <a:rPr lang="en-US" sz="1600" dirty="0" smtClean="0"/>
              <a:t> </a:t>
            </a:r>
            <a:r>
              <a:rPr lang="en-US" sz="1600" dirty="0" err="1" smtClean="0">
                <a:latin typeface="AcadNusx" pitchFamily="2" charset="0"/>
              </a:rPr>
              <a:t>davamatoT</a:t>
            </a:r>
            <a:r>
              <a:rPr lang="en-US" sz="1600" dirty="0" smtClean="0"/>
              <a:t> </a:t>
            </a:r>
            <a:r>
              <a:rPr lang="en-US" sz="1600" dirty="0" err="1" smtClean="0">
                <a:latin typeface="AcadNusx" pitchFamily="2" charset="0"/>
              </a:rPr>
              <a:t>romelime</a:t>
            </a:r>
            <a:r>
              <a:rPr lang="en-US" sz="1600" dirty="0" smtClean="0"/>
              <a:t> </a:t>
            </a:r>
            <a:r>
              <a:rPr lang="en-US" sz="1600" dirty="0" err="1" smtClean="0">
                <a:latin typeface="AcadNusx" pitchFamily="2" charset="0"/>
              </a:rPr>
              <a:t>Tviseba</a:t>
            </a:r>
            <a:r>
              <a:rPr lang="en-US" sz="1600" dirty="0" smtClean="0"/>
              <a:t>, </a:t>
            </a:r>
            <a:r>
              <a:rPr lang="en-US" sz="1600" dirty="0" err="1" smtClean="0">
                <a:latin typeface="AcadNusx" pitchFamily="2" charset="0"/>
              </a:rPr>
              <a:t>maSin</a:t>
            </a:r>
            <a:r>
              <a:rPr lang="en-US" sz="1600" dirty="0" smtClean="0"/>
              <a:t> </a:t>
            </a:r>
            <a:r>
              <a:rPr lang="en-US" sz="1600" dirty="0" err="1" smtClean="0">
                <a:latin typeface="AcadNusx" pitchFamily="2" charset="0"/>
              </a:rPr>
              <a:t>vqmniT</a:t>
            </a:r>
            <a:r>
              <a:rPr lang="en-US" sz="1600" dirty="0" smtClean="0"/>
              <a:t> </a:t>
            </a:r>
            <a:r>
              <a:rPr lang="en-US" sz="1600" dirty="0" err="1" smtClean="0">
                <a:latin typeface="AcadNusx" pitchFamily="2" charset="0"/>
              </a:rPr>
              <a:t>e.w</a:t>
            </a:r>
            <a:r>
              <a:rPr lang="en-US" sz="1600" dirty="0" smtClean="0"/>
              <a:t>. </a:t>
            </a:r>
            <a:r>
              <a:rPr lang="en-US" sz="1600" dirty="0" err="1" smtClean="0">
                <a:latin typeface="AcadNusx" pitchFamily="2" charset="0"/>
              </a:rPr>
              <a:t>individualur</a:t>
            </a:r>
            <a:r>
              <a:rPr lang="en-US" sz="1600" dirty="0" smtClean="0"/>
              <a:t> </a:t>
            </a:r>
            <a:r>
              <a:rPr lang="en-US" sz="1600" dirty="0" err="1" smtClean="0">
                <a:latin typeface="AcadNusx" pitchFamily="2" charset="0"/>
              </a:rPr>
              <a:t>stils</a:t>
            </a:r>
            <a:r>
              <a:rPr lang="en-US" sz="1600" dirty="0" smtClean="0"/>
              <a:t> – ID, </a:t>
            </a:r>
            <a:r>
              <a:rPr lang="en-US" sz="1600" dirty="0" err="1" smtClean="0">
                <a:latin typeface="AcadNusx" pitchFamily="2" charset="0"/>
              </a:rPr>
              <a:t>romlis</a:t>
            </a:r>
            <a:r>
              <a:rPr lang="en-US" sz="1600" dirty="0" smtClean="0"/>
              <a:t> </a:t>
            </a:r>
            <a:r>
              <a:rPr lang="en-US" sz="1600" dirty="0" err="1" smtClean="0">
                <a:latin typeface="AcadNusx" pitchFamily="2" charset="0"/>
              </a:rPr>
              <a:t>gamoyeneba</a:t>
            </a:r>
            <a:r>
              <a:rPr lang="en-US" sz="1600" dirty="0" smtClean="0"/>
              <a:t> HTML </a:t>
            </a:r>
            <a:r>
              <a:rPr lang="en-US" sz="1600" dirty="0" err="1" smtClean="0">
                <a:latin typeface="AcadNusx" pitchFamily="2" charset="0"/>
              </a:rPr>
              <a:t>elementSi</a:t>
            </a:r>
            <a:r>
              <a:rPr lang="en-US" sz="1600" dirty="0" smtClean="0"/>
              <a:t> </a:t>
            </a:r>
            <a:r>
              <a:rPr lang="en-US" sz="1600" dirty="0" err="1" smtClean="0">
                <a:latin typeface="AcadNusx" pitchFamily="2" charset="0"/>
              </a:rPr>
              <a:t>xdeba</a:t>
            </a:r>
            <a:r>
              <a:rPr lang="en-US" sz="1600" dirty="0" smtClean="0"/>
              <a:t> </a:t>
            </a:r>
            <a:r>
              <a:rPr lang="en-US" sz="1600" b="1" dirty="0" smtClean="0"/>
              <a:t>ID=</a:t>
            </a:r>
            <a:r>
              <a:rPr lang="en-US" sz="1600" b="1" dirty="0" err="1" smtClean="0"/>
              <a:t>id_name</a:t>
            </a:r>
            <a:r>
              <a:rPr lang="en-US" sz="1600" dirty="0" smtClean="0"/>
              <a:t> </a:t>
            </a:r>
            <a:r>
              <a:rPr lang="en-US" sz="1600" dirty="0" err="1" smtClean="0">
                <a:latin typeface="AcadNusx" pitchFamily="2" charset="0"/>
              </a:rPr>
              <a:t>atributiT</a:t>
            </a:r>
            <a:r>
              <a:rPr lang="en-US" sz="1600" dirty="0" smtClean="0"/>
              <a:t>.</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428604"/>
            <a:ext cx="8429684" cy="5929354"/>
          </a:xfrm>
        </p:spPr>
        <p:txBody>
          <a:bodyPr>
            <a:normAutofit lnSpcReduction="10000"/>
          </a:bodyPr>
          <a:lstStyle/>
          <a:p>
            <a:pPr>
              <a:buNone/>
            </a:pPr>
            <a:r>
              <a:rPr lang="en-US" sz="1600" dirty="0" err="1" smtClean="0">
                <a:latin typeface="AcadNusx" pitchFamily="2" charset="0"/>
              </a:rPr>
              <a:t>mag</a:t>
            </a:r>
            <a:r>
              <a:rPr lang="en-US" sz="1600" dirty="0" smtClean="0"/>
              <a:t>.</a:t>
            </a:r>
          </a:p>
          <a:p>
            <a:pPr>
              <a:buNone/>
            </a:pPr>
            <a:r>
              <a:rPr lang="en-US" sz="1600" dirty="0" smtClean="0"/>
              <a:t>&lt;html&gt;</a:t>
            </a:r>
          </a:p>
          <a:p>
            <a:pPr>
              <a:buNone/>
            </a:pPr>
            <a:r>
              <a:rPr lang="en-US" sz="1600" dirty="0" smtClean="0"/>
              <a:t>&lt;head&gt;</a:t>
            </a:r>
          </a:p>
          <a:p>
            <a:pPr>
              <a:buNone/>
            </a:pPr>
            <a:r>
              <a:rPr lang="en-US" sz="1600" dirty="0" smtClean="0"/>
              <a:t>&lt;style type="text/</a:t>
            </a:r>
            <a:r>
              <a:rPr lang="en-US" sz="1600" dirty="0" err="1" smtClean="0"/>
              <a:t>css</a:t>
            </a:r>
            <a:r>
              <a:rPr lang="en-US" sz="1600" dirty="0" smtClean="0"/>
              <a:t>"&gt;</a:t>
            </a:r>
          </a:p>
          <a:p>
            <a:pPr>
              <a:buNone/>
            </a:pPr>
            <a:r>
              <a:rPr lang="en-US" sz="1600" dirty="0" smtClean="0"/>
              <a:t>.center {text-</a:t>
            </a:r>
            <a:r>
              <a:rPr lang="en-US" sz="1600" dirty="0" err="1" smtClean="0"/>
              <a:t>align:center</a:t>
            </a:r>
            <a:r>
              <a:rPr lang="en-US" sz="1600" dirty="0" smtClean="0"/>
              <a:t>}</a:t>
            </a:r>
          </a:p>
          <a:p>
            <a:pPr>
              <a:buNone/>
            </a:pPr>
            <a:r>
              <a:rPr lang="en-US" sz="1600" dirty="0" smtClean="0"/>
              <a:t>.date {text-</a:t>
            </a:r>
            <a:r>
              <a:rPr lang="en-US" sz="1600" dirty="0" err="1" smtClean="0"/>
              <a:t>align:right</a:t>
            </a:r>
            <a:r>
              <a:rPr lang="en-US" sz="1600" dirty="0" smtClean="0"/>
              <a:t>}</a:t>
            </a:r>
          </a:p>
          <a:p>
            <a:pPr>
              <a:buNone/>
            </a:pPr>
            <a:r>
              <a:rPr lang="en-US" sz="1600" dirty="0" smtClean="0"/>
              <a:t>.main {text-</a:t>
            </a:r>
            <a:r>
              <a:rPr lang="en-US" sz="1600" dirty="0" err="1" smtClean="0"/>
              <a:t>align:justify</a:t>
            </a:r>
            <a:r>
              <a:rPr lang="en-US" sz="1600" dirty="0" smtClean="0"/>
              <a:t>}</a:t>
            </a:r>
          </a:p>
          <a:p>
            <a:pPr>
              <a:buNone/>
            </a:pPr>
            <a:r>
              <a:rPr lang="en-US" sz="1600" dirty="0" smtClean="0"/>
              <a:t>#text {font-weight: bold; font-style: italic}</a:t>
            </a:r>
          </a:p>
          <a:p>
            <a:pPr>
              <a:buNone/>
            </a:pPr>
            <a:r>
              <a:rPr lang="en-US" sz="1600" dirty="0" smtClean="0"/>
              <a:t> </a:t>
            </a:r>
          </a:p>
          <a:p>
            <a:pPr>
              <a:buNone/>
            </a:pPr>
            <a:r>
              <a:rPr lang="en-US" sz="1600" dirty="0" smtClean="0"/>
              <a:t>&lt;/style&gt;</a:t>
            </a:r>
          </a:p>
          <a:p>
            <a:pPr>
              <a:buNone/>
            </a:pPr>
            <a:r>
              <a:rPr lang="en-US" sz="1600" dirty="0" smtClean="0"/>
              <a:t>&lt;/head&gt;</a:t>
            </a:r>
          </a:p>
          <a:p>
            <a:pPr>
              <a:buNone/>
            </a:pPr>
            <a:r>
              <a:rPr lang="en-US" sz="1600" dirty="0" smtClean="0"/>
              <a:t>&lt;body&gt;</a:t>
            </a:r>
          </a:p>
          <a:p>
            <a:pPr>
              <a:buNone/>
            </a:pPr>
            <a:r>
              <a:rPr lang="en-US" sz="1600" dirty="0" smtClean="0"/>
              <a:t>&lt;h2 class="center"&gt;CSS text-align Example&lt;/h2&gt;</a:t>
            </a:r>
          </a:p>
          <a:p>
            <a:pPr>
              <a:buNone/>
            </a:pPr>
            <a:r>
              <a:rPr lang="en-US" sz="1600" dirty="0" smtClean="0"/>
              <a:t>&lt;p class="date"&gt;May, 2009&lt;/p&gt;</a:t>
            </a:r>
          </a:p>
          <a:p>
            <a:pPr>
              <a:buNone/>
            </a:pPr>
            <a:r>
              <a:rPr lang="en-US" sz="1600" dirty="0" smtClean="0"/>
              <a:t>&lt;p class="main" id="text"&gt;In my younger and more vulnerable years my father gave me some advice that I've been turning over in my mind ever since. 'Whenever you feel like criticizing anyone,' he told me, just remember that all the people in this world haven't had the advantages that you've had.'&lt;/p&gt;</a:t>
            </a:r>
          </a:p>
          <a:p>
            <a:pPr>
              <a:buNone/>
            </a:pPr>
            <a:r>
              <a:rPr lang="en-US" sz="1600" dirty="0" smtClean="0"/>
              <a:t>&lt;p&gt;&lt;b&gt;Note:&lt;/b&gt; Try to resize the browser window to see how justify works.&lt;/p&gt;</a:t>
            </a:r>
          </a:p>
          <a:p>
            <a:pPr>
              <a:buNone/>
            </a:pPr>
            <a:r>
              <a:rPr lang="en-US" sz="1600" dirty="0" smtClean="0"/>
              <a:t>&lt;/body&gt;</a:t>
            </a:r>
          </a:p>
          <a:p>
            <a:pPr>
              <a:buNone/>
            </a:pPr>
            <a:r>
              <a:rPr lang="en-US" sz="1600" dirty="0" smtClean="0"/>
              <a:t>&lt;/html&gt;</a:t>
            </a:r>
          </a:p>
          <a:p>
            <a:pPr>
              <a:buNone/>
            </a:pPr>
            <a:endParaRPr lang="en-US" sz="1600" dirty="0"/>
          </a:p>
        </p:txBody>
      </p:sp>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4577" name="Object 1"/>
          <p:cNvGraphicFramePr>
            <a:graphicFrameLocks noChangeAspect="1"/>
          </p:cNvGraphicFramePr>
          <p:nvPr/>
        </p:nvGraphicFramePr>
        <p:xfrm>
          <a:off x="4071934" y="785794"/>
          <a:ext cx="4617554" cy="1785950"/>
        </p:xfrm>
        <a:graphic>
          <a:graphicData uri="http://schemas.openxmlformats.org/presentationml/2006/ole">
            <mc:AlternateContent xmlns:mc="http://schemas.openxmlformats.org/markup-compatibility/2006">
              <mc:Choice xmlns:v="urn:schemas-microsoft-com:vml" Requires="v">
                <p:oleObj spid="_x0000_s24587" r:id="rId3" imgW="5481005" imgH="1372681" progId="Unknown">
                  <p:embed/>
                </p:oleObj>
              </mc:Choice>
              <mc:Fallback>
                <p:oleObj r:id="rId3" imgW="5481005" imgH="1372681" progId="Unknown">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1934" y="785794"/>
                        <a:ext cx="4617554" cy="178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b="1" dirty="0" smtClean="0"/>
              <a:t>Background Properties – </a:t>
            </a:r>
            <a:r>
              <a:rPr lang="en-US" sz="1600" b="1" dirty="0" err="1" smtClean="0">
                <a:latin typeface="AcadNusx" pitchFamily="2" charset="0"/>
              </a:rPr>
              <a:t>fonis</a:t>
            </a:r>
            <a:r>
              <a:rPr lang="en-US" sz="1600" b="1" dirty="0" smtClean="0">
                <a:latin typeface="AcadNusx" pitchFamily="2" charset="0"/>
              </a:rPr>
              <a:t> </a:t>
            </a:r>
            <a:r>
              <a:rPr lang="en-US" sz="1600" b="1" dirty="0" err="1" smtClean="0">
                <a:latin typeface="AcadNusx" pitchFamily="2" charset="0"/>
              </a:rPr>
              <a:t>Tvisebebi</a:t>
            </a:r>
            <a:r>
              <a:rPr lang="en-US" sz="1600" b="1" dirty="0" smtClean="0">
                <a:latin typeface="AcadNusx" pitchFamily="2" charset="0"/>
              </a:rPr>
              <a:t> </a:t>
            </a:r>
            <a:r>
              <a:rPr lang="en-US" sz="1600" b="1" dirty="0" smtClean="0"/>
              <a:t>CSS-</a:t>
            </a:r>
            <a:r>
              <a:rPr lang="en-US" sz="1600" b="1" dirty="0" err="1" smtClean="0">
                <a:latin typeface="AcadNusx" pitchFamily="2" charset="0"/>
              </a:rPr>
              <a:t>Si</a:t>
            </a:r>
            <a:r>
              <a:rPr lang="en-US" sz="1600" b="1" dirty="0" smtClean="0"/>
              <a:t/>
            </a:r>
            <a:br>
              <a:rPr lang="en-US" sz="1600" b="1" dirty="0" smtClean="0"/>
            </a:br>
            <a:endParaRPr lang="en-US" sz="1600" dirty="0"/>
          </a:p>
        </p:txBody>
      </p:sp>
      <p:sp>
        <p:nvSpPr>
          <p:cNvPr id="3" name="Content Placeholder 2"/>
          <p:cNvSpPr>
            <a:spLocks noGrp="1"/>
          </p:cNvSpPr>
          <p:nvPr>
            <p:ph idx="1"/>
          </p:nvPr>
        </p:nvSpPr>
        <p:spPr>
          <a:xfrm>
            <a:off x="457200" y="928671"/>
            <a:ext cx="8229600" cy="1928826"/>
          </a:xfrm>
        </p:spPr>
        <p:txBody>
          <a:bodyPr>
            <a:normAutofit/>
          </a:bodyPr>
          <a:lstStyle/>
          <a:p>
            <a:pPr>
              <a:buNone/>
            </a:pPr>
            <a:r>
              <a:rPr lang="en-US" sz="1600" dirty="0" smtClean="0"/>
              <a:t>CSS –</a:t>
            </a:r>
            <a:r>
              <a:rPr lang="en-US" sz="1600" dirty="0" err="1" smtClean="0">
                <a:latin typeface="AcadNusx" pitchFamily="2" charset="0"/>
              </a:rPr>
              <a:t>Si</a:t>
            </a:r>
            <a:r>
              <a:rPr lang="en-US" sz="1600" dirty="0" smtClean="0">
                <a:latin typeface="AcadNusx" pitchFamily="2" charset="0"/>
              </a:rPr>
              <a:t> </a:t>
            </a:r>
            <a:r>
              <a:rPr lang="en-US" sz="1600" dirty="0" err="1" smtClean="0">
                <a:latin typeface="AcadNusx" pitchFamily="2" charset="0"/>
              </a:rPr>
              <a:t>gamoiyeneba</a:t>
            </a:r>
            <a:r>
              <a:rPr lang="en-US" sz="1600" dirty="0" smtClean="0">
                <a:latin typeface="AcadNusx" pitchFamily="2" charset="0"/>
              </a:rPr>
              <a:t> </a:t>
            </a:r>
            <a:r>
              <a:rPr lang="en-US" sz="1600" dirty="0" err="1" smtClean="0">
                <a:latin typeface="AcadNusx" pitchFamily="2" charset="0"/>
              </a:rPr>
              <a:t>fonis</a:t>
            </a:r>
            <a:r>
              <a:rPr lang="en-US" sz="1600" dirty="0" smtClean="0">
                <a:latin typeface="AcadNusx" pitchFamily="2" charset="0"/>
              </a:rPr>
              <a:t>  </a:t>
            </a:r>
            <a:r>
              <a:rPr lang="en-US" sz="1600" dirty="0" err="1" smtClean="0">
                <a:latin typeface="AcadNusx" pitchFamily="2" charset="0"/>
              </a:rPr>
              <a:t>Semdegi</a:t>
            </a:r>
            <a:r>
              <a:rPr lang="en-US" sz="1600" dirty="0" smtClean="0">
                <a:latin typeface="AcadNusx" pitchFamily="2" charset="0"/>
              </a:rPr>
              <a:t> </a:t>
            </a:r>
            <a:r>
              <a:rPr lang="en-US" sz="1600" dirty="0" err="1" smtClean="0">
                <a:latin typeface="AcadNusx" pitchFamily="2" charset="0"/>
              </a:rPr>
              <a:t>Tvisebebi</a:t>
            </a:r>
            <a:r>
              <a:rPr lang="en-US" sz="1600" dirty="0" smtClean="0">
                <a:latin typeface="AcadNusx" pitchFamily="2" charset="0"/>
              </a:rPr>
              <a:t>:</a:t>
            </a:r>
          </a:p>
          <a:p>
            <a:pPr>
              <a:buNone/>
            </a:pPr>
            <a:r>
              <a:rPr lang="en-US" sz="1600" b="1" dirty="0" smtClean="0"/>
              <a:t>background-color</a:t>
            </a:r>
            <a:endParaRPr lang="en-US" sz="1600" dirty="0" smtClean="0"/>
          </a:p>
          <a:p>
            <a:pPr>
              <a:buNone/>
            </a:pPr>
            <a:r>
              <a:rPr lang="en-US" sz="1600" b="1" dirty="0" smtClean="0"/>
              <a:t>background-image</a:t>
            </a:r>
            <a:endParaRPr lang="en-US" sz="1600" dirty="0" smtClean="0"/>
          </a:p>
          <a:p>
            <a:pPr>
              <a:buNone/>
            </a:pPr>
            <a:r>
              <a:rPr lang="en-US" sz="1600" b="1" dirty="0" smtClean="0"/>
              <a:t>background-repeat</a:t>
            </a:r>
            <a:endParaRPr lang="en-US" sz="1600" dirty="0" smtClean="0"/>
          </a:p>
          <a:p>
            <a:pPr>
              <a:buNone/>
            </a:pPr>
            <a:r>
              <a:rPr lang="en-US" sz="1600" b="1" dirty="0" smtClean="0"/>
              <a:t>background-attachment</a:t>
            </a:r>
            <a:endParaRPr lang="en-US" sz="1600" dirty="0" smtClean="0"/>
          </a:p>
          <a:p>
            <a:pPr>
              <a:buNone/>
            </a:pPr>
            <a:r>
              <a:rPr lang="en-US" sz="1600" b="1" dirty="0" smtClean="0"/>
              <a:t>background-position</a:t>
            </a:r>
            <a:endParaRPr lang="en-US" sz="1600" dirty="0" smtClean="0"/>
          </a:p>
          <a:p>
            <a:pPr>
              <a:buNone/>
            </a:pPr>
            <a:endParaRPr lang="en-US" sz="1600" dirty="0"/>
          </a:p>
        </p:txBody>
      </p:sp>
      <p:sp>
        <p:nvSpPr>
          <p:cNvPr id="266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6625" name="Object 1"/>
          <p:cNvGraphicFramePr>
            <a:graphicFrameLocks noChangeAspect="1"/>
          </p:cNvGraphicFramePr>
          <p:nvPr/>
        </p:nvGraphicFramePr>
        <p:xfrm>
          <a:off x="2857488" y="1214422"/>
          <a:ext cx="5286412" cy="5500726"/>
        </p:xfrm>
        <a:graphic>
          <a:graphicData uri="http://schemas.openxmlformats.org/presentationml/2006/ole">
            <mc:AlternateContent xmlns:mc="http://schemas.openxmlformats.org/markup-compatibility/2006">
              <mc:Choice xmlns:v="urn:schemas-microsoft-com:vml" Requires="v">
                <p:oleObj spid="_x0000_s26635" r:id="rId3" imgW="4795880" imgH="4804383" progId="Unknown">
                  <p:embed/>
                </p:oleObj>
              </mc:Choice>
              <mc:Fallback>
                <p:oleObj r:id="rId3" imgW="4795880" imgH="4804383" progId="Unknown">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488" y="1214422"/>
                        <a:ext cx="5286412" cy="55007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b="1" dirty="0" smtClean="0"/>
              <a:t>Fonts Properties - </a:t>
            </a:r>
            <a:r>
              <a:rPr lang="en-US" sz="1600" b="1" dirty="0" err="1" smtClean="0">
                <a:latin typeface="AcadNusx" pitchFamily="2" charset="0"/>
              </a:rPr>
              <a:t>Sriftis</a:t>
            </a:r>
            <a:r>
              <a:rPr lang="en-US" sz="1600" b="1" dirty="0" smtClean="0">
                <a:latin typeface="AcadNusx" pitchFamily="2" charset="0"/>
              </a:rPr>
              <a:t> </a:t>
            </a:r>
            <a:r>
              <a:rPr lang="en-US" sz="1600" b="1" dirty="0" err="1" smtClean="0">
                <a:latin typeface="AcadNusx" pitchFamily="2" charset="0"/>
              </a:rPr>
              <a:t>Tvisebebi</a:t>
            </a:r>
            <a:r>
              <a:rPr lang="en-US" sz="1600" dirty="0" smtClean="0"/>
              <a:t/>
            </a:r>
            <a:br>
              <a:rPr lang="en-US" sz="1600" dirty="0" smtClean="0"/>
            </a:br>
            <a:endParaRPr lang="en-US" sz="1600" dirty="0"/>
          </a:p>
        </p:txBody>
      </p:sp>
      <p:sp>
        <p:nvSpPr>
          <p:cNvPr id="276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7649" name="Object 1"/>
          <p:cNvGraphicFramePr>
            <a:graphicFrameLocks noChangeAspect="1"/>
          </p:cNvGraphicFramePr>
          <p:nvPr/>
        </p:nvGraphicFramePr>
        <p:xfrm>
          <a:off x="1643042" y="1000108"/>
          <a:ext cx="5500726" cy="5572164"/>
        </p:xfrm>
        <a:graphic>
          <a:graphicData uri="http://schemas.openxmlformats.org/presentationml/2006/ole">
            <mc:AlternateContent xmlns:mc="http://schemas.openxmlformats.org/markup-compatibility/2006">
              <mc:Choice xmlns:v="urn:schemas-microsoft-com:vml" Requires="v">
                <p:oleObj spid="_x0000_s27659" r:id="rId3" imgW="4795880" imgH="5490723" progId="Unknown">
                  <p:embed/>
                </p:oleObj>
              </mc:Choice>
              <mc:Fallback>
                <p:oleObj r:id="rId3" imgW="4795880" imgH="5490723" progId="Unknown">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3042" y="1000108"/>
                        <a:ext cx="5500726" cy="55721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398</TotalTime>
  <Words>729</Words>
  <Application>Microsoft Office PowerPoint</Application>
  <PresentationFormat>On-screen Show (4:3)</PresentationFormat>
  <Paragraphs>189</Paragraphs>
  <Slides>16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18" baseType="lpstr">
      <vt:lpstr>Office Theme</vt:lpstr>
      <vt:lpstr>Unknown</vt:lpstr>
      <vt:lpstr>ლექცია 4</vt:lpstr>
      <vt:lpstr>CSS - Cascading Style Sheets </vt:lpstr>
      <vt:lpstr>PowerPoint Presentation</vt:lpstr>
      <vt:lpstr>3) LINKED STYLE SHEETS -  dakavSirebuli stilebi  </vt:lpstr>
      <vt:lpstr>CSS struqtura </vt:lpstr>
      <vt:lpstr>PowerPoint Presentation</vt:lpstr>
      <vt:lpstr>PowerPoint Presentation</vt:lpstr>
      <vt:lpstr>Background Properties – fonis Tvisebebi CSS-Si </vt:lpstr>
      <vt:lpstr>Fonts Properties - Sriftis Tvisebebi </vt:lpstr>
      <vt:lpstr>ტექსტის ფორმატირება</vt:lpstr>
      <vt:lpstr>ბმულის ფორმატირება (ფსევდო კლასი)</vt:lpstr>
      <vt:lpstr>CSS სიის თვისებები</vt:lpstr>
      <vt:lpstr>CSS ცხრილის თვისებები</vt:lpstr>
      <vt:lpstr>ცხრილის Padding</vt:lpstr>
      <vt:lpstr>ცხრილი და ატრიბუტი Color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magda</dc:creator>
  <cp:lastModifiedBy>MAGDA!</cp:lastModifiedBy>
  <cp:revision>46</cp:revision>
  <dcterms:created xsi:type="dcterms:W3CDTF">2011-03-28T11:48:13Z</dcterms:created>
  <dcterms:modified xsi:type="dcterms:W3CDTF">2016-10-16T13:16:23Z</dcterms:modified>
</cp:coreProperties>
</file>