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6" r:id="rId3"/>
    <p:sldId id="317" r:id="rId4"/>
    <p:sldId id="318" r:id="rId5"/>
    <p:sldId id="319" r:id="rId6"/>
    <p:sldId id="320" r:id="rId7"/>
    <p:sldId id="321" r:id="rId8"/>
    <p:sldId id="339" r:id="rId9"/>
    <p:sldId id="340" r:id="rId10"/>
    <p:sldId id="341" r:id="rId11"/>
    <p:sldId id="342" r:id="rId12"/>
    <p:sldId id="344" r:id="rId13"/>
    <p:sldId id="343" r:id="rId14"/>
    <p:sldId id="345" r:id="rId15"/>
    <p:sldId id="346" r:id="rId16"/>
    <p:sldId id="347" r:id="rId17"/>
    <p:sldId id="348" r:id="rId18"/>
    <p:sldId id="349" r:id="rId19"/>
    <p:sldId id="350" r:id="rId20"/>
    <p:sldId id="351" r:id="rId21"/>
    <p:sldId id="352" r:id="rId22"/>
    <p:sldId id="353" r:id="rId23"/>
    <p:sldId id="354"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4660"/>
  </p:normalViewPr>
  <p:slideViewPr>
    <p:cSldViewPr>
      <p:cViewPr varScale="1">
        <p:scale>
          <a:sx n="84" d="100"/>
          <a:sy n="84" d="100"/>
        </p:scale>
        <p:origin x="129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00F89-4509-41FA-9094-72879E551064}" type="datetimeFigureOut">
              <a:rPr lang="en-US" smtClean="0"/>
              <a:t>3/12/2018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CC6888-A058-4966-B290-B6105FD59018}" type="slidenum">
              <a:rPr lang="en-US" smtClean="0"/>
              <a:t>‹#›</a:t>
            </a:fld>
            <a:endParaRPr lang="en-US"/>
          </a:p>
        </p:txBody>
      </p:sp>
    </p:spTree>
    <p:extLst>
      <p:ext uri="{BB962C8B-B14F-4D97-AF65-F5344CB8AC3E}">
        <p14:creationId xmlns:p14="http://schemas.microsoft.com/office/powerpoint/2010/main" val="427099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8692E-FC1F-4B0F-B22D-4D2B0D2E159E}"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8692E-FC1F-4B0F-B22D-4D2B0D2E159E}"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18692E-FC1F-4B0F-B22D-4D2B0D2E159E}"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18692E-FC1F-4B0F-B22D-4D2B0D2E159E}" type="datetimeFigureOut">
              <a:rPr lang="en-US" smtClean="0"/>
              <a:pPr/>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8692E-FC1F-4B0F-B22D-4D2B0D2E159E}" type="datetimeFigureOut">
              <a:rPr lang="en-US" smtClean="0"/>
              <a:pPr/>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8692E-FC1F-4B0F-B22D-4D2B0D2E159E}" type="datetimeFigureOut">
              <a:rPr lang="en-US" smtClean="0"/>
              <a:pPr/>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692E-FC1F-4B0F-B22D-4D2B0D2E159E}"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692E-FC1F-4B0F-B22D-4D2B0D2E159E}"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D02AF-73D2-46BA-9608-0200A663F1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8692E-FC1F-4B0F-B22D-4D2B0D2E159E}" type="datetimeFigureOut">
              <a:rPr lang="en-US" smtClean="0"/>
              <a:pPr/>
              <a:t>3/12/2018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02AF-73D2-46BA-9608-0200A663F1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556792"/>
            <a:ext cx="6400800" cy="3048744"/>
          </a:xfrm>
        </p:spPr>
        <p:txBody>
          <a:bodyPr>
            <a:normAutofit/>
          </a:bodyPr>
          <a:lstStyle/>
          <a:p>
            <a:r>
              <a:rPr lang="ka-GE" dirty="0" smtClean="0">
                <a:solidFill>
                  <a:schemeClr val="tx1"/>
                </a:solidFill>
              </a:rPr>
              <a:t>წესები კარგი ვებ-გვერდისათვის</a:t>
            </a:r>
            <a:endParaRPr lang="en-US" dirty="0" smtClean="0">
              <a:solidFill>
                <a:schemeClr val="tx1"/>
              </a:solidFill>
            </a:endParaRPr>
          </a:p>
          <a:p>
            <a:r>
              <a:rPr lang="ka-GE" dirty="0" smtClean="0">
                <a:solidFill>
                  <a:schemeClr val="tx1"/>
                </a:solidFill>
              </a:rPr>
              <a:t>ფერები</a:t>
            </a:r>
          </a:p>
          <a:p>
            <a:r>
              <a:rPr lang="ka-GE" dirty="0" smtClean="0">
                <a:solidFill>
                  <a:schemeClr val="tx1"/>
                </a:solidFill>
              </a:rPr>
              <a:t>ბლოკური და ინლაინ ელემენტები</a:t>
            </a:r>
            <a:endParaRPr lang="en-US" dirty="0" smtClean="0">
              <a:solidFill>
                <a:schemeClr val="tx1"/>
              </a:solidFill>
            </a:endParaRPr>
          </a:p>
          <a:p>
            <a:r>
              <a:rPr lang="en-US" dirty="0" smtClean="0">
                <a:solidFill>
                  <a:schemeClr val="tx1"/>
                </a:solidFill>
              </a:rPr>
              <a:t>ც</a:t>
            </a:r>
            <a:r>
              <a:rPr lang="ka-GE" smtClean="0">
                <a:solidFill>
                  <a:schemeClr val="tx1"/>
                </a:solidFill>
              </a:rPr>
              <a:t>ხრილები რუკები</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a-GE" sz="2000" dirty="0" smtClean="0"/>
              <a:t>აღწერილობითი სია</a:t>
            </a:r>
            <a:endParaRPr lang="en-US" sz="2000" dirty="0"/>
          </a:p>
        </p:txBody>
      </p:sp>
      <p:sp>
        <p:nvSpPr>
          <p:cNvPr id="3" name="Content Placeholder 2"/>
          <p:cNvSpPr>
            <a:spLocks noGrp="1"/>
          </p:cNvSpPr>
          <p:nvPr>
            <p:ph idx="1"/>
          </p:nvPr>
        </p:nvSpPr>
        <p:spPr>
          <a:xfrm>
            <a:off x="467544" y="1340769"/>
            <a:ext cx="7992888" cy="2736303"/>
          </a:xfrm>
        </p:spPr>
        <p:txBody>
          <a:bodyPr>
            <a:normAutofit fontScale="92500" lnSpcReduction="20000"/>
          </a:bodyPr>
          <a:lstStyle/>
          <a:p>
            <a:pPr marL="0" indent="0">
              <a:buNone/>
            </a:pPr>
            <a:r>
              <a:rPr lang="ka-GE" sz="2000" dirty="0" smtClean="0"/>
              <a:t>ტეგი</a:t>
            </a:r>
            <a:r>
              <a:rPr lang="en-US" sz="2000" dirty="0"/>
              <a:t> </a:t>
            </a:r>
            <a:r>
              <a:rPr lang="en-US" sz="2000" b="1" dirty="0"/>
              <a:t>&lt;dl&gt;</a:t>
            </a:r>
            <a:r>
              <a:rPr lang="en-US" sz="2000" dirty="0"/>
              <a:t> </a:t>
            </a:r>
            <a:r>
              <a:rPr lang="ka-GE" sz="2000" dirty="0" smtClean="0"/>
              <a:t>განსაზღვრავს აღწერილობით სიას, მასში:</a:t>
            </a:r>
            <a:endParaRPr lang="en-US" sz="2000" dirty="0"/>
          </a:p>
          <a:p>
            <a:pPr marL="0" indent="0">
              <a:buNone/>
            </a:pPr>
            <a:r>
              <a:rPr lang="ka-GE" sz="2000" dirty="0" smtClean="0"/>
              <a:t>ტეგი</a:t>
            </a:r>
            <a:r>
              <a:rPr lang="en-US" sz="2000" dirty="0"/>
              <a:t> </a:t>
            </a:r>
            <a:r>
              <a:rPr lang="en-US" sz="2000" b="1" dirty="0"/>
              <a:t>&lt;</a:t>
            </a:r>
            <a:r>
              <a:rPr lang="en-US" sz="2000" b="1" dirty="0" err="1"/>
              <a:t>dt</a:t>
            </a:r>
            <a:r>
              <a:rPr lang="en-US" sz="2000" b="1" dirty="0"/>
              <a:t>&gt;</a:t>
            </a:r>
            <a:r>
              <a:rPr lang="en-US" sz="2000" dirty="0"/>
              <a:t> </a:t>
            </a:r>
            <a:r>
              <a:rPr lang="ka-GE" sz="2000" dirty="0" smtClean="0"/>
              <a:t>არის „ტერმინის“ აღმნიშვნელი, ხოლო</a:t>
            </a:r>
            <a:r>
              <a:rPr lang="en-US" sz="2000" dirty="0"/>
              <a:t> </a:t>
            </a:r>
            <a:r>
              <a:rPr lang="en-US" sz="2000" b="1" dirty="0"/>
              <a:t>&lt;</a:t>
            </a:r>
            <a:r>
              <a:rPr lang="en-US" sz="2000" b="1" dirty="0" err="1"/>
              <a:t>dd</a:t>
            </a:r>
            <a:r>
              <a:rPr lang="en-US" sz="2000" b="1" dirty="0" smtClean="0"/>
              <a:t>&gt;</a:t>
            </a:r>
            <a:r>
              <a:rPr lang="ka-GE" sz="2000" b="1" dirty="0" smtClean="0"/>
              <a:t> </a:t>
            </a:r>
            <a:r>
              <a:rPr lang="ka-GE" sz="2000" dirty="0"/>
              <a:t>კი შესაბამის მნიშვნელობას შეესაბამება</a:t>
            </a:r>
            <a:endParaRPr lang="en-US" sz="2000" dirty="0"/>
          </a:p>
          <a:p>
            <a:pPr marL="0" indent="0">
              <a:buNone/>
            </a:pPr>
            <a:r>
              <a:rPr lang="ka-GE" sz="2000" dirty="0" smtClean="0"/>
              <a:t>განვიხილოთ მაგალითი:</a:t>
            </a:r>
          </a:p>
          <a:p>
            <a:pPr marL="0" indent="0">
              <a:buNone/>
            </a:pPr>
            <a:r>
              <a:rPr lang="en-US" sz="2000" dirty="0" smtClean="0"/>
              <a:t>&lt;</a:t>
            </a:r>
            <a:r>
              <a:rPr lang="en-US" sz="2000" dirty="0"/>
              <a:t>dl&gt;</a:t>
            </a:r>
            <a:br>
              <a:rPr lang="en-US" sz="2000" dirty="0"/>
            </a:br>
            <a:r>
              <a:rPr lang="en-US" sz="2000" dirty="0"/>
              <a:t>  &lt;</a:t>
            </a:r>
            <a:r>
              <a:rPr lang="en-US" sz="2000" dirty="0" err="1"/>
              <a:t>dt</a:t>
            </a:r>
            <a:r>
              <a:rPr lang="en-US" sz="2000" dirty="0"/>
              <a:t>&gt;Coffee&lt;/</a:t>
            </a:r>
            <a:r>
              <a:rPr lang="en-US" sz="2000" dirty="0" err="1"/>
              <a:t>dt</a:t>
            </a:r>
            <a:r>
              <a:rPr lang="en-US" sz="2000" dirty="0"/>
              <a:t>&gt;</a:t>
            </a:r>
            <a:br>
              <a:rPr lang="en-US" sz="2000" dirty="0"/>
            </a:br>
            <a:r>
              <a:rPr lang="en-US" sz="2000" dirty="0"/>
              <a:t>  &lt;</a:t>
            </a:r>
            <a:r>
              <a:rPr lang="en-US" sz="2000" dirty="0" err="1"/>
              <a:t>dd</a:t>
            </a:r>
            <a:r>
              <a:rPr lang="en-US" sz="2000" dirty="0"/>
              <a:t>&gt;- black hot drink&lt;/</a:t>
            </a:r>
            <a:r>
              <a:rPr lang="en-US" sz="2000" dirty="0" err="1"/>
              <a:t>dd</a:t>
            </a:r>
            <a:r>
              <a:rPr lang="en-US" sz="2000" dirty="0"/>
              <a:t>&gt;</a:t>
            </a:r>
            <a:br>
              <a:rPr lang="en-US" sz="2000" dirty="0"/>
            </a:br>
            <a:r>
              <a:rPr lang="en-US" sz="2000" dirty="0"/>
              <a:t>  &lt;</a:t>
            </a:r>
            <a:r>
              <a:rPr lang="en-US" sz="2000" dirty="0" err="1"/>
              <a:t>dt</a:t>
            </a:r>
            <a:r>
              <a:rPr lang="en-US" sz="2000" dirty="0"/>
              <a:t>&gt;Milk&lt;/</a:t>
            </a:r>
            <a:r>
              <a:rPr lang="en-US" sz="2000" dirty="0" err="1"/>
              <a:t>dt</a:t>
            </a:r>
            <a:r>
              <a:rPr lang="en-US" sz="2000" dirty="0"/>
              <a:t>&gt;</a:t>
            </a:r>
            <a:br>
              <a:rPr lang="en-US" sz="2000" dirty="0"/>
            </a:br>
            <a:r>
              <a:rPr lang="en-US" sz="2000" dirty="0"/>
              <a:t>  &lt;</a:t>
            </a:r>
            <a:r>
              <a:rPr lang="en-US" sz="2000" dirty="0" err="1"/>
              <a:t>dd</a:t>
            </a:r>
            <a:r>
              <a:rPr lang="en-US" sz="2000" dirty="0"/>
              <a:t>&gt;- white cold drink&lt;/</a:t>
            </a:r>
            <a:r>
              <a:rPr lang="en-US" sz="2000" dirty="0" err="1"/>
              <a:t>dd</a:t>
            </a:r>
            <a:r>
              <a:rPr lang="en-US" sz="2000" dirty="0"/>
              <a:t>&gt;</a:t>
            </a:r>
            <a:br>
              <a:rPr lang="en-US" sz="2000" dirty="0"/>
            </a:br>
            <a:r>
              <a:rPr lang="en-US" sz="2000" dirty="0"/>
              <a:t>&lt;/dl&gt;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077072"/>
            <a:ext cx="3024336" cy="178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57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Autofit/>
          </a:bodyPr>
          <a:lstStyle/>
          <a:p>
            <a:pPr marL="0" indent="0" algn="ctr">
              <a:buNone/>
            </a:pPr>
            <a:r>
              <a:rPr lang="ka-GE" sz="1800" b="1" dirty="0"/>
              <a:t>სპეცსიმბოლოები</a:t>
            </a:r>
            <a:endParaRPr lang="en-US" sz="1800" dirty="0"/>
          </a:p>
          <a:p>
            <a:pPr marL="0" indent="0">
              <a:buNone/>
            </a:pPr>
            <a:endParaRPr lang="en-US" sz="1800" dirty="0"/>
          </a:p>
          <a:p>
            <a:pPr marL="0" indent="0">
              <a:buNone/>
            </a:pPr>
            <a:r>
              <a:rPr lang="ka-GE" sz="1800" dirty="0"/>
              <a:t>როგორც ვიცით, </a:t>
            </a:r>
            <a:r>
              <a:rPr lang="ka-GE" sz="1800" b="1" i="1" dirty="0"/>
              <a:t>"&lt;&gt;"-</a:t>
            </a:r>
            <a:r>
              <a:rPr lang="ka-GE" sz="1800" dirty="0"/>
              <a:t>ში მოქცეულ სიმბოლოებს HTML ტეგად აღიქვამს და გვერდზე არ გამოსახავს, თუნდაც ის ტეგი არ იყოს. გაიხსენეთ ჩვენი მაგალითები, სადაც მთელი კოდია გამოტანილი. ის რომ კოდში ჩვეულებრივად ჩაწეროთ, HTML მას კი არ გამოსახავს, შეასრულებს. ამიტომ არსებობს სპეცსიმბოლოები, რომლების კოდში ნახვისასაც HTML ვებ-გვერდზე გარკვეულ სიმბოლოებს გამოსახავს.</a:t>
            </a:r>
            <a:endParaRPr lang="en-US" sz="1800" dirty="0"/>
          </a:p>
          <a:p>
            <a:pPr marL="0" indent="0">
              <a:buNone/>
            </a:pPr>
            <a:r>
              <a:rPr lang="ka-GE" sz="1800" dirty="0"/>
              <a:t>საჭირო სპეცსიმბოლოების ნაკრები ასეთია:</a:t>
            </a:r>
            <a:endParaRPr lang="en-US" sz="1800" dirty="0"/>
          </a:p>
          <a:p>
            <a:pPr marL="0" indent="0">
              <a:buNone/>
            </a:pPr>
            <a:r>
              <a:rPr lang="ka-GE" sz="1800" dirty="0"/>
              <a:t> </a:t>
            </a:r>
            <a:endParaRPr lang="en-US" sz="1800" dirty="0"/>
          </a:p>
          <a:p>
            <a:pPr marL="0" indent="0">
              <a:buNone/>
            </a:pPr>
            <a:r>
              <a:rPr lang="ka-GE" sz="1800" b="1" i="1" dirty="0"/>
              <a:t>&amp;lt;    -      &lt;</a:t>
            </a:r>
            <a:endParaRPr lang="en-US" sz="1800" dirty="0"/>
          </a:p>
          <a:p>
            <a:pPr marL="0" indent="0">
              <a:buNone/>
            </a:pPr>
            <a:r>
              <a:rPr lang="ka-GE" sz="1800" b="1" i="1" dirty="0"/>
              <a:t>&amp;gt;    -     &gt;</a:t>
            </a:r>
            <a:endParaRPr lang="en-US" sz="1800" dirty="0"/>
          </a:p>
          <a:p>
            <a:pPr marL="0" indent="0">
              <a:buNone/>
            </a:pPr>
            <a:r>
              <a:rPr lang="ka-GE" sz="1800" b="1" i="1" dirty="0"/>
              <a:t>&amp;quot;   -    "</a:t>
            </a:r>
            <a:endParaRPr lang="en-US" sz="1800" dirty="0"/>
          </a:p>
          <a:p>
            <a:pPr marL="0" indent="0">
              <a:buNone/>
            </a:pPr>
            <a:r>
              <a:rPr lang="ka-GE" sz="1800" b="1" i="1" dirty="0"/>
              <a:t>&amp;nbsp;    -    ჰარი</a:t>
            </a:r>
            <a:endParaRPr lang="en-US" sz="1800" dirty="0"/>
          </a:p>
          <a:p>
            <a:pPr marL="0" indent="0">
              <a:buNone/>
            </a:pPr>
            <a:r>
              <a:rPr lang="ka-GE" sz="1800" b="1" i="1" dirty="0"/>
              <a:t>&amp;amp;    -     &amp;</a:t>
            </a:r>
            <a:endParaRPr lang="en-US" sz="1800" dirty="0"/>
          </a:p>
          <a:p>
            <a:pPr marL="0" indent="0">
              <a:buNone/>
            </a:pPr>
            <a:endParaRPr lang="en-US" sz="1800" dirty="0"/>
          </a:p>
        </p:txBody>
      </p:sp>
    </p:spTree>
    <p:extLst>
      <p:ext uri="{BB962C8B-B14F-4D97-AF65-F5344CB8AC3E}">
        <p14:creationId xmlns:p14="http://schemas.microsoft.com/office/powerpoint/2010/main" val="61862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31640" y="188640"/>
            <a:ext cx="5905500" cy="433387"/>
          </a:xfrm>
        </p:spPr>
        <p:txBody>
          <a:bodyPr>
            <a:normAutofit fontScale="90000"/>
          </a:bodyPr>
          <a:lstStyle/>
          <a:p>
            <a:r>
              <a:rPr lang="ka-GE" sz="2400" b="1" dirty="0" smtClean="0"/>
              <a:t>ბლოკური და ინლაინ  ელემენტები</a:t>
            </a:r>
            <a:endParaRPr lang="en-US" sz="2400" dirty="0"/>
          </a:p>
        </p:txBody>
      </p:sp>
      <p:sp>
        <p:nvSpPr>
          <p:cNvPr id="30724" name="Rectangle 4"/>
          <p:cNvSpPr>
            <a:spLocks noChangeArrowheads="1"/>
          </p:cNvSpPr>
          <p:nvPr/>
        </p:nvSpPr>
        <p:spPr bwMode="auto">
          <a:xfrm>
            <a:off x="323850" y="723900"/>
            <a:ext cx="8569325" cy="2031325"/>
          </a:xfrm>
          <a:prstGeom prst="rect">
            <a:avLst/>
          </a:prstGeom>
          <a:noFill/>
          <a:ln w="9525">
            <a:noFill/>
            <a:miter lim="800000"/>
            <a:headEnd/>
            <a:tailEnd/>
          </a:ln>
          <a:effectLst/>
        </p:spPr>
        <p:txBody>
          <a:bodyPr>
            <a:spAutoFit/>
          </a:bodyPr>
          <a:lstStyle/>
          <a:p>
            <a:r>
              <a:rPr lang="ka-GE" dirty="0" smtClean="0"/>
              <a:t>უმრავლესობა </a:t>
            </a:r>
            <a:r>
              <a:rPr lang="en-US" dirty="0" smtClean="0"/>
              <a:t> </a:t>
            </a:r>
            <a:r>
              <a:rPr lang="en-US" dirty="0"/>
              <a:t>HTML </a:t>
            </a:r>
            <a:r>
              <a:rPr lang="ka-GE" dirty="0" smtClean="0"/>
              <a:t>ელემენტებისა შესაძლებელია დავაკლასიფიციროთ როგორც ბლოკური და ინლაინ ელემენტები</a:t>
            </a:r>
            <a:endParaRPr lang="en-US" dirty="0"/>
          </a:p>
          <a:p>
            <a:r>
              <a:rPr lang="ka-GE" dirty="0" smtClean="0"/>
              <a:t>ბლოკური </a:t>
            </a:r>
            <a:r>
              <a:rPr lang="ka-GE" dirty="0"/>
              <a:t>ელემენტები ბრაუზერის </a:t>
            </a:r>
            <a:r>
              <a:rPr lang="ka-GE" dirty="0" smtClean="0"/>
              <a:t>ფანჯარაში როგორც წესი იწყება და მთავრდება ახალი სტრიქონით. ბლოკური ელემენტებია მაგალითად:</a:t>
            </a:r>
            <a:endParaRPr lang="ka-GE" dirty="0"/>
          </a:p>
          <a:p>
            <a:pPr algn="ctr"/>
            <a:r>
              <a:rPr lang="en-US" dirty="0" smtClean="0"/>
              <a:t>&lt;</a:t>
            </a:r>
            <a:r>
              <a:rPr lang="en-US" dirty="0"/>
              <a:t>h1&gt;, &lt;p&gt;, &lt;</a:t>
            </a:r>
            <a:r>
              <a:rPr lang="en-US" dirty="0" err="1"/>
              <a:t>ul</a:t>
            </a:r>
            <a:r>
              <a:rPr lang="en-US" dirty="0"/>
              <a:t>&gt;, &lt;table&gt;</a:t>
            </a:r>
          </a:p>
          <a:p>
            <a:r>
              <a:rPr lang="ka-GE" dirty="0" smtClean="0"/>
              <a:t>ინლაინ ელემენტებს კი სტრიქონის წყვეტა არ გააჩნიათ. ასეთი ელემენტებია:</a:t>
            </a:r>
          </a:p>
          <a:p>
            <a:pPr algn="ctr"/>
            <a:r>
              <a:rPr lang="en-US" dirty="0" smtClean="0"/>
              <a:t>&lt;</a:t>
            </a:r>
            <a:r>
              <a:rPr lang="en-US" dirty="0"/>
              <a:t>b&gt;, &lt;td&gt;, &lt;a&gt;, &lt;</a:t>
            </a:r>
            <a:r>
              <a:rPr lang="en-US" dirty="0" err="1"/>
              <a:t>img</a:t>
            </a:r>
            <a:r>
              <a:rPr lang="en-US" dirty="0"/>
              <a:t>&gt;</a:t>
            </a:r>
          </a:p>
        </p:txBody>
      </p:sp>
      <p:sp>
        <p:nvSpPr>
          <p:cNvPr id="3" name="Rectangle 2"/>
          <p:cNvSpPr/>
          <p:nvPr/>
        </p:nvSpPr>
        <p:spPr>
          <a:xfrm>
            <a:off x="323850" y="3645024"/>
            <a:ext cx="8424614" cy="2862322"/>
          </a:xfrm>
          <a:prstGeom prst="rect">
            <a:avLst/>
          </a:prstGeom>
        </p:spPr>
        <p:txBody>
          <a:bodyPr wrap="square">
            <a:spAutoFit/>
          </a:bodyPr>
          <a:lstStyle/>
          <a:p>
            <a:r>
              <a:rPr lang="en-US" dirty="0"/>
              <a:t>&lt;div&gt; </a:t>
            </a:r>
            <a:r>
              <a:rPr lang="ka-GE" dirty="0"/>
              <a:t>ელემენტი არის ბლოკური დონის ელემენტი რომელიც შესაძლებელია გამოიყენებოდეს როგორც კონტეინერი(სექცია) სხვა </a:t>
            </a:r>
            <a:r>
              <a:rPr lang="en-US" dirty="0"/>
              <a:t> HTML </a:t>
            </a:r>
            <a:r>
              <a:rPr lang="ka-GE" dirty="0"/>
              <a:t>ელემენტებისათვის</a:t>
            </a:r>
            <a:r>
              <a:rPr lang="en-US" dirty="0"/>
              <a:t>.</a:t>
            </a:r>
          </a:p>
          <a:p>
            <a:r>
              <a:rPr lang="en-US" dirty="0"/>
              <a:t> &lt;div&gt; </a:t>
            </a:r>
            <a:r>
              <a:rPr lang="ka-GE" dirty="0"/>
              <a:t>ტეგს რაიმე სპეციალური მნიშვნელობა არ გააჩნია და არც აუცილებელი ატრიბუტები აქვს, თუმცა ატრიბუტები</a:t>
            </a:r>
            <a:r>
              <a:rPr lang="en-US" dirty="0"/>
              <a:t> </a:t>
            </a:r>
            <a:r>
              <a:rPr lang="en-US" b="1" dirty="0"/>
              <a:t>style</a:t>
            </a:r>
            <a:r>
              <a:rPr lang="en-US" dirty="0"/>
              <a:t> </a:t>
            </a:r>
            <a:r>
              <a:rPr lang="ka-GE" dirty="0"/>
              <a:t>და</a:t>
            </a:r>
            <a:r>
              <a:rPr lang="en-US" dirty="0"/>
              <a:t> </a:t>
            </a:r>
            <a:r>
              <a:rPr lang="en-US" b="1" dirty="0"/>
              <a:t>class</a:t>
            </a:r>
            <a:r>
              <a:rPr lang="ka-GE" b="1" dirty="0"/>
              <a:t> </a:t>
            </a:r>
            <a:r>
              <a:rPr lang="ka-GE" dirty="0"/>
              <a:t>მასთან ხშირად გამოიყენება</a:t>
            </a:r>
            <a:r>
              <a:rPr lang="en-US" dirty="0"/>
              <a:t>.</a:t>
            </a:r>
          </a:p>
          <a:p>
            <a:r>
              <a:rPr lang="ka-GE" dirty="0"/>
              <a:t>რადგანაც ის ბლოკური ელემენტია ბრაუზერი მის წინდა შემდგომ დასვამს ლტრიქონის წყვეტებს.</a:t>
            </a:r>
            <a:endParaRPr lang="en-US" dirty="0"/>
          </a:p>
          <a:p>
            <a:r>
              <a:rPr lang="en-US" dirty="0"/>
              <a:t>CSS</a:t>
            </a:r>
            <a:r>
              <a:rPr lang="ka-GE" dirty="0"/>
              <a:t>-თას მიმართებაში მას როგორც წესი ბლოკური შიგთავსის კონტეინერის დატვირთვა აქვს</a:t>
            </a:r>
          </a:p>
          <a:p>
            <a:r>
              <a:rPr lang="en-US" dirty="0"/>
              <a:t> </a:t>
            </a:r>
          </a:p>
        </p:txBody>
      </p:sp>
      <p:sp>
        <p:nvSpPr>
          <p:cNvPr id="6" name="Title 1"/>
          <p:cNvSpPr txBox="1">
            <a:spLocks/>
          </p:cNvSpPr>
          <p:nvPr/>
        </p:nvSpPr>
        <p:spPr>
          <a:xfrm>
            <a:off x="518864" y="2938934"/>
            <a:ext cx="8229600" cy="70609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&lt;div&gt;</a:t>
            </a:r>
            <a:r>
              <a:rPr lang="ka-GE" sz="2000" smtClean="0"/>
              <a:t> და </a:t>
            </a:r>
            <a:r>
              <a:rPr lang="en-US" sz="2000" smtClean="0"/>
              <a:t>&lt;span&gt; </a:t>
            </a:r>
            <a:endParaRPr lang="en-US" sz="2000" dirty="0"/>
          </a:p>
        </p:txBody>
      </p:sp>
    </p:spTree>
    <p:extLst>
      <p:ext uri="{BB962C8B-B14F-4D97-AF65-F5344CB8AC3E}">
        <p14:creationId xmlns:p14="http://schemas.microsoft.com/office/powerpoint/2010/main" val="1107302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000" dirty="0"/>
              <a:t>&lt;div</a:t>
            </a:r>
            <a:r>
              <a:rPr lang="en-US" sz="2000" dirty="0" smtClean="0"/>
              <a:t>&gt;</a:t>
            </a:r>
            <a:r>
              <a:rPr lang="ka-GE" sz="2000" dirty="0" smtClean="0"/>
              <a:t> და </a:t>
            </a:r>
            <a:r>
              <a:rPr lang="en-US" sz="2000" dirty="0"/>
              <a:t>&lt;span&gt; </a:t>
            </a:r>
          </a:p>
        </p:txBody>
      </p:sp>
      <p:sp>
        <p:nvSpPr>
          <p:cNvPr id="3" name="Content Placeholder 2"/>
          <p:cNvSpPr>
            <a:spLocks noGrp="1"/>
          </p:cNvSpPr>
          <p:nvPr>
            <p:ph idx="1"/>
          </p:nvPr>
        </p:nvSpPr>
        <p:spPr>
          <a:xfrm>
            <a:off x="457200" y="1052736"/>
            <a:ext cx="8229600" cy="5616624"/>
          </a:xfrm>
        </p:spPr>
        <p:txBody>
          <a:bodyPr>
            <a:noAutofit/>
          </a:bodyPr>
          <a:lstStyle/>
          <a:p>
            <a:pPr marL="0" indent="0">
              <a:buNone/>
            </a:pPr>
            <a:r>
              <a:rPr lang="en-US" sz="1600" dirty="0" smtClean="0"/>
              <a:t>&lt;</a:t>
            </a:r>
            <a:r>
              <a:rPr lang="en-US" sz="1600" dirty="0"/>
              <a:t>span&gt; </a:t>
            </a:r>
            <a:r>
              <a:rPr lang="ka-GE" sz="1600" dirty="0" smtClean="0"/>
              <a:t>ელემენტი</a:t>
            </a:r>
          </a:p>
          <a:p>
            <a:pPr marL="0" indent="0">
              <a:buNone/>
            </a:pPr>
            <a:endParaRPr lang="ka-GE" sz="1600" dirty="0" smtClean="0"/>
          </a:p>
          <a:p>
            <a:pPr marL="0" indent="0">
              <a:buNone/>
            </a:pPr>
            <a:r>
              <a:rPr lang="en-US" sz="1600" dirty="0" smtClean="0"/>
              <a:t>&lt;</a:t>
            </a:r>
            <a:r>
              <a:rPr lang="en-US" sz="1600" dirty="0"/>
              <a:t>span&gt; </a:t>
            </a:r>
            <a:r>
              <a:rPr lang="ka-GE" sz="1600" dirty="0" smtClean="0"/>
              <a:t>ინლაინ ელემენტს წარმოადგენს და როგორც წესი გამოიყენება ხოლმე ტექსტის კონტეინერად. როგორც იცით ფონტ ტეგი აღარ გვაქვს და მის  მაგივრად შესაძლებელია სწორედ სპანის გამოყენება, დივის მსგავსად არც ამ ტეგს არ აკვს რაიმე მნიშვნელობითი დატვირთვა და არც აუცილებელი ატრიბუტები გააჩნია, მაგრამ მასთანაც ყველაზე ხშირად </a:t>
            </a:r>
            <a:r>
              <a:rPr lang="en-US" sz="1600" b="1" dirty="0"/>
              <a:t>style</a:t>
            </a:r>
            <a:r>
              <a:rPr lang="en-US" sz="1600" dirty="0"/>
              <a:t> </a:t>
            </a:r>
            <a:r>
              <a:rPr lang="ka-GE" sz="1600" dirty="0"/>
              <a:t>და</a:t>
            </a:r>
            <a:r>
              <a:rPr lang="en-US" sz="1600" dirty="0"/>
              <a:t> </a:t>
            </a:r>
            <a:r>
              <a:rPr lang="en-US" sz="1600" b="1" dirty="0"/>
              <a:t>class</a:t>
            </a:r>
            <a:r>
              <a:rPr lang="ka-GE" sz="1600" b="1" dirty="0"/>
              <a:t> </a:t>
            </a:r>
            <a:r>
              <a:rPr lang="ka-GE" sz="1600" b="1" dirty="0" smtClean="0"/>
              <a:t> </a:t>
            </a:r>
            <a:r>
              <a:rPr lang="ka-GE" sz="1600" dirty="0"/>
              <a:t>ატრიბუტებს შეხვდებით</a:t>
            </a:r>
            <a:r>
              <a:rPr lang="ka-GE" sz="1600" dirty="0" smtClean="0"/>
              <a:t>.</a:t>
            </a:r>
          </a:p>
          <a:p>
            <a:pPr marL="0" indent="0">
              <a:buNone/>
            </a:pPr>
            <a:endParaRPr lang="ka-GE" sz="1600" dirty="0"/>
          </a:p>
          <a:p>
            <a:pPr marL="0" indent="0">
              <a:buNone/>
            </a:pPr>
            <a:r>
              <a:rPr lang="ka-GE" sz="1600" dirty="0" smtClean="0"/>
              <a:t>განსხვავებით</a:t>
            </a:r>
            <a:r>
              <a:rPr lang="en-US" sz="1600" dirty="0" smtClean="0"/>
              <a:t> </a:t>
            </a:r>
            <a:r>
              <a:rPr lang="en-US" sz="1600" dirty="0"/>
              <a:t>&lt;div</a:t>
            </a:r>
            <a:r>
              <a:rPr lang="en-US" sz="1600" dirty="0" smtClean="0"/>
              <a:t>&gt;</a:t>
            </a:r>
            <a:r>
              <a:rPr lang="ka-GE" sz="1600" dirty="0" smtClean="0"/>
              <a:t> მას არ აქვს ავტომატური ფორმატირება (სტრიქონის წყვეტა), ის </a:t>
            </a:r>
            <a:r>
              <a:rPr lang="en-US" sz="1600" dirty="0" smtClean="0"/>
              <a:t>CSS</a:t>
            </a:r>
            <a:r>
              <a:rPr lang="ka-GE" sz="1600" dirty="0" smtClean="0"/>
              <a:t>-თან მიმართებაში</a:t>
            </a:r>
            <a:r>
              <a:rPr lang="en-US" sz="1600" dirty="0" smtClean="0"/>
              <a:t> </a:t>
            </a:r>
            <a:r>
              <a:rPr lang="ka-GE" sz="1600" dirty="0" smtClean="0"/>
              <a:t>შესაძლებელია გამოიყენოთ აგრეთვე როგორც ტექსტის ნაწილი, მაგალითად მნიშვნელოვანი ტექსტის გამოსაყოფად:</a:t>
            </a:r>
            <a:r>
              <a:rPr lang="en-US" sz="1600" dirty="0" smtClean="0"/>
              <a:t> </a:t>
            </a:r>
            <a:endParaRPr lang="ka-GE" sz="1600" dirty="0" smtClean="0"/>
          </a:p>
          <a:p>
            <a:pPr marL="0" indent="0">
              <a:buNone/>
            </a:pPr>
            <a:endParaRPr lang="ka-GE" sz="1600" dirty="0" smtClean="0"/>
          </a:p>
          <a:p>
            <a:pPr marL="0" indent="0">
              <a:buNone/>
            </a:pPr>
            <a:r>
              <a:rPr lang="en-US" sz="1600" dirty="0"/>
              <a:t>&lt;h1&gt;My &lt;span style="</a:t>
            </a:r>
            <a:r>
              <a:rPr lang="en-US" sz="1600" dirty="0" err="1"/>
              <a:t>color:red</a:t>
            </a:r>
            <a:r>
              <a:rPr lang="en-US" sz="1600" dirty="0"/>
              <a:t>"&gt;Important&lt;/span&gt; Heading&lt;/h1&gt;</a:t>
            </a:r>
          </a:p>
        </p:txBody>
      </p:sp>
    </p:spTree>
    <p:extLst>
      <p:ext uri="{BB962C8B-B14F-4D97-AF65-F5344CB8AC3E}">
        <p14:creationId xmlns:p14="http://schemas.microsoft.com/office/powerpoint/2010/main" val="332852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ka-GE" sz="2000" dirty="0" smtClean="0"/>
              <a:t>ცხრილები</a:t>
            </a:r>
            <a:endParaRPr lang="en-US" sz="2000" dirty="0"/>
          </a:p>
        </p:txBody>
      </p:sp>
      <p:sp>
        <p:nvSpPr>
          <p:cNvPr id="3" name="Content Placeholder 2"/>
          <p:cNvSpPr>
            <a:spLocks noGrp="1"/>
          </p:cNvSpPr>
          <p:nvPr>
            <p:ph idx="1"/>
          </p:nvPr>
        </p:nvSpPr>
        <p:spPr>
          <a:xfrm>
            <a:off x="457200" y="857232"/>
            <a:ext cx="8229600" cy="5643602"/>
          </a:xfrm>
        </p:spPr>
        <p:txBody>
          <a:bodyPr>
            <a:noAutofit/>
          </a:bodyPr>
          <a:lstStyle/>
          <a:p>
            <a:pPr>
              <a:buNone/>
            </a:pPr>
            <a:r>
              <a:rPr lang="en-US" sz="1600" dirty="0" smtClean="0"/>
              <a:t>	</a:t>
            </a:r>
            <a:r>
              <a:rPr lang="ka-GE" sz="1600" dirty="0" smtClean="0"/>
              <a:t>ცხრილები </a:t>
            </a:r>
            <a:r>
              <a:rPr lang="en-US" sz="1600" dirty="0" smtClean="0"/>
              <a:t> </a:t>
            </a:r>
            <a:r>
              <a:rPr lang="ka-GE" sz="1600" dirty="0" smtClean="0"/>
              <a:t>&lt;</a:t>
            </a:r>
            <a:r>
              <a:rPr lang="ka-GE" sz="1600" dirty="0"/>
              <a:t>table</a:t>
            </a:r>
            <a:r>
              <a:rPr lang="ka-GE" sz="1600" dirty="0" smtClean="0"/>
              <a:t>&gt;</a:t>
            </a:r>
            <a:r>
              <a:rPr lang="en-US" sz="1600" dirty="0" smtClean="0"/>
              <a:t> </a:t>
            </a:r>
            <a:r>
              <a:rPr lang="ka-GE" sz="1600" dirty="0" smtClean="0"/>
              <a:t>&lt;/</a:t>
            </a:r>
            <a:r>
              <a:rPr lang="ka-GE" sz="1600" dirty="0"/>
              <a:t>table&gt; ტეგით </a:t>
            </a:r>
            <a:r>
              <a:rPr lang="ka-GE" sz="1600" dirty="0" smtClean="0"/>
              <a:t>გამოისახება</a:t>
            </a:r>
            <a:endParaRPr lang="en-US" sz="1600" dirty="0" smtClean="0"/>
          </a:p>
          <a:p>
            <a:pPr>
              <a:buNone/>
            </a:pPr>
            <a:r>
              <a:rPr lang="en-US" sz="1600" dirty="0"/>
              <a:t>	</a:t>
            </a:r>
            <a:r>
              <a:rPr lang="ka-GE" sz="1600" dirty="0"/>
              <a:t> 	</a:t>
            </a:r>
            <a:r>
              <a:rPr lang="ka-GE" sz="1600" dirty="0" smtClean="0"/>
              <a:t>სტრიქონის </a:t>
            </a:r>
            <a:r>
              <a:rPr lang="ka-GE" sz="1600" dirty="0"/>
              <a:t>ტეგს &lt;tr&gt; ჰქვია, უჯრისას კი &lt;td</a:t>
            </a:r>
            <a:r>
              <a:rPr lang="ka-GE" sz="1600" dirty="0" smtClean="0"/>
              <a:t>&gt;, სასათაურე უჯრის ტეგი &lt;</a:t>
            </a:r>
            <a:r>
              <a:rPr lang="en-US" sz="1600" dirty="0" err="1" smtClean="0"/>
              <a:t>th</a:t>
            </a:r>
            <a:r>
              <a:rPr lang="ka-GE" sz="1600" dirty="0" smtClean="0"/>
              <a:t>&gt;</a:t>
            </a:r>
            <a:r>
              <a:rPr lang="en-US" sz="1600" dirty="0" smtClean="0"/>
              <a:t>-</a:t>
            </a:r>
            <a:r>
              <a:rPr lang="ka-GE" sz="1600" dirty="0" smtClean="0"/>
              <a:t>ით აღინიშნება.</a:t>
            </a:r>
            <a:endParaRPr lang="en-US" sz="1600" dirty="0"/>
          </a:p>
          <a:p>
            <a:pPr>
              <a:buNone/>
            </a:pPr>
            <a:r>
              <a:rPr lang="ka-GE" sz="1600" dirty="0"/>
              <a:t> </a:t>
            </a:r>
            <a:r>
              <a:rPr lang="ka-GE" sz="1600" dirty="0" smtClean="0"/>
              <a:t>	ვთქვათ </a:t>
            </a:r>
            <a:r>
              <a:rPr lang="ka-GE" sz="1600" dirty="0"/>
              <a:t>გვინდა შევქმნათ ერთუჯრიანი ცხრილი. კოდი შემდეგნაირი იქნება</a:t>
            </a:r>
            <a:r>
              <a:rPr lang="ka-GE" sz="1600" dirty="0" smtClean="0"/>
              <a:t>:</a:t>
            </a:r>
            <a:endParaRPr lang="en-US" sz="1600" dirty="0" smtClean="0"/>
          </a:p>
          <a:p>
            <a:pPr>
              <a:buNone/>
            </a:pPr>
            <a:endParaRPr lang="en-US" sz="1600" dirty="0"/>
          </a:p>
          <a:p>
            <a:pPr>
              <a:buNone/>
            </a:pPr>
            <a:r>
              <a:rPr lang="ka-GE" sz="1600" b="1" i="1" dirty="0" smtClean="0"/>
              <a:t>	</a:t>
            </a:r>
            <a:r>
              <a:rPr lang="en-US" sz="1600" b="1" i="1" dirty="0"/>
              <a:t>&lt;table border="1"&gt;</a:t>
            </a:r>
            <a:br>
              <a:rPr lang="en-US" sz="1600" b="1" i="1" dirty="0"/>
            </a:br>
            <a:r>
              <a:rPr lang="en-US" sz="1600" b="1" i="1" dirty="0"/>
              <a:t>  &lt;</a:t>
            </a:r>
            <a:r>
              <a:rPr lang="en-US" sz="1600" b="1" i="1" dirty="0" err="1"/>
              <a:t>tr</a:t>
            </a:r>
            <a:r>
              <a:rPr lang="en-US" sz="1600" b="1" i="1" dirty="0"/>
              <a:t>&gt;</a:t>
            </a:r>
            <a:br>
              <a:rPr lang="en-US" sz="1600" b="1" i="1" dirty="0"/>
            </a:br>
            <a:r>
              <a:rPr lang="en-US" sz="1600" b="1" i="1" dirty="0"/>
              <a:t>    &lt;</a:t>
            </a:r>
            <a:r>
              <a:rPr lang="en-US" sz="1600" b="1" i="1" dirty="0" err="1" smtClean="0"/>
              <a:t>th</a:t>
            </a:r>
            <a:r>
              <a:rPr lang="en-US" sz="1600" b="1" i="1" dirty="0" smtClean="0"/>
              <a:t>&gt;</a:t>
            </a:r>
            <a:r>
              <a:rPr lang="ka-GE" sz="1600" b="1" i="1" dirty="0" smtClean="0"/>
              <a:t>თვე</a:t>
            </a:r>
            <a:r>
              <a:rPr lang="en-US" sz="1600" b="1" i="1" dirty="0" smtClean="0"/>
              <a:t>&lt;/</a:t>
            </a:r>
            <a:r>
              <a:rPr lang="en-US" sz="1600" b="1" i="1" dirty="0" err="1"/>
              <a:t>th</a:t>
            </a:r>
            <a:r>
              <a:rPr lang="en-US" sz="1600" b="1" i="1" dirty="0"/>
              <a:t>&gt;</a:t>
            </a:r>
            <a:br>
              <a:rPr lang="en-US" sz="1600" b="1" i="1" dirty="0"/>
            </a:br>
            <a:r>
              <a:rPr lang="en-US" sz="1600" b="1" i="1" dirty="0"/>
              <a:t>    &lt;</a:t>
            </a:r>
            <a:r>
              <a:rPr lang="en-US" sz="1600" b="1" i="1" dirty="0" err="1" smtClean="0"/>
              <a:t>th</a:t>
            </a:r>
            <a:r>
              <a:rPr lang="en-US" sz="1600" b="1" i="1" dirty="0" smtClean="0"/>
              <a:t>&gt;</a:t>
            </a:r>
            <a:r>
              <a:rPr lang="ka-GE" sz="1600" b="1" i="1" dirty="0" smtClean="0"/>
              <a:t>დანაზოგი</a:t>
            </a:r>
            <a:r>
              <a:rPr lang="en-US" sz="1600" b="1" i="1" dirty="0" smtClean="0"/>
              <a:t>&lt;/</a:t>
            </a:r>
            <a:r>
              <a:rPr lang="en-US" sz="1600" b="1" i="1" dirty="0" err="1"/>
              <a:t>th</a:t>
            </a:r>
            <a:r>
              <a:rPr lang="en-US" sz="1600" b="1" i="1" dirty="0"/>
              <a:t>&gt;</a:t>
            </a:r>
            <a:br>
              <a:rPr lang="en-US" sz="1600" b="1" i="1" dirty="0"/>
            </a:br>
            <a:r>
              <a:rPr lang="en-US" sz="1600" b="1" i="1" dirty="0"/>
              <a:t>  &lt;/</a:t>
            </a:r>
            <a:r>
              <a:rPr lang="en-US" sz="1600" b="1" i="1" dirty="0" err="1"/>
              <a:t>tr</a:t>
            </a:r>
            <a:r>
              <a:rPr lang="en-US" sz="1600" b="1" i="1" dirty="0"/>
              <a:t>&gt;</a:t>
            </a:r>
            <a:br>
              <a:rPr lang="en-US" sz="1600" b="1" i="1" dirty="0"/>
            </a:br>
            <a:r>
              <a:rPr lang="en-US" sz="1600" b="1" i="1" dirty="0"/>
              <a:t>  &lt;</a:t>
            </a:r>
            <a:r>
              <a:rPr lang="en-US" sz="1600" b="1" i="1" dirty="0" err="1"/>
              <a:t>tr</a:t>
            </a:r>
            <a:r>
              <a:rPr lang="en-US" sz="1600" b="1" i="1" dirty="0"/>
              <a:t>&gt;</a:t>
            </a:r>
            <a:br>
              <a:rPr lang="en-US" sz="1600" b="1" i="1" dirty="0"/>
            </a:br>
            <a:r>
              <a:rPr lang="en-US" sz="1600" b="1" i="1" dirty="0"/>
              <a:t>    &lt;</a:t>
            </a:r>
            <a:r>
              <a:rPr lang="en-US" sz="1600" b="1" i="1" dirty="0" smtClean="0"/>
              <a:t>td&gt;</a:t>
            </a:r>
            <a:r>
              <a:rPr lang="ka-GE" sz="1600" b="1" i="1" dirty="0" smtClean="0"/>
              <a:t>იანვარი</a:t>
            </a:r>
            <a:r>
              <a:rPr lang="en-US" sz="1600" b="1" i="1" dirty="0" smtClean="0"/>
              <a:t>&lt;/</a:t>
            </a:r>
            <a:r>
              <a:rPr lang="en-US" sz="1600" b="1" i="1" dirty="0"/>
              <a:t>td&gt;</a:t>
            </a:r>
            <a:br>
              <a:rPr lang="en-US" sz="1600" b="1" i="1" dirty="0"/>
            </a:br>
            <a:r>
              <a:rPr lang="en-US" sz="1600" b="1" i="1" dirty="0"/>
              <a:t>    &lt;td&gt;$100&lt;/td&gt;</a:t>
            </a:r>
            <a:br>
              <a:rPr lang="en-US" sz="1600" b="1" i="1" dirty="0"/>
            </a:br>
            <a:r>
              <a:rPr lang="en-US" sz="1600" b="1" i="1" dirty="0"/>
              <a:t>  &lt;/</a:t>
            </a:r>
            <a:r>
              <a:rPr lang="en-US" sz="1600" b="1" i="1" dirty="0" err="1"/>
              <a:t>tr</a:t>
            </a:r>
            <a:r>
              <a:rPr lang="en-US" sz="1600" b="1" i="1" dirty="0"/>
              <a:t>&gt;</a:t>
            </a:r>
            <a:br>
              <a:rPr lang="en-US" sz="1600" b="1" i="1" dirty="0"/>
            </a:br>
            <a:r>
              <a:rPr lang="en-US" sz="1600" b="1" i="1" dirty="0"/>
              <a:t>&lt;/table</a:t>
            </a:r>
            <a:r>
              <a:rPr lang="en-US" sz="1600" b="1" i="1" dirty="0" smtClean="0"/>
              <a:t>&gt;</a:t>
            </a:r>
            <a:r>
              <a:rPr lang="ka-GE" sz="1600" dirty="0"/>
              <a:t> </a:t>
            </a:r>
            <a:endParaRPr lang="en-US" sz="1600" dirty="0"/>
          </a:p>
          <a:p>
            <a:pPr>
              <a:buNone/>
            </a:pPr>
            <a:r>
              <a:rPr lang="ka-GE" sz="1600" dirty="0" smtClean="0"/>
              <a:t>	</a:t>
            </a:r>
            <a:endParaRPr lang="en-US" sz="1600" dirty="0"/>
          </a:p>
        </p:txBody>
      </p:sp>
    </p:spTree>
    <p:extLst>
      <p:ext uri="{BB962C8B-B14F-4D97-AF65-F5344CB8AC3E}">
        <p14:creationId xmlns:p14="http://schemas.microsoft.com/office/powerpoint/2010/main" val="429221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pPr>
              <a:buNone/>
            </a:pPr>
            <a:r>
              <a:rPr lang="en-US" sz="1600" b="1" i="1" dirty="0" smtClean="0"/>
              <a:t>&lt;table&gt;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width="50" </a:t>
            </a:r>
            <a:r>
              <a:rPr lang="en-US" sz="1600" b="1" i="1" dirty="0" err="1" smtClean="0"/>
              <a:t>bgcolor</a:t>
            </a:r>
            <a:r>
              <a:rPr lang="en-US" sz="1600" b="1" i="1" dirty="0" smtClean="0"/>
              <a:t>="#FFCC33"&gt; 1x1 &lt;/td&gt;</a:t>
            </a:r>
            <a:endParaRPr lang="en-US" sz="1600" dirty="0" smtClean="0"/>
          </a:p>
          <a:p>
            <a:pPr>
              <a:buNone/>
            </a:pPr>
            <a:r>
              <a:rPr lang="en-US" sz="1600" b="1" i="1" dirty="0" smtClean="0"/>
              <a:t>&lt;td width="50" </a:t>
            </a:r>
            <a:r>
              <a:rPr lang="en-US" sz="1600" b="1" i="1" dirty="0" err="1" smtClean="0"/>
              <a:t>bgcolor</a:t>
            </a:r>
            <a:r>
              <a:rPr lang="en-US" sz="1600" b="1" i="1" dirty="0" smtClean="0"/>
              <a:t>="#336699"&gt; 1x2 &lt;/td&gt;</a:t>
            </a:r>
            <a:endParaRPr lang="en-US" sz="1600" dirty="0" smtClean="0"/>
          </a:p>
          <a:p>
            <a:pPr>
              <a:buNone/>
            </a:pPr>
            <a:r>
              <a:rPr lang="en-US" sz="1600" b="1" i="1" dirty="0" smtClean="0"/>
              <a:t>&lt;td width="50" </a:t>
            </a:r>
            <a:r>
              <a:rPr lang="en-US" sz="1600" b="1" i="1" dirty="0" err="1" smtClean="0"/>
              <a:t>bgcolor</a:t>
            </a:r>
            <a:r>
              <a:rPr lang="en-US" sz="1600" b="1" i="1" dirty="0" smtClean="0"/>
              <a:t>="#FFCC33"&gt; 1x3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width="50" </a:t>
            </a:r>
            <a:r>
              <a:rPr lang="en-US" sz="1600" b="1" i="1" dirty="0" err="1" smtClean="0"/>
              <a:t>bgcolor</a:t>
            </a:r>
            <a:r>
              <a:rPr lang="en-US" sz="1600" b="1" i="1" dirty="0" smtClean="0"/>
              <a:t>="#336699"&gt; 2x1 &lt;/td&gt;</a:t>
            </a:r>
            <a:endParaRPr lang="en-US" sz="1600" dirty="0" smtClean="0"/>
          </a:p>
          <a:p>
            <a:pPr>
              <a:buNone/>
            </a:pPr>
            <a:r>
              <a:rPr lang="en-US" sz="1600" b="1" i="1" dirty="0" smtClean="0"/>
              <a:t>&lt;td width="50" </a:t>
            </a:r>
            <a:r>
              <a:rPr lang="en-US" sz="1600" b="1" i="1" dirty="0" err="1" smtClean="0"/>
              <a:t>bgcolor</a:t>
            </a:r>
            <a:r>
              <a:rPr lang="en-US" sz="1600" b="1" i="1" dirty="0" smtClean="0"/>
              <a:t>="#FFCC33"&gt; 2x2 &lt;/td&gt;</a:t>
            </a:r>
            <a:endParaRPr lang="en-US" sz="1600" dirty="0" smtClean="0"/>
          </a:p>
          <a:p>
            <a:pPr>
              <a:buNone/>
            </a:pPr>
            <a:r>
              <a:rPr lang="en-US" sz="1600" b="1" i="1" dirty="0" smtClean="0"/>
              <a:t>&lt;td width="50" </a:t>
            </a:r>
            <a:r>
              <a:rPr lang="en-US" sz="1600" b="1" i="1" dirty="0" err="1" smtClean="0"/>
              <a:t>bgcolor</a:t>
            </a:r>
            <a:r>
              <a:rPr lang="en-US" sz="1600" b="1" i="1" dirty="0" smtClean="0"/>
              <a:t>="#336699"&gt; 2x3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&lt;/table&gt;</a:t>
            </a:r>
            <a:endParaRPr lang="en-US" sz="1600" dirty="0" smtClean="0"/>
          </a:p>
          <a:p>
            <a:pPr>
              <a:buNone/>
            </a:pPr>
            <a:r>
              <a:rPr lang="en-US" sz="1600" b="1" i="1" dirty="0" smtClean="0"/>
              <a:t> </a:t>
            </a:r>
            <a:endParaRPr lang="en-US" sz="1600" dirty="0" smtClean="0"/>
          </a:p>
          <a:p>
            <a:pPr>
              <a:buNone/>
            </a:pPr>
            <a:r>
              <a:rPr lang="ka-GE" sz="1600" dirty="0" smtClean="0"/>
              <a:t>შესაძლებელია ცხილს გავუკეთოთ სათაური, ამისათვის უნდა გამოვიყენოთ </a:t>
            </a:r>
            <a:r>
              <a:rPr lang="en-US" sz="1600" dirty="0" smtClean="0"/>
              <a:t>caption :</a:t>
            </a:r>
          </a:p>
          <a:p>
            <a:pPr>
              <a:buNone/>
            </a:pPr>
            <a:r>
              <a:rPr lang="en-US" sz="1600" dirty="0"/>
              <a:t>&lt;table border="1"&gt;</a:t>
            </a:r>
          </a:p>
          <a:p>
            <a:pPr>
              <a:buNone/>
            </a:pPr>
            <a:r>
              <a:rPr lang="en-US" sz="1600" dirty="0"/>
              <a:t>  &lt;caption&gt;Monthly savings&lt;/caption&gt;</a:t>
            </a:r>
          </a:p>
          <a:p>
            <a:pPr>
              <a:buNone/>
            </a:pPr>
            <a:r>
              <a:rPr lang="en-US" sz="1600" dirty="0"/>
              <a:t>  &lt;</a:t>
            </a:r>
            <a:r>
              <a:rPr lang="en-US" sz="1600" dirty="0" err="1"/>
              <a:t>tr</a:t>
            </a:r>
            <a:r>
              <a:rPr lang="en-US" sz="1600" dirty="0"/>
              <a:t>&gt;</a:t>
            </a:r>
          </a:p>
          <a:p>
            <a:pPr>
              <a:buNone/>
            </a:pPr>
            <a:r>
              <a:rPr lang="en-US" sz="1600" dirty="0"/>
              <a:t>    &lt;</a:t>
            </a:r>
            <a:r>
              <a:rPr lang="en-US" sz="1600" dirty="0" err="1"/>
              <a:t>th</a:t>
            </a:r>
            <a:r>
              <a:rPr lang="en-US" sz="1600" dirty="0"/>
              <a:t>&gt;Month&lt;/</a:t>
            </a:r>
            <a:r>
              <a:rPr lang="en-US" sz="1600" dirty="0" err="1"/>
              <a:t>th</a:t>
            </a:r>
            <a:r>
              <a:rPr lang="en-US" sz="1600" dirty="0" smtClean="0"/>
              <a:t>&gt; </a:t>
            </a:r>
            <a:r>
              <a:rPr lang="en-US" sz="1600" dirty="0"/>
              <a:t>&lt;</a:t>
            </a:r>
            <a:r>
              <a:rPr lang="en-US" sz="1600" dirty="0" err="1"/>
              <a:t>th</a:t>
            </a:r>
            <a:r>
              <a:rPr lang="en-US" sz="1600" dirty="0"/>
              <a:t>&gt;Savings&lt;/</a:t>
            </a:r>
            <a:r>
              <a:rPr lang="en-US" sz="1600" dirty="0" err="1"/>
              <a:t>th</a:t>
            </a:r>
            <a:r>
              <a:rPr lang="en-US" sz="1600" dirty="0"/>
              <a:t>&gt;</a:t>
            </a:r>
          </a:p>
          <a:p>
            <a:pPr>
              <a:buNone/>
            </a:pPr>
            <a:r>
              <a:rPr lang="en-US" sz="1600" dirty="0"/>
              <a:t>  &lt;/</a:t>
            </a:r>
            <a:r>
              <a:rPr lang="en-US" sz="1600" dirty="0" err="1"/>
              <a:t>tr</a:t>
            </a:r>
            <a:r>
              <a:rPr lang="en-US" sz="1600" dirty="0"/>
              <a:t>&gt;</a:t>
            </a:r>
          </a:p>
          <a:p>
            <a:pPr>
              <a:buNone/>
            </a:pPr>
            <a:r>
              <a:rPr lang="en-US" sz="1600" dirty="0"/>
              <a:t>  &lt;</a:t>
            </a:r>
            <a:r>
              <a:rPr lang="en-US" sz="1600" dirty="0" err="1"/>
              <a:t>tr</a:t>
            </a:r>
            <a:r>
              <a:rPr lang="en-US" sz="1600" dirty="0"/>
              <a:t>&gt;</a:t>
            </a:r>
          </a:p>
          <a:p>
            <a:pPr>
              <a:buNone/>
            </a:pPr>
            <a:r>
              <a:rPr lang="en-US" sz="1600" dirty="0"/>
              <a:t>    &lt;td&gt;January&lt;/td</a:t>
            </a:r>
            <a:r>
              <a:rPr lang="en-US" sz="1600" dirty="0" smtClean="0"/>
              <a:t>&gt; </a:t>
            </a:r>
            <a:r>
              <a:rPr lang="en-US" sz="1600" dirty="0"/>
              <a:t>&lt;td&gt;$100&lt;/td&gt;</a:t>
            </a:r>
          </a:p>
          <a:p>
            <a:pPr>
              <a:buNone/>
            </a:pPr>
            <a:r>
              <a:rPr lang="en-US" sz="1600" dirty="0"/>
              <a:t>  &lt;/</a:t>
            </a:r>
            <a:r>
              <a:rPr lang="en-US" sz="1600" dirty="0" err="1"/>
              <a:t>tr</a:t>
            </a:r>
            <a:r>
              <a:rPr lang="en-US" sz="1600" dirty="0"/>
              <a:t>&gt;</a:t>
            </a:r>
            <a:endParaRPr lang="en-US" sz="1600" dirty="0" smtClean="0"/>
          </a:p>
          <a:p>
            <a:pPr>
              <a:buNone/>
            </a:pPr>
            <a:r>
              <a:rPr lang="en-US" sz="1600" dirty="0" smtClean="0"/>
              <a:t>&lt;/table&gt;</a:t>
            </a:r>
            <a:endParaRPr lang="en-US" sz="1600" dirty="0"/>
          </a:p>
        </p:txBody>
      </p:sp>
      <p:pic>
        <p:nvPicPr>
          <p:cNvPr id="1028" name="Picture 4"/>
          <p:cNvPicPr>
            <a:picLocks noChangeAspect="1" noChangeArrowheads="1"/>
          </p:cNvPicPr>
          <p:nvPr/>
        </p:nvPicPr>
        <p:blipFill>
          <a:blip r:embed="rId2"/>
          <a:srcRect/>
          <a:stretch>
            <a:fillRect/>
          </a:stretch>
        </p:blipFill>
        <p:spPr bwMode="auto">
          <a:xfrm>
            <a:off x="5940152" y="1844824"/>
            <a:ext cx="3016671" cy="1590951"/>
          </a:xfrm>
          <a:prstGeom prst="rect">
            <a:avLst/>
          </a:prstGeom>
          <a:noFill/>
          <a:ln w="9525">
            <a:noFill/>
            <a:miter lim="800000"/>
            <a:headEnd/>
            <a:tailEnd/>
          </a:ln>
          <a:effectLst/>
        </p:spPr>
      </p:pic>
      <p:sp>
        <p:nvSpPr>
          <p:cNvPr id="2" name="TextBox 1"/>
          <p:cNvSpPr txBox="1"/>
          <p:nvPr/>
        </p:nvSpPr>
        <p:spPr>
          <a:xfrm>
            <a:off x="5659969" y="764704"/>
            <a:ext cx="3456384" cy="861774"/>
          </a:xfrm>
          <a:prstGeom prst="rect">
            <a:avLst/>
          </a:prstGeom>
          <a:noFill/>
        </p:spPr>
        <p:txBody>
          <a:bodyPr wrap="square" rtlCol="0">
            <a:spAutoFit/>
          </a:bodyPr>
          <a:lstStyle/>
          <a:p>
            <a:pPr algn="ctr"/>
            <a:r>
              <a:rPr lang="ka-GE" sz="1600" b="1" dirty="0"/>
              <a:t>შედეგად დაიხატება შემდეგი ცხრილი: </a:t>
            </a:r>
          </a:p>
          <a:p>
            <a:endParaRPr lang="en-US" dirty="0"/>
          </a:p>
        </p:txBody>
      </p:sp>
    </p:spTree>
    <p:extLst>
      <p:ext uri="{BB962C8B-B14F-4D97-AF65-F5344CB8AC3E}">
        <p14:creationId xmlns:p14="http://schemas.microsoft.com/office/powerpoint/2010/main" val="10897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Autofit/>
          </a:bodyPr>
          <a:lstStyle/>
          <a:p>
            <a:pPr algn="ctr">
              <a:buNone/>
            </a:pPr>
            <a:r>
              <a:rPr lang="ka-GE" sz="1600" b="1" i="1" dirty="0" smtClean="0"/>
              <a:t>	</a:t>
            </a:r>
            <a:r>
              <a:rPr lang="ka-GE" sz="1600" dirty="0" smtClean="0"/>
              <a:t>ტექსტის ვერტიკალზე სურვილისამებრ განლაგება:</a:t>
            </a:r>
            <a:endParaRPr lang="en-US" sz="1600" dirty="0" smtClean="0"/>
          </a:p>
          <a:p>
            <a:pPr>
              <a:buNone/>
            </a:pPr>
            <a:r>
              <a:rPr lang="ka-GE" sz="1600" dirty="0" smtClean="0"/>
              <a:t>	ატრიბუტი valign &lt;tr&gt; და &lt;td&gt; ტეგებში გამოიყენება და მას სამი მნიშვნელობა გააჩნია: </a:t>
            </a:r>
            <a:endParaRPr lang="en-US" sz="1600" dirty="0" smtClean="0"/>
          </a:p>
          <a:p>
            <a:pPr>
              <a:buNone/>
            </a:pPr>
            <a:r>
              <a:rPr lang="ka-GE" sz="1600" dirty="0" smtClean="0"/>
              <a:t> </a:t>
            </a:r>
            <a:r>
              <a:rPr lang="en-US" sz="1600" i="1" dirty="0" smtClean="0"/>
              <a:t>top </a:t>
            </a:r>
            <a:r>
              <a:rPr lang="ka-GE" sz="1600" i="1" dirty="0" smtClean="0"/>
              <a:t> - </a:t>
            </a:r>
            <a:r>
              <a:rPr lang="en-US" sz="1600" i="1" dirty="0" err="1" smtClean="0"/>
              <a:t>ტექსტს</a:t>
            </a:r>
            <a:r>
              <a:rPr lang="en-US" sz="1600" i="1" dirty="0" smtClean="0"/>
              <a:t> </a:t>
            </a:r>
            <a:r>
              <a:rPr lang="en-US" sz="1600" i="1" dirty="0" err="1" smtClean="0"/>
              <a:t>უჯრის</a:t>
            </a:r>
            <a:r>
              <a:rPr lang="en-US" sz="1600" i="1" dirty="0" smtClean="0"/>
              <a:t> </a:t>
            </a:r>
            <a:r>
              <a:rPr lang="en-US" sz="1600" i="1" dirty="0" err="1" smtClean="0"/>
              <a:t>თავში</a:t>
            </a:r>
            <a:r>
              <a:rPr lang="en-US" sz="1600" i="1" dirty="0" smtClean="0"/>
              <a:t> </a:t>
            </a:r>
            <a:r>
              <a:rPr lang="en-US" sz="1600" i="1" dirty="0" err="1" smtClean="0"/>
              <a:t>ათავსებს</a:t>
            </a:r>
            <a:r>
              <a:rPr lang="en-US" sz="1600" i="1" dirty="0" smtClean="0"/>
              <a:t> </a:t>
            </a:r>
            <a:endParaRPr lang="ka-GE" sz="1600" i="1" dirty="0" smtClean="0"/>
          </a:p>
          <a:p>
            <a:pPr>
              <a:buNone/>
            </a:pPr>
            <a:r>
              <a:rPr lang="en-US" sz="1600" i="1" dirty="0" smtClean="0"/>
              <a:t>middle </a:t>
            </a:r>
            <a:r>
              <a:rPr lang="ka-GE" sz="1600" i="1" dirty="0" smtClean="0"/>
              <a:t>- </a:t>
            </a:r>
            <a:r>
              <a:rPr lang="en-US" sz="1600" i="1" dirty="0" smtClean="0"/>
              <a:t>default </a:t>
            </a:r>
            <a:r>
              <a:rPr lang="en-US" sz="1600" i="1" dirty="0" err="1" smtClean="0"/>
              <a:t>მნიშვნელობაა</a:t>
            </a:r>
            <a:r>
              <a:rPr lang="en-US" sz="1600" i="1" dirty="0" smtClean="0"/>
              <a:t> </a:t>
            </a:r>
            <a:r>
              <a:rPr lang="en-US" sz="1600" i="1" dirty="0" err="1" smtClean="0"/>
              <a:t>და</a:t>
            </a:r>
            <a:r>
              <a:rPr lang="en-US" sz="1600" i="1" dirty="0" smtClean="0"/>
              <a:t> </a:t>
            </a:r>
            <a:r>
              <a:rPr lang="en-US" sz="1600" i="1" dirty="0" err="1" smtClean="0"/>
              <a:t>ტექსტს</a:t>
            </a:r>
            <a:r>
              <a:rPr lang="en-US" sz="1600" i="1" dirty="0" smtClean="0"/>
              <a:t> </a:t>
            </a:r>
            <a:r>
              <a:rPr lang="en-US" sz="1600" i="1" dirty="0" err="1" smtClean="0"/>
              <a:t>უჯრის</a:t>
            </a:r>
            <a:r>
              <a:rPr lang="en-US" sz="1600" i="1" dirty="0" smtClean="0"/>
              <a:t> </a:t>
            </a:r>
            <a:r>
              <a:rPr lang="en-US" sz="1600" i="1" dirty="0" err="1" smtClean="0"/>
              <a:t>შუაში</a:t>
            </a:r>
            <a:r>
              <a:rPr lang="en-US" sz="1600" i="1" dirty="0" smtClean="0"/>
              <a:t> </a:t>
            </a:r>
            <a:r>
              <a:rPr lang="en-US" sz="1600" i="1" dirty="0" err="1" smtClean="0"/>
              <a:t>ათავსებს</a:t>
            </a:r>
            <a:r>
              <a:rPr lang="en-US" sz="1600" i="1" dirty="0" smtClean="0"/>
              <a:t> </a:t>
            </a:r>
            <a:endParaRPr lang="en-US" sz="1600" dirty="0" smtClean="0"/>
          </a:p>
          <a:p>
            <a:pPr>
              <a:buNone/>
            </a:pPr>
            <a:r>
              <a:rPr lang="en-US" sz="1600" i="1" dirty="0" smtClean="0"/>
              <a:t>bottom</a:t>
            </a:r>
            <a:r>
              <a:rPr lang="ka-GE" sz="1600" i="1" dirty="0" smtClean="0"/>
              <a:t> -</a:t>
            </a:r>
            <a:r>
              <a:rPr lang="en-US" sz="1600" i="1" dirty="0" smtClean="0"/>
              <a:t> </a:t>
            </a:r>
            <a:r>
              <a:rPr lang="en-US" sz="1600" i="1" dirty="0" err="1" smtClean="0"/>
              <a:t>ტექსტს</a:t>
            </a:r>
            <a:r>
              <a:rPr lang="en-US" sz="1600" i="1" dirty="0" smtClean="0"/>
              <a:t> </a:t>
            </a:r>
            <a:r>
              <a:rPr lang="en-US" sz="1600" i="1" dirty="0" err="1" smtClean="0"/>
              <a:t>უჯრის</a:t>
            </a:r>
            <a:r>
              <a:rPr lang="en-US" sz="1600" i="1" dirty="0" smtClean="0"/>
              <a:t> </a:t>
            </a:r>
            <a:r>
              <a:rPr lang="en-US" sz="1600" i="1" dirty="0" err="1" smtClean="0"/>
              <a:t>ქვემოთა</a:t>
            </a:r>
            <a:r>
              <a:rPr lang="en-US" sz="1600" i="1" dirty="0" smtClean="0"/>
              <a:t> </a:t>
            </a:r>
            <a:r>
              <a:rPr lang="en-US" sz="1600" i="1" dirty="0" err="1" smtClean="0"/>
              <a:t>ნაწილში</a:t>
            </a:r>
            <a:r>
              <a:rPr lang="en-US" sz="1600" i="1" dirty="0" smtClean="0"/>
              <a:t> </a:t>
            </a:r>
            <a:r>
              <a:rPr lang="en-US" sz="1600" i="1" dirty="0" err="1" smtClean="0"/>
              <a:t>ათავსებს</a:t>
            </a:r>
            <a:r>
              <a:rPr lang="en-US" sz="1600" i="1" dirty="0" smtClean="0"/>
              <a:t>:</a:t>
            </a:r>
            <a:endParaRPr lang="en-US" sz="1600" dirty="0" smtClean="0"/>
          </a:p>
          <a:p>
            <a:pPr>
              <a:buNone/>
            </a:pPr>
            <a:r>
              <a:rPr lang="en-US" sz="1600" i="1" dirty="0" smtClean="0"/>
              <a:t> </a:t>
            </a:r>
            <a:endParaRPr lang="ka-GE" sz="1600" i="1" dirty="0" smtClean="0"/>
          </a:p>
          <a:p>
            <a:pPr>
              <a:buNone/>
            </a:pPr>
            <a:r>
              <a:rPr lang="en-US" sz="1600" i="1" dirty="0" smtClean="0"/>
              <a:t>&lt;table&gt;</a:t>
            </a:r>
            <a:endParaRPr lang="en-US" sz="1600" dirty="0" smtClean="0"/>
          </a:p>
          <a:p>
            <a:pPr>
              <a:buNone/>
            </a:pPr>
            <a:r>
              <a:rPr lang="en-US" sz="1600" i="1" dirty="0" smtClean="0"/>
              <a:t>&lt;</a:t>
            </a:r>
            <a:r>
              <a:rPr lang="en-US" sz="1600" i="1" dirty="0" err="1" smtClean="0"/>
              <a:t>tr</a:t>
            </a:r>
            <a:r>
              <a:rPr lang="en-US" sz="1600" i="1" dirty="0" smtClean="0"/>
              <a:t>&gt;</a:t>
            </a:r>
            <a:endParaRPr lang="en-US" sz="1600" dirty="0" smtClean="0"/>
          </a:p>
          <a:p>
            <a:pPr>
              <a:buNone/>
            </a:pPr>
            <a:r>
              <a:rPr lang="en-US" sz="1600" i="1" dirty="0" smtClean="0"/>
              <a:t>&lt;td height="35" width="50" </a:t>
            </a:r>
            <a:r>
              <a:rPr lang="en-US" sz="1600" i="1" dirty="0" err="1" smtClean="0"/>
              <a:t>bgcolor</a:t>
            </a:r>
            <a:r>
              <a:rPr lang="en-US" sz="1600" i="1" dirty="0" smtClean="0"/>
              <a:t>="#FFCC33" </a:t>
            </a:r>
            <a:r>
              <a:rPr lang="en-US" sz="1600" i="1" dirty="0" err="1" smtClean="0"/>
              <a:t>valign</a:t>
            </a:r>
            <a:r>
              <a:rPr lang="en-US" sz="1600" i="1" dirty="0" smtClean="0"/>
              <a:t>="top"&gt; &lt;center&gt;1x1&lt;/center&gt; &lt;/td&gt;</a:t>
            </a:r>
            <a:endParaRPr lang="en-US" sz="1600" dirty="0" smtClean="0"/>
          </a:p>
          <a:p>
            <a:pPr>
              <a:buNone/>
            </a:pPr>
            <a:r>
              <a:rPr lang="en-US" sz="1600" i="1" dirty="0" smtClean="0"/>
              <a:t>&lt;td width="50" </a:t>
            </a:r>
            <a:r>
              <a:rPr lang="en-US" sz="1600" i="1" dirty="0" err="1" smtClean="0"/>
              <a:t>bgcolor</a:t>
            </a:r>
            <a:r>
              <a:rPr lang="en-US" sz="1600" i="1" dirty="0" smtClean="0"/>
              <a:t>="#336699“align="center"&gt; </a:t>
            </a:r>
            <a:r>
              <a:rPr lang="ka-GE" sz="1600" i="1" dirty="0" smtClean="0"/>
              <a:t>1</a:t>
            </a:r>
            <a:r>
              <a:rPr lang="en-US" sz="1600" i="1" dirty="0" smtClean="0"/>
              <a:t>x2&lt;/td&gt;</a:t>
            </a:r>
            <a:endParaRPr lang="en-US" sz="1600" dirty="0" smtClean="0"/>
          </a:p>
          <a:p>
            <a:pPr>
              <a:buNone/>
            </a:pPr>
            <a:r>
              <a:rPr lang="en-US" sz="1600" i="1" dirty="0" smtClean="0"/>
              <a:t>&lt;td width="50" </a:t>
            </a:r>
            <a:r>
              <a:rPr lang="en-US" sz="1600" i="1" dirty="0" err="1" smtClean="0"/>
              <a:t>bgcolor</a:t>
            </a:r>
            <a:r>
              <a:rPr lang="en-US" sz="1600" i="1" dirty="0" smtClean="0"/>
              <a:t>="#FFCC33" </a:t>
            </a:r>
            <a:r>
              <a:rPr lang="en-US" sz="1600" i="1" dirty="0" err="1" smtClean="0"/>
              <a:t>valign</a:t>
            </a:r>
            <a:r>
              <a:rPr lang="en-US" sz="1600" i="1" dirty="0" smtClean="0"/>
              <a:t>="bottom“</a:t>
            </a:r>
            <a:r>
              <a:rPr lang="ka-GE" sz="1600" i="1" dirty="0" smtClean="0"/>
              <a:t> </a:t>
            </a:r>
            <a:r>
              <a:rPr lang="en-US" sz="1600" i="1" dirty="0" smtClean="0"/>
              <a:t>align="center"&gt; 1x3 &lt;/td&gt;</a:t>
            </a:r>
            <a:endParaRPr lang="en-US" sz="1600" dirty="0" smtClean="0"/>
          </a:p>
          <a:p>
            <a:pPr>
              <a:buNone/>
            </a:pPr>
            <a:r>
              <a:rPr lang="en-US" sz="1600" i="1" dirty="0" smtClean="0"/>
              <a:t>&lt;/</a:t>
            </a:r>
            <a:r>
              <a:rPr lang="en-US" sz="1600" i="1" dirty="0" err="1" smtClean="0"/>
              <a:t>tr</a:t>
            </a:r>
            <a:r>
              <a:rPr lang="en-US" sz="1600" i="1" dirty="0" smtClean="0"/>
              <a:t>&gt;</a:t>
            </a:r>
            <a:endParaRPr lang="en-US" sz="1600" dirty="0" smtClean="0"/>
          </a:p>
          <a:p>
            <a:pPr>
              <a:buNone/>
            </a:pPr>
            <a:r>
              <a:rPr lang="en-US" sz="1600" i="1" dirty="0" smtClean="0"/>
              <a:t>&lt;</a:t>
            </a:r>
            <a:r>
              <a:rPr lang="en-US" sz="1600" i="1" dirty="0" err="1" smtClean="0"/>
              <a:t>tr</a:t>
            </a:r>
            <a:r>
              <a:rPr lang="en-US" sz="1600" i="1" dirty="0" smtClean="0"/>
              <a:t>&gt;</a:t>
            </a:r>
            <a:endParaRPr lang="en-US" sz="1600" dirty="0" smtClean="0"/>
          </a:p>
          <a:p>
            <a:pPr>
              <a:buNone/>
            </a:pPr>
            <a:r>
              <a:rPr lang="en-US" sz="1600" i="1" dirty="0" smtClean="0"/>
              <a:t>&lt;td height="35" width="50" </a:t>
            </a:r>
            <a:r>
              <a:rPr lang="en-US" sz="1600" i="1" dirty="0" err="1" smtClean="0"/>
              <a:t>bgcolor</a:t>
            </a:r>
            <a:r>
              <a:rPr lang="en-US" sz="1600" i="1" dirty="0" smtClean="0"/>
              <a:t>="#336699" </a:t>
            </a:r>
            <a:r>
              <a:rPr lang="en-US" sz="1600" i="1" dirty="0" err="1" smtClean="0"/>
              <a:t>valign</a:t>
            </a:r>
            <a:r>
              <a:rPr lang="en-US" sz="1600" i="1" dirty="0" smtClean="0"/>
              <a:t>="</a:t>
            </a:r>
            <a:r>
              <a:rPr lang="en-US" sz="1600" i="1" dirty="0" err="1" smtClean="0"/>
              <a:t>bottom“align</a:t>
            </a:r>
            <a:r>
              <a:rPr lang="en-US" sz="1600" i="1" dirty="0" smtClean="0"/>
              <a:t>="center"&gt; 2x1&lt;/td&gt;</a:t>
            </a:r>
            <a:endParaRPr lang="en-US" sz="1600" dirty="0" smtClean="0"/>
          </a:p>
          <a:p>
            <a:pPr>
              <a:buNone/>
            </a:pPr>
            <a:r>
              <a:rPr lang="en-US" sz="1600" i="1" dirty="0" smtClean="0"/>
              <a:t>&lt;td width="50" </a:t>
            </a:r>
            <a:r>
              <a:rPr lang="en-US" sz="1600" i="1" dirty="0" err="1" smtClean="0"/>
              <a:t>bgcolor</a:t>
            </a:r>
            <a:r>
              <a:rPr lang="en-US" sz="1600" i="1" dirty="0" smtClean="0"/>
              <a:t>="#FFCC33“</a:t>
            </a:r>
            <a:r>
              <a:rPr lang="ka-GE" sz="1600" i="1" dirty="0" smtClean="0"/>
              <a:t> </a:t>
            </a:r>
            <a:r>
              <a:rPr lang="en-US" sz="1600" i="1" dirty="0" smtClean="0"/>
              <a:t>align="center"&gt; 2x2&lt;/td&gt;</a:t>
            </a:r>
            <a:endParaRPr lang="en-US" sz="1600" dirty="0" smtClean="0"/>
          </a:p>
          <a:p>
            <a:pPr>
              <a:buNone/>
            </a:pPr>
            <a:r>
              <a:rPr lang="en-US" sz="1600" i="1" dirty="0" smtClean="0"/>
              <a:t>&lt;td width="50" </a:t>
            </a:r>
            <a:r>
              <a:rPr lang="en-US" sz="1600" i="1" dirty="0" err="1" smtClean="0"/>
              <a:t>bgcolor</a:t>
            </a:r>
            <a:r>
              <a:rPr lang="en-US" sz="1600" i="1" dirty="0" smtClean="0"/>
              <a:t>="#336699" </a:t>
            </a:r>
            <a:r>
              <a:rPr lang="en-US" sz="1600" i="1" dirty="0" err="1" smtClean="0"/>
              <a:t>valign</a:t>
            </a:r>
            <a:r>
              <a:rPr lang="en-US" sz="1600" i="1" dirty="0" smtClean="0"/>
              <a:t>="</a:t>
            </a:r>
            <a:r>
              <a:rPr lang="en-US" sz="1600" i="1" dirty="0" err="1" smtClean="0"/>
              <a:t>top“align</a:t>
            </a:r>
            <a:r>
              <a:rPr lang="en-US" sz="1600" i="1" dirty="0" smtClean="0"/>
              <a:t>="center"&gt; 2x3&lt;/td&gt;</a:t>
            </a:r>
            <a:endParaRPr lang="en-US" sz="1600" dirty="0" smtClean="0"/>
          </a:p>
          <a:p>
            <a:pPr>
              <a:buNone/>
            </a:pPr>
            <a:r>
              <a:rPr lang="en-US" sz="1600" i="1" dirty="0" smtClean="0"/>
              <a:t>&lt;/</a:t>
            </a:r>
            <a:r>
              <a:rPr lang="en-US" sz="1600" i="1" dirty="0" err="1" smtClean="0"/>
              <a:t>tr</a:t>
            </a:r>
            <a:r>
              <a:rPr lang="en-US" sz="1600" i="1" dirty="0" smtClean="0"/>
              <a:t>&gt;</a:t>
            </a:r>
            <a:endParaRPr lang="en-US" sz="1600" dirty="0" smtClean="0"/>
          </a:p>
          <a:p>
            <a:pPr>
              <a:buNone/>
            </a:pPr>
            <a:r>
              <a:rPr lang="en-US" sz="1600" i="1" dirty="0" smtClean="0"/>
              <a:t>&lt;/table&gt;</a:t>
            </a:r>
            <a:endParaRPr lang="ka-GE" sz="1600" i="1" dirty="0" smtClean="0"/>
          </a:p>
          <a:p>
            <a:pPr>
              <a:buNone/>
            </a:pPr>
            <a:r>
              <a:rPr lang="en-US" sz="1600" b="1" dirty="0" smtClean="0">
                <a:solidFill>
                  <a:srgbClr val="FF0000"/>
                </a:solidFill>
              </a:rPr>
              <a:t>	 </a:t>
            </a:r>
            <a:r>
              <a:rPr lang="en-US" sz="1600" b="1" dirty="0">
                <a:solidFill>
                  <a:srgbClr val="FF0000"/>
                </a:solidFill>
              </a:rPr>
              <a:t>&lt;td</a:t>
            </a:r>
            <a:r>
              <a:rPr lang="en-US" sz="1600" b="1" dirty="0" smtClean="0">
                <a:solidFill>
                  <a:srgbClr val="FF0000"/>
                </a:solidFill>
              </a:rPr>
              <a:t>&gt;-</a:t>
            </a:r>
            <a:r>
              <a:rPr lang="ka-GE" sz="1600" b="1" dirty="0" smtClean="0">
                <a:solidFill>
                  <a:srgbClr val="FF0000"/>
                </a:solidFill>
              </a:rPr>
              <a:t>ს </a:t>
            </a:r>
            <a:r>
              <a:rPr lang="en-US" sz="1600" b="1" dirty="0" smtClean="0">
                <a:solidFill>
                  <a:srgbClr val="FF0000"/>
                </a:solidFill>
              </a:rPr>
              <a:t> </a:t>
            </a:r>
            <a:r>
              <a:rPr lang="en-US" sz="1600" b="1" dirty="0" err="1">
                <a:solidFill>
                  <a:srgbClr val="FF0000"/>
                </a:solidFill>
              </a:rPr>
              <a:t>valign</a:t>
            </a:r>
            <a:r>
              <a:rPr lang="en-US" sz="1600" b="1" dirty="0">
                <a:solidFill>
                  <a:srgbClr val="FF0000"/>
                </a:solidFill>
              </a:rPr>
              <a:t> </a:t>
            </a:r>
            <a:r>
              <a:rPr lang="ka-GE" sz="1600" b="1" dirty="0" smtClean="0">
                <a:solidFill>
                  <a:srgbClr val="FF0000"/>
                </a:solidFill>
              </a:rPr>
              <a:t>ატრიბუტი ამოღებულია </a:t>
            </a:r>
            <a:r>
              <a:rPr lang="en-US" sz="1600" b="1" dirty="0" smtClean="0">
                <a:solidFill>
                  <a:srgbClr val="FF0000"/>
                </a:solidFill>
              </a:rPr>
              <a:t>HTML5</a:t>
            </a:r>
            <a:r>
              <a:rPr lang="ka-GE" sz="1600" b="1" dirty="0" smtClean="0">
                <a:solidFill>
                  <a:srgbClr val="FF0000"/>
                </a:solidFill>
              </a:rPr>
              <a:t>-დან,ამიტომ უნდა გამოვიყენოთ </a:t>
            </a:r>
            <a:r>
              <a:rPr lang="en-US" sz="1600" b="1" dirty="0" smtClean="0">
                <a:solidFill>
                  <a:srgbClr val="FF0000"/>
                </a:solidFill>
              </a:rPr>
              <a:t> CSS.</a:t>
            </a:r>
            <a:r>
              <a:rPr lang="ka-GE" sz="1600" b="1" dirty="0" smtClean="0">
                <a:solidFill>
                  <a:srgbClr val="FF0000"/>
                </a:solidFill>
              </a:rPr>
              <a:t> საერთოდაც </a:t>
            </a:r>
            <a:r>
              <a:rPr lang="en-US" sz="1600" b="1" dirty="0">
                <a:solidFill>
                  <a:srgbClr val="FF0000"/>
                </a:solidFill>
              </a:rPr>
              <a:t>HTML5</a:t>
            </a:r>
            <a:r>
              <a:rPr lang="ka-GE" sz="1600" b="1" dirty="0" smtClean="0">
                <a:solidFill>
                  <a:srgbClr val="FF0000"/>
                </a:solidFill>
              </a:rPr>
              <a:t> -ში მხოლოდ   </a:t>
            </a:r>
            <a:r>
              <a:rPr lang="en-US" sz="1600" b="1" dirty="0" smtClean="0">
                <a:solidFill>
                  <a:srgbClr val="FF0000"/>
                </a:solidFill>
              </a:rPr>
              <a:t>border </a:t>
            </a:r>
            <a:r>
              <a:rPr lang="ka-GE" sz="1600" b="1" dirty="0" smtClean="0">
                <a:solidFill>
                  <a:srgbClr val="FF0000"/>
                </a:solidFill>
              </a:rPr>
              <a:t>ატრიბუტის მხარდაჭერაა, </a:t>
            </a:r>
            <a:r>
              <a:rPr lang="ka-GE" sz="1600" b="1" smtClean="0">
                <a:solidFill>
                  <a:srgbClr val="FF0000"/>
                </a:solidFill>
              </a:rPr>
              <a:t>დანარჩენის არა</a:t>
            </a:r>
            <a:endParaRPr lang="ka-GE" sz="1600" b="1" dirty="0" smtClean="0">
              <a:solidFill>
                <a:srgbClr val="FF0000"/>
              </a:solidFill>
            </a:endParaRPr>
          </a:p>
          <a:p>
            <a:pPr>
              <a:buNone/>
            </a:pPr>
            <a:endParaRPr lang="ka-GE" sz="1600" dirty="0" smtClean="0"/>
          </a:p>
          <a:p>
            <a:pPr>
              <a:buNone/>
            </a:pPr>
            <a:endParaRPr lang="ka-GE" sz="1600" dirty="0"/>
          </a:p>
          <a:p>
            <a:pPr>
              <a:buNone/>
            </a:pPr>
            <a:endParaRPr lang="ka-GE" sz="1600" dirty="0" smtClean="0"/>
          </a:p>
          <a:p>
            <a:pPr>
              <a:buNone/>
            </a:pPr>
            <a:endParaRPr lang="ka-GE" sz="1600" dirty="0"/>
          </a:p>
          <a:p>
            <a:pPr>
              <a:buNone/>
            </a:pPr>
            <a:endParaRPr lang="en-US" sz="1600" dirty="0" smtClean="0"/>
          </a:p>
          <a:p>
            <a:pPr>
              <a:buNone/>
            </a:pPr>
            <a:endParaRPr lang="en-US" sz="1600" dirty="0"/>
          </a:p>
        </p:txBody>
      </p:sp>
      <p:pic>
        <p:nvPicPr>
          <p:cNvPr id="2050" name="Picture 2"/>
          <p:cNvPicPr>
            <a:picLocks noChangeAspect="1" noChangeArrowheads="1"/>
          </p:cNvPicPr>
          <p:nvPr/>
        </p:nvPicPr>
        <p:blipFill>
          <a:blip r:embed="rId2"/>
          <a:srcRect/>
          <a:stretch>
            <a:fillRect/>
          </a:stretch>
        </p:blipFill>
        <p:spPr bwMode="auto">
          <a:xfrm>
            <a:off x="6516216" y="1412776"/>
            <a:ext cx="2125490" cy="1284150"/>
          </a:xfrm>
          <a:prstGeom prst="rect">
            <a:avLst/>
          </a:prstGeom>
          <a:noFill/>
          <a:ln w="9525">
            <a:noFill/>
            <a:miter lim="800000"/>
            <a:headEnd/>
            <a:tailEnd/>
          </a:ln>
          <a:effectLst/>
        </p:spPr>
      </p:pic>
    </p:spTree>
    <p:extLst>
      <p:ext uri="{BB962C8B-B14F-4D97-AF65-F5344CB8AC3E}">
        <p14:creationId xmlns:p14="http://schemas.microsoft.com/office/powerpoint/2010/main" val="210678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pPr>
              <a:buNone/>
            </a:pPr>
            <a:r>
              <a:rPr lang="ka-GE" sz="1600" dirty="0" smtClean="0"/>
              <a:t>	არსებობენ ატრიბუტები, რომლებიც სხვა ატრიბუტებით იცვლებიან, მაგრამ არა ეს ორი. პირველის დანიშნულებაა ბრაუზერს აცნობოს, თუ რამდენი უჯრის ადგილზე "გაიწელება" მოცემული უჯრა ჰორიზონტალზე, მეორე კი იგივე ფუნქციას ვერტიკალისთვის ასრულებს.</a:t>
            </a:r>
            <a:endParaRPr lang="en-US" sz="1600" dirty="0" smtClean="0"/>
          </a:p>
          <a:p>
            <a:pPr>
              <a:buNone/>
            </a:pPr>
            <a:r>
              <a:rPr lang="en-US" sz="1600" b="1" i="1" dirty="0" smtClean="0"/>
              <a:t>&lt;table&gt;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a:t>
            </a:r>
            <a:r>
              <a:rPr lang="en-US" sz="1600" b="1" i="1" dirty="0" err="1" smtClean="0"/>
              <a:t>bgcolor</a:t>
            </a:r>
            <a:r>
              <a:rPr lang="en-US" sz="1600" b="1" i="1" dirty="0" smtClean="0"/>
              <a:t>="#FFCC33"&gt; &lt;center&gt;1x1&lt;/center&gt; &lt;/td&gt;</a:t>
            </a:r>
            <a:endParaRPr lang="en-US" sz="1600" dirty="0" smtClean="0"/>
          </a:p>
          <a:p>
            <a:pPr>
              <a:buNone/>
            </a:pPr>
            <a:r>
              <a:rPr lang="en-US" sz="1600" b="1" i="1" dirty="0" smtClean="0"/>
              <a:t>&lt;td width="50" </a:t>
            </a:r>
            <a:r>
              <a:rPr lang="en-US" sz="1600" b="1" i="1" dirty="0" err="1" smtClean="0"/>
              <a:t>bgcolor</a:t>
            </a:r>
            <a:r>
              <a:rPr lang="en-US" sz="1600" b="1" i="1" dirty="0" smtClean="0"/>
              <a:t>="#336699"&gt; &lt;center&gt;1x2&lt;/center&gt; &lt;/td&gt;</a:t>
            </a:r>
            <a:endParaRPr lang="en-US" sz="1600" dirty="0" smtClean="0"/>
          </a:p>
          <a:p>
            <a:pPr>
              <a:buNone/>
            </a:pPr>
            <a:r>
              <a:rPr lang="en-US" sz="1600" b="1" i="1" dirty="0" smtClean="0"/>
              <a:t>&lt;td width="50" </a:t>
            </a:r>
            <a:r>
              <a:rPr lang="en-US" sz="1600" b="1" i="1" dirty="0" err="1" smtClean="0"/>
              <a:t>bgcolor</a:t>
            </a:r>
            <a:r>
              <a:rPr lang="en-US" sz="1600" b="1" i="1" dirty="0" smtClean="0"/>
              <a:t>="#336699" </a:t>
            </a:r>
            <a:r>
              <a:rPr lang="en-US" sz="1600" b="1" i="1" dirty="0" err="1" smtClean="0"/>
              <a:t>rowspan</a:t>
            </a:r>
            <a:r>
              <a:rPr lang="en-US" sz="1600" b="1" i="1" dirty="0" smtClean="0"/>
              <a:t>="2"&gt; &lt;center&gt;1x3&lt;/center&gt;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width="50" </a:t>
            </a:r>
            <a:r>
              <a:rPr lang="en-US" sz="1600" b="1" i="1" dirty="0" err="1" smtClean="0"/>
              <a:t>bgcolor</a:t>
            </a:r>
            <a:r>
              <a:rPr lang="en-US" sz="1600" b="1" i="1" dirty="0" smtClean="0"/>
              <a:t>="#336699"&gt; &lt;center&gt;2x1&lt;/center&gt; &lt;/td&gt;</a:t>
            </a:r>
            <a:endParaRPr lang="en-US" sz="1600" dirty="0" smtClean="0"/>
          </a:p>
          <a:p>
            <a:pPr>
              <a:buNone/>
            </a:pPr>
            <a:r>
              <a:rPr lang="en-US" sz="1600" b="1" i="1" dirty="0" smtClean="0"/>
              <a:t>&lt;td width="50" </a:t>
            </a:r>
            <a:r>
              <a:rPr lang="en-US" sz="1600" b="1" i="1" dirty="0" err="1" smtClean="0"/>
              <a:t>bgcolor</a:t>
            </a:r>
            <a:r>
              <a:rPr lang="en-US" sz="1600" b="1" i="1" dirty="0" smtClean="0"/>
              <a:t>="#FFCC33"&gt; &lt;center&gt;2x2&lt;/center&gt;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&lt;/table&gt;</a:t>
            </a:r>
            <a:endParaRPr lang="ka-GE" sz="1600" b="1" i="1" dirty="0" smtClean="0"/>
          </a:p>
          <a:p>
            <a:pPr>
              <a:buNone/>
            </a:pPr>
            <a:r>
              <a:rPr lang="ka-GE" sz="1600" b="1" i="1" dirty="0" smtClean="0"/>
              <a:t>გვექნება:</a:t>
            </a:r>
            <a:endParaRPr lang="en-US" sz="1600" dirty="0" smtClean="0"/>
          </a:p>
          <a:p>
            <a:pPr>
              <a:buNone/>
            </a:pPr>
            <a:r>
              <a:rPr lang="en-US" sz="700" b="1" i="1" dirty="0" smtClean="0"/>
              <a:t> </a:t>
            </a:r>
            <a:endParaRPr lang="en-US" sz="700" dirty="0" smtClean="0"/>
          </a:p>
          <a:p>
            <a:pPr>
              <a:buNone/>
            </a:pPr>
            <a:r>
              <a:rPr lang="en-US" sz="700" b="1" i="1" dirty="0" smtClean="0"/>
              <a:t> </a:t>
            </a:r>
            <a:endParaRPr lang="en-US" sz="700" dirty="0" smtClean="0"/>
          </a:p>
          <a:p>
            <a:pPr>
              <a:buNone/>
            </a:pPr>
            <a:r>
              <a:rPr lang="en-US" sz="700" dirty="0" smtClean="0"/>
              <a:t> </a:t>
            </a:r>
            <a:endParaRPr lang="en-US" sz="1600" dirty="0"/>
          </a:p>
        </p:txBody>
      </p:sp>
      <p:sp>
        <p:nvSpPr>
          <p:cNvPr id="4" name="Rectangle 3"/>
          <p:cNvSpPr/>
          <p:nvPr/>
        </p:nvSpPr>
        <p:spPr>
          <a:xfrm>
            <a:off x="2285984" y="428604"/>
            <a:ext cx="4357718" cy="369332"/>
          </a:xfrm>
          <a:prstGeom prst="rect">
            <a:avLst/>
          </a:prstGeom>
        </p:spPr>
        <p:txBody>
          <a:bodyPr wrap="square">
            <a:spAutoFit/>
          </a:bodyPr>
          <a:lstStyle/>
          <a:p>
            <a:pPr algn="ctr"/>
            <a:r>
              <a:rPr lang="ka-GE" dirty="0" smtClean="0"/>
              <a:t>colspan და rowspan</a:t>
            </a:r>
            <a:endParaRPr lang="en-US" dirty="0"/>
          </a:p>
        </p:txBody>
      </p:sp>
      <p:pic>
        <p:nvPicPr>
          <p:cNvPr id="3074" name="Picture 2"/>
          <p:cNvPicPr>
            <a:picLocks noChangeAspect="1" noChangeArrowheads="1"/>
          </p:cNvPicPr>
          <p:nvPr/>
        </p:nvPicPr>
        <p:blipFill>
          <a:blip r:embed="rId2"/>
          <a:srcRect/>
          <a:stretch>
            <a:fillRect/>
          </a:stretch>
        </p:blipFill>
        <p:spPr bwMode="auto">
          <a:xfrm>
            <a:off x="2786050" y="4786322"/>
            <a:ext cx="2857520" cy="1388400"/>
          </a:xfrm>
          <a:prstGeom prst="rect">
            <a:avLst/>
          </a:prstGeom>
          <a:noFill/>
          <a:ln w="9525">
            <a:noFill/>
            <a:miter lim="800000"/>
            <a:headEnd/>
            <a:tailEnd/>
          </a:ln>
          <a:effectLst/>
        </p:spPr>
      </p:pic>
    </p:spTree>
    <p:extLst>
      <p:ext uri="{BB962C8B-B14F-4D97-AF65-F5344CB8AC3E}">
        <p14:creationId xmlns:p14="http://schemas.microsoft.com/office/powerpoint/2010/main" val="85323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pPr>
              <a:buNone/>
            </a:pPr>
            <a:r>
              <a:rPr lang="en-US" sz="1600" b="1" i="1" dirty="0" smtClean="0"/>
              <a:t> 	</a:t>
            </a:r>
            <a:r>
              <a:rPr lang="ka-GE" sz="1600" dirty="0" smtClean="0"/>
              <a:t>ატრიბუტი </a:t>
            </a:r>
            <a:r>
              <a:rPr lang="en-US" sz="1600" b="1" i="1" dirty="0" err="1" smtClean="0"/>
              <a:t>cellspacing</a:t>
            </a:r>
            <a:r>
              <a:rPr lang="ka-GE" sz="1600" dirty="0" smtClean="0"/>
              <a:t> აუცილებლად &lt;</a:t>
            </a:r>
            <a:r>
              <a:rPr lang="en-US" sz="1600" b="1" i="1" dirty="0" smtClean="0"/>
              <a:t>table</a:t>
            </a:r>
            <a:r>
              <a:rPr lang="ka-GE" sz="1600" dirty="0" smtClean="0"/>
              <a:t>&gt; ტეგში თავსდება და უჯრებს შორის დაშორების კოეფიციენტს ინახავს. </a:t>
            </a:r>
            <a:r>
              <a:rPr lang="en-US" sz="1600" b="1" i="1" dirty="0" smtClean="0"/>
              <a:t>default</a:t>
            </a:r>
            <a:r>
              <a:rPr lang="ka-GE" sz="1600" dirty="0" smtClean="0"/>
              <a:t> მნიშვნელობა 2-ს უდრის, მაგრამ ჩვენ ამ სიცარიელის გაქრობა გვინდა, ასე რომ, </a:t>
            </a:r>
            <a:r>
              <a:rPr lang="en-US" sz="1600" b="1" i="1" dirty="0" err="1" smtClean="0"/>
              <a:t>cellspacing</a:t>
            </a:r>
            <a:r>
              <a:rPr lang="ka-GE" sz="1600" dirty="0" smtClean="0"/>
              <a:t>="0":</a:t>
            </a:r>
            <a:endParaRPr lang="en-US" sz="1600" dirty="0" smtClean="0"/>
          </a:p>
          <a:p>
            <a:pPr>
              <a:buNone/>
            </a:pPr>
            <a:r>
              <a:rPr lang="en-US" sz="1600" b="1" i="1" dirty="0" smtClean="0"/>
              <a:t> &lt;table </a:t>
            </a:r>
            <a:r>
              <a:rPr lang="en-US" sz="1600" b="1" i="1" dirty="0" err="1" smtClean="0"/>
              <a:t>cellspacing</a:t>
            </a:r>
            <a:r>
              <a:rPr lang="en-US" sz="1600" b="1" i="1" dirty="0" smtClean="0"/>
              <a:t>="0"&gt;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a:t>
            </a:r>
            <a:r>
              <a:rPr lang="en-US" sz="1600" b="1" i="1" dirty="0" err="1" smtClean="0"/>
              <a:t>bgcolor</a:t>
            </a:r>
            <a:r>
              <a:rPr lang="en-US" sz="1600" b="1" i="1" dirty="0" smtClean="0"/>
              <a:t>="#FFCC33" </a:t>
            </a:r>
            <a:r>
              <a:rPr lang="en-US" sz="1600" b="1" i="1" dirty="0" err="1" smtClean="0"/>
              <a:t>colspan</a:t>
            </a:r>
            <a:r>
              <a:rPr lang="en-US" sz="1600" b="1" i="1" dirty="0" smtClean="0"/>
              <a:t>="2"&gt; &lt;center&gt;1x1&lt;/center&gt; &lt;/td&gt;</a:t>
            </a:r>
            <a:endParaRPr lang="en-US" sz="1600" dirty="0" smtClean="0"/>
          </a:p>
          <a:p>
            <a:pPr>
              <a:buNone/>
            </a:pPr>
            <a:r>
              <a:rPr lang="en-US" sz="1600" b="1" i="1" dirty="0" smtClean="0"/>
              <a:t>&lt;td width="50" </a:t>
            </a:r>
            <a:r>
              <a:rPr lang="en-US" sz="1600" b="1" i="1" dirty="0" err="1" smtClean="0"/>
              <a:t>bgcolor</a:t>
            </a:r>
            <a:r>
              <a:rPr lang="en-US" sz="1600" b="1" i="1" dirty="0" smtClean="0"/>
              <a:t>="#336699" </a:t>
            </a:r>
            <a:r>
              <a:rPr lang="en-US" sz="1600" b="1" i="1" dirty="0" err="1" smtClean="0"/>
              <a:t>rowspan</a:t>
            </a:r>
            <a:r>
              <a:rPr lang="en-US" sz="1600" b="1" i="1" dirty="0" smtClean="0"/>
              <a:t>="2"&gt; &lt;center&gt;1x2&lt;/center&gt;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&lt;td height="35" width="50" </a:t>
            </a:r>
            <a:r>
              <a:rPr lang="en-US" sz="1600" b="1" i="1" dirty="0" err="1" smtClean="0"/>
              <a:t>bgcolor</a:t>
            </a:r>
            <a:r>
              <a:rPr lang="en-US" sz="1600" b="1" i="1" dirty="0" smtClean="0"/>
              <a:t>="#336699"&gt; &lt;center&gt;2x1&lt;/center&gt; &lt;/td&gt;</a:t>
            </a:r>
            <a:endParaRPr lang="en-US" sz="1600" dirty="0" smtClean="0"/>
          </a:p>
          <a:p>
            <a:pPr>
              <a:buNone/>
            </a:pPr>
            <a:r>
              <a:rPr lang="en-US" sz="1600" b="1" i="1" dirty="0" smtClean="0"/>
              <a:t>&lt;td width="50" </a:t>
            </a:r>
            <a:r>
              <a:rPr lang="en-US" sz="1600" b="1" i="1" dirty="0" err="1" smtClean="0"/>
              <a:t>bgcolor</a:t>
            </a:r>
            <a:r>
              <a:rPr lang="en-US" sz="1600" b="1" i="1" dirty="0" smtClean="0"/>
              <a:t>="#FFCC33"&gt; &lt;center&gt;2x2&lt;/center&gt; &lt;/td&gt;</a:t>
            </a:r>
            <a:endParaRPr lang="en-US" sz="1600" dirty="0" smtClean="0"/>
          </a:p>
          <a:p>
            <a:pPr>
              <a:buNone/>
            </a:pPr>
            <a:r>
              <a:rPr lang="en-US" sz="1600" b="1" i="1" dirty="0" smtClean="0"/>
              <a:t>&lt;/</a:t>
            </a:r>
            <a:r>
              <a:rPr lang="en-US" sz="1600" b="1" i="1" dirty="0" err="1" smtClean="0"/>
              <a:t>tr</a:t>
            </a:r>
            <a:r>
              <a:rPr lang="en-US" sz="1600" b="1" i="1" dirty="0" smtClean="0"/>
              <a:t>&gt;</a:t>
            </a:r>
            <a:endParaRPr lang="en-US" sz="1600" dirty="0" smtClean="0"/>
          </a:p>
          <a:p>
            <a:pPr>
              <a:buNone/>
            </a:pPr>
            <a:r>
              <a:rPr lang="en-US" sz="1600" b="1" i="1" dirty="0" smtClean="0"/>
              <a:t>&lt;/table&gt;</a:t>
            </a:r>
            <a:endParaRPr lang="en-US" sz="1600" dirty="0" smtClean="0"/>
          </a:p>
          <a:p>
            <a:pPr>
              <a:buNone/>
            </a:pPr>
            <a:r>
              <a:rPr lang="ka-GE" sz="1600" dirty="0" smtClean="0"/>
              <a:t>გვექნება:</a:t>
            </a:r>
          </a:p>
          <a:p>
            <a:pPr>
              <a:buNone/>
            </a:pPr>
            <a:endParaRPr lang="en-US" sz="1600" dirty="0"/>
          </a:p>
        </p:txBody>
      </p:sp>
      <p:sp>
        <p:nvSpPr>
          <p:cNvPr id="4" name="Rectangle 3"/>
          <p:cNvSpPr/>
          <p:nvPr/>
        </p:nvSpPr>
        <p:spPr>
          <a:xfrm>
            <a:off x="1214414" y="428604"/>
            <a:ext cx="6429420" cy="369332"/>
          </a:xfrm>
          <a:prstGeom prst="rect">
            <a:avLst/>
          </a:prstGeom>
        </p:spPr>
        <p:txBody>
          <a:bodyPr wrap="square">
            <a:spAutoFit/>
          </a:bodyPr>
          <a:lstStyle/>
          <a:p>
            <a:pPr algn="ctr">
              <a:buNone/>
            </a:pPr>
            <a:r>
              <a:rPr lang="ka-GE" b="1" dirty="0" smtClean="0"/>
              <a:t>უჯრების მართვა (cellspacing და cellpadding)</a:t>
            </a:r>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2928926" y="4643446"/>
            <a:ext cx="3071834" cy="1409430"/>
          </a:xfrm>
          <a:prstGeom prst="rect">
            <a:avLst/>
          </a:prstGeom>
          <a:noFill/>
          <a:ln w="9525">
            <a:noFill/>
            <a:miter lim="800000"/>
            <a:headEnd/>
            <a:tailEnd/>
          </a:ln>
          <a:effectLst/>
        </p:spPr>
      </p:pic>
    </p:spTree>
    <p:extLst>
      <p:ext uri="{BB962C8B-B14F-4D97-AF65-F5344CB8AC3E}">
        <p14:creationId xmlns:p14="http://schemas.microsoft.com/office/powerpoint/2010/main" val="53208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normAutofit/>
          </a:bodyPr>
          <a:lstStyle/>
          <a:p>
            <a:r>
              <a:rPr lang="ka-GE" sz="2000" b="1" dirty="0" smtClean="0"/>
              <a:t>რუკები</a:t>
            </a:r>
            <a:endParaRPr lang="en-US" sz="2000" dirty="0"/>
          </a:p>
        </p:txBody>
      </p:sp>
      <p:sp>
        <p:nvSpPr>
          <p:cNvPr id="3" name="Content Placeholder 2"/>
          <p:cNvSpPr>
            <a:spLocks noGrp="1"/>
          </p:cNvSpPr>
          <p:nvPr>
            <p:ph idx="1"/>
          </p:nvPr>
        </p:nvSpPr>
        <p:spPr>
          <a:xfrm>
            <a:off x="428596" y="500042"/>
            <a:ext cx="8258204" cy="5626121"/>
          </a:xfrm>
        </p:spPr>
        <p:txBody>
          <a:bodyPr>
            <a:noAutofit/>
          </a:bodyPr>
          <a:lstStyle/>
          <a:p>
            <a:pPr>
              <a:buNone/>
            </a:pPr>
            <a:r>
              <a:rPr lang="en-US" sz="1500" dirty="0" smtClean="0"/>
              <a:t> </a:t>
            </a:r>
            <a:r>
              <a:rPr lang="ka-GE" sz="1500" dirty="0" smtClean="0"/>
              <a:t>	</a:t>
            </a:r>
            <a:r>
              <a:rPr lang="en-US" sz="1500" dirty="0" err="1" smtClean="0"/>
              <a:t>ტეგს</a:t>
            </a:r>
            <a:r>
              <a:rPr lang="en-US" sz="1500" dirty="0" smtClean="0"/>
              <a:t> </a:t>
            </a:r>
            <a:r>
              <a:rPr lang="en-US" sz="1500" dirty="0" err="1" smtClean="0"/>
              <a:t>სახელად</a:t>
            </a:r>
            <a:r>
              <a:rPr lang="en-US" sz="1500" dirty="0" smtClean="0"/>
              <a:t> &lt;map&gt; </a:t>
            </a:r>
            <a:r>
              <a:rPr lang="en-US" sz="1500" dirty="0" err="1" smtClean="0"/>
              <a:t>ჰქვია</a:t>
            </a:r>
            <a:r>
              <a:rPr lang="en-US" sz="1500" dirty="0" smtClean="0"/>
              <a:t>, </a:t>
            </a:r>
            <a:r>
              <a:rPr lang="en-US" sz="1500" dirty="0" err="1" smtClean="0"/>
              <a:t>მაგრამ</a:t>
            </a:r>
            <a:r>
              <a:rPr lang="en-US" sz="1500" dirty="0" smtClean="0"/>
              <a:t> </a:t>
            </a:r>
            <a:r>
              <a:rPr lang="en-US" sz="1500" dirty="0" err="1" smtClean="0"/>
              <a:t>ის</a:t>
            </a:r>
            <a:r>
              <a:rPr lang="en-US" sz="1500" dirty="0" smtClean="0"/>
              <a:t> </a:t>
            </a:r>
            <a:r>
              <a:rPr lang="en-US" sz="1500" dirty="0" err="1" smtClean="0"/>
              <a:t>ჩვენს</a:t>
            </a:r>
            <a:r>
              <a:rPr lang="en-US" sz="1500" dirty="0" smtClean="0"/>
              <a:t> </a:t>
            </a:r>
            <a:r>
              <a:rPr lang="en-US" sz="1500" dirty="0" err="1" smtClean="0"/>
              <a:t>მიერ</a:t>
            </a:r>
            <a:r>
              <a:rPr lang="en-US" sz="1500" dirty="0" smtClean="0"/>
              <a:t> </a:t>
            </a:r>
            <a:r>
              <a:rPr lang="en-US" sz="1500" dirty="0" err="1" smtClean="0"/>
              <a:t>ნასწავლი</a:t>
            </a:r>
            <a:r>
              <a:rPr lang="en-US" sz="1500" dirty="0" smtClean="0"/>
              <a:t> </a:t>
            </a:r>
            <a:r>
              <a:rPr lang="en-US" sz="1500" dirty="0" err="1" smtClean="0"/>
              <a:t>ტეგებიდან</a:t>
            </a:r>
            <a:r>
              <a:rPr lang="en-US" sz="1500" dirty="0" smtClean="0"/>
              <a:t> </a:t>
            </a:r>
            <a:r>
              <a:rPr lang="en-US" sz="1500" dirty="0" err="1" smtClean="0"/>
              <a:t>გამოირჩევა</a:t>
            </a:r>
            <a:r>
              <a:rPr lang="en-US" sz="1500" dirty="0" smtClean="0"/>
              <a:t> - </a:t>
            </a:r>
            <a:r>
              <a:rPr lang="en-US" sz="1500" dirty="0" err="1" smtClean="0"/>
              <a:t>მხოლოდ</a:t>
            </a:r>
            <a:r>
              <a:rPr lang="en-US" sz="1500" dirty="0" smtClean="0"/>
              <a:t> </a:t>
            </a:r>
            <a:r>
              <a:rPr lang="en-US" sz="1500" dirty="0" err="1" smtClean="0"/>
              <a:t>მისი</a:t>
            </a:r>
            <a:r>
              <a:rPr lang="en-US" sz="1500" dirty="0" smtClean="0"/>
              <a:t> </a:t>
            </a:r>
            <a:r>
              <a:rPr lang="en-US" sz="1500" dirty="0" err="1" smtClean="0"/>
              <a:t>ან</a:t>
            </a:r>
            <a:r>
              <a:rPr lang="en-US" sz="1500" dirty="0" smtClean="0"/>
              <a:t> </a:t>
            </a:r>
            <a:r>
              <a:rPr lang="en-US" sz="1500" dirty="0" err="1" smtClean="0"/>
              <a:t>მისი</a:t>
            </a:r>
            <a:r>
              <a:rPr lang="en-US" sz="1500" dirty="0" smtClean="0"/>
              <a:t> </a:t>
            </a:r>
            <a:r>
              <a:rPr lang="en-US" sz="1500" dirty="0" err="1" smtClean="0"/>
              <a:t>ატრიბუტების</a:t>
            </a:r>
            <a:r>
              <a:rPr lang="en-US" sz="1500" dirty="0" smtClean="0"/>
              <a:t> </a:t>
            </a:r>
            <a:r>
              <a:rPr lang="en-US" sz="1500" dirty="0" err="1" smtClean="0"/>
              <a:t>დაწერით</a:t>
            </a:r>
            <a:r>
              <a:rPr lang="en-US" sz="1500" dirty="0" smtClean="0"/>
              <a:t> </a:t>
            </a:r>
            <a:r>
              <a:rPr lang="en-US" sz="1500" dirty="0" err="1" smtClean="0"/>
              <a:t>ვერაფერს</a:t>
            </a:r>
            <a:r>
              <a:rPr lang="en-US" sz="1500" dirty="0" smtClean="0"/>
              <a:t> </a:t>
            </a:r>
            <a:r>
              <a:rPr lang="en-US" sz="1500" dirty="0" err="1" smtClean="0"/>
              <a:t>შექმნით</a:t>
            </a:r>
            <a:r>
              <a:rPr lang="en-US" sz="1500" dirty="0" smtClean="0"/>
              <a:t>, </a:t>
            </a:r>
            <a:r>
              <a:rPr lang="en-US" sz="1500" dirty="0" err="1" smtClean="0"/>
              <a:t>აუცილებლად</a:t>
            </a:r>
            <a:r>
              <a:rPr lang="en-US" sz="1500" dirty="0" smtClean="0"/>
              <a:t> </a:t>
            </a:r>
            <a:r>
              <a:rPr lang="en-US" sz="1500" dirty="0" err="1" smtClean="0"/>
              <a:t>დამხმარე</a:t>
            </a:r>
            <a:r>
              <a:rPr lang="en-US" sz="1500" dirty="0" smtClean="0"/>
              <a:t> </a:t>
            </a:r>
            <a:r>
              <a:rPr lang="en-US" sz="1500" dirty="0" err="1" smtClean="0"/>
              <a:t>ტეგი</a:t>
            </a:r>
            <a:r>
              <a:rPr lang="en-US" sz="1500" dirty="0" smtClean="0"/>
              <a:t> &lt;area&gt; </a:t>
            </a:r>
            <a:r>
              <a:rPr lang="en-US" sz="1500" dirty="0" err="1" smtClean="0"/>
              <a:t>დაგჭირდებათ</a:t>
            </a:r>
            <a:r>
              <a:rPr lang="en-US" sz="1500" dirty="0" smtClean="0"/>
              <a:t>. </a:t>
            </a:r>
            <a:r>
              <a:rPr lang="en-US" sz="1500" dirty="0" err="1" smtClean="0"/>
              <a:t>კოდი</a:t>
            </a:r>
            <a:r>
              <a:rPr lang="en-US" sz="1500" dirty="0" smtClean="0"/>
              <a:t> </a:t>
            </a:r>
            <a:r>
              <a:rPr lang="en-US" sz="1500" dirty="0" err="1" smtClean="0"/>
              <a:t>მარტივია</a:t>
            </a:r>
            <a:r>
              <a:rPr lang="en-US" sz="1500" dirty="0" smtClean="0"/>
              <a:t>, </a:t>
            </a:r>
            <a:r>
              <a:rPr lang="en-US" sz="1500" dirty="0" err="1" smtClean="0"/>
              <a:t>ჯერ</a:t>
            </a:r>
            <a:r>
              <a:rPr lang="en-US" sz="1500" dirty="0" smtClean="0"/>
              <a:t> </a:t>
            </a:r>
            <a:r>
              <a:rPr lang="en-US" sz="1500" dirty="0" err="1" smtClean="0"/>
              <a:t>მთავარი</a:t>
            </a:r>
            <a:r>
              <a:rPr lang="en-US" sz="1500" dirty="0" smtClean="0"/>
              <a:t> </a:t>
            </a:r>
            <a:r>
              <a:rPr lang="en-US" sz="1500" dirty="0" err="1" smtClean="0"/>
              <a:t>ტეგის</a:t>
            </a:r>
            <a:r>
              <a:rPr lang="en-US" sz="1500" dirty="0" smtClean="0"/>
              <a:t> </a:t>
            </a:r>
            <a:r>
              <a:rPr lang="en-US" sz="1500" dirty="0" err="1" smtClean="0"/>
              <a:t>საშუალებით</a:t>
            </a:r>
            <a:r>
              <a:rPr lang="en-US" sz="1500" dirty="0" smtClean="0"/>
              <a:t> </a:t>
            </a:r>
            <a:r>
              <a:rPr lang="en-US" sz="1500" dirty="0" err="1" smtClean="0"/>
              <a:t>ვუთითებთ</a:t>
            </a:r>
            <a:r>
              <a:rPr lang="en-US" sz="1500" dirty="0" smtClean="0"/>
              <a:t>, </a:t>
            </a:r>
            <a:r>
              <a:rPr lang="en-US" sz="1500" dirty="0" err="1" smtClean="0"/>
              <a:t>რომ</a:t>
            </a:r>
            <a:r>
              <a:rPr lang="en-US" sz="1500" dirty="0" smtClean="0"/>
              <a:t> </a:t>
            </a:r>
            <a:r>
              <a:rPr lang="en-US" sz="1500" dirty="0" err="1" smtClean="0"/>
              <a:t>დაიწყო</a:t>
            </a:r>
            <a:r>
              <a:rPr lang="en-US" sz="1500" dirty="0" smtClean="0"/>
              <a:t> </a:t>
            </a:r>
            <a:r>
              <a:rPr lang="en-US" sz="1500" dirty="0" err="1" smtClean="0"/>
              <a:t>იმ</a:t>
            </a:r>
            <a:r>
              <a:rPr lang="en-US" sz="1500" dirty="0" smtClean="0"/>
              <a:t> </a:t>
            </a:r>
            <a:r>
              <a:rPr lang="en-US" sz="1500" dirty="0" err="1" smtClean="0"/>
              <a:t>არეების</a:t>
            </a:r>
            <a:r>
              <a:rPr lang="en-US" sz="1500" dirty="0" smtClean="0"/>
              <a:t> </a:t>
            </a:r>
            <a:r>
              <a:rPr lang="en-US" sz="1500" dirty="0" err="1" smtClean="0"/>
              <a:t>ჩამონათვალი</a:t>
            </a:r>
            <a:r>
              <a:rPr lang="en-US" sz="1500" dirty="0" smtClean="0"/>
              <a:t>, </a:t>
            </a:r>
            <a:r>
              <a:rPr lang="en-US" sz="1500" dirty="0" err="1" smtClean="0"/>
              <a:t>რომლებიც</a:t>
            </a:r>
            <a:r>
              <a:rPr lang="en-US" sz="1500" dirty="0" smtClean="0"/>
              <a:t> </a:t>
            </a:r>
            <a:r>
              <a:rPr lang="en-US" sz="1500" dirty="0" err="1" smtClean="0"/>
              <a:t>ბმულებად</a:t>
            </a:r>
            <a:r>
              <a:rPr lang="en-US" sz="1500" dirty="0" smtClean="0"/>
              <a:t> </a:t>
            </a:r>
            <a:r>
              <a:rPr lang="en-US" sz="1500" dirty="0" err="1" smtClean="0"/>
              <a:t>უნდა</a:t>
            </a:r>
            <a:r>
              <a:rPr lang="en-US" sz="1500" dirty="0" smtClean="0"/>
              <a:t> </a:t>
            </a:r>
            <a:r>
              <a:rPr lang="en-US" sz="1500" dirty="0" err="1" smtClean="0"/>
              <a:t>იქცნენ</a:t>
            </a:r>
            <a:r>
              <a:rPr lang="en-US" sz="1500" dirty="0" smtClean="0"/>
              <a:t>, </a:t>
            </a:r>
            <a:r>
              <a:rPr lang="en-US" sz="1500" dirty="0" err="1" smtClean="0"/>
              <a:t>შემდეგ</a:t>
            </a:r>
            <a:r>
              <a:rPr lang="en-US" sz="1500" dirty="0" smtClean="0"/>
              <a:t> </a:t>
            </a:r>
            <a:r>
              <a:rPr lang="en-US" sz="1500" dirty="0" err="1" smtClean="0"/>
              <a:t>კი</a:t>
            </a:r>
            <a:r>
              <a:rPr lang="en-US" sz="1500" dirty="0" smtClean="0"/>
              <a:t> </a:t>
            </a:r>
            <a:r>
              <a:rPr lang="en-US" sz="1500" dirty="0" err="1" smtClean="0"/>
              <a:t>დამხმარე</a:t>
            </a:r>
            <a:r>
              <a:rPr lang="en-US" sz="1500" dirty="0" smtClean="0"/>
              <a:t> </a:t>
            </a:r>
            <a:r>
              <a:rPr lang="en-US" sz="1500" dirty="0" err="1" smtClean="0"/>
              <a:t>ტეგის</a:t>
            </a:r>
            <a:r>
              <a:rPr lang="en-US" sz="1500" dirty="0" smtClean="0"/>
              <a:t> </a:t>
            </a:r>
            <a:r>
              <a:rPr lang="en-US" sz="1500" dirty="0" err="1" smtClean="0"/>
              <a:t>საშუალებით</a:t>
            </a:r>
            <a:r>
              <a:rPr lang="en-US" sz="1500" dirty="0" smtClean="0"/>
              <a:t> </a:t>
            </a:r>
            <a:r>
              <a:rPr lang="en-US" sz="1500" dirty="0" err="1" smtClean="0"/>
              <a:t>თვითონ</a:t>
            </a:r>
            <a:r>
              <a:rPr lang="en-US" sz="1500" dirty="0" smtClean="0"/>
              <a:t> </a:t>
            </a:r>
            <a:r>
              <a:rPr lang="en-US" sz="1500" dirty="0" err="1" smtClean="0"/>
              <a:t>იმ</a:t>
            </a:r>
            <a:r>
              <a:rPr lang="en-US" sz="1500" dirty="0" smtClean="0"/>
              <a:t> </a:t>
            </a:r>
            <a:r>
              <a:rPr lang="en-US" sz="1500" dirty="0" err="1" smtClean="0"/>
              <a:t>ადგილების</a:t>
            </a:r>
            <a:r>
              <a:rPr lang="en-US" sz="1500" dirty="0" smtClean="0"/>
              <a:t> </a:t>
            </a:r>
            <a:r>
              <a:rPr lang="en-US" sz="1500" dirty="0" err="1" smtClean="0"/>
              <a:t>ჩამონათვალს</a:t>
            </a:r>
            <a:r>
              <a:rPr lang="en-US" sz="1500" dirty="0" smtClean="0"/>
              <a:t> </a:t>
            </a:r>
            <a:r>
              <a:rPr lang="en-US" sz="1500" dirty="0" err="1" smtClean="0"/>
              <a:t>ვწერთ</a:t>
            </a:r>
            <a:r>
              <a:rPr lang="en-US" sz="1500" dirty="0" smtClean="0"/>
              <a:t>:  </a:t>
            </a:r>
          </a:p>
          <a:p>
            <a:pPr>
              <a:buNone/>
            </a:pPr>
            <a:r>
              <a:rPr lang="en-US" sz="1500" b="1" i="1" dirty="0" smtClean="0"/>
              <a:t> &lt;map&gt;</a:t>
            </a:r>
            <a:r>
              <a:rPr lang="ka-GE" sz="1500" b="1" i="1" dirty="0" smtClean="0"/>
              <a:t> </a:t>
            </a:r>
            <a:r>
              <a:rPr lang="en-US" sz="1500" b="1" i="1" dirty="0" smtClean="0"/>
              <a:t>&lt;area ...&gt;&lt;area ...&gt;…&lt;area ...&gt;&lt;/map&gt; </a:t>
            </a:r>
            <a:endParaRPr lang="en-US" sz="1500" dirty="0" smtClean="0"/>
          </a:p>
          <a:p>
            <a:pPr>
              <a:buNone/>
            </a:pPr>
            <a:r>
              <a:rPr lang="ka-GE" sz="1500" b="1" i="1" dirty="0" smtClean="0"/>
              <a:t> </a:t>
            </a:r>
            <a:r>
              <a:rPr lang="en-US" sz="1500" dirty="0" err="1" smtClean="0"/>
              <a:t>ტეგ</a:t>
            </a:r>
            <a:r>
              <a:rPr lang="en-US" sz="1500" dirty="0" smtClean="0"/>
              <a:t> </a:t>
            </a:r>
            <a:r>
              <a:rPr lang="ka-GE" sz="1500" b="1" i="1" dirty="0" smtClean="0"/>
              <a:t>&lt;area&gt;</a:t>
            </a:r>
            <a:r>
              <a:rPr lang="en-US" sz="1500" dirty="0" smtClean="0"/>
              <a:t>-ს </a:t>
            </a:r>
            <a:r>
              <a:rPr lang="en-US" sz="1500" dirty="0" err="1" smtClean="0"/>
              <a:t>გააჩნია</a:t>
            </a:r>
            <a:r>
              <a:rPr lang="en-US" sz="1500" dirty="0" smtClean="0"/>
              <a:t> </a:t>
            </a:r>
            <a:r>
              <a:rPr lang="en-US" sz="1500" dirty="0" err="1" smtClean="0"/>
              <a:t>ერთი</a:t>
            </a:r>
            <a:r>
              <a:rPr lang="en-US" sz="1500" dirty="0" smtClean="0"/>
              <a:t> </a:t>
            </a:r>
            <a:r>
              <a:rPr lang="en-US" sz="1500" dirty="0" err="1" smtClean="0"/>
              <a:t>აუცილებელი</a:t>
            </a:r>
            <a:r>
              <a:rPr lang="en-US" sz="1500" dirty="0" smtClean="0"/>
              <a:t> </a:t>
            </a:r>
            <a:r>
              <a:rPr lang="en-US" sz="1500" dirty="0" err="1" smtClean="0"/>
              <a:t>ატრიბუტი</a:t>
            </a:r>
            <a:r>
              <a:rPr lang="en-US" sz="1500" dirty="0" smtClean="0"/>
              <a:t>, </a:t>
            </a:r>
            <a:r>
              <a:rPr lang="en-US" sz="1500" dirty="0" err="1" smtClean="0"/>
              <a:t>რომლის</a:t>
            </a:r>
            <a:r>
              <a:rPr lang="en-US" sz="1500" dirty="0" smtClean="0"/>
              <a:t> </a:t>
            </a:r>
            <a:r>
              <a:rPr lang="en-US" sz="1500" dirty="0" err="1" smtClean="0"/>
              <a:t>გარეშეც</a:t>
            </a:r>
            <a:r>
              <a:rPr lang="en-US" sz="1500" dirty="0" smtClean="0"/>
              <a:t> </a:t>
            </a:r>
            <a:r>
              <a:rPr lang="en-US" sz="1500" dirty="0" err="1" smtClean="0"/>
              <a:t>ის</a:t>
            </a:r>
            <a:r>
              <a:rPr lang="en-US" sz="1500" dirty="0" smtClean="0"/>
              <a:t> </a:t>
            </a:r>
            <a:r>
              <a:rPr lang="en-US" sz="1500" dirty="0" err="1" smtClean="0"/>
              <a:t>არაფრის</a:t>
            </a:r>
            <a:r>
              <a:rPr lang="en-US" sz="1500" dirty="0" smtClean="0"/>
              <a:t> </a:t>
            </a:r>
            <a:r>
              <a:rPr lang="en-US" sz="1500" dirty="0" err="1" smtClean="0"/>
              <a:t>მაქნისია</a:t>
            </a:r>
            <a:r>
              <a:rPr lang="en-US" sz="1500" dirty="0" smtClean="0"/>
              <a:t>. </a:t>
            </a:r>
            <a:r>
              <a:rPr lang="en-US" sz="1500" dirty="0" err="1" smtClean="0"/>
              <a:t>ამ</a:t>
            </a:r>
            <a:r>
              <a:rPr lang="en-US" sz="1500" dirty="0" smtClean="0"/>
              <a:t> </a:t>
            </a:r>
            <a:r>
              <a:rPr lang="en-US" sz="1500" dirty="0" err="1" smtClean="0"/>
              <a:t>ატრიბუტს</a:t>
            </a:r>
            <a:r>
              <a:rPr lang="en-US" sz="1500" dirty="0" smtClean="0"/>
              <a:t> </a:t>
            </a:r>
            <a:r>
              <a:rPr lang="en-US" sz="1500" dirty="0" err="1" smtClean="0"/>
              <a:t>coords</a:t>
            </a:r>
            <a:r>
              <a:rPr lang="en-US" sz="1500" dirty="0" smtClean="0"/>
              <a:t> </a:t>
            </a:r>
            <a:r>
              <a:rPr lang="en-US" sz="1500" dirty="0" err="1" smtClean="0"/>
              <a:t>ჰქვია</a:t>
            </a:r>
            <a:r>
              <a:rPr lang="en-US" sz="1500" dirty="0" smtClean="0"/>
              <a:t> </a:t>
            </a:r>
            <a:r>
              <a:rPr lang="en-US" sz="1500" dirty="0" err="1" smtClean="0"/>
              <a:t>და</a:t>
            </a:r>
            <a:r>
              <a:rPr lang="en-US" sz="1500" dirty="0" smtClean="0"/>
              <a:t> </a:t>
            </a:r>
            <a:r>
              <a:rPr lang="en-US" sz="1500" dirty="0" err="1" smtClean="0"/>
              <a:t>სურათის</a:t>
            </a:r>
            <a:r>
              <a:rPr lang="en-US" sz="1500" dirty="0" smtClean="0"/>
              <a:t> </a:t>
            </a:r>
            <a:r>
              <a:rPr lang="en-US" sz="1500" dirty="0" err="1" smtClean="0"/>
              <a:t>იმ</a:t>
            </a:r>
            <a:r>
              <a:rPr lang="en-US" sz="1500" dirty="0" smtClean="0"/>
              <a:t> </a:t>
            </a:r>
            <a:r>
              <a:rPr lang="en-US" sz="1500" dirty="0" err="1" smtClean="0"/>
              <a:t>ნაწილის</a:t>
            </a:r>
            <a:r>
              <a:rPr lang="en-US" sz="1500" dirty="0" smtClean="0"/>
              <a:t> </a:t>
            </a:r>
            <a:r>
              <a:rPr lang="en-US" sz="1500" dirty="0" err="1" smtClean="0"/>
              <a:t>კოორდინატებს</a:t>
            </a:r>
            <a:r>
              <a:rPr lang="en-US" sz="1500" dirty="0" smtClean="0"/>
              <a:t> </a:t>
            </a:r>
            <a:r>
              <a:rPr lang="en-US" sz="1500" dirty="0" err="1" smtClean="0"/>
              <a:t>უჩვენებს</a:t>
            </a:r>
            <a:r>
              <a:rPr lang="en-US" sz="1500" dirty="0" smtClean="0"/>
              <a:t>, </a:t>
            </a:r>
            <a:r>
              <a:rPr lang="en-US" sz="1500" dirty="0" err="1" smtClean="0"/>
              <a:t>რომელიც</a:t>
            </a:r>
            <a:r>
              <a:rPr lang="en-US" sz="1500" dirty="0" smtClean="0"/>
              <a:t> </a:t>
            </a:r>
            <a:r>
              <a:rPr lang="en-US" sz="1500" dirty="0" err="1" smtClean="0"/>
              <a:t>ბმულად</a:t>
            </a:r>
            <a:r>
              <a:rPr lang="en-US" sz="1500" dirty="0" smtClean="0"/>
              <a:t> </a:t>
            </a:r>
            <a:r>
              <a:rPr lang="en-US" sz="1500" dirty="0" err="1" smtClean="0"/>
              <a:t>უნდა</a:t>
            </a:r>
            <a:r>
              <a:rPr lang="en-US" sz="1500" dirty="0" smtClean="0"/>
              <a:t> </a:t>
            </a:r>
            <a:r>
              <a:rPr lang="en-US" sz="1500" dirty="0" err="1" smtClean="0"/>
              <a:t>გადაიქცეს</a:t>
            </a:r>
            <a:r>
              <a:rPr lang="en-US" sz="1500" dirty="0" smtClean="0"/>
              <a:t>. </a:t>
            </a:r>
            <a:r>
              <a:rPr lang="en-US" sz="1500" dirty="0" err="1" smtClean="0"/>
              <a:t>კოორდინატები</a:t>
            </a:r>
            <a:r>
              <a:rPr lang="en-US" sz="1500" dirty="0" smtClean="0"/>
              <a:t> </a:t>
            </a:r>
            <a:r>
              <a:rPr lang="en-US" sz="1500" dirty="0" err="1" smtClean="0"/>
              <a:t>მძიმით</a:t>
            </a:r>
            <a:r>
              <a:rPr lang="en-US" sz="1500" dirty="0" smtClean="0"/>
              <a:t> </a:t>
            </a:r>
            <a:r>
              <a:rPr lang="en-US" sz="1500" dirty="0" err="1" smtClean="0"/>
              <a:t>გამოიყოფა</a:t>
            </a:r>
            <a:r>
              <a:rPr lang="en-US" sz="1500" dirty="0" smtClean="0"/>
              <a:t>.</a:t>
            </a:r>
          </a:p>
          <a:p>
            <a:pPr>
              <a:buNone/>
            </a:pPr>
            <a:r>
              <a:rPr lang="en-US" sz="1500" dirty="0" err="1" smtClean="0"/>
              <a:t>რუკები</a:t>
            </a:r>
            <a:r>
              <a:rPr lang="en-US" sz="1500" dirty="0" smtClean="0"/>
              <a:t> </a:t>
            </a:r>
            <a:r>
              <a:rPr lang="en-US" sz="1500" dirty="0" err="1" smtClean="0"/>
              <a:t>მხოლოდ</a:t>
            </a:r>
            <a:r>
              <a:rPr lang="en-US" sz="1500" dirty="0" smtClean="0"/>
              <a:t> </a:t>
            </a:r>
            <a:r>
              <a:rPr lang="en-US" sz="1500" dirty="0" err="1" smtClean="0"/>
              <a:t>მართკუთხედის</a:t>
            </a:r>
            <a:r>
              <a:rPr lang="en-US" sz="1500" dirty="0" smtClean="0"/>
              <a:t> </a:t>
            </a:r>
            <a:r>
              <a:rPr lang="en-US" sz="1500" dirty="0" err="1" smtClean="0"/>
              <a:t>ფორმის</a:t>
            </a:r>
            <a:r>
              <a:rPr lang="en-US" sz="1500" dirty="0" smtClean="0"/>
              <a:t> </a:t>
            </a:r>
            <a:r>
              <a:rPr lang="en-US" sz="1500" dirty="0" err="1" smtClean="0"/>
              <a:t>არ</a:t>
            </a:r>
            <a:r>
              <a:rPr lang="en-US" sz="1500" dirty="0" smtClean="0"/>
              <a:t> </a:t>
            </a:r>
            <a:r>
              <a:rPr lang="en-US" sz="1500" dirty="0" err="1" smtClean="0"/>
              <a:t>არსებობს</a:t>
            </a:r>
            <a:r>
              <a:rPr lang="en-US" sz="1500" dirty="0" smtClean="0"/>
              <a:t>. </a:t>
            </a:r>
            <a:r>
              <a:rPr lang="en-US" sz="1500" dirty="0" err="1" smtClean="0"/>
              <a:t>ისინი</a:t>
            </a:r>
            <a:r>
              <a:rPr lang="en-US" sz="1500" dirty="0" smtClean="0"/>
              <a:t> </a:t>
            </a:r>
            <a:r>
              <a:rPr lang="en-US" sz="1500" dirty="0" err="1" smtClean="0"/>
              <a:t>ყველანაირი</a:t>
            </a:r>
            <a:r>
              <a:rPr lang="en-US" sz="1500" dirty="0" smtClean="0"/>
              <a:t> </a:t>
            </a:r>
            <a:r>
              <a:rPr lang="en-US" sz="1500" dirty="0" err="1" smtClean="0"/>
              <a:t>შეიძლება</a:t>
            </a:r>
            <a:r>
              <a:rPr lang="en-US" sz="1500" dirty="0" smtClean="0"/>
              <a:t> </a:t>
            </a:r>
            <a:r>
              <a:rPr lang="en-US" sz="1500" dirty="0" err="1" smtClean="0"/>
              <a:t>იყოს</a:t>
            </a:r>
            <a:r>
              <a:rPr lang="en-US" sz="1500" dirty="0" smtClean="0"/>
              <a:t> </a:t>
            </a:r>
            <a:r>
              <a:rPr lang="en-US" sz="1500" dirty="0" err="1" smtClean="0"/>
              <a:t>და</a:t>
            </a:r>
            <a:r>
              <a:rPr lang="en-US" sz="1500" dirty="0" smtClean="0"/>
              <a:t> </a:t>
            </a:r>
            <a:r>
              <a:rPr lang="en-US" sz="1500" dirty="0" err="1" smtClean="0"/>
              <a:t>ამას</a:t>
            </a:r>
            <a:r>
              <a:rPr lang="en-US" sz="1500" dirty="0" smtClean="0"/>
              <a:t> </a:t>
            </a:r>
            <a:r>
              <a:rPr lang="en-US" sz="1500" dirty="0" err="1" smtClean="0"/>
              <a:t>ატრიბუტი</a:t>
            </a:r>
            <a:r>
              <a:rPr lang="en-US" sz="1500" dirty="0" smtClean="0"/>
              <a:t> </a:t>
            </a:r>
            <a:r>
              <a:rPr lang="ka-GE" sz="1500" b="1" i="1" dirty="0" smtClean="0"/>
              <a:t>shape</a:t>
            </a:r>
            <a:r>
              <a:rPr lang="ka-GE" sz="1500" dirty="0" smtClean="0"/>
              <a:t> </a:t>
            </a:r>
            <a:r>
              <a:rPr lang="en-US" sz="1500" dirty="0" err="1" smtClean="0"/>
              <a:t>უზრუნველყოფს</a:t>
            </a:r>
            <a:r>
              <a:rPr lang="en-US" sz="1500" dirty="0" smtClean="0"/>
              <a:t>. </a:t>
            </a:r>
            <a:r>
              <a:rPr lang="en-US" sz="1500" dirty="0" err="1" smtClean="0"/>
              <a:t>მისი</a:t>
            </a:r>
            <a:r>
              <a:rPr lang="en-US" sz="1500" dirty="0" smtClean="0"/>
              <a:t> </a:t>
            </a:r>
            <a:r>
              <a:rPr lang="en-US" sz="1500" dirty="0" err="1" smtClean="0"/>
              <a:t>მნიშვნელობა</a:t>
            </a:r>
            <a:r>
              <a:rPr lang="en-US" sz="1500" dirty="0" smtClean="0"/>
              <a:t> </a:t>
            </a:r>
            <a:r>
              <a:rPr lang="en-US" sz="1500" dirty="0" err="1" smtClean="0"/>
              <a:t>ბრაუზერს</a:t>
            </a:r>
            <a:r>
              <a:rPr lang="en-US" sz="1500" dirty="0" smtClean="0"/>
              <a:t> </a:t>
            </a:r>
            <a:r>
              <a:rPr lang="en-US" sz="1500" dirty="0" err="1" smtClean="0"/>
              <a:t>უთითებს</a:t>
            </a:r>
            <a:r>
              <a:rPr lang="en-US" sz="1500" dirty="0" smtClean="0"/>
              <a:t>, </a:t>
            </a:r>
            <a:r>
              <a:rPr lang="en-US" sz="1500" dirty="0" err="1" smtClean="0"/>
              <a:t>თუ</a:t>
            </a:r>
            <a:r>
              <a:rPr lang="en-US" sz="1500" dirty="0" smtClean="0"/>
              <a:t> </a:t>
            </a:r>
            <a:r>
              <a:rPr lang="en-US" sz="1500" dirty="0" err="1" smtClean="0"/>
              <a:t>რა</a:t>
            </a:r>
            <a:r>
              <a:rPr lang="en-US" sz="1500" dirty="0" smtClean="0"/>
              <a:t> </a:t>
            </a:r>
            <a:r>
              <a:rPr lang="en-US" sz="1500" dirty="0" err="1" smtClean="0"/>
              <a:t>ფორმის</a:t>
            </a:r>
            <a:r>
              <a:rPr lang="en-US" sz="1500" dirty="0" smtClean="0"/>
              <a:t> </a:t>
            </a:r>
            <a:r>
              <a:rPr lang="en-US" sz="1500" dirty="0" err="1" smtClean="0"/>
              <a:t>იქნება</a:t>
            </a:r>
            <a:r>
              <a:rPr lang="en-US" sz="1500" dirty="0" smtClean="0"/>
              <a:t> </a:t>
            </a:r>
            <a:r>
              <a:rPr lang="en-US" sz="1500" dirty="0" err="1" smtClean="0"/>
              <a:t>რუკა</a:t>
            </a:r>
            <a:r>
              <a:rPr lang="en-US" sz="1500" dirty="0" smtClean="0"/>
              <a:t>. </a:t>
            </a:r>
            <a:r>
              <a:rPr lang="en-US" sz="1500" dirty="0" err="1" smtClean="0"/>
              <a:t>მას</a:t>
            </a:r>
            <a:r>
              <a:rPr lang="en-US" sz="1500" dirty="0" smtClean="0"/>
              <a:t> </a:t>
            </a:r>
            <a:r>
              <a:rPr lang="en-US" sz="1500" dirty="0" err="1" smtClean="0"/>
              <a:t>სულ</a:t>
            </a:r>
            <a:r>
              <a:rPr lang="en-US" sz="1500" dirty="0" smtClean="0"/>
              <a:t> </a:t>
            </a:r>
            <a:r>
              <a:rPr lang="en-US" sz="1500" dirty="0" err="1" smtClean="0"/>
              <a:t>სამი</a:t>
            </a:r>
            <a:r>
              <a:rPr lang="en-US" sz="1500" dirty="0" smtClean="0"/>
              <a:t> </a:t>
            </a:r>
            <a:r>
              <a:rPr lang="en-US" sz="1500" dirty="0" err="1" smtClean="0"/>
              <a:t>მნიშვნელობა</a:t>
            </a:r>
            <a:r>
              <a:rPr lang="en-US" sz="1500" dirty="0" smtClean="0"/>
              <a:t> </a:t>
            </a:r>
            <a:r>
              <a:rPr lang="en-US" sz="1500" dirty="0" err="1" smtClean="0"/>
              <a:t>გააჩნია</a:t>
            </a:r>
            <a:r>
              <a:rPr lang="en-US" sz="1500" dirty="0" smtClean="0"/>
              <a:t>: </a:t>
            </a:r>
          </a:p>
          <a:p>
            <a:pPr>
              <a:buNone/>
            </a:pPr>
            <a:r>
              <a:rPr lang="ka-GE" sz="1500" b="1" i="1" dirty="0" smtClean="0"/>
              <a:t>rect</a:t>
            </a:r>
            <a:r>
              <a:rPr lang="en-US" sz="1500" dirty="0" smtClean="0"/>
              <a:t> - </a:t>
            </a:r>
            <a:r>
              <a:rPr lang="en-US" sz="1500" dirty="0" err="1" smtClean="0"/>
              <a:t>რუკა</a:t>
            </a:r>
            <a:r>
              <a:rPr lang="en-US" sz="1500" dirty="0" smtClean="0"/>
              <a:t> </a:t>
            </a:r>
            <a:r>
              <a:rPr lang="en-US" sz="1500" dirty="0" err="1" smtClean="0"/>
              <a:t>მართკუთხედის</a:t>
            </a:r>
            <a:r>
              <a:rPr lang="en-US" sz="1500" dirty="0" smtClean="0"/>
              <a:t> </a:t>
            </a:r>
            <a:r>
              <a:rPr lang="en-US" sz="1500" dirty="0" err="1" smtClean="0"/>
              <a:t>ფორმისაა</a:t>
            </a:r>
            <a:r>
              <a:rPr lang="en-US" sz="1500" dirty="0" smtClean="0"/>
              <a:t>. </a:t>
            </a:r>
            <a:r>
              <a:rPr lang="en-US" sz="1500" dirty="0" err="1" smtClean="0"/>
              <a:t>ამ</a:t>
            </a:r>
            <a:r>
              <a:rPr lang="en-US" sz="1500" dirty="0" smtClean="0"/>
              <a:t> </a:t>
            </a:r>
            <a:r>
              <a:rPr lang="en-US" sz="1500" dirty="0" err="1" smtClean="0"/>
              <a:t>შემთხვევაში</a:t>
            </a:r>
            <a:r>
              <a:rPr lang="en-US" sz="1500" dirty="0" smtClean="0"/>
              <a:t> </a:t>
            </a:r>
            <a:r>
              <a:rPr lang="en-US" sz="1500" dirty="0" err="1" smtClean="0"/>
              <a:t>ატრიბუტ</a:t>
            </a:r>
            <a:r>
              <a:rPr lang="en-US" sz="1500" dirty="0" smtClean="0"/>
              <a:t> </a:t>
            </a:r>
            <a:r>
              <a:rPr lang="en-US" sz="1500" dirty="0" err="1" smtClean="0"/>
              <a:t>coords</a:t>
            </a:r>
            <a:r>
              <a:rPr lang="en-US" sz="1500" dirty="0" smtClean="0"/>
              <a:t>-ს </a:t>
            </a:r>
            <a:r>
              <a:rPr lang="en-US" sz="1500" dirty="0" err="1" smtClean="0"/>
              <a:t>ოთხი</a:t>
            </a:r>
            <a:r>
              <a:rPr lang="en-US" sz="1500" dirty="0" smtClean="0"/>
              <a:t> </a:t>
            </a:r>
            <a:r>
              <a:rPr lang="en-US" sz="1500" dirty="0" err="1" smtClean="0"/>
              <a:t>კოორდინატი</a:t>
            </a:r>
            <a:r>
              <a:rPr lang="en-US" sz="1500" dirty="0" smtClean="0"/>
              <a:t> </a:t>
            </a:r>
            <a:r>
              <a:rPr lang="en-US" sz="1500" dirty="0" err="1" smtClean="0"/>
              <a:t>უნდა</a:t>
            </a:r>
            <a:r>
              <a:rPr lang="en-US" sz="1500" dirty="0" smtClean="0"/>
              <a:t> </a:t>
            </a:r>
            <a:r>
              <a:rPr lang="en-US" sz="1500" dirty="0" err="1" smtClean="0"/>
              <a:t>მიეთითოს</a:t>
            </a:r>
            <a:r>
              <a:rPr lang="en-US" sz="1500" dirty="0" smtClean="0"/>
              <a:t> - </a:t>
            </a:r>
            <a:r>
              <a:rPr lang="en-US" sz="1500" dirty="0" err="1" smtClean="0"/>
              <a:t>ზედა</a:t>
            </a:r>
            <a:r>
              <a:rPr lang="en-US" sz="1500" dirty="0" smtClean="0"/>
              <a:t> </a:t>
            </a:r>
            <a:r>
              <a:rPr lang="en-US" sz="1500" dirty="0" err="1" smtClean="0"/>
              <a:t>მარჯვენა</a:t>
            </a:r>
            <a:r>
              <a:rPr lang="en-US" sz="1500" dirty="0" smtClean="0"/>
              <a:t> </a:t>
            </a:r>
            <a:r>
              <a:rPr lang="en-US" sz="1500" dirty="0" err="1" smtClean="0"/>
              <a:t>და</a:t>
            </a:r>
            <a:r>
              <a:rPr lang="en-US" sz="1500" dirty="0" smtClean="0"/>
              <a:t> </a:t>
            </a:r>
            <a:r>
              <a:rPr lang="en-US" sz="1500" dirty="0" err="1" smtClean="0"/>
              <a:t>ქვედა</a:t>
            </a:r>
            <a:r>
              <a:rPr lang="en-US" sz="1500" dirty="0" smtClean="0"/>
              <a:t> </a:t>
            </a:r>
            <a:r>
              <a:rPr lang="en-US" sz="1500" dirty="0" err="1" smtClean="0"/>
              <a:t>მარცხენა</a:t>
            </a:r>
            <a:r>
              <a:rPr lang="en-US" sz="1500" dirty="0" smtClean="0"/>
              <a:t> </a:t>
            </a:r>
            <a:r>
              <a:rPr lang="en-US" sz="1500" dirty="0" err="1" smtClean="0"/>
              <a:t>წვეროების</a:t>
            </a:r>
            <a:r>
              <a:rPr lang="en-US" sz="1500" dirty="0" smtClean="0"/>
              <a:t> </a:t>
            </a:r>
            <a:r>
              <a:rPr lang="en-US" sz="1500" dirty="0" err="1" smtClean="0"/>
              <a:t>კოორდინატები</a:t>
            </a:r>
            <a:r>
              <a:rPr lang="en-US" sz="1500" dirty="0" smtClean="0"/>
              <a:t>. </a:t>
            </a:r>
          </a:p>
          <a:p>
            <a:pPr>
              <a:buNone/>
            </a:pPr>
            <a:r>
              <a:rPr lang="ka-GE" sz="1500" b="1" i="1" dirty="0" smtClean="0"/>
              <a:t>circle</a:t>
            </a:r>
            <a:r>
              <a:rPr lang="en-US" sz="1500" dirty="0" smtClean="0"/>
              <a:t> - </a:t>
            </a:r>
            <a:r>
              <a:rPr lang="en-US" sz="1500" dirty="0" err="1" smtClean="0"/>
              <a:t>რუკა</a:t>
            </a:r>
            <a:r>
              <a:rPr lang="en-US" sz="1500" dirty="0" smtClean="0"/>
              <a:t> </a:t>
            </a:r>
            <a:r>
              <a:rPr lang="en-US" sz="1500" dirty="0" err="1" smtClean="0"/>
              <a:t>წრეწირის</a:t>
            </a:r>
            <a:r>
              <a:rPr lang="en-US" sz="1500" dirty="0" smtClean="0"/>
              <a:t> </a:t>
            </a:r>
            <a:r>
              <a:rPr lang="en-US" sz="1500" dirty="0" err="1" smtClean="0"/>
              <a:t>ფორმისაა</a:t>
            </a:r>
            <a:r>
              <a:rPr lang="en-US" sz="1500" dirty="0" smtClean="0"/>
              <a:t>. </a:t>
            </a:r>
            <a:r>
              <a:rPr lang="en-US" sz="1500" dirty="0" err="1" smtClean="0"/>
              <a:t>ასეთ</a:t>
            </a:r>
            <a:r>
              <a:rPr lang="en-US" sz="1500" dirty="0" smtClean="0"/>
              <a:t> </a:t>
            </a:r>
            <a:r>
              <a:rPr lang="en-US" sz="1500" dirty="0" err="1" smtClean="0"/>
              <a:t>შემთხვევაში</a:t>
            </a:r>
            <a:r>
              <a:rPr lang="en-US" sz="1500" dirty="0" smtClean="0"/>
              <a:t> </a:t>
            </a:r>
            <a:r>
              <a:rPr lang="en-US" sz="1500" dirty="0" err="1" smtClean="0"/>
              <a:t>სამი</a:t>
            </a:r>
            <a:r>
              <a:rPr lang="en-US" sz="1500" dirty="0" smtClean="0"/>
              <a:t> </a:t>
            </a:r>
            <a:r>
              <a:rPr lang="en-US" sz="1500" dirty="0" err="1" smtClean="0"/>
              <a:t>კოორდინატი</a:t>
            </a:r>
            <a:r>
              <a:rPr lang="en-US" sz="1500" dirty="0" smtClean="0"/>
              <a:t> </a:t>
            </a:r>
            <a:r>
              <a:rPr lang="en-US" sz="1500" dirty="0" err="1" smtClean="0"/>
              <a:t>უნდა</a:t>
            </a:r>
            <a:r>
              <a:rPr lang="en-US" sz="1500" dirty="0" smtClean="0"/>
              <a:t> </a:t>
            </a:r>
            <a:r>
              <a:rPr lang="en-US" sz="1500" dirty="0" err="1" smtClean="0"/>
              <a:t>გვქონდეს</a:t>
            </a:r>
            <a:r>
              <a:rPr lang="en-US" sz="1500" dirty="0" smtClean="0"/>
              <a:t>. </a:t>
            </a:r>
            <a:r>
              <a:rPr lang="en-US" sz="1500" dirty="0" err="1" smtClean="0"/>
              <a:t>რადგანაც</a:t>
            </a:r>
            <a:r>
              <a:rPr lang="en-US" sz="1500" dirty="0" smtClean="0"/>
              <a:t> </a:t>
            </a:r>
            <a:r>
              <a:rPr lang="en-US" sz="1500" dirty="0" err="1" smtClean="0"/>
              <a:t>წრეწირს</a:t>
            </a:r>
            <a:r>
              <a:rPr lang="en-US" sz="1500" dirty="0" smtClean="0"/>
              <a:t> </a:t>
            </a:r>
            <a:r>
              <a:rPr lang="en-US" sz="1500" dirty="0" err="1" smtClean="0"/>
              <a:t>წვეროები</a:t>
            </a:r>
            <a:r>
              <a:rPr lang="en-US" sz="1500" dirty="0" smtClean="0"/>
              <a:t> </a:t>
            </a:r>
            <a:r>
              <a:rPr lang="en-US" sz="1500" dirty="0" err="1" smtClean="0"/>
              <a:t>არ</a:t>
            </a:r>
            <a:r>
              <a:rPr lang="en-US" sz="1500" dirty="0" smtClean="0"/>
              <a:t> </a:t>
            </a:r>
            <a:r>
              <a:rPr lang="en-US" sz="1500" dirty="0" err="1" smtClean="0"/>
              <a:t>აქვს</a:t>
            </a:r>
            <a:r>
              <a:rPr lang="en-US" sz="1500" dirty="0" smtClean="0"/>
              <a:t>, </a:t>
            </a:r>
            <a:r>
              <a:rPr lang="en-US" sz="1500" dirty="0" err="1" smtClean="0"/>
              <a:t>კოორდინატებად</a:t>
            </a:r>
            <a:r>
              <a:rPr lang="en-US" sz="1500" dirty="0" smtClean="0"/>
              <a:t> </a:t>
            </a:r>
            <a:r>
              <a:rPr lang="en-US" sz="1500" dirty="0" err="1" smtClean="0"/>
              <a:t>ცენტრის</a:t>
            </a:r>
            <a:r>
              <a:rPr lang="en-US" sz="1500" dirty="0" smtClean="0"/>
              <a:t> </a:t>
            </a:r>
            <a:r>
              <a:rPr lang="en-US" sz="1500" dirty="0" err="1" smtClean="0"/>
              <a:t>კოორდინატები</a:t>
            </a:r>
            <a:r>
              <a:rPr lang="en-US" sz="1500" dirty="0" smtClean="0"/>
              <a:t> </a:t>
            </a:r>
            <a:r>
              <a:rPr lang="en-US" sz="1500" dirty="0" err="1" smtClean="0"/>
              <a:t>და</a:t>
            </a:r>
            <a:r>
              <a:rPr lang="en-US" sz="1500" dirty="0" smtClean="0"/>
              <a:t> </a:t>
            </a:r>
            <a:r>
              <a:rPr lang="en-US" sz="1500" dirty="0" err="1" smtClean="0"/>
              <a:t>რადიუსი</a:t>
            </a:r>
            <a:r>
              <a:rPr lang="en-US" sz="1500" dirty="0" smtClean="0"/>
              <a:t> </a:t>
            </a:r>
            <a:r>
              <a:rPr lang="en-US" sz="1500" dirty="0" err="1" smtClean="0"/>
              <a:t>ისმება</a:t>
            </a:r>
            <a:r>
              <a:rPr lang="en-US" sz="1500" dirty="0" smtClean="0"/>
              <a:t>. </a:t>
            </a:r>
          </a:p>
          <a:p>
            <a:pPr>
              <a:buNone/>
            </a:pPr>
            <a:r>
              <a:rPr lang="ka-GE" sz="1500" b="1" i="1" dirty="0" smtClean="0"/>
              <a:t>poly</a:t>
            </a:r>
            <a:r>
              <a:rPr lang="en-US" sz="1500" dirty="0" smtClean="0"/>
              <a:t> - </a:t>
            </a:r>
            <a:r>
              <a:rPr lang="en-US" sz="1500" dirty="0" err="1" smtClean="0"/>
              <a:t>ანუ</a:t>
            </a:r>
            <a:r>
              <a:rPr lang="en-US" sz="1500" dirty="0" smtClean="0"/>
              <a:t> </a:t>
            </a:r>
            <a:r>
              <a:rPr lang="en-US" sz="1500" dirty="0" err="1" smtClean="0"/>
              <a:t>სრული</a:t>
            </a:r>
            <a:r>
              <a:rPr lang="en-US" sz="1500" dirty="0" smtClean="0"/>
              <a:t> </a:t>
            </a:r>
            <a:r>
              <a:rPr lang="en-US" sz="1500" dirty="0" err="1" smtClean="0"/>
              <a:t>თავისუფლება</a:t>
            </a:r>
            <a:r>
              <a:rPr lang="en-US" sz="1500" dirty="0" smtClean="0"/>
              <a:t>. </a:t>
            </a:r>
            <a:r>
              <a:rPr lang="en-US" sz="1500" dirty="0" err="1" smtClean="0"/>
              <a:t>კოორდინატების</a:t>
            </a:r>
            <a:r>
              <a:rPr lang="en-US" sz="1500" dirty="0" smtClean="0"/>
              <a:t> </a:t>
            </a:r>
            <a:r>
              <a:rPr lang="en-US" sz="1500" dirty="0" err="1" smtClean="0"/>
              <a:t>რაოდენობა</a:t>
            </a:r>
            <a:r>
              <a:rPr lang="en-US" sz="1500" dirty="0" smtClean="0"/>
              <a:t> </a:t>
            </a:r>
            <a:r>
              <a:rPr lang="en-US" sz="1500" dirty="0" err="1" smtClean="0"/>
              <a:t>შეზღუდული</a:t>
            </a:r>
            <a:r>
              <a:rPr lang="en-US" sz="1500" dirty="0" smtClean="0"/>
              <a:t> </a:t>
            </a:r>
            <a:r>
              <a:rPr lang="en-US" sz="1500" dirty="0" err="1" smtClean="0"/>
              <a:t>არ</a:t>
            </a:r>
            <a:r>
              <a:rPr lang="en-US" sz="1500" dirty="0" smtClean="0"/>
              <a:t> </a:t>
            </a:r>
            <a:r>
              <a:rPr lang="en-US" sz="1500" dirty="0" err="1" smtClean="0"/>
              <a:t>არის</a:t>
            </a:r>
            <a:r>
              <a:rPr lang="en-US" sz="1500" dirty="0" smtClean="0"/>
              <a:t>, </a:t>
            </a:r>
            <a:r>
              <a:rPr lang="en-US" sz="1500" dirty="0" err="1" smtClean="0"/>
              <a:t>ასე</a:t>
            </a:r>
            <a:r>
              <a:rPr lang="en-US" sz="1500" dirty="0" smtClean="0"/>
              <a:t> </a:t>
            </a:r>
            <a:r>
              <a:rPr lang="en-US" sz="1500" dirty="0" err="1" smtClean="0"/>
              <a:t>რომ</a:t>
            </a:r>
            <a:r>
              <a:rPr lang="en-US" sz="1500" dirty="0" smtClean="0"/>
              <a:t>, </a:t>
            </a:r>
            <a:r>
              <a:rPr lang="en-US" sz="1500" dirty="0" err="1" smtClean="0"/>
              <a:t>შეგიძლიათ</a:t>
            </a:r>
            <a:r>
              <a:rPr lang="en-US" sz="1500" dirty="0" smtClean="0"/>
              <a:t> </a:t>
            </a:r>
            <a:r>
              <a:rPr lang="en-US" sz="1500" dirty="0" err="1" smtClean="0"/>
              <a:t>ნებისმიერი</a:t>
            </a:r>
            <a:r>
              <a:rPr lang="en-US" sz="1500" dirty="0" smtClean="0"/>
              <a:t> </a:t>
            </a:r>
            <a:r>
              <a:rPr lang="en-US" sz="1500" dirty="0" err="1" smtClean="0"/>
              <a:t>ფორმის</a:t>
            </a:r>
            <a:r>
              <a:rPr lang="en-US" sz="1500" dirty="0" smtClean="0"/>
              <a:t> </a:t>
            </a:r>
            <a:r>
              <a:rPr lang="en-US" sz="1500" dirty="0" err="1" smtClean="0"/>
              <a:t>ფიგურა</a:t>
            </a:r>
            <a:r>
              <a:rPr lang="en-US" sz="1500" dirty="0" smtClean="0"/>
              <a:t> </a:t>
            </a:r>
            <a:r>
              <a:rPr lang="en-US" sz="1500" dirty="0" err="1" smtClean="0"/>
              <a:t>შექმნათ</a:t>
            </a:r>
            <a:r>
              <a:rPr lang="en-US" sz="1500" dirty="0" smtClean="0"/>
              <a:t>. </a:t>
            </a:r>
            <a:r>
              <a:rPr lang="en-US" sz="1500" b="1" i="1" dirty="0" smtClean="0"/>
              <a:t> </a:t>
            </a:r>
            <a:endParaRPr lang="ka-GE" sz="1500" b="1" i="1" dirty="0" smtClean="0"/>
          </a:p>
          <a:p>
            <a:pPr>
              <a:buNone/>
            </a:pPr>
            <a:r>
              <a:rPr lang="ka-GE" sz="1500" b="1" i="1" dirty="0" smtClean="0"/>
              <a:t>მაგ:          	</a:t>
            </a:r>
            <a:r>
              <a:rPr lang="en-US" sz="1500" b="1" i="1" dirty="0" smtClean="0"/>
              <a:t>&lt;map&gt;</a:t>
            </a:r>
            <a:endParaRPr lang="en-US" sz="1500" dirty="0" smtClean="0"/>
          </a:p>
          <a:p>
            <a:pPr>
              <a:buNone/>
            </a:pPr>
            <a:r>
              <a:rPr lang="ka-GE" sz="1500" b="1" i="1" dirty="0" smtClean="0"/>
              <a:t>		</a:t>
            </a:r>
            <a:r>
              <a:rPr lang="en-US" sz="1500" b="1" i="1" dirty="0" smtClean="0"/>
              <a:t>&lt;area shape="</a:t>
            </a:r>
            <a:r>
              <a:rPr lang="en-US" sz="1500" b="1" i="1" dirty="0" err="1" smtClean="0"/>
              <a:t>rect</a:t>
            </a:r>
            <a:r>
              <a:rPr lang="en-US" sz="1500" b="1" i="1" dirty="0" smtClean="0"/>
              <a:t>"&gt;</a:t>
            </a:r>
            <a:endParaRPr lang="en-US" sz="1500" dirty="0" smtClean="0"/>
          </a:p>
          <a:p>
            <a:pPr>
              <a:buNone/>
            </a:pPr>
            <a:r>
              <a:rPr lang="ka-GE" sz="1500" b="1" i="1" dirty="0" smtClean="0"/>
              <a:t>		</a:t>
            </a:r>
            <a:r>
              <a:rPr lang="en-US" sz="1500" b="1" i="1" dirty="0" smtClean="0"/>
              <a:t>&lt;/map&gt;</a:t>
            </a:r>
            <a:endParaRPr lang="en-US" sz="1500" dirty="0" smtClean="0"/>
          </a:p>
          <a:p>
            <a:pPr>
              <a:buNone/>
            </a:pPr>
            <a:endParaRPr lang="en-US" sz="1500" dirty="0" smtClean="0"/>
          </a:p>
        </p:txBody>
      </p:sp>
    </p:spTree>
    <p:extLst>
      <p:ext uri="{BB962C8B-B14F-4D97-AF65-F5344CB8AC3E}">
        <p14:creationId xmlns:p14="http://schemas.microsoft.com/office/powerpoint/2010/main" val="362598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ka-GE" sz="3600" dirty="0" smtClean="0"/>
              <a:t>რა ჭირდება კარგ ვებ გვერდს</a:t>
            </a:r>
            <a:endParaRPr lang="en-US" sz="3600" dirty="0"/>
          </a:p>
        </p:txBody>
      </p:sp>
      <p:sp>
        <p:nvSpPr>
          <p:cNvPr id="3" name="Content Placeholder 2"/>
          <p:cNvSpPr>
            <a:spLocks noGrp="1"/>
          </p:cNvSpPr>
          <p:nvPr>
            <p:ph idx="1"/>
          </p:nvPr>
        </p:nvSpPr>
        <p:spPr>
          <a:xfrm>
            <a:off x="457200" y="1412776"/>
            <a:ext cx="8229600" cy="5073427"/>
          </a:xfrm>
        </p:spPr>
        <p:txBody>
          <a:bodyPr>
            <a:normAutofit fontScale="70000" lnSpcReduction="20000"/>
          </a:bodyPr>
          <a:lstStyle/>
          <a:p>
            <a:r>
              <a:rPr lang="ka-GE" dirty="0" smtClean="0"/>
              <a:t>ნავიგაცია</a:t>
            </a:r>
            <a:endParaRPr lang="en-US" dirty="0" smtClean="0"/>
          </a:p>
          <a:p>
            <a:r>
              <a:rPr lang="ka-GE" dirty="0" smtClean="0"/>
              <a:t>შინაარსი</a:t>
            </a:r>
            <a:r>
              <a:rPr lang="en-US" dirty="0" smtClean="0"/>
              <a:t>(</a:t>
            </a:r>
            <a:r>
              <a:rPr lang="ka-GE" dirty="0" smtClean="0"/>
              <a:t> კონტენტის შესაბამისი ჰედინგებით</a:t>
            </a:r>
            <a:r>
              <a:rPr lang="en-US" b="1" dirty="0" smtClean="0"/>
              <a:t>)</a:t>
            </a:r>
          </a:p>
          <a:p>
            <a:pPr lvl="1"/>
            <a:r>
              <a:rPr lang="ka-GE" dirty="0" smtClean="0"/>
              <a:t>ადეკვატური კონტენტი, ლოგიკურად დალაგებული უნიკალური ურლ მისამარტებით (მარტივად პოვნადი)</a:t>
            </a:r>
            <a:r>
              <a:rPr lang="en-US" dirty="0" smtClean="0"/>
              <a:t> </a:t>
            </a:r>
            <a:r>
              <a:rPr lang="ka-GE" b="1" dirty="0" smtClean="0"/>
              <a:t>ჰედინგები</a:t>
            </a:r>
            <a:endParaRPr lang="en-US" b="1" dirty="0" smtClean="0"/>
          </a:p>
          <a:p>
            <a:pPr marL="457200" lvl="1" indent="0">
              <a:buNone/>
            </a:pPr>
            <a:r>
              <a:rPr lang="en-US" b="1" dirty="0"/>
              <a:t>	</a:t>
            </a:r>
            <a:r>
              <a:rPr lang="en-US" b="1" dirty="0" smtClean="0"/>
              <a:t>(</a:t>
            </a:r>
            <a:r>
              <a:rPr lang="ka-GE" b="1" dirty="0" smtClean="0"/>
              <a:t>ყოველი სექცია კონტენტში უნდა წარმოადგინოთ მისი შესაბამისი ჰედინგით)</a:t>
            </a:r>
            <a:endParaRPr lang="en-US" b="1" dirty="0"/>
          </a:p>
          <a:p>
            <a:r>
              <a:rPr lang="ka-GE" dirty="0" smtClean="0"/>
              <a:t>გამოყენებადობა</a:t>
            </a:r>
            <a:endParaRPr lang="en-US" dirty="0" smtClean="0"/>
          </a:p>
          <a:p>
            <a:pPr lvl="1"/>
            <a:r>
              <a:rPr lang="ka-GE" dirty="0" smtClean="0"/>
              <a:t>შეუძლია მომხმარებელს იპოვოს გვერდები რომელსაც ეძებენ?</a:t>
            </a:r>
            <a:endParaRPr lang="en-US" dirty="0"/>
          </a:p>
          <a:p>
            <a:pPr lvl="1"/>
            <a:r>
              <a:rPr lang="ka-GE" dirty="0" smtClean="0"/>
              <a:t>სურა</a:t>
            </a:r>
            <a:r>
              <a:rPr lang="ka-GE" dirty="0"/>
              <a:t>თ</a:t>
            </a:r>
            <a:r>
              <a:rPr lang="ka-GE" dirty="0" smtClean="0"/>
              <a:t>ები, ვიდეო, აუდიო მუშაობს მათი ბრაუზერისათვის?</a:t>
            </a:r>
            <a:r>
              <a:rPr lang="en-US" dirty="0" smtClean="0"/>
              <a:t> </a:t>
            </a:r>
            <a:r>
              <a:rPr lang="ka-GE" dirty="0" smtClean="0"/>
              <a:t>რამე გამაღიზიანებელი ან დამღლელი ხომ არაა?</a:t>
            </a:r>
            <a:endParaRPr lang="en-US" dirty="0"/>
          </a:p>
          <a:p>
            <a:pPr lvl="1"/>
            <a:r>
              <a:rPr lang="ka-GE" dirty="0" smtClean="0"/>
              <a:t>მოსაწონი რამე თუ მოიძებნება(კმაკოფილები თუ დარჩებიან)</a:t>
            </a:r>
            <a:endParaRPr lang="en-US" dirty="0"/>
          </a:p>
          <a:p>
            <a:r>
              <a:rPr lang="ka-GE" dirty="0" smtClean="0"/>
              <a:t>წვდომა (რამდენად წვდომადია გვერდის კონტენტი)</a:t>
            </a:r>
          </a:p>
          <a:p>
            <a:r>
              <a:rPr lang="ka-GE" dirty="0" smtClean="0"/>
              <a:t>სხვა ელემენტები(ჰედერი, ფუტერი,ფერები, ლეიაუთი, ლოგო)</a:t>
            </a:r>
            <a:endParaRPr lang="en-US" dirty="0"/>
          </a:p>
          <a:p>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797718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429420"/>
          </a:xfrm>
        </p:spPr>
        <p:txBody>
          <a:bodyPr>
            <a:noAutofit/>
          </a:bodyPr>
          <a:lstStyle/>
          <a:p>
            <a:pPr>
              <a:buNone/>
            </a:pPr>
            <a:endParaRPr lang="ka-GE" sz="1600" dirty="0" smtClean="0"/>
          </a:p>
          <a:p>
            <a:pPr>
              <a:buNone/>
            </a:pPr>
            <a:r>
              <a:rPr lang="ka-GE" sz="1600" dirty="0" smtClean="0"/>
              <a:t>	</a:t>
            </a:r>
            <a:r>
              <a:rPr lang="en-US" sz="1600" dirty="0" err="1" smtClean="0"/>
              <a:t>კოორდინატთა</a:t>
            </a:r>
            <a:r>
              <a:rPr lang="en-US" sz="1600" dirty="0" smtClean="0"/>
              <a:t> </a:t>
            </a:r>
            <a:r>
              <a:rPr lang="en-US" sz="1600" dirty="0" err="1" smtClean="0"/>
              <a:t>სისტემა</a:t>
            </a:r>
            <a:r>
              <a:rPr lang="en-US" sz="1600" dirty="0" smtClean="0"/>
              <a:t> </a:t>
            </a:r>
            <a:r>
              <a:rPr lang="en-US" sz="1600" dirty="0" err="1" smtClean="0"/>
              <a:t>შემდეგნაირია</a:t>
            </a:r>
            <a:r>
              <a:rPr lang="en-US" sz="1600" dirty="0" smtClean="0"/>
              <a:t>:</a:t>
            </a:r>
            <a:r>
              <a:rPr lang="ka-GE" sz="1600" dirty="0" smtClean="0"/>
              <a:t> </a:t>
            </a:r>
          </a:p>
          <a:p>
            <a:pPr>
              <a:buNone/>
            </a:pPr>
            <a:endParaRPr lang="ka-GE" sz="1600" dirty="0"/>
          </a:p>
          <a:p>
            <a:pPr>
              <a:buNone/>
            </a:pPr>
            <a:endParaRPr lang="ka-GE" sz="1600" dirty="0" smtClean="0"/>
          </a:p>
          <a:p>
            <a:pPr>
              <a:buNone/>
            </a:pPr>
            <a:endParaRPr lang="ka-GE" sz="1600" dirty="0"/>
          </a:p>
          <a:p>
            <a:pPr>
              <a:buNone/>
            </a:pPr>
            <a:r>
              <a:rPr lang="ka-GE" sz="1600" dirty="0" smtClean="0"/>
              <a:t>	</a:t>
            </a:r>
            <a:br>
              <a:rPr lang="ka-GE" sz="1600" dirty="0" smtClean="0"/>
            </a:br>
            <a:r>
              <a:rPr lang="en-US" sz="1600" dirty="0" smtClean="0"/>
              <a:t>(0;0) </a:t>
            </a:r>
            <a:r>
              <a:rPr lang="en-US" sz="1600" dirty="0" err="1" smtClean="0"/>
              <a:t>წერტილი</a:t>
            </a:r>
            <a:r>
              <a:rPr lang="en-US" sz="1600" dirty="0" smtClean="0"/>
              <a:t> </a:t>
            </a:r>
            <a:r>
              <a:rPr lang="en-US" sz="1600" dirty="0" err="1" smtClean="0"/>
              <a:t>მარცხენა</a:t>
            </a:r>
            <a:r>
              <a:rPr lang="en-US" sz="1600" dirty="0" smtClean="0"/>
              <a:t> </a:t>
            </a:r>
            <a:r>
              <a:rPr lang="en-US" sz="1600" dirty="0" err="1" smtClean="0"/>
              <a:t>ზემო</a:t>
            </a:r>
            <a:r>
              <a:rPr lang="en-US" sz="1600" dirty="0" smtClean="0"/>
              <a:t> </a:t>
            </a:r>
            <a:r>
              <a:rPr lang="en-US" sz="1600" dirty="0" err="1" smtClean="0"/>
              <a:t>კუთხეა</a:t>
            </a:r>
            <a:r>
              <a:rPr lang="en-US" sz="1600" dirty="0" smtClean="0"/>
              <a:t>. x </a:t>
            </a:r>
            <a:r>
              <a:rPr lang="en-US" sz="1600" dirty="0" err="1" smtClean="0"/>
              <a:t>ღერძი</a:t>
            </a:r>
            <a:r>
              <a:rPr lang="en-US" sz="1600" dirty="0" smtClean="0"/>
              <a:t> </a:t>
            </a:r>
            <a:r>
              <a:rPr lang="en-US" sz="1600" dirty="0" err="1" smtClean="0"/>
              <a:t>მიმართულია</a:t>
            </a:r>
            <a:r>
              <a:rPr lang="en-US" sz="1600" dirty="0" smtClean="0"/>
              <a:t> </a:t>
            </a:r>
            <a:r>
              <a:rPr lang="en-US" sz="1600" dirty="0" err="1" smtClean="0"/>
              <a:t>მარჯვნივ</a:t>
            </a:r>
            <a:r>
              <a:rPr lang="en-US" sz="1600" dirty="0" smtClean="0"/>
              <a:t>, y </a:t>
            </a:r>
            <a:r>
              <a:rPr lang="en-US" sz="1600" dirty="0" err="1" smtClean="0"/>
              <a:t>ღერძი</a:t>
            </a:r>
            <a:r>
              <a:rPr lang="en-US" sz="1600" dirty="0" smtClean="0"/>
              <a:t> </a:t>
            </a:r>
            <a:r>
              <a:rPr lang="en-US" sz="1600" dirty="0" err="1" smtClean="0"/>
              <a:t>კი</a:t>
            </a:r>
            <a:r>
              <a:rPr lang="en-US" sz="1600" dirty="0" smtClean="0"/>
              <a:t> </a:t>
            </a:r>
            <a:r>
              <a:rPr lang="en-US" sz="1600" dirty="0" err="1" smtClean="0"/>
              <a:t>ქვემოთ</a:t>
            </a:r>
            <a:r>
              <a:rPr lang="en-US" sz="1600" dirty="0" smtClean="0"/>
              <a:t>. </a:t>
            </a:r>
            <a:r>
              <a:rPr lang="en-US" sz="1600" dirty="0" err="1" smtClean="0"/>
              <a:t>ნამდვილად</a:t>
            </a:r>
            <a:r>
              <a:rPr lang="en-US" sz="1600" dirty="0" smtClean="0"/>
              <a:t> </a:t>
            </a:r>
            <a:r>
              <a:rPr lang="en-US" sz="1600" dirty="0" err="1" smtClean="0"/>
              <a:t>არ</a:t>
            </a:r>
            <a:r>
              <a:rPr lang="en-US" sz="1600" dirty="0" smtClean="0"/>
              <a:t> </a:t>
            </a:r>
            <a:r>
              <a:rPr lang="en-US" sz="1600" dirty="0" err="1" smtClean="0"/>
              <a:t>ჰგავს</a:t>
            </a:r>
            <a:r>
              <a:rPr lang="en-US" sz="1600" dirty="0" smtClean="0"/>
              <a:t> </a:t>
            </a:r>
            <a:r>
              <a:rPr lang="en-US" sz="1600" dirty="0" err="1" smtClean="0"/>
              <a:t>დეკარტის</a:t>
            </a:r>
            <a:r>
              <a:rPr lang="en-US" sz="1600" dirty="0" smtClean="0"/>
              <a:t> </a:t>
            </a:r>
            <a:r>
              <a:rPr lang="en-US" sz="1600" dirty="0" err="1" smtClean="0"/>
              <a:t>კოორდინატთა</a:t>
            </a:r>
            <a:r>
              <a:rPr lang="en-US" sz="1600" dirty="0" smtClean="0"/>
              <a:t> </a:t>
            </a:r>
            <a:r>
              <a:rPr lang="en-US" sz="1600" dirty="0" err="1" smtClean="0"/>
              <a:t>სისტემას</a:t>
            </a:r>
            <a:r>
              <a:rPr lang="en-US" sz="1600" dirty="0" smtClean="0"/>
              <a:t> </a:t>
            </a:r>
            <a:r>
              <a:rPr lang="en-US" sz="1600" dirty="0" smtClean="0">
                <a:sym typeface="Wingdings" pitchFamily="2" charset="2"/>
              </a:rPr>
              <a:t></a:t>
            </a:r>
            <a:r>
              <a:rPr lang="en-US" sz="1600" dirty="0" smtClean="0"/>
              <a:t> </a:t>
            </a:r>
          </a:p>
          <a:p>
            <a:pPr>
              <a:buNone/>
            </a:pPr>
            <a:r>
              <a:rPr lang="en-US" sz="1600" dirty="0" err="1" smtClean="0"/>
              <a:t>ტეგი</a:t>
            </a:r>
            <a:r>
              <a:rPr lang="en-US" sz="1600" dirty="0" smtClean="0"/>
              <a:t> area </a:t>
            </a:r>
            <a:r>
              <a:rPr lang="en-US" sz="1600" dirty="0" err="1" smtClean="0"/>
              <a:t>ნებისმიერი</a:t>
            </a:r>
            <a:r>
              <a:rPr lang="en-US" sz="1600" dirty="0" smtClean="0"/>
              <a:t> </a:t>
            </a:r>
            <a:r>
              <a:rPr lang="en-US" sz="1600" dirty="0" err="1" smtClean="0"/>
              <a:t>ფორმისთვის</a:t>
            </a:r>
            <a:r>
              <a:rPr lang="en-US" sz="1600" dirty="0" smtClean="0"/>
              <a:t> </a:t>
            </a:r>
            <a:r>
              <a:rPr lang="en-US" sz="1600" dirty="0" err="1" smtClean="0"/>
              <a:t>ასე</a:t>
            </a:r>
            <a:r>
              <a:rPr lang="en-US" sz="1600" dirty="0" smtClean="0"/>
              <a:t> </a:t>
            </a:r>
            <a:r>
              <a:rPr lang="en-US" sz="1600" dirty="0" err="1" smtClean="0"/>
              <a:t>ჩაიწერება</a:t>
            </a:r>
            <a:r>
              <a:rPr lang="en-US" sz="1600" dirty="0" smtClean="0"/>
              <a:t>: </a:t>
            </a:r>
          </a:p>
          <a:p>
            <a:pPr>
              <a:buNone/>
            </a:pPr>
            <a:r>
              <a:rPr lang="en-US" sz="1600" b="1" i="1" dirty="0" smtClean="0"/>
              <a:t>&lt;area shape="..." </a:t>
            </a:r>
            <a:r>
              <a:rPr lang="en-US" sz="1600" b="1" i="1" dirty="0" err="1" smtClean="0"/>
              <a:t>coords</a:t>
            </a:r>
            <a:r>
              <a:rPr lang="en-US" sz="1600" b="1" i="1" dirty="0" smtClean="0"/>
              <a:t>="x1,y1,x2,y2..."&gt;</a:t>
            </a:r>
            <a:endParaRPr lang="en-US" sz="1600" dirty="0" smtClean="0"/>
          </a:p>
          <a:p>
            <a:pPr>
              <a:buNone/>
            </a:pPr>
            <a:r>
              <a:rPr lang="ka-GE" sz="1600" dirty="0" smtClean="0"/>
              <a:t>       </a:t>
            </a:r>
            <a:r>
              <a:rPr lang="en-US" sz="1600" dirty="0" err="1" smtClean="0"/>
              <a:t>ახლა</a:t>
            </a:r>
            <a:r>
              <a:rPr lang="en-US" sz="1600" dirty="0" smtClean="0"/>
              <a:t> </a:t>
            </a:r>
            <a:r>
              <a:rPr lang="en-US" sz="1600" dirty="0" err="1" smtClean="0"/>
              <a:t>კი</a:t>
            </a:r>
            <a:r>
              <a:rPr lang="en-US" sz="1600" dirty="0" smtClean="0"/>
              <a:t> </a:t>
            </a:r>
            <a:r>
              <a:rPr lang="en-US" sz="1600" dirty="0" err="1" smtClean="0"/>
              <a:t>ჩანაწერს</a:t>
            </a:r>
            <a:r>
              <a:rPr lang="en-US" sz="1600" dirty="0" smtClean="0"/>
              <a:t> </a:t>
            </a:r>
            <a:r>
              <a:rPr lang="en-US" sz="1600" dirty="0" err="1" smtClean="0"/>
              <a:t>დავუმატოთ</a:t>
            </a:r>
            <a:r>
              <a:rPr lang="en-US" sz="1600" dirty="0" smtClean="0"/>
              <a:t> </a:t>
            </a:r>
            <a:r>
              <a:rPr lang="en-US" sz="1600" dirty="0" err="1" smtClean="0"/>
              <a:t>ატრიბუტი</a:t>
            </a:r>
            <a:r>
              <a:rPr lang="en-US" sz="1600" dirty="0" smtClean="0"/>
              <a:t>, </a:t>
            </a:r>
            <a:r>
              <a:rPr lang="en-US" sz="1600" dirty="0" err="1" smtClean="0"/>
              <a:t>რომელიც</a:t>
            </a:r>
            <a:r>
              <a:rPr lang="en-US" sz="1600" dirty="0" smtClean="0"/>
              <a:t> </a:t>
            </a:r>
            <a:r>
              <a:rPr lang="en-US" sz="1600" dirty="0" err="1" smtClean="0"/>
              <a:t>ბრაუზერს</a:t>
            </a:r>
            <a:r>
              <a:rPr lang="en-US" sz="1600" dirty="0" smtClean="0"/>
              <a:t> </a:t>
            </a:r>
            <a:r>
              <a:rPr lang="en-US" sz="1600" dirty="0" err="1" smtClean="0"/>
              <a:t>მიუთითებს</a:t>
            </a:r>
            <a:r>
              <a:rPr lang="en-US" sz="1600" dirty="0" smtClean="0"/>
              <a:t>, </a:t>
            </a:r>
            <a:r>
              <a:rPr lang="en-US" sz="1600" dirty="0" err="1" smtClean="0"/>
              <a:t>თუ</a:t>
            </a:r>
            <a:r>
              <a:rPr lang="en-US" sz="1600" dirty="0" smtClean="0"/>
              <a:t> </a:t>
            </a:r>
            <a:r>
              <a:rPr lang="en-US" sz="1600" dirty="0" err="1" smtClean="0"/>
              <a:t>სად</a:t>
            </a:r>
            <a:r>
              <a:rPr lang="en-US" sz="1600" dirty="0" smtClean="0"/>
              <a:t> </a:t>
            </a:r>
            <a:r>
              <a:rPr lang="en-US" sz="1600" dirty="0" err="1" smtClean="0"/>
              <a:t>გადამისამართდეს</a:t>
            </a:r>
            <a:r>
              <a:rPr lang="en-US" sz="1600" dirty="0" smtClean="0"/>
              <a:t> </a:t>
            </a:r>
            <a:r>
              <a:rPr lang="en-US" sz="1600" dirty="0" err="1" smtClean="0"/>
              <a:t>ამ</a:t>
            </a:r>
            <a:r>
              <a:rPr lang="en-US" sz="1600" dirty="0" smtClean="0"/>
              <a:t> </a:t>
            </a:r>
            <a:r>
              <a:rPr lang="en-US" sz="1600" dirty="0" err="1" smtClean="0"/>
              <a:t>არეზე</a:t>
            </a:r>
            <a:r>
              <a:rPr lang="en-US" sz="1600" dirty="0" smtClean="0"/>
              <a:t> </a:t>
            </a:r>
            <a:r>
              <a:rPr lang="en-US" sz="1600" dirty="0" err="1" smtClean="0"/>
              <a:t>დაწკაპუნების</a:t>
            </a:r>
            <a:r>
              <a:rPr lang="en-US" sz="1600" dirty="0" smtClean="0"/>
              <a:t> </a:t>
            </a:r>
            <a:r>
              <a:rPr lang="en-US" sz="1600" dirty="0" err="1" smtClean="0"/>
              <a:t>შემთხვევაში</a:t>
            </a:r>
            <a:r>
              <a:rPr lang="en-US" sz="1600" dirty="0" smtClean="0"/>
              <a:t>. </a:t>
            </a:r>
            <a:r>
              <a:rPr lang="en-US" sz="1600" dirty="0" err="1" smtClean="0"/>
              <a:t>აქ</a:t>
            </a:r>
            <a:r>
              <a:rPr lang="en-US" sz="1600" dirty="0" smtClean="0"/>
              <a:t> </a:t>
            </a:r>
            <a:r>
              <a:rPr lang="en-US" sz="1600" dirty="0" err="1" smtClean="0"/>
              <a:t>უკვე</a:t>
            </a:r>
            <a:r>
              <a:rPr lang="en-US" sz="1600" dirty="0" smtClean="0"/>
              <a:t> </a:t>
            </a:r>
            <a:r>
              <a:rPr lang="en-US" sz="1600" dirty="0" err="1" smtClean="0"/>
              <a:t>ნაცნობ</a:t>
            </a:r>
            <a:r>
              <a:rPr lang="en-US" sz="1600" dirty="0" smtClean="0"/>
              <a:t> </a:t>
            </a:r>
            <a:r>
              <a:rPr lang="en-US" sz="1600" dirty="0" err="1" smtClean="0"/>
              <a:t>ატრიბუტს</a:t>
            </a:r>
            <a:r>
              <a:rPr lang="en-US" sz="1600" dirty="0" smtClean="0"/>
              <a:t> - </a:t>
            </a:r>
            <a:r>
              <a:rPr lang="ka-GE" sz="1600" b="1" i="1" dirty="0" smtClean="0"/>
              <a:t>href</a:t>
            </a:r>
            <a:r>
              <a:rPr lang="en-US" sz="1600" dirty="0" smtClean="0"/>
              <a:t>-ს </a:t>
            </a:r>
            <a:r>
              <a:rPr lang="en-US" sz="1600" dirty="0" err="1" smtClean="0"/>
              <a:t>გამოვიყენებთ</a:t>
            </a:r>
            <a:r>
              <a:rPr lang="en-US" sz="1600" dirty="0" smtClean="0"/>
              <a:t>. </a:t>
            </a:r>
            <a:r>
              <a:rPr lang="en-US" sz="1600" dirty="0" err="1" smtClean="0"/>
              <a:t>რახან</a:t>
            </a:r>
            <a:r>
              <a:rPr lang="en-US" sz="1600" dirty="0" smtClean="0"/>
              <a:t> </a:t>
            </a:r>
            <a:r>
              <a:rPr lang="ka-GE" sz="1600" b="1" i="1" dirty="0" smtClean="0"/>
              <a:t>href</a:t>
            </a:r>
            <a:r>
              <a:rPr lang="en-US" sz="1600" dirty="0" smtClean="0"/>
              <a:t>-ს </a:t>
            </a:r>
            <a:r>
              <a:rPr lang="en-US" sz="1600" dirty="0" err="1" smtClean="0"/>
              <a:t>ვიყენებთ</a:t>
            </a:r>
            <a:r>
              <a:rPr lang="en-US" sz="1600" dirty="0" smtClean="0"/>
              <a:t>, </a:t>
            </a:r>
            <a:r>
              <a:rPr lang="en-US" sz="1600" dirty="0" err="1" smtClean="0"/>
              <a:t>ალბათ</a:t>
            </a:r>
            <a:r>
              <a:rPr lang="en-US" sz="1600" dirty="0" smtClean="0"/>
              <a:t> </a:t>
            </a:r>
            <a:r>
              <a:rPr lang="ka-GE" sz="1600" b="1" i="1" dirty="0" smtClean="0"/>
              <a:t>target</a:t>
            </a:r>
            <a:r>
              <a:rPr lang="en-US" sz="1600" dirty="0" smtClean="0"/>
              <a:t>-</a:t>
            </a:r>
            <a:r>
              <a:rPr lang="en-US" sz="1600" dirty="0" err="1" smtClean="0"/>
              <a:t>ის</a:t>
            </a:r>
            <a:r>
              <a:rPr lang="en-US" sz="1600" dirty="0" smtClean="0"/>
              <a:t> </a:t>
            </a:r>
            <a:r>
              <a:rPr lang="en-US" sz="1600" dirty="0" err="1" smtClean="0"/>
              <a:t>გამოყენებაც</a:t>
            </a:r>
            <a:r>
              <a:rPr lang="en-US" sz="1600" dirty="0" smtClean="0"/>
              <a:t> </a:t>
            </a:r>
            <a:r>
              <a:rPr lang="en-US" sz="1600" dirty="0" err="1" smtClean="0"/>
              <a:t>არ</a:t>
            </a:r>
            <a:r>
              <a:rPr lang="en-US" sz="1600" dirty="0" smtClean="0"/>
              <a:t> </a:t>
            </a:r>
            <a:r>
              <a:rPr lang="en-US" sz="1600" dirty="0" err="1" smtClean="0"/>
              <a:t>გვაწყენდა</a:t>
            </a:r>
            <a:r>
              <a:rPr lang="en-US" sz="1600" dirty="0" smtClean="0"/>
              <a:t>: </a:t>
            </a:r>
          </a:p>
          <a:p>
            <a:pPr>
              <a:buNone/>
            </a:pPr>
            <a:r>
              <a:rPr lang="en-US" sz="1600" dirty="0" smtClean="0"/>
              <a:t> </a:t>
            </a:r>
            <a:r>
              <a:rPr lang="en-US" sz="1600" b="1" i="1" dirty="0" smtClean="0"/>
              <a:t> &lt;map&gt;</a:t>
            </a:r>
            <a:endParaRPr lang="en-US" sz="1600" dirty="0" smtClean="0"/>
          </a:p>
          <a:p>
            <a:pPr>
              <a:buNone/>
            </a:pPr>
            <a:r>
              <a:rPr lang="en-US" sz="1600" b="1" i="1" dirty="0" smtClean="0"/>
              <a:t>&lt;area </a:t>
            </a:r>
            <a:r>
              <a:rPr lang="en-US" sz="1600" b="1" i="1" dirty="0" err="1" smtClean="0"/>
              <a:t>href</a:t>
            </a:r>
            <a:r>
              <a:rPr lang="en-US" sz="1600" b="1" i="1" dirty="0" smtClean="0"/>
              <a:t>="</a:t>
            </a:r>
            <a:r>
              <a:rPr lang="en-US" sz="1600" b="1" i="1" dirty="0" err="1" smtClean="0"/>
              <a:t>რამე.html</a:t>
            </a:r>
            <a:r>
              <a:rPr lang="en-US" sz="1600" b="1" i="1" dirty="0" smtClean="0"/>
              <a:t>" target="_blank" shape="</a:t>
            </a:r>
            <a:r>
              <a:rPr lang="en-US" sz="1600" b="1" i="1" dirty="0" err="1" smtClean="0"/>
              <a:t>rect</a:t>
            </a:r>
            <a:r>
              <a:rPr lang="en-US" sz="1600" b="1" i="1" dirty="0" smtClean="0"/>
              <a:t>" </a:t>
            </a:r>
            <a:r>
              <a:rPr lang="en-US" sz="1600" b="1" i="1" dirty="0" err="1" smtClean="0"/>
              <a:t>coords</a:t>
            </a:r>
            <a:r>
              <a:rPr lang="en-US" sz="1600" b="1" i="1" dirty="0" smtClean="0"/>
              <a:t>="25,36,114,98"&gt;</a:t>
            </a:r>
            <a:endParaRPr lang="en-US" sz="1600" dirty="0" smtClean="0"/>
          </a:p>
          <a:p>
            <a:pPr>
              <a:buNone/>
            </a:pPr>
            <a:r>
              <a:rPr lang="en-US" sz="1600" b="1" i="1" dirty="0" smtClean="0"/>
              <a:t>&lt;/map&gt;</a:t>
            </a:r>
            <a:endParaRPr lang="en-US" sz="1600" dirty="0" smtClean="0"/>
          </a:p>
          <a:p>
            <a:pPr>
              <a:buNone/>
            </a:pPr>
            <a:r>
              <a:rPr lang="ka-GE" sz="1600" dirty="0" smtClean="0"/>
              <a:t>	თუმცა რუკა ნამდვილი ბმული ჯერ მაინც არ არის. მას &lt;</a:t>
            </a:r>
            <a:r>
              <a:rPr lang="ka-GE" sz="1600" b="1" i="1" dirty="0" smtClean="0"/>
              <a:t>map</a:t>
            </a:r>
            <a:r>
              <a:rPr lang="ka-GE" sz="1600" dirty="0" smtClean="0"/>
              <a:t>&gt;-ის ატრიბუტი </a:t>
            </a:r>
            <a:r>
              <a:rPr lang="ka-GE" sz="1600" b="1" i="1" dirty="0" smtClean="0"/>
              <a:t>name</a:t>
            </a:r>
            <a:r>
              <a:rPr lang="ka-GE" sz="1600" dirty="0" smtClean="0"/>
              <a:t> უნდა დავუმატოთ და სურათთან მივაბათ &lt;</a:t>
            </a:r>
            <a:r>
              <a:rPr lang="ka-GE" sz="1600" b="1" i="1" dirty="0" smtClean="0"/>
              <a:t>img</a:t>
            </a:r>
            <a:r>
              <a:rPr lang="en-US" sz="1600" b="1" i="1" dirty="0" smtClean="0"/>
              <a:t>/</a:t>
            </a:r>
            <a:r>
              <a:rPr lang="ka-GE" sz="1600" dirty="0" smtClean="0"/>
              <a:t>&gt; ტეგის usemap ატრიბუტის გამოყენებით. </a:t>
            </a:r>
            <a:endParaRPr lang="en-US" sz="1600" dirty="0" smtClean="0"/>
          </a:p>
          <a:p>
            <a:pPr>
              <a:buNone/>
            </a:pPr>
            <a:r>
              <a:rPr lang="ka-GE" sz="1600" b="1" i="1" dirty="0" smtClean="0"/>
              <a:t>	name</a:t>
            </a:r>
            <a:r>
              <a:rPr lang="ka-GE" sz="1600" dirty="0" smtClean="0"/>
              <a:t> რუკის სახელს განსაზღვრავს, </a:t>
            </a:r>
            <a:r>
              <a:rPr lang="ka-GE" sz="1600" b="1" i="1" dirty="0" smtClean="0"/>
              <a:t>usemap</a:t>
            </a:r>
            <a:r>
              <a:rPr lang="ka-GE" sz="1600" dirty="0" smtClean="0"/>
              <a:t> კი სურათს გამოყენებული რუკის სახელს უთითებს, მაგრამ ერთი თავისებურებით - სახელის წინ # უნდა ესვას, ანუ თუ რუკის სახელია "რუკა1", მაშინ </a:t>
            </a:r>
            <a:r>
              <a:rPr lang="ka-GE" sz="1600" b="1" i="1" dirty="0" smtClean="0"/>
              <a:t>usemap</a:t>
            </a:r>
            <a:r>
              <a:rPr lang="ka-GE" sz="1600" dirty="0" smtClean="0"/>
              <a:t>="#რუკა1".</a:t>
            </a:r>
            <a:endParaRPr lang="en-US" sz="1600" dirty="0" smtClean="0"/>
          </a:p>
          <a:p>
            <a:pPr>
              <a:buNone/>
            </a:pPr>
            <a:r>
              <a:rPr lang="ka-GE" sz="1600" dirty="0" smtClean="0"/>
              <a:t> </a:t>
            </a:r>
            <a:endParaRPr lang="en-US" sz="1600" dirty="0"/>
          </a:p>
        </p:txBody>
      </p:sp>
      <p:pic>
        <p:nvPicPr>
          <p:cNvPr id="5122" name="Picture 2"/>
          <p:cNvPicPr>
            <a:picLocks noChangeAspect="1" noChangeArrowheads="1"/>
          </p:cNvPicPr>
          <p:nvPr/>
        </p:nvPicPr>
        <p:blipFill>
          <a:blip r:embed="rId2"/>
          <a:srcRect/>
          <a:stretch>
            <a:fillRect/>
          </a:stretch>
        </p:blipFill>
        <p:spPr bwMode="auto">
          <a:xfrm>
            <a:off x="5072066" y="214290"/>
            <a:ext cx="2571768" cy="1550129"/>
          </a:xfrm>
          <a:prstGeom prst="rect">
            <a:avLst/>
          </a:prstGeom>
          <a:noFill/>
          <a:ln w="9525">
            <a:noFill/>
            <a:miter lim="800000"/>
            <a:headEnd/>
            <a:tailEnd/>
          </a:ln>
        </p:spPr>
      </p:pic>
    </p:spTree>
    <p:extLst>
      <p:ext uri="{BB962C8B-B14F-4D97-AF65-F5344CB8AC3E}">
        <p14:creationId xmlns:p14="http://schemas.microsoft.com/office/powerpoint/2010/main" val="231304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Autofit/>
          </a:bodyPr>
          <a:lstStyle/>
          <a:p>
            <a:pPr>
              <a:buNone/>
            </a:pPr>
            <a:r>
              <a:rPr lang="en-US" sz="1400" dirty="0" err="1" smtClean="0"/>
              <a:t>დავასრულოთ</a:t>
            </a:r>
            <a:r>
              <a:rPr lang="en-US" sz="1400" dirty="0" smtClean="0"/>
              <a:t> </a:t>
            </a:r>
            <a:r>
              <a:rPr lang="en-US" sz="1400" dirty="0" err="1" smtClean="0"/>
              <a:t>ჩვენი</a:t>
            </a:r>
            <a:r>
              <a:rPr lang="en-US" sz="1400" dirty="0" smtClean="0"/>
              <a:t> </a:t>
            </a:r>
            <a:r>
              <a:rPr lang="en-US" sz="1400" dirty="0" err="1" smtClean="0"/>
              <a:t>მაგალითის</a:t>
            </a:r>
            <a:r>
              <a:rPr lang="en-US" sz="1400" dirty="0" smtClean="0"/>
              <a:t> </a:t>
            </a:r>
            <a:r>
              <a:rPr lang="en-US" sz="1400" dirty="0" err="1" smtClean="0"/>
              <a:t>კოდი</a:t>
            </a:r>
            <a:r>
              <a:rPr lang="en-US" sz="1400" dirty="0" smtClean="0"/>
              <a:t>: </a:t>
            </a:r>
          </a:p>
          <a:p>
            <a:pPr>
              <a:buNone/>
            </a:pPr>
            <a:r>
              <a:rPr lang="en-US" sz="1400" dirty="0" smtClean="0"/>
              <a:t> </a:t>
            </a:r>
            <a:r>
              <a:rPr lang="en-US" sz="1400" b="1" i="1" dirty="0" smtClean="0"/>
              <a:t> &lt;</a:t>
            </a:r>
            <a:r>
              <a:rPr lang="en-US" sz="1400" b="1" i="1" dirty="0" err="1" smtClean="0"/>
              <a:t>img</a:t>
            </a:r>
            <a:r>
              <a:rPr lang="en-US" sz="1400" b="1" i="1" dirty="0" smtClean="0"/>
              <a:t> </a:t>
            </a:r>
            <a:r>
              <a:rPr lang="en-US" sz="1400" b="1" i="1" dirty="0" err="1" smtClean="0"/>
              <a:t>src</a:t>
            </a:r>
            <a:r>
              <a:rPr lang="en-US" sz="1400" b="1" i="1" dirty="0" smtClean="0"/>
              <a:t>="</a:t>
            </a:r>
            <a:r>
              <a:rPr lang="en-US" sz="1400" b="1" i="1" dirty="0" err="1" smtClean="0"/>
              <a:t>bluerects.gif</a:t>
            </a:r>
            <a:r>
              <a:rPr lang="en-US" sz="1400" b="1" i="1" dirty="0" smtClean="0"/>
              <a:t>" </a:t>
            </a:r>
            <a:r>
              <a:rPr lang="en-US" sz="1400" b="1" i="1" dirty="0" err="1" smtClean="0"/>
              <a:t>usemap</a:t>
            </a:r>
            <a:r>
              <a:rPr lang="en-US" sz="1400" b="1" i="1" dirty="0" smtClean="0"/>
              <a:t>="#რუკა1“</a:t>
            </a:r>
            <a:r>
              <a:rPr lang="ka-GE" sz="1400" b="1" i="1" dirty="0" smtClean="0"/>
              <a:t>/</a:t>
            </a:r>
            <a:r>
              <a:rPr lang="en-US" sz="1400" b="1" i="1" dirty="0" smtClean="0"/>
              <a:t>&gt;</a:t>
            </a:r>
            <a:r>
              <a:rPr lang="en-US" sz="1400" dirty="0" smtClean="0"/>
              <a:t> </a:t>
            </a:r>
          </a:p>
          <a:p>
            <a:pPr>
              <a:buNone/>
            </a:pPr>
            <a:r>
              <a:rPr lang="en-US" sz="1400" dirty="0" smtClean="0"/>
              <a:t>... </a:t>
            </a:r>
            <a:r>
              <a:rPr lang="en-US" sz="1400" dirty="0" err="1" smtClean="0"/>
              <a:t>ტექსტი</a:t>
            </a:r>
            <a:r>
              <a:rPr lang="en-US" sz="1400" dirty="0" smtClean="0"/>
              <a:t>, </a:t>
            </a:r>
            <a:r>
              <a:rPr lang="en-US" sz="1400" dirty="0" err="1" smtClean="0"/>
              <a:t>სურათები</a:t>
            </a:r>
            <a:r>
              <a:rPr lang="en-US" sz="1400" dirty="0" smtClean="0"/>
              <a:t>, </a:t>
            </a:r>
            <a:r>
              <a:rPr lang="en-US" sz="1400" dirty="0" err="1" smtClean="0"/>
              <a:t>ბმულები</a:t>
            </a:r>
            <a:r>
              <a:rPr lang="en-US" sz="1400" dirty="0" smtClean="0"/>
              <a:t> </a:t>
            </a:r>
            <a:r>
              <a:rPr lang="en-US" sz="1400" dirty="0" err="1" smtClean="0"/>
              <a:t>ან</a:t>
            </a:r>
            <a:r>
              <a:rPr lang="en-US" sz="1400" dirty="0" smtClean="0"/>
              <a:t> </a:t>
            </a:r>
            <a:r>
              <a:rPr lang="en-US" sz="1400" dirty="0" err="1" smtClean="0"/>
              <a:t>არაფერი</a:t>
            </a:r>
            <a:r>
              <a:rPr lang="en-US" sz="1400" dirty="0" smtClean="0"/>
              <a:t>… </a:t>
            </a:r>
          </a:p>
          <a:p>
            <a:pPr>
              <a:buNone/>
            </a:pPr>
            <a:r>
              <a:rPr lang="en-US" sz="1400" b="1" i="1" dirty="0" smtClean="0"/>
              <a:t>&lt;map name="რუკა1"&gt;</a:t>
            </a:r>
            <a:endParaRPr lang="en-US" sz="1400" dirty="0" smtClean="0"/>
          </a:p>
          <a:p>
            <a:pPr>
              <a:buNone/>
            </a:pPr>
            <a:r>
              <a:rPr lang="en-US" sz="1400" b="1" i="1" dirty="0" smtClean="0"/>
              <a:t>&lt;area </a:t>
            </a:r>
            <a:r>
              <a:rPr lang="en-US" sz="1400" b="1" i="1" dirty="0" err="1" smtClean="0"/>
              <a:t>href</a:t>
            </a:r>
            <a:r>
              <a:rPr lang="en-US" sz="1400" b="1" i="1" dirty="0" smtClean="0"/>
              <a:t>="</a:t>
            </a:r>
            <a:r>
              <a:rPr lang="en-US" sz="1400" b="1" i="1" dirty="0" err="1" smtClean="0"/>
              <a:t>რამე.html</a:t>
            </a:r>
            <a:r>
              <a:rPr lang="en-US" sz="1400" b="1" i="1" dirty="0" smtClean="0"/>
              <a:t>" shape="</a:t>
            </a:r>
            <a:r>
              <a:rPr lang="en-US" sz="1400" b="1" i="1" dirty="0" err="1" smtClean="0"/>
              <a:t>rect</a:t>
            </a:r>
            <a:r>
              <a:rPr lang="en-US" sz="1400" b="1" i="1" dirty="0" smtClean="0"/>
              <a:t>" </a:t>
            </a:r>
            <a:r>
              <a:rPr lang="en-US" sz="1400" b="1" i="1" dirty="0" err="1" smtClean="0"/>
              <a:t>coords</a:t>
            </a:r>
            <a:r>
              <a:rPr lang="en-US" sz="1400" b="1" i="1" dirty="0" smtClean="0"/>
              <a:t>="25,36,114,98"&gt;</a:t>
            </a:r>
            <a:endParaRPr lang="en-US" sz="1400" dirty="0" smtClean="0"/>
          </a:p>
          <a:p>
            <a:pPr>
              <a:buNone/>
            </a:pPr>
            <a:r>
              <a:rPr lang="en-US" sz="1400" b="1" i="1" dirty="0" smtClean="0"/>
              <a:t>&lt;/map&gt;</a:t>
            </a:r>
            <a:r>
              <a:rPr lang="en-US" sz="1400" dirty="0" smtClean="0"/>
              <a:t> </a:t>
            </a:r>
          </a:p>
          <a:p>
            <a:pPr>
              <a:buNone/>
            </a:pPr>
            <a:r>
              <a:rPr lang="en-US" sz="1400" dirty="0" err="1" smtClean="0"/>
              <a:t>გადავიდეთ</a:t>
            </a:r>
            <a:r>
              <a:rPr lang="en-US" sz="1400" dirty="0" smtClean="0"/>
              <a:t> </a:t>
            </a:r>
            <a:r>
              <a:rPr lang="en-US" sz="1400" dirty="0" err="1" smtClean="0"/>
              <a:t>წრეწირზე</a:t>
            </a:r>
            <a:r>
              <a:rPr lang="ka-GE" sz="1400" dirty="0" smtClean="0"/>
              <a:t>:</a:t>
            </a:r>
            <a:r>
              <a:rPr lang="en-US" sz="1400" dirty="0" smtClean="0"/>
              <a:t> </a:t>
            </a:r>
            <a:endParaRPr lang="ka-GE" sz="1400" dirty="0" smtClean="0"/>
          </a:p>
          <a:p>
            <a:pPr>
              <a:buNone/>
            </a:pPr>
            <a:endParaRPr lang="ka-GE" sz="1400" dirty="0"/>
          </a:p>
          <a:p>
            <a:pPr>
              <a:buNone/>
            </a:pPr>
            <a:endParaRPr lang="ka-GE" sz="1400" dirty="0" smtClean="0"/>
          </a:p>
          <a:p>
            <a:pPr>
              <a:buNone/>
            </a:pPr>
            <a:endParaRPr lang="ka-GE" sz="1400" dirty="0"/>
          </a:p>
          <a:p>
            <a:pPr>
              <a:buNone/>
            </a:pPr>
            <a:endParaRPr lang="ka-GE" sz="1400" dirty="0" smtClean="0"/>
          </a:p>
          <a:p>
            <a:pPr>
              <a:buNone/>
            </a:pPr>
            <a:endParaRPr lang="en-US" sz="1400" dirty="0" smtClean="0"/>
          </a:p>
          <a:p>
            <a:pPr>
              <a:buNone/>
            </a:pPr>
            <a:r>
              <a:rPr lang="en-US" sz="1400" dirty="0" err="1" smtClean="0"/>
              <a:t>მივუთითოთ</a:t>
            </a:r>
            <a:r>
              <a:rPr lang="en-US" sz="1400" dirty="0" smtClean="0"/>
              <a:t> </a:t>
            </a:r>
            <a:r>
              <a:rPr lang="en-US" sz="1400" dirty="0" err="1" smtClean="0"/>
              <a:t>არეს</a:t>
            </a:r>
            <a:r>
              <a:rPr lang="en-US" sz="1400" dirty="0" smtClean="0"/>
              <a:t> </a:t>
            </a:r>
            <a:r>
              <a:rPr lang="en-US" sz="1400" dirty="0" err="1" smtClean="0"/>
              <a:t>ტიპი</a:t>
            </a:r>
            <a:r>
              <a:rPr lang="en-US" sz="1400" dirty="0" smtClean="0"/>
              <a:t>: </a:t>
            </a:r>
          </a:p>
          <a:p>
            <a:pPr>
              <a:buNone/>
            </a:pPr>
            <a:r>
              <a:rPr lang="en-US" sz="1400" dirty="0" smtClean="0"/>
              <a:t> </a:t>
            </a:r>
            <a:r>
              <a:rPr lang="en-US" sz="1400" b="1" i="1" dirty="0" smtClean="0"/>
              <a:t> &lt;map&gt;</a:t>
            </a:r>
            <a:endParaRPr lang="en-US" sz="1400" dirty="0" smtClean="0"/>
          </a:p>
          <a:p>
            <a:pPr>
              <a:buNone/>
            </a:pPr>
            <a:r>
              <a:rPr lang="en-US" sz="1400" b="1" i="1" dirty="0" smtClean="0"/>
              <a:t>&lt;area shape="circle"&gt;</a:t>
            </a:r>
            <a:endParaRPr lang="en-US" sz="1400" dirty="0" smtClean="0"/>
          </a:p>
          <a:p>
            <a:pPr>
              <a:buNone/>
            </a:pPr>
            <a:r>
              <a:rPr lang="en-US" sz="1400" b="1" i="1" dirty="0" smtClean="0"/>
              <a:t>&lt;/map&gt; </a:t>
            </a:r>
            <a:r>
              <a:rPr lang="en-US" sz="1400" dirty="0" smtClean="0"/>
              <a:t> </a:t>
            </a:r>
          </a:p>
          <a:p>
            <a:pPr>
              <a:buNone/>
            </a:pPr>
            <a:r>
              <a:rPr lang="ka-GE" sz="1400" dirty="0" smtClean="0"/>
              <a:t>	</a:t>
            </a:r>
            <a:r>
              <a:rPr lang="en-US" sz="1400" dirty="0" err="1" smtClean="0"/>
              <a:t>როგორც</a:t>
            </a:r>
            <a:r>
              <a:rPr lang="en-US" sz="1400" dirty="0" smtClean="0"/>
              <a:t> </a:t>
            </a:r>
            <a:r>
              <a:rPr lang="en-US" sz="1400" dirty="0" err="1" smtClean="0"/>
              <a:t>ვიცით</a:t>
            </a:r>
            <a:r>
              <a:rPr lang="en-US" sz="1400" dirty="0" smtClean="0"/>
              <a:t>, </a:t>
            </a:r>
            <a:r>
              <a:rPr lang="en-US" sz="1400" dirty="0" err="1" smtClean="0"/>
              <a:t>წრეწირის</a:t>
            </a:r>
            <a:r>
              <a:rPr lang="en-US" sz="1400" dirty="0" smtClean="0"/>
              <a:t> </a:t>
            </a:r>
            <a:r>
              <a:rPr lang="en-US" sz="1400" dirty="0" err="1" smtClean="0"/>
              <a:t>ფორმის</a:t>
            </a:r>
            <a:r>
              <a:rPr lang="en-US" sz="1400" dirty="0" smtClean="0"/>
              <a:t> </a:t>
            </a:r>
            <a:r>
              <a:rPr lang="en-US" sz="1400" dirty="0" err="1" smtClean="0"/>
              <a:t>არეს</a:t>
            </a:r>
            <a:r>
              <a:rPr lang="en-US" sz="1400" dirty="0" smtClean="0"/>
              <a:t> </a:t>
            </a:r>
            <a:r>
              <a:rPr lang="en-US" sz="1400" dirty="0" err="1" smtClean="0"/>
              <a:t>გასაკეთებლად</a:t>
            </a:r>
            <a:r>
              <a:rPr lang="en-US" sz="1400" dirty="0" smtClean="0"/>
              <a:t> </a:t>
            </a:r>
            <a:r>
              <a:rPr lang="en-US" sz="1400" dirty="0" err="1" smtClean="0"/>
              <a:t>მისი</a:t>
            </a:r>
            <a:r>
              <a:rPr lang="en-US" sz="1400" dirty="0" smtClean="0"/>
              <a:t> </a:t>
            </a:r>
            <a:r>
              <a:rPr lang="en-US" sz="1400" dirty="0" err="1" smtClean="0"/>
              <a:t>ცენტრის</a:t>
            </a:r>
            <a:r>
              <a:rPr lang="en-US" sz="1400" dirty="0" smtClean="0"/>
              <a:t> </a:t>
            </a:r>
            <a:r>
              <a:rPr lang="en-US" sz="1400" dirty="0" err="1" smtClean="0"/>
              <a:t>კოორდინატები</a:t>
            </a:r>
            <a:r>
              <a:rPr lang="en-US" sz="1400" dirty="0" smtClean="0"/>
              <a:t> </a:t>
            </a:r>
            <a:r>
              <a:rPr lang="en-US" sz="1400" dirty="0" err="1" smtClean="0"/>
              <a:t>და</a:t>
            </a:r>
            <a:r>
              <a:rPr lang="en-US" sz="1400" dirty="0" smtClean="0"/>
              <a:t> </a:t>
            </a:r>
            <a:r>
              <a:rPr lang="en-US" sz="1400" dirty="0" err="1" smtClean="0"/>
              <a:t>რადიუსი</a:t>
            </a:r>
            <a:r>
              <a:rPr lang="en-US" sz="1400" dirty="0" smtClean="0"/>
              <a:t> </a:t>
            </a:r>
            <a:r>
              <a:rPr lang="en-US" sz="1400" dirty="0" err="1" smtClean="0"/>
              <a:t>გვჭირდება</a:t>
            </a:r>
            <a:r>
              <a:rPr lang="en-US" sz="1400" dirty="0" smtClean="0"/>
              <a:t>. </a:t>
            </a:r>
            <a:r>
              <a:rPr lang="en-US" sz="1400" dirty="0" err="1" smtClean="0"/>
              <a:t>ჩანაწერი</a:t>
            </a:r>
            <a:r>
              <a:rPr lang="en-US" sz="1400" dirty="0" smtClean="0"/>
              <a:t> </a:t>
            </a:r>
            <a:r>
              <a:rPr lang="en-US" sz="1400" dirty="0" err="1" smtClean="0"/>
              <a:t>ასეთი</a:t>
            </a:r>
            <a:r>
              <a:rPr lang="en-US" sz="1400" dirty="0" smtClean="0"/>
              <a:t> </a:t>
            </a:r>
            <a:r>
              <a:rPr lang="en-US" sz="1400" dirty="0" err="1" smtClean="0"/>
              <a:t>იქნება</a:t>
            </a:r>
            <a:r>
              <a:rPr lang="en-US" sz="1400" dirty="0" smtClean="0"/>
              <a:t>: </a:t>
            </a:r>
          </a:p>
          <a:p>
            <a:pPr>
              <a:buNone/>
            </a:pPr>
            <a:r>
              <a:rPr lang="en-US" sz="1400" dirty="0" smtClean="0"/>
              <a:t> </a:t>
            </a:r>
            <a:r>
              <a:rPr lang="en-US" sz="1400" b="1" i="1" dirty="0" smtClean="0"/>
              <a:t>&lt;area shape="circle" </a:t>
            </a:r>
            <a:r>
              <a:rPr lang="en-US" sz="1400" b="1" i="1" dirty="0" err="1" smtClean="0"/>
              <a:t>coords</a:t>
            </a:r>
            <a:r>
              <a:rPr lang="en-US" sz="1400" b="1" i="1" dirty="0" smtClean="0"/>
              <a:t>="</a:t>
            </a:r>
            <a:r>
              <a:rPr lang="en-US" sz="1400" b="1" i="1" dirty="0" err="1" smtClean="0"/>
              <a:t>x,y,R</a:t>
            </a:r>
            <a:r>
              <a:rPr lang="en-US" sz="1400" b="1" i="1" dirty="0" smtClean="0"/>
              <a:t>"&gt; </a:t>
            </a:r>
            <a:r>
              <a:rPr lang="en-US" sz="1400" dirty="0" smtClean="0"/>
              <a:t> </a:t>
            </a:r>
          </a:p>
          <a:p>
            <a:pPr>
              <a:buNone/>
            </a:pPr>
            <a:r>
              <a:rPr lang="en-US" sz="1400" dirty="0" err="1" smtClean="0"/>
              <a:t>სამუშაო</a:t>
            </a:r>
            <a:r>
              <a:rPr lang="en-US" sz="1400" dirty="0" smtClean="0"/>
              <a:t> </a:t>
            </a:r>
            <a:r>
              <a:rPr lang="en-US" sz="1400" dirty="0" err="1" smtClean="0"/>
              <a:t>ისევ</a:t>
            </a:r>
            <a:r>
              <a:rPr lang="en-US" sz="1400" dirty="0" smtClean="0"/>
              <a:t> N1 </a:t>
            </a:r>
            <a:r>
              <a:rPr lang="en-US" sz="1400" dirty="0" err="1" smtClean="0"/>
              <a:t>ფიგურაზე</a:t>
            </a:r>
            <a:r>
              <a:rPr lang="en-US" sz="1400" dirty="0" smtClean="0"/>
              <a:t> </a:t>
            </a:r>
            <a:r>
              <a:rPr lang="en-US" sz="1400" dirty="0" err="1" smtClean="0"/>
              <a:t>ვაწარმოოთ</a:t>
            </a:r>
            <a:r>
              <a:rPr lang="en-US" sz="1400" dirty="0" smtClean="0"/>
              <a:t>. area-</a:t>
            </a:r>
            <a:r>
              <a:rPr lang="en-US" sz="1400" dirty="0" err="1" smtClean="0"/>
              <a:t>სთვის</a:t>
            </a:r>
            <a:r>
              <a:rPr lang="en-US" sz="1400" dirty="0" smtClean="0"/>
              <a:t> </a:t>
            </a:r>
            <a:r>
              <a:rPr lang="en-US" sz="1400" dirty="0" err="1" smtClean="0"/>
              <a:t>საჭირო</a:t>
            </a:r>
            <a:r>
              <a:rPr lang="en-US" sz="1400" dirty="0" smtClean="0"/>
              <a:t> </a:t>
            </a:r>
            <a:r>
              <a:rPr lang="en-US" sz="1400" dirty="0" err="1" smtClean="0"/>
              <a:t>კოორდინატებია</a:t>
            </a:r>
            <a:r>
              <a:rPr lang="en-US" sz="1400" dirty="0" smtClean="0"/>
              <a:t> 46, 48, 35. </a:t>
            </a:r>
            <a:r>
              <a:rPr lang="en-US" sz="1400" dirty="0" err="1" smtClean="0"/>
              <a:t>ჩავწეროთ</a:t>
            </a:r>
            <a:r>
              <a:rPr lang="en-US" sz="1400" dirty="0" smtClean="0"/>
              <a:t>: </a:t>
            </a:r>
          </a:p>
          <a:p>
            <a:pPr>
              <a:buNone/>
            </a:pPr>
            <a:r>
              <a:rPr lang="en-US" sz="1400" dirty="0" smtClean="0"/>
              <a:t> </a:t>
            </a:r>
            <a:r>
              <a:rPr lang="en-US" sz="1400" b="1" i="1" dirty="0" smtClean="0"/>
              <a:t> &lt;map&gt;</a:t>
            </a:r>
            <a:endParaRPr lang="en-US" sz="1400" dirty="0" smtClean="0"/>
          </a:p>
          <a:p>
            <a:pPr>
              <a:buNone/>
            </a:pPr>
            <a:r>
              <a:rPr lang="en-US" sz="1400" b="1" i="1" dirty="0" smtClean="0"/>
              <a:t>&lt;area shape="circle" </a:t>
            </a:r>
            <a:r>
              <a:rPr lang="en-US" sz="1400" b="1" i="1" dirty="0" err="1" smtClean="0"/>
              <a:t>coords</a:t>
            </a:r>
            <a:r>
              <a:rPr lang="en-US" sz="1400" b="1" i="1" dirty="0" smtClean="0"/>
              <a:t>="46,48,35"&gt;</a:t>
            </a:r>
            <a:endParaRPr lang="en-US" sz="1400" dirty="0" smtClean="0"/>
          </a:p>
          <a:p>
            <a:pPr>
              <a:buNone/>
            </a:pPr>
            <a:r>
              <a:rPr lang="en-US" sz="1400" b="1" i="1" dirty="0" smtClean="0"/>
              <a:t>&lt;/map&gt; </a:t>
            </a:r>
            <a:endParaRPr lang="en-US" sz="1400" dirty="0" smtClean="0"/>
          </a:p>
          <a:p>
            <a:pPr>
              <a:buNone/>
            </a:pPr>
            <a:r>
              <a:rPr lang="ka-GE" sz="1400" b="1" i="1" dirty="0" smtClean="0"/>
              <a:t> </a:t>
            </a:r>
            <a:endParaRPr lang="en-US" sz="1400" dirty="0" smtClean="0"/>
          </a:p>
          <a:p>
            <a:pPr>
              <a:buNone/>
            </a:pPr>
            <a:r>
              <a:rPr lang="ka-GE" sz="1400" b="1" i="1" dirty="0" smtClean="0"/>
              <a:t> </a:t>
            </a:r>
            <a:endParaRPr lang="en-US" sz="1400" dirty="0" smtClean="0"/>
          </a:p>
          <a:p>
            <a:pPr>
              <a:buNone/>
            </a:pPr>
            <a:endParaRPr lang="en-US" sz="1400" dirty="0"/>
          </a:p>
        </p:txBody>
      </p:sp>
      <p:pic>
        <p:nvPicPr>
          <p:cNvPr id="6146" name="Picture 2"/>
          <p:cNvPicPr>
            <a:picLocks noChangeAspect="1" noChangeArrowheads="1"/>
          </p:cNvPicPr>
          <p:nvPr/>
        </p:nvPicPr>
        <p:blipFill>
          <a:blip r:embed="rId2"/>
          <a:srcRect/>
          <a:stretch>
            <a:fillRect/>
          </a:stretch>
        </p:blipFill>
        <p:spPr bwMode="auto">
          <a:xfrm>
            <a:off x="3786182" y="1928802"/>
            <a:ext cx="2498725" cy="1489075"/>
          </a:xfrm>
          <a:prstGeom prst="rect">
            <a:avLst/>
          </a:prstGeom>
          <a:noFill/>
          <a:ln w="9525">
            <a:noFill/>
            <a:miter lim="800000"/>
            <a:headEnd/>
            <a:tailEnd/>
          </a:ln>
        </p:spPr>
      </p:pic>
    </p:spTree>
    <p:extLst>
      <p:ext uri="{BB962C8B-B14F-4D97-AF65-F5344CB8AC3E}">
        <p14:creationId xmlns:p14="http://schemas.microsoft.com/office/powerpoint/2010/main" val="82789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buNone/>
            </a:pPr>
            <a:r>
              <a:rPr lang="en-US" sz="1400" dirty="0" smtClean="0"/>
              <a:t> </a:t>
            </a:r>
          </a:p>
          <a:p>
            <a:pPr>
              <a:buNone/>
            </a:pPr>
            <a:r>
              <a:rPr lang="en-US" sz="1400" dirty="0" err="1" smtClean="0"/>
              <a:t>ახლა</a:t>
            </a:r>
            <a:r>
              <a:rPr lang="en-US" sz="1400" dirty="0" smtClean="0"/>
              <a:t>, </a:t>
            </a:r>
            <a:r>
              <a:rPr lang="en-US" sz="1400" dirty="0" err="1" smtClean="0"/>
              <a:t>ჩავწეროთ</a:t>
            </a:r>
            <a:r>
              <a:rPr lang="en-US" sz="1400" dirty="0" smtClean="0"/>
              <a:t> </a:t>
            </a:r>
            <a:r>
              <a:rPr lang="en-US" sz="1400" dirty="0" err="1" smtClean="0"/>
              <a:t>ბმულის</a:t>
            </a:r>
            <a:r>
              <a:rPr lang="en-US" sz="1400" dirty="0" smtClean="0"/>
              <a:t> </a:t>
            </a:r>
            <a:r>
              <a:rPr lang="en-US" sz="1400" dirty="0" err="1" smtClean="0"/>
              <a:t>მისამართი</a:t>
            </a:r>
            <a:r>
              <a:rPr lang="en-US" sz="1400" dirty="0" smtClean="0"/>
              <a:t> </a:t>
            </a:r>
            <a:r>
              <a:rPr lang="en-US" sz="1400" dirty="0" err="1" smtClean="0"/>
              <a:t>და</a:t>
            </a:r>
            <a:r>
              <a:rPr lang="en-US" sz="1400" dirty="0" smtClean="0"/>
              <a:t> </a:t>
            </a:r>
            <a:r>
              <a:rPr lang="en-US" sz="1400" dirty="0" err="1" smtClean="0"/>
              <a:t>მივაბათ</a:t>
            </a:r>
            <a:r>
              <a:rPr lang="en-US" sz="1400" dirty="0" smtClean="0"/>
              <a:t> </a:t>
            </a:r>
            <a:r>
              <a:rPr lang="en-US" sz="1400" dirty="0" err="1" smtClean="0"/>
              <a:t>რუკა</a:t>
            </a:r>
            <a:r>
              <a:rPr lang="en-US" sz="1400" dirty="0" smtClean="0"/>
              <a:t> </a:t>
            </a:r>
            <a:r>
              <a:rPr lang="en-US" sz="1400" dirty="0" err="1" smtClean="0"/>
              <a:t>სურათს</a:t>
            </a:r>
            <a:r>
              <a:rPr lang="en-US" sz="1400" dirty="0" smtClean="0"/>
              <a:t>: </a:t>
            </a:r>
          </a:p>
          <a:p>
            <a:pPr>
              <a:buNone/>
            </a:pPr>
            <a:r>
              <a:rPr lang="en-US" sz="1400" dirty="0" smtClean="0"/>
              <a:t> </a:t>
            </a:r>
          </a:p>
          <a:p>
            <a:pPr>
              <a:buNone/>
            </a:pPr>
            <a:r>
              <a:rPr lang="en-US" sz="1400" dirty="0" smtClean="0"/>
              <a:t> </a:t>
            </a:r>
            <a:r>
              <a:rPr lang="en-US" sz="1400" b="1" i="1" dirty="0" smtClean="0"/>
              <a:t>&lt;</a:t>
            </a:r>
            <a:r>
              <a:rPr lang="en-US" sz="1400" b="1" i="1" dirty="0" err="1" smtClean="0"/>
              <a:t>img</a:t>
            </a:r>
            <a:r>
              <a:rPr lang="en-US" sz="1400" b="1" i="1" dirty="0" smtClean="0"/>
              <a:t> </a:t>
            </a:r>
            <a:r>
              <a:rPr lang="en-US" sz="1400" b="1" i="1" dirty="0" err="1" smtClean="0"/>
              <a:t>src</a:t>
            </a:r>
            <a:r>
              <a:rPr lang="en-US" sz="1400" b="1" i="1" dirty="0" smtClean="0"/>
              <a:t>="</a:t>
            </a:r>
            <a:r>
              <a:rPr lang="en-US" sz="1400" b="1" i="1" dirty="0" err="1" smtClean="0"/>
              <a:t>mapcircle.gif</a:t>
            </a:r>
            <a:r>
              <a:rPr lang="en-US" sz="1400" b="1" i="1" dirty="0" smtClean="0"/>
              <a:t>" </a:t>
            </a:r>
            <a:r>
              <a:rPr lang="en-US" sz="1400" b="1" i="1" dirty="0" err="1" smtClean="0"/>
              <a:t>usemap</a:t>
            </a:r>
            <a:r>
              <a:rPr lang="en-US" sz="1400" b="1" i="1" dirty="0" smtClean="0"/>
              <a:t>="#რუკა2“</a:t>
            </a:r>
            <a:r>
              <a:rPr lang="ka-GE" sz="1400" b="1" i="1" dirty="0" smtClean="0"/>
              <a:t>/</a:t>
            </a:r>
            <a:r>
              <a:rPr lang="en-US" sz="1400" b="1" i="1" dirty="0" smtClean="0"/>
              <a:t>&gt;</a:t>
            </a:r>
            <a:endParaRPr lang="en-US" sz="1400" dirty="0" smtClean="0"/>
          </a:p>
          <a:p>
            <a:pPr>
              <a:buNone/>
            </a:pPr>
            <a:r>
              <a:rPr lang="en-US" sz="1400" b="1" i="1" dirty="0" smtClean="0"/>
              <a:t> </a:t>
            </a:r>
            <a:endParaRPr lang="en-US" sz="1400" dirty="0" smtClean="0"/>
          </a:p>
          <a:p>
            <a:pPr>
              <a:buNone/>
            </a:pPr>
            <a:r>
              <a:rPr lang="en-US" sz="1400" b="1" i="1" dirty="0" smtClean="0"/>
              <a:t>... </a:t>
            </a:r>
            <a:r>
              <a:rPr lang="en-US" sz="1400" b="1" i="1" dirty="0" err="1" smtClean="0"/>
              <a:t>ტექსტი</a:t>
            </a:r>
            <a:r>
              <a:rPr lang="en-US" sz="1400" b="1" i="1" dirty="0" smtClean="0"/>
              <a:t>, </a:t>
            </a:r>
            <a:r>
              <a:rPr lang="en-US" sz="1400" b="1" i="1" dirty="0" err="1" smtClean="0"/>
              <a:t>სურათბი</a:t>
            </a:r>
            <a:r>
              <a:rPr lang="en-US" sz="1400" b="1" i="1" dirty="0" smtClean="0"/>
              <a:t>, </a:t>
            </a:r>
            <a:r>
              <a:rPr lang="en-US" sz="1400" b="1" i="1" dirty="0" err="1" smtClean="0"/>
              <a:t>ბმულები</a:t>
            </a:r>
            <a:r>
              <a:rPr lang="en-US" sz="1400" b="1" i="1" dirty="0" smtClean="0"/>
              <a:t> </a:t>
            </a:r>
            <a:r>
              <a:rPr lang="en-US" sz="1400" b="1" i="1" dirty="0" err="1" smtClean="0"/>
              <a:t>ან</a:t>
            </a:r>
            <a:r>
              <a:rPr lang="en-US" sz="1400" b="1" i="1" dirty="0" smtClean="0"/>
              <a:t> </a:t>
            </a:r>
            <a:r>
              <a:rPr lang="en-US" sz="1400" b="1" i="1" dirty="0" err="1" smtClean="0"/>
              <a:t>არაფერი</a:t>
            </a:r>
            <a:r>
              <a:rPr lang="en-US" sz="1400" b="1" i="1" dirty="0" smtClean="0"/>
              <a:t>...</a:t>
            </a:r>
            <a:endParaRPr lang="en-US" sz="1400" dirty="0" smtClean="0"/>
          </a:p>
          <a:p>
            <a:pPr>
              <a:buNone/>
            </a:pPr>
            <a:r>
              <a:rPr lang="en-US" sz="1400" b="1" i="1" dirty="0" smtClean="0"/>
              <a:t> </a:t>
            </a:r>
            <a:endParaRPr lang="en-US" sz="1400" dirty="0" smtClean="0"/>
          </a:p>
          <a:p>
            <a:pPr>
              <a:buNone/>
            </a:pPr>
            <a:r>
              <a:rPr lang="en-US" sz="1400" b="1" i="1" dirty="0" smtClean="0"/>
              <a:t>&lt;map name="რუკა2"&gt;</a:t>
            </a:r>
            <a:endParaRPr lang="en-US" sz="1400" dirty="0" smtClean="0"/>
          </a:p>
          <a:p>
            <a:pPr>
              <a:buNone/>
            </a:pPr>
            <a:r>
              <a:rPr lang="en-US" sz="1400" b="1" i="1" dirty="0" smtClean="0"/>
              <a:t>&lt;area </a:t>
            </a:r>
            <a:r>
              <a:rPr lang="en-US" sz="1400" b="1" i="1" dirty="0" err="1" smtClean="0"/>
              <a:t>href</a:t>
            </a:r>
            <a:r>
              <a:rPr lang="en-US" sz="1400" b="1" i="1" dirty="0" smtClean="0"/>
              <a:t>="map_result2.html" shape="circle" </a:t>
            </a:r>
            <a:r>
              <a:rPr lang="en-US" sz="1400" b="1" i="1" dirty="0" err="1" smtClean="0"/>
              <a:t>coords</a:t>
            </a:r>
            <a:r>
              <a:rPr lang="en-US" sz="1400" b="1" i="1" dirty="0" smtClean="0"/>
              <a:t>="46,48,35"&gt;</a:t>
            </a:r>
            <a:endParaRPr lang="en-US" sz="1400" dirty="0" smtClean="0"/>
          </a:p>
          <a:p>
            <a:pPr>
              <a:buNone/>
            </a:pPr>
            <a:r>
              <a:rPr lang="en-US" sz="1400" b="1" i="1" dirty="0" smtClean="0"/>
              <a:t>&lt;/map&gt;</a:t>
            </a:r>
            <a:endParaRPr lang="en-US" sz="1400" dirty="0" smtClean="0"/>
          </a:p>
          <a:p>
            <a:pPr>
              <a:buNone/>
            </a:pPr>
            <a:r>
              <a:rPr lang="ka-GE" sz="1400" dirty="0" smtClean="0"/>
              <a:t>         </a:t>
            </a:r>
            <a:r>
              <a:rPr lang="en-US" sz="1400" dirty="0" err="1" smtClean="0"/>
              <a:t>ნებისმიერ</a:t>
            </a:r>
            <a:r>
              <a:rPr lang="en-US" sz="1400" dirty="0" smtClean="0"/>
              <a:t> </a:t>
            </a:r>
            <a:r>
              <a:rPr lang="en-US" sz="1400" dirty="0" err="1" smtClean="0"/>
              <a:t>არეს</a:t>
            </a:r>
            <a:r>
              <a:rPr lang="en-US" sz="1400" dirty="0" smtClean="0"/>
              <a:t> </a:t>
            </a:r>
            <a:r>
              <a:rPr lang="en-US" sz="1400" dirty="0" err="1" smtClean="0"/>
              <a:t>შეიძლება</a:t>
            </a:r>
            <a:r>
              <a:rPr lang="en-US" sz="1400" dirty="0" smtClean="0"/>
              <a:t> </a:t>
            </a:r>
            <a:r>
              <a:rPr lang="en-US" sz="1400" dirty="0" err="1" smtClean="0"/>
              <a:t>თავისი</a:t>
            </a:r>
            <a:r>
              <a:rPr lang="en-US" sz="1400" dirty="0" smtClean="0"/>
              <a:t> </a:t>
            </a:r>
            <a:r>
              <a:rPr lang="en-US" sz="1400" dirty="0" err="1" smtClean="0"/>
              <a:t>მინიშნება</a:t>
            </a:r>
            <a:r>
              <a:rPr lang="en-US" sz="1400" dirty="0" smtClean="0"/>
              <a:t> </a:t>
            </a:r>
            <a:r>
              <a:rPr lang="en-US" sz="1400" dirty="0" err="1" smtClean="0"/>
              <a:t>მიეთითოს</a:t>
            </a:r>
            <a:r>
              <a:rPr lang="en-US" sz="1400" dirty="0" smtClean="0"/>
              <a:t>, </a:t>
            </a:r>
            <a:r>
              <a:rPr lang="en-US" sz="1400" dirty="0" err="1" smtClean="0"/>
              <a:t>ეს</a:t>
            </a:r>
            <a:r>
              <a:rPr lang="en-US" sz="1400" dirty="0" smtClean="0"/>
              <a:t> </a:t>
            </a:r>
            <a:r>
              <a:rPr lang="en-US" sz="1400" dirty="0" err="1" smtClean="0"/>
              <a:t>თქვენს</a:t>
            </a:r>
            <a:r>
              <a:rPr lang="en-US" sz="1400" dirty="0" smtClean="0"/>
              <a:t> </a:t>
            </a:r>
            <a:r>
              <a:rPr lang="en-US" sz="1400" dirty="0" err="1" smtClean="0"/>
              <a:t>სტუმარს</a:t>
            </a:r>
            <a:r>
              <a:rPr lang="en-US" sz="1400" dirty="0" smtClean="0"/>
              <a:t> </a:t>
            </a:r>
            <a:r>
              <a:rPr lang="en-US" sz="1400" dirty="0" err="1" smtClean="0"/>
              <a:t>გარკვევას</a:t>
            </a:r>
            <a:r>
              <a:rPr lang="en-US" sz="1400" dirty="0" smtClean="0"/>
              <a:t> </a:t>
            </a:r>
            <a:r>
              <a:rPr lang="en-US" sz="1400" dirty="0" err="1" smtClean="0"/>
              <a:t>გაუადვილებს</a:t>
            </a:r>
            <a:r>
              <a:rPr lang="en-US" sz="1400" dirty="0" smtClean="0"/>
              <a:t>:</a:t>
            </a:r>
          </a:p>
          <a:p>
            <a:pPr>
              <a:buNone/>
            </a:pPr>
            <a:r>
              <a:rPr lang="en-US" sz="1400" dirty="0" smtClean="0"/>
              <a:t> </a:t>
            </a:r>
          </a:p>
          <a:p>
            <a:pPr>
              <a:buNone/>
            </a:pPr>
            <a:r>
              <a:rPr lang="en-US" sz="1400" b="1" i="1" dirty="0" smtClean="0"/>
              <a:t>&lt;</a:t>
            </a:r>
            <a:r>
              <a:rPr lang="en-US" sz="1400" b="1" i="1" dirty="0" err="1" smtClean="0"/>
              <a:t>img</a:t>
            </a:r>
            <a:r>
              <a:rPr lang="en-US" sz="1400" b="1" i="1" dirty="0" smtClean="0"/>
              <a:t> </a:t>
            </a:r>
            <a:r>
              <a:rPr lang="en-US" sz="1400" b="1" i="1" dirty="0" err="1" smtClean="0"/>
              <a:t>src</a:t>
            </a:r>
            <a:r>
              <a:rPr lang="en-US" sz="1400" b="1" i="1" dirty="0" smtClean="0"/>
              <a:t>="</a:t>
            </a:r>
            <a:r>
              <a:rPr lang="en-US" sz="1400" b="1" i="1" dirty="0" err="1" smtClean="0"/>
              <a:t>mapcircle.gif</a:t>
            </a:r>
            <a:r>
              <a:rPr lang="en-US" sz="1400" b="1" i="1" dirty="0" smtClean="0"/>
              <a:t>" </a:t>
            </a:r>
            <a:r>
              <a:rPr lang="en-US" sz="1400" b="1" i="1" dirty="0" err="1" smtClean="0"/>
              <a:t>usemap</a:t>
            </a:r>
            <a:r>
              <a:rPr lang="en-US" sz="1400" b="1" i="1" dirty="0" smtClean="0"/>
              <a:t>="#რუკა2“</a:t>
            </a:r>
            <a:r>
              <a:rPr lang="ka-GE" sz="1400" b="1" i="1" dirty="0" smtClean="0"/>
              <a:t>/</a:t>
            </a:r>
            <a:r>
              <a:rPr lang="en-US" sz="1400" b="1" i="1" dirty="0" smtClean="0"/>
              <a:t>&gt;</a:t>
            </a:r>
            <a:endParaRPr lang="en-US" sz="1400" dirty="0" smtClean="0"/>
          </a:p>
          <a:p>
            <a:pPr>
              <a:buNone/>
            </a:pPr>
            <a:r>
              <a:rPr lang="en-US" sz="1400" dirty="0" smtClean="0"/>
              <a:t> </a:t>
            </a:r>
          </a:p>
          <a:p>
            <a:pPr>
              <a:buNone/>
            </a:pPr>
            <a:r>
              <a:rPr lang="en-US" sz="1400" dirty="0" smtClean="0"/>
              <a:t>... </a:t>
            </a:r>
            <a:r>
              <a:rPr lang="en-US" sz="1400" dirty="0" err="1" smtClean="0"/>
              <a:t>ტექსტი</a:t>
            </a:r>
            <a:r>
              <a:rPr lang="en-US" sz="1400" dirty="0" smtClean="0"/>
              <a:t>, </a:t>
            </a:r>
            <a:r>
              <a:rPr lang="en-US" sz="1400" dirty="0" err="1" smtClean="0"/>
              <a:t>სურათები</a:t>
            </a:r>
            <a:r>
              <a:rPr lang="en-US" sz="1400" dirty="0" smtClean="0"/>
              <a:t>, </a:t>
            </a:r>
            <a:r>
              <a:rPr lang="en-US" sz="1400" dirty="0" err="1" smtClean="0"/>
              <a:t>ბმულები</a:t>
            </a:r>
            <a:r>
              <a:rPr lang="en-US" sz="1400" dirty="0" smtClean="0"/>
              <a:t> </a:t>
            </a:r>
            <a:r>
              <a:rPr lang="en-US" sz="1400" dirty="0" err="1" smtClean="0"/>
              <a:t>ან</a:t>
            </a:r>
            <a:r>
              <a:rPr lang="en-US" sz="1400" dirty="0" smtClean="0"/>
              <a:t> </a:t>
            </a:r>
            <a:r>
              <a:rPr lang="en-US" sz="1400" dirty="0" err="1" smtClean="0"/>
              <a:t>არაფერი</a:t>
            </a:r>
            <a:r>
              <a:rPr lang="en-US" sz="1400" dirty="0" smtClean="0"/>
              <a:t>...</a:t>
            </a:r>
          </a:p>
          <a:p>
            <a:pPr>
              <a:buNone/>
            </a:pPr>
            <a:r>
              <a:rPr lang="en-US" sz="1400" dirty="0" smtClean="0"/>
              <a:t> </a:t>
            </a:r>
          </a:p>
          <a:p>
            <a:pPr>
              <a:buNone/>
            </a:pPr>
            <a:r>
              <a:rPr lang="en-US" sz="1400" b="1" i="1" dirty="0" smtClean="0"/>
              <a:t>&lt;map name="რუკა2"&gt;</a:t>
            </a:r>
            <a:endParaRPr lang="en-US" sz="1400" dirty="0" smtClean="0"/>
          </a:p>
          <a:p>
            <a:pPr>
              <a:buNone/>
            </a:pPr>
            <a:r>
              <a:rPr lang="en-US" sz="1400" b="1" i="1" dirty="0" smtClean="0"/>
              <a:t>&lt;area </a:t>
            </a:r>
            <a:r>
              <a:rPr lang="en-US" sz="1400" b="1" i="1" dirty="0" err="1" smtClean="0"/>
              <a:t>href</a:t>
            </a:r>
            <a:r>
              <a:rPr lang="en-US" sz="1400" b="1" i="1" dirty="0" smtClean="0"/>
              <a:t>="map_result2.html" shape="circle" </a:t>
            </a:r>
            <a:r>
              <a:rPr lang="en-US" sz="1400" b="1" i="1" dirty="0" err="1" smtClean="0"/>
              <a:t>coords</a:t>
            </a:r>
            <a:r>
              <a:rPr lang="en-US" sz="1400" b="1" i="1" dirty="0" smtClean="0"/>
              <a:t>="46,48,35" alt="</a:t>
            </a:r>
            <a:r>
              <a:rPr lang="en-US" sz="1400" b="1" i="1" dirty="0" err="1" smtClean="0"/>
              <a:t>პატარა</a:t>
            </a:r>
            <a:r>
              <a:rPr lang="en-US" sz="1400" b="1" i="1" dirty="0" smtClean="0"/>
              <a:t> </a:t>
            </a:r>
            <a:r>
              <a:rPr lang="en-US" sz="1400" b="1" i="1" dirty="0" err="1" smtClean="0"/>
              <a:t>წრეწირი</a:t>
            </a:r>
            <a:r>
              <a:rPr lang="en-US" sz="1400" b="1" i="1" dirty="0" smtClean="0"/>
              <a:t>"&gt;</a:t>
            </a:r>
            <a:endParaRPr lang="en-US" sz="1400" dirty="0" smtClean="0"/>
          </a:p>
          <a:p>
            <a:pPr>
              <a:buNone/>
            </a:pPr>
            <a:r>
              <a:rPr lang="en-US" sz="1400" b="1" i="1" dirty="0" smtClean="0"/>
              <a:t>&lt;/map&gt;</a:t>
            </a:r>
            <a:endParaRPr lang="en-US" sz="1400" dirty="0" smtClean="0"/>
          </a:p>
          <a:p>
            <a:pPr>
              <a:buNone/>
            </a:pPr>
            <a:r>
              <a:rPr lang="en-US" sz="1400" dirty="0" smtClean="0"/>
              <a:t> </a:t>
            </a:r>
          </a:p>
          <a:p>
            <a:pPr>
              <a:buNone/>
            </a:pPr>
            <a:r>
              <a:rPr lang="en-US" sz="1400" dirty="0" smtClean="0"/>
              <a:t> </a:t>
            </a:r>
          </a:p>
        </p:txBody>
      </p:sp>
    </p:spTree>
    <p:extLst>
      <p:ext uri="{BB962C8B-B14F-4D97-AF65-F5344CB8AC3E}">
        <p14:creationId xmlns:p14="http://schemas.microsoft.com/office/powerpoint/2010/main" val="132326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Autofit/>
          </a:bodyPr>
          <a:lstStyle/>
          <a:p>
            <a:pPr algn="ctr">
              <a:buNone/>
            </a:pPr>
            <a:r>
              <a:rPr lang="ka-GE" sz="1400" b="1" dirty="0" smtClean="0"/>
              <a:t>მრავალკუთხედები</a:t>
            </a:r>
            <a:endParaRPr lang="en-US" sz="1400" dirty="0" smtClean="0"/>
          </a:p>
          <a:p>
            <a:pPr>
              <a:buNone/>
            </a:pPr>
            <a:r>
              <a:rPr lang="en-US" sz="1400" dirty="0" smtClean="0"/>
              <a:t> </a:t>
            </a:r>
            <a:r>
              <a:rPr lang="ka-GE" sz="1400" dirty="0" smtClean="0"/>
              <a:t>	</a:t>
            </a:r>
            <a:r>
              <a:rPr lang="en-US" sz="1400" dirty="0" err="1" smtClean="0"/>
              <a:t>როგორც</a:t>
            </a:r>
            <a:r>
              <a:rPr lang="en-US" sz="1400" dirty="0" smtClean="0"/>
              <a:t> </a:t>
            </a:r>
            <a:r>
              <a:rPr lang="en-US" sz="1400" dirty="0" err="1" smtClean="0"/>
              <a:t>ვიცით</a:t>
            </a:r>
            <a:r>
              <a:rPr lang="en-US" sz="1400" dirty="0" smtClean="0"/>
              <a:t>, </a:t>
            </a:r>
            <a:r>
              <a:rPr lang="en-US" sz="1400" dirty="0" err="1" smtClean="0"/>
              <a:t>მრავალკუთხედებში</a:t>
            </a:r>
            <a:r>
              <a:rPr lang="en-US" sz="1400" dirty="0" smtClean="0"/>
              <a:t> </a:t>
            </a:r>
            <a:r>
              <a:rPr lang="en-US" sz="1400" dirty="0" err="1" smtClean="0"/>
              <a:t>კოორდინატების</a:t>
            </a:r>
            <a:r>
              <a:rPr lang="en-US" sz="1400" dirty="0" smtClean="0"/>
              <a:t> </a:t>
            </a:r>
            <a:r>
              <a:rPr lang="en-US" sz="1400" dirty="0" err="1" smtClean="0"/>
              <a:t>რაოდენობა</a:t>
            </a:r>
            <a:r>
              <a:rPr lang="en-US" sz="1400" dirty="0" smtClean="0"/>
              <a:t> </a:t>
            </a:r>
            <a:r>
              <a:rPr lang="en-US" sz="1400" dirty="0" err="1" smtClean="0"/>
              <a:t>შეზღუდული</a:t>
            </a:r>
            <a:r>
              <a:rPr lang="en-US" sz="1400" dirty="0" smtClean="0"/>
              <a:t> </a:t>
            </a:r>
            <a:r>
              <a:rPr lang="en-US" sz="1400" dirty="0" err="1" smtClean="0"/>
              <a:t>არაა</a:t>
            </a:r>
            <a:r>
              <a:rPr lang="en-US" sz="1400" dirty="0" smtClean="0"/>
              <a:t>. </a:t>
            </a:r>
            <a:r>
              <a:rPr lang="en-US" sz="1400" dirty="0" err="1" smtClean="0"/>
              <a:t>ასე</a:t>
            </a:r>
            <a:r>
              <a:rPr lang="en-US" sz="1400" dirty="0" smtClean="0"/>
              <a:t> </a:t>
            </a:r>
            <a:r>
              <a:rPr lang="en-US" sz="1400" dirty="0" err="1" smtClean="0"/>
              <a:t>რომ</a:t>
            </a:r>
            <a:r>
              <a:rPr lang="en-US" sz="1400" dirty="0" smtClean="0"/>
              <a:t>, </a:t>
            </a:r>
            <a:r>
              <a:rPr lang="en-US" sz="1400" dirty="0" err="1" smtClean="0"/>
              <a:t>შეგვიძლია</a:t>
            </a:r>
            <a:r>
              <a:rPr lang="en-US" sz="1400" dirty="0" smtClean="0"/>
              <a:t> </a:t>
            </a:r>
            <a:r>
              <a:rPr lang="en-US" sz="1400" dirty="0" err="1" smtClean="0"/>
              <a:t>ნებისმიერი</a:t>
            </a:r>
            <a:r>
              <a:rPr lang="en-US" sz="1400" dirty="0" smtClean="0"/>
              <a:t> </a:t>
            </a:r>
            <a:r>
              <a:rPr lang="en-US" sz="1400" dirty="0" err="1" smtClean="0"/>
              <a:t>ორგანზომილებიანი</a:t>
            </a:r>
            <a:r>
              <a:rPr lang="en-US" sz="1400" dirty="0" smtClean="0"/>
              <a:t> </a:t>
            </a:r>
            <a:r>
              <a:rPr lang="en-US" sz="1400" dirty="0" err="1" smtClean="0"/>
              <a:t>ფიგურა</a:t>
            </a:r>
            <a:r>
              <a:rPr lang="en-US" sz="1400" dirty="0" smtClean="0"/>
              <a:t> </a:t>
            </a:r>
            <a:r>
              <a:rPr lang="en-US" sz="1400" dirty="0" err="1" smtClean="0"/>
              <a:t>შევქმნათ</a:t>
            </a:r>
            <a:r>
              <a:rPr lang="en-US" sz="1400" dirty="0" smtClean="0"/>
              <a:t>. </a:t>
            </a:r>
            <a:r>
              <a:rPr lang="en-US" sz="1400" dirty="0" err="1" smtClean="0"/>
              <a:t>შექმნის</a:t>
            </a:r>
            <a:r>
              <a:rPr lang="en-US" sz="1400" dirty="0" smtClean="0"/>
              <a:t> </a:t>
            </a:r>
            <a:r>
              <a:rPr lang="en-US" sz="1400" dirty="0" err="1" smtClean="0"/>
              <a:t>პრინციპი</a:t>
            </a:r>
            <a:r>
              <a:rPr lang="en-US" sz="1400" dirty="0" smtClean="0"/>
              <a:t> </a:t>
            </a:r>
            <a:r>
              <a:rPr lang="en-US" sz="1400" dirty="0" err="1" smtClean="0"/>
              <a:t>კი</a:t>
            </a:r>
            <a:r>
              <a:rPr lang="en-US" sz="1400" dirty="0" smtClean="0"/>
              <a:t> </a:t>
            </a:r>
            <a:r>
              <a:rPr lang="en-US" sz="1400" dirty="0" err="1" smtClean="0"/>
              <a:t>მარტივია</a:t>
            </a:r>
            <a:r>
              <a:rPr lang="en-US" sz="1400" dirty="0" smtClean="0"/>
              <a:t>: </a:t>
            </a:r>
            <a:r>
              <a:rPr lang="en-US" sz="1400" dirty="0" err="1" smtClean="0"/>
              <a:t>თქვენ</a:t>
            </a:r>
            <a:r>
              <a:rPr lang="en-US" sz="1400" dirty="0" smtClean="0"/>
              <a:t> </a:t>
            </a:r>
            <a:r>
              <a:rPr lang="en-US" sz="1400" dirty="0" err="1" smtClean="0"/>
              <a:t>წერთ</a:t>
            </a:r>
            <a:r>
              <a:rPr lang="en-US" sz="1400" dirty="0" smtClean="0"/>
              <a:t> </a:t>
            </a:r>
            <a:r>
              <a:rPr lang="en-US" sz="1400" dirty="0" err="1" smtClean="0"/>
              <a:t>კოორდინატებს</a:t>
            </a:r>
            <a:r>
              <a:rPr lang="en-US" sz="1400" dirty="0" smtClean="0"/>
              <a:t>, </a:t>
            </a:r>
            <a:r>
              <a:rPr lang="ka-GE" sz="1400" b="1" i="1" dirty="0" smtClean="0"/>
              <a:t>HTML</a:t>
            </a:r>
            <a:r>
              <a:rPr lang="ka-GE" sz="1400" dirty="0" smtClean="0"/>
              <a:t> </a:t>
            </a:r>
            <a:r>
              <a:rPr lang="en-US" sz="1400" dirty="0" err="1" smtClean="0"/>
              <a:t>კი</a:t>
            </a:r>
            <a:r>
              <a:rPr lang="en-US" sz="1400" dirty="0" smtClean="0"/>
              <a:t> </a:t>
            </a:r>
            <a:r>
              <a:rPr lang="en-US" sz="1400" dirty="0" err="1" smtClean="0"/>
              <a:t>მიმდევრობით</a:t>
            </a:r>
            <a:r>
              <a:rPr lang="en-US" sz="1400" dirty="0" smtClean="0"/>
              <a:t> </a:t>
            </a:r>
            <a:r>
              <a:rPr lang="en-US" sz="1400" dirty="0" err="1" smtClean="0"/>
              <a:t>აერთებს</a:t>
            </a:r>
            <a:r>
              <a:rPr lang="en-US" sz="1400" dirty="0" smtClean="0"/>
              <a:t> </a:t>
            </a:r>
            <a:r>
              <a:rPr lang="en-US" sz="1400" dirty="0" err="1" smtClean="0"/>
              <a:t>მათ</a:t>
            </a:r>
            <a:r>
              <a:rPr lang="en-US" sz="1400" dirty="0" smtClean="0"/>
              <a:t>. </a:t>
            </a:r>
            <a:r>
              <a:rPr lang="en-US" sz="1400" dirty="0" err="1" smtClean="0"/>
              <a:t>საბოლოოდ</a:t>
            </a:r>
            <a:r>
              <a:rPr lang="en-US" sz="1400" dirty="0" smtClean="0"/>
              <a:t> </a:t>
            </a:r>
            <a:r>
              <a:rPr lang="en-US" sz="1400" dirty="0" err="1" smtClean="0"/>
              <a:t>კი</a:t>
            </a:r>
            <a:r>
              <a:rPr lang="en-US" sz="1400" dirty="0" smtClean="0"/>
              <a:t> </a:t>
            </a:r>
            <a:r>
              <a:rPr lang="en-US" sz="1400" dirty="0" err="1" smtClean="0"/>
              <a:t>სასურველი</a:t>
            </a:r>
            <a:r>
              <a:rPr lang="en-US" sz="1400" dirty="0" smtClean="0"/>
              <a:t> </a:t>
            </a:r>
            <a:r>
              <a:rPr lang="en-US" sz="1400" dirty="0" err="1" smtClean="0"/>
              <a:t>ფიგურა</a:t>
            </a:r>
            <a:r>
              <a:rPr lang="en-US" sz="1400" dirty="0" smtClean="0"/>
              <a:t> </a:t>
            </a:r>
            <a:r>
              <a:rPr lang="en-US" sz="1400" dirty="0" err="1" smtClean="0"/>
              <a:t>მიიღება</a:t>
            </a:r>
            <a:r>
              <a:rPr lang="en-US" sz="1400" dirty="0" smtClean="0"/>
              <a:t>.</a:t>
            </a:r>
          </a:p>
          <a:p>
            <a:pPr>
              <a:buNone/>
            </a:pPr>
            <a:r>
              <a:rPr lang="ka-GE" sz="1400" dirty="0" smtClean="0"/>
              <a:t> </a:t>
            </a:r>
            <a:r>
              <a:rPr lang="en-US" sz="1400" b="1" i="1" dirty="0" smtClean="0"/>
              <a:t>&lt;map&gt;&lt;area shape="poly" </a:t>
            </a:r>
            <a:r>
              <a:rPr lang="en-US" sz="1400" b="1" i="1" dirty="0" err="1" smtClean="0"/>
              <a:t>coords</a:t>
            </a:r>
            <a:r>
              <a:rPr lang="en-US" sz="1400" b="1" i="1" dirty="0" smtClean="0"/>
              <a:t>="x1,y1,x2,y2,...,</a:t>
            </a:r>
            <a:r>
              <a:rPr lang="en-US" sz="1400" b="1" i="1" dirty="0" err="1" smtClean="0"/>
              <a:t>xN,yN</a:t>
            </a:r>
            <a:r>
              <a:rPr lang="en-US" sz="1400" b="1" i="1" dirty="0" smtClean="0"/>
              <a:t>“&gt;&lt;/map&gt; </a:t>
            </a:r>
            <a:endParaRPr lang="en-US" sz="1400" dirty="0" smtClean="0"/>
          </a:p>
          <a:p>
            <a:pPr>
              <a:buNone/>
            </a:pPr>
            <a:r>
              <a:rPr lang="ka-GE" sz="1400" dirty="0" smtClean="0"/>
              <a:t>მაგალითი:</a:t>
            </a:r>
            <a:endParaRPr lang="en-US" sz="1400" dirty="0" smtClean="0"/>
          </a:p>
          <a:p>
            <a:pPr>
              <a:buNone/>
            </a:pPr>
            <a:r>
              <a:rPr lang="en-US" sz="1400" b="1" i="1" dirty="0" smtClean="0"/>
              <a:t>&lt;</a:t>
            </a:r>
            <a:r>
              <a:rPr lang="en-US" sz="1400" b="1" i="1" dirty="0" err="1" smtClean="0"/>
              <a:t>img</a:t>
            </a:r>
            <a:r>
              <a:rPr lang="en-US" sz="1400" b="1" i="1" dirty="0" smtClean="0"/>
              <a:t> </a:t>
            </a:r>
            <a:r>
              <a:rPr lang="en-US" sz="1400" b="1" i="1" dirty="0" err="1" smtClean="0"/>
              <a:t>src</a:t>
            </a:r>
            <a:r>
              <a:rPr lang="en-US" sz="1400" b="1" i="1" dirty="0" smtClean="0"/>
              <a:t>="</a:t>
            </a:r>
            <a:r>
              <a:rPr lang="en-US" sz="1400" b="1" i="1" dirty="0" err="1" smtClean="0"/>
              <a:t>mappoly.gif</a:t>
            </a:r>
            <a:r>
              <a:rPr lang="en-US" sz="1400" b="1" i="1" dirty="0" smtClean="0"/>
              <a:t>" </a:t>
            </a:r>
            <a:r>
              <a:rPr lang="en-US" sz="1400" b="1" i="1" dirty="0" err="1" smtClean="0"/>
              <a:t>usemap</a:t>
            </a:r>
            <a:r>
              <a:rPr lang="en-US" sz="1400" b="1" i="1" dirty="0" smtClean="0"/>
              <a:t>="#რუკა3“/&gt;</a:t>
            </a:r>
            <a:endParaRPr lang="en-US" sz="1400" dirty="0" smtClean="0"/>
          </a:p>
          <a:p>
            <a:pPr>
              <a:buNone/>
            </a:pPr>
            <a:r>
              <a:rPr lang="en-US" sz="1400" b="1" i="1" dirty="0" smtClean="0"/>
              <a:t>... </a:t>
            </a:r>
            <a:r>
              <a:rPr lang="en-US" sz="1400" b="1" i="1" dirty="0" err="1" smtClean="0"/>
              <a:t>ტექსტი</a:t>
            </a:r>
            <a:r>
              <a:rPr lang="en-US" sz="1400" b="1" i="1" dirty="0" smtClean="0"/>
              <a:t>, </a:t>
            </a:r>
            <a:r>
              <a:rPr lang="en-US" sz="1400" b="1" i="1" dirty="0" err="1" smtClean="0"/>
              <a:t>სურათები</a:t>
            </a:r>
            <a:r>
              <a:rPr lang="en-US" sz="1400" b="1" i="1" dirty="0" smtClean="0"/>
              <a:t>, </a:t>
            </a:r>
            <a:r>
              <a:rPr lang="en-US" sz="1400" b="1" i="1" dirty="0" err="1" smtClean="0"/>
              <a:t>ბმულები</a:t>
            </a:r>
            <a:r>
              <a:rPr lang="en-US" sz="1400" b="1" i="1" dirty="0" smtClean="0"/>
              <a:t> </a:t>
            </a:r>
            <a:r>
              <a:rPr lang="en-US" sz="1400" b="1" i="1" dirty="0" err="1" smtClean="0"/>
              <a:t>ან</a:t>
            </a:r>
            <a:r>
              <a:rPr lang="en-US" sz="1400" b="1" i="1" dirty="0" smtClean="0"/>
              <a:t> </a:t>
            </a:r>
            <a:r>
              <a:rPr lang="en-US" sz="1400" b="1" i="1" dirty="0" err="1" smtClean="0"/>
              <a:t>არაფერი</a:t>
            </a:r>
            <a:r>
              <a:rPr lang="en-US" sz="1400" b="1" i="1" dirty="0" smtClean="0"/>
              <a:t>...</a:t>
            </a:r>
            <a:endParaRPr lang="en-US" sz="1400" dirty="0" smtClean="0"/>
          </a:p>
          <a:p>
            <a:pPr>
              <a:buNone/>
            </a:pPr>
            <a:r>
              <a:rPr lang="en-US" sz="1400" b="1" i="1" dirty="0" smtClean="0"/>
              <a:t>&lt;map name="რუკა3"&gt;</a:t>
            </a:r>
            <a:endParaRPr lang="en-US" sz="1400" dirty="0" smtClean="0"/>
          </a:p>
          <a:p>
            <a:pPr>
              <a:buNone/>
            </a:pPr>
            <a:r>
              <a:rPr lang="en-US" sz="1400" b="1" i="1" dirty="0" smtClean="0"/>
              <a:t>&lt;area </a:t>
            </a:r>
            <a:r>
              <a:rPr lang="en-US" sz="1400" b="1" i="1" dirty="0" err="1" smtClean="0"/>
              <a:t>href</a:t>
            </a:r>
            <a:r>
              <a:rPr lang="en-US" sz="1400" b="1" i="1" dirty="0" smtClean="0"/>
              <a:t>="map_result3.html" shape="poly" </a:t>
            </a:r>
            <a:r>
              <a:rPr lang="en-US" sz="1400" b="1" i="1" dirty="0" err="1" smtClean="0"/>
              <a:t>coords</a:t>
            </a:r>
            <a:r>
              <a:rPr lang="en-US" sz="1400" b="1" i="1" dirty="0" smtClean="0"/>
              <a:t>="168,9,232,29,200,97,223,129,153,119"&gt;</a:t>
            </a:r>
            <a:endParaRPr lang="en-US" sz="1400" dirty="0" smtClean="0"/>
          </a:p>
          <a:p>
            <a:pPr>
              <a:buNone/>
            </a:pPr>
            <a:r>
              <a:rPr lang="en-US" sz="1400" b="1" i="1" dirty="0" smtClean="0"/>
              <a:t>&lt;/map&gt;</a:t>
            </a:r>
            <a:endParaRPr lang="en-US" sz="1400" dirty="0" smtClean="0"/>
          </a:p>
          <a:p>
            <a:pPr>
              <a:buNone/>
            </a:pPr>
            <a:r>
              <a:rPr lang="ka-GE" sz="1400" dirty="0" smtClean="0"/>
              <a:t>10 კოორდინატი გვაქვს, ე.ი. უნდა მივიღოთ ? ...</a:t>
            </a:r>
          </a:p>
          <a:p>
            <a:pPr>
              <a:buNone/>
            </a:pPr>
            <a:endParaRPr lang="en-US" sz="1400" dirty="0" smtClean="0"/>
          </a:p>
          <a:p>
            <a:pPr>
              <a:buNone/>
            </a:pPr>
            <a:r>
              <a:rPr lang="ka-GE" sz="1400" dirty="0" smtClean="0"/>
              <a:t>ახლა კი ცოტა რუკების თავისებურებებზე: </a:t>
            </a:r>
            <a:endParaRPr lang="en-US" sz="1400" dirty="0" smtClean="0"/>
          </a:p>
          <a:p>
            <a:pPr>
              <a:buNone/>
            </a:pPr>
            <a:r>
              <a:rPr lang="ka-GE" sz="1400" dirty="0" smtClean="0"/>
              <a:t>1 - რა თქმა უნდა, ერთდროულად შეიძლება ორი ან მეტი არეს ერთად გამოყენება: </a:t>
            </a:r>
          </a:p>
          <a:p>
            <a:pPr>
              <a:buNone/>
            </a:pPr>
            <a:r>
              <a:rPr lang="ka-GE" sz="1400" b="1" i="1" dirty="0" smtClean="0"/>
              <a:t>&lt;img src="mappoly.gif" usemap="#რუკა3“</a:t>
            </a:r>
            <a:r>
              <a:rPr lang="en-US" sz="1400" b="1" i="1" dirty="0" smtClean="0"/>
              <a:t>/</a:t>
            </a:r>
            <a:r>
              <a:rPr lang="ka-GE" sz="1400" b="1" i="1" dirty="0" smtClean="0"/>
              <a:t>&gt;</a:t>
            </a:r>
            <a:r>
              <a:rPr lang="ka-GE" sz="1400" dirty="0" smtClean="0"/>
              <a:t> ... ტექსტი, სურათები, ბმულები ან არაფერი...</a:t>
            </a:r>
            <a:r>
              <a:rPr lang="en-US" sz="1400" dirty="0" smtClean="0"/>
              <a:t> </a:t>
            </a:r>
            <a:r>
              <a:rPr lang="ka-GE" sz="1400" dirty="0" smtClean="0"/>
              <a:t> </a:t>
            </a:r>
            <a:endParaRPr lang="en-US" sz="1400" dirty="0" smtClean="0"/>
          </a:p>
          <a:p>
            <a:pPr>
              <a:buNone/>
            </a:pPr>
            <a:r>
              <a:rPr lang="en-US" sz="1400" b="1" i="1" dirty="0" smtClean="0"/>
              <a:t>&lt;map name="რუკა3"&gt;</a:t>
            </a:r>
            <a:endParaRPr lang="en-US" sz="1400" dirty="0" smtClean="0"/>
          </a:p>
          <a:p>
            <a:pPr>
              <a:buNone/>
            </a:pPr>
            <a:r>
              <a:rPr lang="en-US" sz="1400" b="1" i="1" dirty="0" smtClean="0"/>
              <a:t>&lt;area </a:t>
            </a:r>
            <a:r>
              <a:rPr lang="en-US" sz="1400" b="1" i="1" dirty="0" err="1" smtClean="0"/>
              <a:t>href</a:t>
            </a:r>
            <a:r>
              <a:rPr lang="en-US" sz="1400" b="1" i="1" dirty="0" smtClean="0"/>
              <a:t>="map_result3.html" shape="circle" </a:t>
            </a:r>
            <a:r>
              <a:rPr lang="en-US" sz="1400" b="1" i="1" dirty="0" err="1" smtClean="0"/>
              <a:t>coords</a:t>
            </a:r>
            <a:r>
              <a:rPr lang="en-US" sz="1400" b="1" i="1" dirty="0" smtClean="0"/>
              <a:t>="46,48,35,"&gt;</a:t>
            </a:r>
            <a:endParaRPr lang="en-US" sz="1400" dirty="0" smtClean="0"/>
          </a:p>
          <a:p>
            <a:pPr>
              <a:buNone/>
            </a:pPr>
            <a:r>
              <a:rPr lang="en-US" sz="1400" b="1" i="1" dirty="0" smtClean="0"/>
              <a:t>&lt;area </a:t>
            </a:r>
            <a:r>
              <a:rPr lang="en-US" sz="1400" b="1" i="1" dirty="0" err="1" smtClean="0"/>
              <a:t>href</a:t>
            </a:r>
            <a:r>
              <a:rPr lang="en-US" sz="1400" b="1" i="1" dirty="0" smtClean="0"/>
              <a:t>="map_result3.html" shape="poly" </a:t>
            </a:r>
            <a:r>
              <a:rPr lang="en-US" sz="1400" b="1" i="1" dirty="0" err="1" smtClean="0"/>
              <a:t>coords</a:t>
            </a:r>
            <a:r>
              <a:rPr lang="en-US" sz="1400" b="1" i="1" dirty="0" smtClean="0"/>
              <a:t>="168,9,232,29,200,97,223,129,153,119"&gt;</a:t>
            </a:r>
            <a:endParaRPr lang="en-US" sz="1400" dirty="0" smtClean="0"/>
          </a:p>
          <a:p>
            <a:pPr>
              <a:buNone/>
            </a:pPr>
            <a:r>
              <a:rPr lang="en-US" sz="1400" b="1" i="1" dirty="0" smtClean="0"/>
              <a:t>&lt;/map&gt; </a:t>
            </a:r>
            <a:r>
              <a:rPr lang="ka-GE" sz="1400" b="1" i="1" dirty="0" smtClean="0"/>
              <a:t> </a:t>
            </a:r>
            <a:endParaRPr lang="en-US" sz="1400" dirty="0" smtClean="0"/>
          </a:p>
          <a:p>
            <a:pPr>
              <a:buNone/>
            </a:pPr>
            <a:r>
              <a:rPr lang="ka-GE" sz="1400" dirty="0" smtClean="0"/>
              <a:t>2 - შეიძლება მოხდეს ისე, რომ არეებმა ერთმანეთი გადაკვეთოს. უბრალოდ იმოქმედებს იმ არეს ბმული, რომელიც სიაში პირველია. </a:t>
            </a:r>
          </a:p>
          <a:p>
            <a:pPr>
              <a:buNone/>
            </a:pPr>
            <a:r>
              <a:rPr lang="ka-GE" sz="1400" dirty="0" smtClean="0"/>
              <a:t>3 - ასოების დიდ-პატარაობას მნიშვნელობა აქვს, ანუ თუ </a:t>
            </a:r>
            <a:r>
              <a:rPr lang="ka-GE" sz="1400" b="1" i="1" dirty="0" smtClean="0"/>
              <a:t>usemap</a:t>
            </a:r>
            <a:r>
              <a:rPr lang="ka-GE" sz="1400" dirty="0" smtClean="0"/>
              <a:t>="#</a:t>
            </a:r>
            <a:r>
              <a:rPr lang="ka-GE" sz="1400" b="1" i="1" dirty="0" smtClean="0"/>
              <a:t>RUKA</a:t>
            </a:r>
            <a:r>
              <a:rPr lang="ka-GE" sz="1400" dirty="0" smtClean="0"/>
              <a:t>" და &lt;</a:t>
            </a:r>
            <a:r>
              <a:rPr lang="ka-GE" sz="1400" b="1" i="1" dirty="0" smtClean="0"/>
              <a:t>map</a:t>
            </a:r>
            <a:r>
              <a:rPr lang="ka-GE" sz="1400" dirty="0" smtClean="0"/>
              <a:t> </a:t>
            </a:r>
            <a:r>
              <a:rPr lang="ka-GE" sz="1400" b="1" i="1" dirty="0" smtClean="0"/>
              <a:t>name</a:t>
            </a:r>
            <a:r>
              <a:rPr lang="ka-GE" sz="1400" dirty="0" smtClean="0"/>
              <a:t>="</a:t>
            </a:r>
            <a:r>
              <a:rPr lang="ka-GE" sz="1400" b="1" i="1" dirty="0" smtClean="0"/>
              <a:t>ruka</a:t>
            </a:r>
            <a:r>
              <a:rPr lang="ka-GE" sz="1400" dirty="0" smtClean="0"/>
              <a:t>"&gt;, ისინი ერთმანეთთან არ დაკავშირდებიან.</a:t>
            </a:r>
            <a:endParaRPr lang="en-US" sz="1400" dirty="0" smtClean="0"/>
          </a:p>
          <a:p>
            <a:pPr>
              <a:buNone/>
            </a:pPr>
            <a:r>
              <a:rPr lang="en-US" sz="1400" dirty="0" smtClean="0"/>
              <a:t> </a:t>
            </a:r>
          </a:p>
          <a:p>
            <a:pPr>
              <a:buNone/>
            </a:pPr>
            <a:endParaRPr lang="en-US" sz="1400" dirty="0"/>
          </a:p>
        </p:txBody>
      </p:sp>
      <p:pic>
        <p:nvPicPr>
          <p:cNvPr id="8194" name="Picture 2"/>
          <p:cNvPicPr>
            <a:picLocks noChangeAspect="1" noChangeArrowheads="1"/>
          </p:cNvPicPr>
          <p:nvPr/>
        </p:nvPicPr>
        <p:blipFill>
          <a:blip r:embed="rId2"/>
          <a:srcRect/>
          <a:stretch>
            <a:fillRect/>
          </a:stretch>
        </p:blipFill>
        <p:spPr bwMode="auto">
          <a:xfrm>
            <a:off x="5929322" y="1214422"/>
            <a:ext cx="2498725" cy="1489075"/>
          </a:xfrm>
          <a:prstGeom prst="rect">
            <a:avLst/>
          </a:prstGeom>
          <a:noFill/>
          <a:ln w="9525">
            <a:noFill/>
            <a:miter lim="800000"/>
            <a:headEnd/>
            <a:tailEnd/>
          </a:ln>
        </p:spPr>
      </p:pic>
    </p:spTree>
    <p:extLst>
      <p:ext uri="{BB962C8B-B14F-4D97-AF65-F5344CB8AC3E}">
        <p14:creationId xmlns:p14="http://schemas.microsoft.com/office/powerpoint/2010/main" val="71148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52936"/>
            <a:ext cx="8229600" cy="1180728"/>
          </a:xfrm>
        </p:spPr>
        <p:txBody>
          <a:bodyPr/>
          <a:lstStyle/>
          <a:p>
            <a:pPr marL="0" indent="0" algn="ctr">
              <a:buNone/>
            </a:pPr>
            <a:r>
              <a:rPr lang="ka-GE" dirty="0" smtClean="0"/>
              <a:t>მადლობა ყურადღებისათვის!</a:t>
            </a:r>
            <a:endParaRPr lang="en-US" dirty="0"/>
          </a:p>
        </p:txBody>
      </p:sp>
    </p:spTree>
    <p:extLst>
      <p:ext uri="{BB962C8B-B14F-4D97-AF65-F5344CB8AC3E}">
        <p14:creationId xmlns:p14="http://schemas.microsoft.com/office/powerpoint/2010/main" val="412156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ka-GE" dirty="0" smtClean="0"/>
              <a:t>ფერები</a:t>
            </a:r>
            <a:endParaRPr lang="en-US" dirty="0"/>
          </a:p>
        </p:txBody>
      </p:sp>
      <p:sp>
        <p:nvSpPr>
          <p:cNvPr id="3" name="Content Placeholder 2"/>
          <p:cNvSpPr>
            <a:spLocks noGrp="1"/>
          </p:cNvSpPr>
          <p:nvPr>
            <p:ph idx="1"/>
          </p:nvPr>
        </p:nvSpPr>
        <p:spPr>
          <a:xfrm>
            <a:off x="323528" y="980728"/>
            <a:ext cx="8640960" cy="5145435"/>
          </a:xfrm>
        </p:spPr>
        <p:txBody>
          <a:bodyPr>
            <a:normAutofit/>
          </a:bodyPr>
          <a:lstStyle/>
          <a:p>
            <a:pPr marL="0" indent="0">
              <a:buNone/>
            </a:pPr>
            <a:r>
              <a:rPr lang="ka-GE" sz="1800" dirty="0" smtClean="0"/>
              <a:t>ფერები იყოფა პირველად, მეორად და</a:t>
            </a:r>
            <a:r>
              <a:rPr lang="en-US" sz="1800" dirty="0" smtClean="0"/>
              <a:t>, </a:t>
            </a:r>
            <a:r>
              <a:rPr lang="ka-GE" sz="1800" dirty="0" smtClean="0"/>
              <a:t>მესამედონის ფერებად</a:t>
            </a:r>
            <a:endParaRPr lang="en-US" sz="1800" dirty="0" smtClean="0"/>
          </a:p>
          <a:p>
            <a:pPr marL="0" indent="0">
              <a:buNone/>
            </a:pPr>
            <a:r>
              <a:rPr lang="ka-GE" sz="1800" b="1" dirty="0" smtClean="0"/>
              <a:t>პირველადი ფერები</a:t>
            </a:r>
            <a:r>
              <a:rPr lang="en-US" sz="1800" b="1" dirty="0" smtClean="0"/>
              <a:t> : </a:t>
            </a:r>
            <a:r>
              <a:rPr lang="ka-GE" sz="1800" dirty="0" smtClean="0"/>
              <a:t>წითელი, ყვითელი და ლურჯი (ისინი შესაძლებელია ფერების შერევის გარეშე მივიღოთ (ვებ ფერებისათვის მათი თექვსმეტობითი ჩაწერით ისარგებლეთ:</a:t>
            </a:r>
            <a:r>
              <a:rPr lang="en-US" sz="1800" dirty="0"/>
              <a:t> </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76648"/>
            <a:ext cx="3816424" cy="289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5407321"/>
            <a:ext cx="8496944" cy="1200329"/>
          </a:xfrm>
          <a:prstGeom prst="rect">
            <a:avLst/>
          </a:prstGeom>
        </p:spPr>
        <p:txBody>
          <a:bodyPr wrap="square">
            <a:spAutoFit/>
          </a:bodyPr>
          <a:lstStyle/>
          <a:p>
            <a:r>
              <a:rPr lang="ka-GE" b="1" dirty="0" smtClean="0"/>
              <a:t>მეორადი ფერები მიიღება პირველადების შერევით:</a:t>
            </a:r>
          </a:p>
          <a:p>
            <a:r>
              <a:rPr lang="ka-GE" dirty="0" smtClean="0"/>
              <a:t>წითელი</a:t>
            </a:r>
            <a:r>
              <a:rPr lang="en-US" dirty="0" smtClean="0"/>
              <a:t> </a:t>
            </a:r>
            <a:r>
              <a:rPr lang="en-US" dirty="0"/>
              <a:t>+ </a:t>
            </a:r>
            <a:r>
              <a:rPr lang="ka-GE" dirty="0" smtClean="0"/>
              <a:t>ყვითელი</a:t>
            </a:r>
            <a:r>
              <a:rPr lang="en-US" dirty="0" smtClean="0"/>
              <a:t> </a:t>
            </a:r>
            <a:r>
              <a:rPr lang="en-US" dirty="0"/>
              <a:t>= </a:t>
            </a:r>
            <a:r>
              <a:rPr lang="ka-GE" dirty="0" smtClean="0"/>
              <a:t>სტაფილოსფერი</a:t>
            </a:r>
            <a:r>
              <a:rPr lang="en-US" dirty="0" smtClean="0"/>
              <a:t> </a:t>
            </a:r>
            <a:r>
              <a:rPr lang="en-US" dirty="0"/>
              <a:t>(#ff9900)</a:t>
            </a:r>
          </a:p>
          <a:p>
            <a:r>
              <a:rPr lang="ka-GE" dirty="0" smtClean="0"/>
              <a:t>ყვითელი</a:t>
            </a:r>
            <a:r>
              <a:rPr lang="en-US" dirty="0" smtClean="0"/>
              <a:t> </a:t>
            </a:r>
            <a:r>
              <a:rPr lang="en-US" dirty="0"/>
              <a:t>+ </a:t>
            </a:r>
            <a:r>
              <a:rPr lang="ka-GE" dirty="0" smtClean="0"/>
              <a:t>ლურჯი</a:t>
            </a:r>
            <a:r>
              <a:rPr lang="en-US" dirty="0" smtClean="0"/>
              <a:t> </a:t>
            </a:r>
            <a:r>
              <a:rPr lang="en-US" dirty="0"/>
              <a:t>= </a:t>
            </a:r>
            <a:r>
              <a:rPr lang="ka-GE" dirty="0" smtClean="0"/>
              <a:t>მწვანე</a:t>
            </a:r>
            <a:r>
              <a:rPr lang="en-US" dirty="0" smtClean="0"/>
              <a:t> </a:t>
            </a:r>
            <a:r>
              <a:rPr lang="en-US" dirty="0"/>
              <a:t>(#00cc00)</a:t>
            </a:r>
          </a:p>
          <a:p>
            <a:r>
              <a:rPr lang="ka-GE" dirty="0" smtClean="0"/>
              <a:t>ლურჯი</a:t>
            </a:r>
            <a:r>
              <a:rPr lang="en-US" dirty="0" smtClean="0"/>
              <a:t> </a:t>
            </a:r>
            <a:r>
              <a:rPr lang="en-US" dirty="0"/>
              <a:t>+ </a:t>
            </a:r>
            <a:r>
              <a:rPr lang="ka-GE" dirty="0" smtClean="0"/>
              <a:t>წიტელი</a:t>
            </a:r>
            <a:r>
              <a:rPr lang="en-US" dirty="0" smtClean="0"/>
              <a:t> </a:t>
            </a:r>
            <a:r>
              <a:rPr lang="en-US" dirty="0"/>
              <a:t>= </a:t>
            </a:r>
            <a:r>
              <a:rPr lang="ka-GE" dirty="0" smtClean="0"/>
              <a:t>იასამნისფერი</a:t>
            </a:r>
            <a:r>
              <a:rPr lang="en-US" dirty="0" smtClean="0"/>
              <a:t> </a:t>
            </a:r>
            <a:r>
              <a:rPr lang="en-US" dirty="0"/>
              <a:t>(#660099)</a:t>
            </a:r>
          </a:p>
        </p:txBody>
      </p:sp>
    </p:spTree>
    <p:extLst>
      <p:ext uri="{BB962C8B-B14F-4D97-AF65-F5344CB8AC3E}">
        <p14:creationId xmlns:p14="http://schemas.microsoft.com/office/powerpoint/2010/main" val="983117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File:2000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56" y="404664"/>
            <a:ext cx="3714750" cy="2333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5185" y="404664"/>
            <a:ext cx="4572000" cy="2308324"/>
          </a:xfrm>
          <a:prstGeom prst="rect">
            <a:avLst/>
          </a:prstGeom>
        </p:spPr>
        <p:txBody>
          <a:bodyPr>
            <a:spAutoFit/>
          </a:bodyPr>
          <a:lstStyle/>
          <a:p>
            <a:r>
              <a:rPr lang="ka-GE" dirty="0" smtClean="0"/>
              <a:t>მესამე დონის ფერები არის შერევა მეორადი ფერებისა და განლაგებულია პირველად და მეორად ფერებს შორის ფერთა ბორბალზე</a:t>
            </a:r>
          </a:p>
          <a:p>
            <a:endParaRPr lang="ka-GE" dirty="0" smtClean="0"/>
          </a:p>
          <a:p>
            <a:r>
              <a:rPr lang="en-US" dirty="0" smtClean="0"/>
              <a:t>Tint </a:t>
            </a:r>
            <a:r>
              <a:rPr lang="en-US" dirty="0"/>
              <a:t>– </a:t>
            </a:r>
            <a:r>
              <a:rPr lang="ka-GE" dirty="0" smtClean="0"/>
              <a:t>ფერზე თეთრის შერევა</a:t>
            </a:r>
          </a:p>
          <a:p>
            <a:r>
              <a:rPr lang="en-US" dirty="0" smtClean="0"/>
              <a:t>Tone </a:t>
            </a:r>
            <a:r>
              <a:rPr lang="en-US" dirty="0"/>
              <a:t>– </a:t>
            </a:r>
            <a:r>
              <a:rPr lang="ka-GE" dirty="0"/>
              <a:t>ფერზე </a:t>
            </a:r>
            <a:r>
              <a:rPr lang="ka-GE" dirty="0" smtClean="0"/>
              <a:t>ნაცრისფერის შერევა</a:t>
            </a:r>
          </a:p>
          <a:p>
            <a:r>
              <a:rPr lang="en-US" dirty="0" smtClean="0"/>
              <a:t>Shade </a:t>
            </a:r>
            <a:r>
              <a:rPr lang="en-US" dirty="0"/>
              <a:t>– </a:t>
            </a:r>
            <a:r>
              <a:rPr lang="ka-GE" dirty="0"/>
              <a:t>ფერზე </a:t>
            </a:r>
            <a:r>
              <a:rPr lang="ka-GE" dirty="0" smtClean="0"/>
              <a:t>შავის შერევა</a:t>
            </a:r>
            <a:endParaRPr lang="en-US" dirty="0"/>
          </a:p>
        </p:txBody>
      </p:sp>
      <p:sp>
        <p:nvSpPr>
          <p:cNvPr id="5" name="Rectangle 4"/>
          <p:cNvSpPr/>
          <p:nvPr/>
        </p:nvSpPr>
        <p:spPr>
          <a:xfrm>
            <a:off x="467544" y="3442396"/>
            <a:ext cx="8136904" cy="1200329"/>
          </a:xfrm>
          <a:prstGeom prst="rect">
            <a:avLst/>
          </a:prstGeom>
        </p:spPr>
        <p:txBody>
          <a:bodyPr wrap="square">
            <a:spAutoFit/>
          </a:bodyPr>
          <a:lstStyle/>
          <a:p>
            <a:r>
              <a:rPr lang="ka-GE" dirty="0" smtClean="0"/>
              <a:t>ფერთა სქემები:</a:t>
            </a:r>
          </a:p>
          <a:p>
            <a:r>
              <a:rPr lang="ka-GE" b="1" dirty="0" smtClean="0"/>
              <a:t>მონოქრომატული (</a:t>
            </a:r>
            <a:r>
              <a:rPr lang="en-US" b="1" dirty="0" smtClean="0"/>
              <a:t>monochromatic</a:t>
            </a:r>
            <a:r>
              <a:rPr lang="ka-GE" b="1" dirty="0" smtClean="0"/>
              <a:t>)ფერის სქემა</a:t>
            </a:r>
            <a:endParaRPr lang="en-US" b="1" dirty="0" smtClean="0"/>
          </a:p>
          <a:p>
            <a:endParaRPr lang="en-US" b="1" dirty="0" smtClean="0"/>
          </a:p>
          <a:p>
            <a:r>
              <a:rPr lang="ka-GE" b="1" dirty="0" smtClean="0"/>
              <a:t>წარმოადგენს ერთი ფერის გამას შერეული </a:t>
            </a:r>
            <a:r>
              <a:rPr lang="en-US" dirty="0" smtClean="0"/>
              <a:t>tint, tone </a:t>
            </a:r>
            <a:r>
              <a:rPr lang="ka-GE" dirty="0" smtClean="0"/>
              <a:t>და</a:t>
            </a:r>
            <a:r>
              <a:rPr lang="en-US" dirty="0" smtClean="0"/>
              <a:t> shade</a:t>
            </a:r>
            <a:endParaRPr lang="en-US" dirty="0"/>
          </a:p>
        </p:txBody>
      </p:sp>
      <p:pic>
        <p:nvPicPr>
          <p:cNvPr id="29700" name="Picture 4" descr="File:40000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849" y="5602471"/>
            <a:ext cx="6048672" cy="38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a-GE" b="1" dirty="0" smtClean="0"/>
              <a:t>მოპირდაპირე ფერთა სქემა</a:t>
            </a:r>
            <a:r>
              <a:rPr lang="en-US" b="1" dirty="0"/>
              <a:t/>
            </a:r>
            <a:br>
              <a:rPr lang="en-US" b="1" dirty="0"/>
            </a:br>
            <a:endParaRPr lang="en-US" dirty="0"/>
          </a:p>
        </p:txBody>
      </p:sp>
      <p:pic>
        <p:nvPicPr>
          <p:cNvPr id="30722" name="Picture 2" descr="Complementary colour sche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894" y="1124744"/>
            <a:ext cx="5184576" cy="13160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2492896"/>
            <a:ext cx="8064896" cy="369332"/>
          </a:xfrm>
          <a:prstGeom prst="rect">
            <a:avLst/>
          </a:prstGeom>
        </p:spPr>
        <p:txBody>
          <a:bodyPr wrap="square">
            <a:spAutoFit/>
          </a:bodyPr>
          <a:lstStyle/>
          <a:p>
            <a:r>
              <a:rPr lang="ka-GE" dirty="0" smtClean="0"/>
              <a:t>ცივი და ტბილის ფერების კონტრასტისათვის</a:t>
            </a:r>
            <a:endParaRPr lang="en-US" dirty="0"/>
          </a:p>
        </p:txBody>
      </p:sp>
      <p:pic>
        <p:nvPicPr>
          <p:cNvPr id="30724" name="Picture 4" descr="Warm and cool colou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974" y="3425272"/>
            <a:ext cx="3915274" cy="343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3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47"/>
            <a:ext cx="8229600" cy="413345"/>
          </a:xfrm>
        </p:spPr>
        <p:txBody>
          <a:bodyPr>
            <a:normAutofit/>
          </a:bodyPr>
          <a:lstStyle/>
          <a:p>
            <a:r>
              <a:rPr lang="ka-GE" sz="2000" b="1" dirty="0" smtClean="0"/>
              <a:t>ტრიადა</a:t>
            </a:r>
            <a:endParaRPr lang="en-US" sz="2000" dirty="0"/>
          </a:p>
        </p:txBody>
      </p:sp>
      <p:pic>
        <p:nvPicPr>
          <p:cNvPr id="31746" name="Picture 2" descr="Triadic colou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301" y="558892"/>
            <a:ext cx="3714750"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793490"/>
            <a:ext cx="8568952" cy="923330"/>
          </a:xfrm>
          <a:prstGeom prst="rect">
            <a:avLst/>
          </a:prstGeom>
        </p:spPr>
        <p:txBody>
          <a:bodyPr wrap="square">
            <a:spAutoFit/>
          </a:bodyPr>
          <a:lstStyle/>
          <a:p>
            <a:r>
              <a:rPr lang="ka-GE" dirty="0" smtClean="0"/>
              <a:t>ფერის ტრიადული სქემაა როდესაც ირჩევ ერთ ფერს და შემდგომ კიდევ ორს ისე რომ ისინი თანაბარი მანძილით იქნან ერთმანეთისაგან დშორებული ფერთა ბორბალზე</a:t>
            </a:r>
            <a:endParaRPr lang="en-US" dirty="0"/>
          </a:p>
        </p:txBody>
      </p:sp>
      <p:sp>
        <p:nvSpPr>
          <p:cNvPr id="5" name="Rectangle 4"/>
          <p:cNvSpPr/>
          <p:nvPr/>
        </p:nvSpPr>
        <p:spPr>
          <a:xfrm>
            <a:off x="457200" y="3551713"/>
            <a:ext cx="8136904" cy="923330"/>
          </a:xfrm>
          <a:prstGeom prst="rect">
            <a:avLst/>
          </a:prstGeom>
        </p:spPr>
        <p:txBody>
          <a:bodyPr wrap="square">
            <a:spAutoFit/>
          </a:bodyPr>
          <a:lstStyle/>
          <a:p>
            <a:r>
              <a:rPr lang="ka-GE" dirty="0" smtClean="0"/>
              <a:t>ეს სქემა ასევე შეიცავს თბილ და ცივ ფერებს თუმცა ერთი ფერი იქნება დომინანტი</a:t>
            </a:r>
            <a:r>
              <a:rPr lang="en-US" dirty="0" smtClean="0"/>
              <a:t>. </a:t>
            </a:r>
            <a:r>
              <a:rPr lang="ka-GE" dirty="0" smtClean="0"/>
              <a:t>უმეტესად ეს ის ფერი იქნება რომელიც თქვენ თავიდან აარჩიეთ (თუ თბილია თბილი იქნება თუ ცივია- ცივი.</a:t>
            </a:r>
            <a:endParaRPr lang="en-US" dirty="0"/>
          </a:p>
        </p:txBody>
      </p:sp>
      <p:pic>
        <p:nvPicPr>
          <p:cNvPr id="31748" name="Picture 4" descr="File:90000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39" y="4430502"/>
            <a:ext cx="3816424" cy="242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28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522"/>
          </a:xfrm>
        </p:spPr>
        <p:txBody>
          <a:bodyPr>
            <a:normAutofit fontScale="90000"/>
          </a:bodyPr>
          <a:lstStyle/>
          <a:p>
            <a:r>
              <a:rPr lang="ka-GE" b="1" dirty="0" smtClean="0"/>
              <a:t>ტეტრაერდული ფერთა სქემა</a:t>
            </a:r>
            <a:endParaRPr lang="en-US" dirty="0"/>
          </a:p>
        </p:txBody>
      </p:sp>
      <p:sp>
        <p:nvSpPr>
          <p:cNvPr id="3" name="Content Placeholder 2"/>
          <p:cNvSpPr>
            <a:spLocks noGrp="1"/>
          </p:cNvSpPr>
          <p:nvPr>
            <p:ph idx="1"/>
          </p:nvPr>
        </p:nvSpPr>
        <p:spPr>
          <a:xfrm>
            <a:off x="405375" y="2852936"/>
            <a:ext cx="8229600" cy="1296144"/>
          </a:xfrm>
        </p:spPr>
        <p:txBody>
          <a:bodyPr>
            <a:normAutofit/>
          </a:bodyPr>
          <a:lstStyle/>
          <a:p>
            <a:pPr marL="0" indent="0">
              <a:buNone/>
            </a:pPr>
            <a:r>
              <a:rPr lang="ka-GE" sz="1800" dirty="0" smtClean="0"/>
              <a:t>რაც უფრო მეტ ფერს ვირჩევთ, მით უფრო რთულ ფერთა სქემასთან გვექნება საქმე</a:t>
            </a:r>
            <a:endParaRPr lang="en-US" sz="1800" dirty="0"/>
          </a:p>
        </p:txBody>
      </p:sp>
      <p:pic>
        <p:nvPicPr>
          <p:cNvPr id="32770" name="Picture 2" descr="Tetradic colou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44757"/>
            <a:ext cx="5594513" cy="14201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3568" y="4272677"/>
            <a:ext cx="7632848" cy="1015663"/>
          </a:xfrm>
          <a:prstGeom prst="rect">
            <a:avLst/>
          </a:prstGeom>
        </p:spPr>
        <p:txBody>
          <a:bodyPr wrap="square">
            <a:spAutoFit/>
          </a:bodyPr>
          <a:lstStyle/>
          <a:p>
            <a:r>
              <a:rPr lang="ka-GE" dirty="0" smtClean="0"/>
              <a:t>მიუხედავად იმისა რომ სქემები რთულდება ყოველი მათგანი ეფუძვნება გარკვეულ წესებს, რომლებიც ფერთა ბორბალში ზუსტადაა დაცული, ცადეთ </a:t>
            </a:r>
            <a:r>
              <a:rPr lang="en-US" sz="2400" dirty="0" smtClean="0"/>
              <a:t>http</a:t>
            </a:r>
            <a:r>
              <a:rPr lang="en-US" sz="2400" dirty="0"/>
              <a:t>://paletton.com/</a:t>
            </a:r>
          </a:p>
        </p:txBody>
      </p:sp>
    </p:spTree>
    <p:extLst>
      <p:ext uri="{BB962C8B-B14F-4D97-AF65-F5344CB8AC3E}">
        <p14:creationId xmlns:p14="http://schemas.microsoft.com/office/powerpoint/2010/main" val="224972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a-GE" sz="3200" b="1" smtClean="0"/>
              <a:t>ჩამონათვალი</a:t>
            </a:r>
            <a:endParaRPr lang="en-US" sz="3200"/>
          </a:p>
        </p:txBody>
      </p:sp>
      <p:sp>
        <p:nvSpPr>
          <p:cNvPr id="3" name="Content Placeholder 2"/>
          <p:cNvSpPr>
            <a:spLocks noGrp="1"/>
          </p:cNvSpPr>
          <p:nvPr>
            <p:ph idx="1"/>
          </p:nvPr>
        </p:nvSpPr>
        <p:spPr>
          <a:xfrm>
            <a:off x="457200" y="1124744"/>
            <a:ext cx="8229600" cy="5256584"/>
          </a:xfrm>
        </p:spPr>
        <p:txBody>
          <a:bodyPr>
            <a:noAutofit/>
          </a:bodyPr>
          <a:lstStyle/>
          <a:p>
            <a:pPr marL="0" indent="0">
              <a:buNone/>
            </a:pPr>
            <a:r>
              <a:rPr lang="ka-GE" sz="1600" b="1" dirty="0"/>
              <a:t> </a:t>
            </a:r>
            <a:endParaRPr lang="en-US" sz="1600" dirty="0"/>
          </a:p>
          <a:p>
            <a:pPr marL="0" indent="0">
              <a:buNone/>
            </a:pPr>
            <a:r>
              <a:rPr lang="ka-GE" sz="1600" dirty="0"/>
              <a:t>ჩამონათვალის გაკეთება </a:t>
            </a:r>
            <a:r>
              <a:rPr lang="ka-GE" sz="1600" dirty="0" smtClean="0"/>
              <a:t>სამი </a:t>
            </a:r>
            <a:r>
              <a:rPr lang="ka-GE" sz="1600" dirty="0"/>
              <a:t>ტეგით შეიძლება. ერთი მათგანი ეგრეთწოდებულ "დაულაგებელ"</a:t>
            </a:r>
            <a:r>
              <a:rPr lang="ka-GE" sz="1600" b="1" i="1" dirty="0"/>
              <a:t>(unordered),</a:t>
            </a:r>
            <a:r>
              <a:rPr lang="ka-GE" sz="1600" dirty="0"/>
              <a:t> მეორე </a:t>
            </a:r>
            <a:r>
              <a:rPr lang="ka-GE" sz="1600" dirty="0" smtClean="0"/>
              <a:t>"</a:t>
            </a:r>
            <a:r>
              <a:rPr lang="ka-GE" sz="1600" dirty="0"/>
              <a:t>დალაგებულ"</a:t>
            </a:r>
            <a:r>
              <a:rPr lang="ka-GE" sz="1600" b="1" i="1" dirty="0"/>
              <a:t>(ordered</a:t>
            </a:r>
            <a:r>
              <a:rPr lang="ka-GE" sz="1600" dirty="0"/>
              <a:t>) სიებს </a:t>
            </a:r>
            <a:r>
              <a:rPr lang="ka-GE" sz="1600" dirty="0" smtClean="0"/>
              <a:t>აკეთებს, ხოლო მესამეს აღწერილობითი (</a:t>
            </a:r>
            <a:r>
              <a:rPr lang="en-US" sz="1600" dirty="0" smtClean="0"/>
              <a:t>Description</a:t>
            </a:r>
            <a:r>
              <a:rPr lang="ka-GE" sz="1600" dirty="0" smtClean="0"/>
              <a:t>) სია შეგვიძლია ვუწოდოთ</a:t>
            </a:r>
            <a:endParaRPr lang="en-US" sz="1600" dirty="0"/>
          </a:p>
          <a:p>
            <a:pPr marL="0" indent="0">
              <a:buNone/>
            </a:pPr>
            <a:r>
              <a:rPr lang="ka-GE" sz="1600" dirty="0"/>
              <a:t>დაულაგებელი სიების ტეგს </a:t>
            </a:r>
            <a:r>
              <a:rPr lang="ka-GE" sz="1600" b="1" i="1" dirty="0"/>
              <a:t>&lt;ul&gt;</a:t>
            </a:r>
            <a:r>
              <a:rPr lang="ka-GE" sz="1600" dirty="0"/>
              <a:t> ჰქვია:</a:t>
            </a:r>
            <a:endParaRPr lang="en-US" sz="1600" dirty="0"/>
          </a:p>
          <a:p>
            <a:pPr marL="0" indent="0">
              <a:buNone/>
            </a:pPr>
            <a:r>
              <a:rPr lang="ka-GE" sz="1600" b="1" i="1" dirty="0"/>
              <a:t>&lt;ul</a:t>
            </a:r>
            <a:r>
              <a:rPr lang="ka-GE" sz="1600" b="1" i="1" dirty="0" smtClean="0"/>
              <a:t>&gt;...&lt;/</a:t>
            </a:r>
            <a:r>
              <a:rPr lang="ka-GE" sz="1600" b="1" i="1" dirty="0"/>
              <a:t>ul&gt;</a:t>
            </a:r>
            <a:endParaRPr lang="en-US" sz="1600" dirty="0"/>
          </a:p>
          <a:p>
            <a:pPr marL="0" indent="0">
              <a:buNone/>
            </a:pPr>
            <a:r>
              <a:rPr lang="ka-GE" sz="1600" dirty="0"/>
              <a:t>ეს ტეგი ჩამონათვალის დაწყებას და დასრულებას ნიშნავს, მის შიგნით კი ტეგი &lt;li&gt; სიის ახალ ელემენტს აღნიშნავს:</a:t>
            </a:r>
            <a:endParaRPr lang="en-US" sz="1600" dirty="0"/>
          </a:p>
          <a:p>
            <a:pPr marL="0" indent="0">
              <a:buNone/>
            </a:pPr>
            <a:r>
              <a:rPr lang="ka-GE" sz="1600" b="1" i="1" dirty="0"/>
              <a:t>&lt;ul&gt;</a:t>
            </a:r>
            <a:endParaRPr lang="en-US" sz="1600" dirty="0"/>
          </a:p>
          <a:p>
            <a:pPr marL="0" indent="0">
              <a:buNone/>
            </a:pPr>
            <a:r>
              <a:rPr lang="ka-GE" sz="1600" b="1" i="1" dirty="0"/>
              <a:t>&lt;li&gt;პირველი </a:t>
            </a:r>
            <a:r>
              <a:rPr lang="ka-GE" sz="1600" b="1" i="1" dirty="0" smtClean="0"/>
              <a:t>ტექსტი&lt;/</a:t>
            </a:r>
            <a:r>
              <a:rPr lang="en-US" sz="1600" b="1" i="1" dirty="0" smtClean="0"/>
              <a:t>li&gt;</a:t>
            </a:r>
            <a:endParaRPr lang="en-US" sz="1600" dirty="0"/>
          </a:p>
          <a:p>
            <a:pPr marL="0" indent="0">
              <a:buNone/>
            </a:pPr>
            <a:r>
              <a:rPr lang="ka-GE" sz="1600" b="1" i="1" dirty="0"/>
              <a:t>&lt;li&gt;მეორე </a:t>
            </a:r>
            <a:r>
              <a:rPr lang="ka-GE" sz="1600" b="1" i="1" dirty="0" smtClean="0"/>
              <a:t>ტექსტი</a:t>
            </a:r>
            <a:r>
              <a:rPr lang="en-US" sz="1600" b="1" i="1" dirty="0" smtClean="0"/>
              <a:t>&lt;/li&gt;</a:t>
            </a:r>
            <a:endParaRPr lang="en-US" sz="1600" dirty="0"/>
          </a:p>
          <a:p>
            <a:pPr marL="0" indent="0">
              <a:buNone/>
            </a:pPr>
            <a:r>
              <a:rPr lang="ka-GE" sz="1600" b="1" i="1" dirty="0"/>
              <a:t>&lt;li&gt;მესამე </a:t>
            </a:r>
            <a:r>
              <a:rPr lang="ka-GE" sz="1600" b="1" i="1" dirty="0" smtClean="0"/>
              <a:t>ტექსტი</a:t>
            </a:r>
            <a:r>
              <a:rPr lang="en-US" sz="1600" b="1" i="1" dirty="0" smtClean="0"/>
              <a:t>&lt;/li&gt;</a:t>
            </a:r>
            <a:endParaRPr lang="en-US" sz="1600" dirty="0"/>
          </a:p>
          <a:p>
            <a:pPr marL="0" indent="0">
              <a:buNone/>
            </a:pPr>
            <a:r>
              <a:rPr lang="ka-GE" sz="1600" b="1" i="1" dirty="0"/>
              <a:t>&lt;/ul&gt;</a:t>
            </a:r>
            <a:endParaRPr lang="en-US" sz="1600" dirty="0"/>
          </a:p>
          <a:p>
            <a:pPr marL="0" indent="0">
              <a:buNone/>
            </a:pPr>
            <a:r>
              <a:rPr lang="ka-GE" sz="1600" dirty="0"/>
              <a:t>ტეგებს </a:t>
            </a:r>
            <a:r>
              <a:rPr lang="ka-GE" sz="1600" b="1" i="1" dirty="0"/>
              <a:t>&lt;ul&gt;</a:t>
            </a:r>
            <a:r>
              <a:rPr lang="ka-GE" sz="1600" dirty="0"/>
              <a:t> და </a:t>
            </a:r>
            <a:r>
              <a:rPr lang="ka-GE" sz="1600" b="1" i="1" dirty="0"/>
              <a:t>&lt;li&gt;</a:t>
            </a:r>
            <a:r>
              <a:rPr lang="ka-GE" sz="1600" dirty="0"/>
              <a:t> ერთი საჭირო ატრიბუტი </a:t>
            </a:r>
            <a:r>
              <a:rPr lang="ka-GE" sz="1600" b="1" i="1" dirty="0"/>
              <a:t>type </a:t>
            </a:r>
            <a:r>
              <a:rPr lang="ka-GE" sz="1600" dirty="0"/>
              <a:t>გააჩნიათ. მას </a:t>
            </a:r>
            <a:r>
              <a:rPr lang="ka-GE" sz="1600" b="1" i="1" dirty="0"/>
              <a:t>&lt;ul&gt;</a:t>
            </a:r>
            <a:r>
              <a:rPr lang="ka-GE" sz="1600" dirty="0"/>
              <a:t> ტეგისთვის სამი მნიშვნელობა აქვს და ჩამონათვალის ნიშნის სახეს უთითებს</a:t>
            </a:r>
            <a:r>
              <a:rPr lang="ka-GE" sz="1600" dirty="0" smtClean="0"/>
              <a:t>:</a:t>
            </a:r>
            <a:r>
              <a:rPr lang="ka-GE" sz="1600" dirty="0"/>
              <a:t> </a:t>
            </a:r>
            <a:endParaRPr lang="en-US" sz="1600" dirty="0"/>
          </a:p>
          <a:p>
            <a:pPr marL="0" indent="0">
              <a:buNone/>
            </a:pPr>
            <a:r>
              <a:rPr lang="ka-GE" sz="1600" b="1" i="1" dirty="0"/>
              <a:t>- &lt;li type="disk"&gt; წრეწირი, default მნიშვნელობა. </a:t>
            </a:r>
            <a:endParaRPr lang="en-US" sz="1600" dirty="0"/>
          </a:p>
          <a:p>
            <a:pPr>
              <a:buFontTx/>
              <a:buChar char="-"/>
            </a:pPr>
            <a:r>
              <a:rPr lang="ka-GE" sz="1600" b="1" i="1" dirty="0" smtClean="0"/>
              <a:t>&lt;</a:t>
            </a:r>
            <a:r>
              <a:rPr lang="ka-GE" sz="1600" b="1" i="1" dirty="0"/>
              <a:t>li type="circle"&gt; </a:t>
            </a:r>
            <a:r>
              <a:rPr lang="ka-GE" sz="1600" b="1" i="1" dirty="0" smtClean="0"/>
              <a:t>წრე. </a:t>
            </a:r>
            <a:endParaRPr lang="en-US" sz="1600" b="1" i="1" dirty="0" smtClean="0"/>
          </a:p>
          <a:p>
            <a:pPr>
              <a:buFontTx/>
              <a:buChar char="-"/>
            </a:pPr>
            <a:r>
              <a:rPr lang="en-US" sz="1600" b="1" i="1" dirty="0" smtClean="0"/>
              <a:t>&lt;li type=“</a:t>
            </a:r>
            <a:r>
              <a:rPr lang="en-US" sz="1600" b="1" i="1" dirty="0"/>
              <a:t>square</a:t>
            </a:r>
            <a:r>
              <a:rPr lang="en-US" sz="1600" b="1" i="1" dirty="0" smtClean="0"/>
              <a:t>”&gt; </a:t>
            </a:r>
            <a:r>
              <a:rPr lang="ka-GE" sz="1600" b="1" i="1" dirty="0" smtClean="0"/>
              <a:t>კვადრატი</a:t>
            </a:r>
            <a:endParaRPr lang="en-US" sz="1600" dirty="0"/>
          </a:p>
          <a:p>
            <a:pPr marL="0" indent="0">
              <a:buNone/>
            </a:pPr>
            <a:r>
              <a:rPr lang="ka-GE" sz="1600" dirty="0"/>
              <a:t> </a:t>
            </a:r>
            <a:endParaRPr lang="en-US" sz="1600" dirty="0"/>
          </a:p>
          <a:p>
            <a:pPr marL="0" indent="0">
              <a:buNone/>
            </a:pPr>
            <a:endParaRPr lang="en-US" sz="1600" dirty="0"/>
          </a:p>
        </p:txBody>
      </p:sp>
    </p:spTree>
    <p:extLst>
      <p:ext uri="{BB962C8B-B14F-4D97-AF65-F5344CB8AC3E}">
        <p14:creationId xmlns:p14="http://schemas.microsoft.com/office/powerpoint/2010/main" val="184284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6336704"/>
          </a:xfrm>
        </p:spPr>
        <p:txBody>
          <a:bodyPr>
            <a:noAutofit/>
          </a:bodyPr>
          <a:lstStyle/>
          <a:p>
            <a:pPr marL="0" indent="0">
              <a:buNone/>
            </a:pPr>
            <a:r>
              <a:rPr lang="ka-GE" sz="1400" smtClean="0"/>
              <a:t>დალაგებული </a:t>
            </a:r>
            <a:r>
              <a:rPr lang="ka-GE" sz="1400"/>
              <a:t>ჩამონათვალი ტეგ </a:t>
            </a:r>
            <a:r>
              <a:rPr lang="ka-GE" sz="1400" b="1" i="1"/>
              <a:t>&lt;ol&gt;</a:t>
            </a:r>
            <a:r>
              <a:rPr lang="ka-GE" sz="1400"/>
              <a:t>-ით იწერება და ისევე, როგორც წინა შემთხვევაში, აქაც </a:t>
            </a:r>
            <a:r>
              <a:rPr lang="ka-GE" sz="1400" b="1" i="1"/>
              <a:t>&lt;li&gt;</a:t>
            </a:r>
            <a:r>
              <a:rPr lang="ka-GE" sz="1400"/>
              <a:t> ტეგია საჭირო:</a:t>
            </a:r>
            <a:endParaRPr lang="en-US" sz="1400"/>
          </a:p>
          <a:p>
            <a:pPr marL="0" indent="0">
              <a:buNone/>
            </a:pPr>
            <a:r>
              <a:rPr lang="ka-GE" sz="1400"/>
              <a:t>&lt;ol&gt;</a:t>
            </a:r>
            <a:endParaRPr lang="en-US" sz="1400"/>
          </a:p>
          <a:p>
            <a:pPr marL="0" indent="0">
              <a:buNone/>
            </a:pPr>
            <a:r>
              <a:rPr lang="ka-GE" sz="1400"/>
              <a:t>&lt;li&gt;პირველი </a:t>
            </a:r>
            <a:r>
              <a:rPr lang="ka-GE" sz="1400" smtClean="0"/>
              <a:t>ტექსტი&lt;/</a:t>
            </a:r>
            <a:r>
              <a:rPr lang="en-US" sz="1400" smtClean="0"/>
              <a:t>li&gt;</a:t>
            </a:r>
            <a:endParaRPr lang="en-US" sz="1400"/>
          </a:p>
          <a:p>
            <a:pPr marL="0" indent="0">
              <a:buNone/>
            </a:pPr>
            <a:r>
              <a:rPr lang="ka-GE" sz="1400"/>
              <a:t>&lt;li&gt;მეორე </a:t>
            </a:r>
            <a:r>
              <a:rPr lang="ka-GE" sz="1400" smtClean="0"/>
              <a:t>ტექსტი</a:t>
            </a:r>
            <a:r>
              <a:rPr lang="ka-GE" sz="1400"/>
              <a:t>&lt;/</a:t>
            </a:r>
            <a:r>
              <a:rPr lang="en-US" sz="1400"/>
              <a:t>li&gt;</a:t>
            </a:r>
          </a:p>
          <a:p>
            <a:pPr marL="0" indent="0">
              <a:buNone/>
            </a:pPr>
            <a:r>
              <a:rPr lang="ka-GE" sz="1400" smtClean="0"/>
              <a:t>&lt;</a:t>
            </a:r>
            <a:r>
              <a:rPr lang="ka-GE" sz="1400"/>
              <a:t>li&gt;მესამე </a:t>
            </a:r>
            <a:r>
              <a:rPr lang="ka-GE" sz="1400" smtClean="0"/>
              <a:t>ტექსტი</a:t>
            </a:r>
            <a:r>
              <a:rPr lang="en-US" sz="1400" smtClean="0"/>
              <a:t> </a:t>
            </a:r>
            <a:r>
              <a:rPr lang="ka-GE" sz="1400"/>
              <a:t>&lt;/</a:t>
            </a:r>
            <a:r>
              <a:rPr lang="en-US" sz="1400"/>
              <a:t>li&gt;</a:t>
            </a:r>
          </a:p>
          <a:p>
            <a:pPr marL="0" indent="0">
              <a:buNone/>
            </a:pPr>
            <a:r>
              <a:rPr lang="ka-GE" sz="1400" smtClean="0"/>
              <a:t>&lt;/</a:t>
            </a:r>
            <a:r>
              <a:rPr lang="ka-GE" sz="1400"/>
              <a:t>ol&gt;</a:t>
            </a:r>
            <a:endParaRPr lang="en-US" sz="1400"/>
          </a:p>
          <a:p>
            <a:pPr marL="0" indent="0">
              <a:buNone/>
            </a:pPr>
            <a:r>
              <a:rPr lang="ka-GE" sz="1400" smtClean="0"/>
              <a:t>ატრიბუტ </a:t>
            </a:r>
            <a:r>
              <a:rPr lang="ka-GE" sz="1400"/>
              <a:t>type-ს &lt;ol&gt; ტეგისთვის უფრო მეტი მნიშვნელობა გააჩნია: </a:t>
            </a:r>
            <a:endParaRPr lang="en-US" sz="1400"/>
          </a:p>
          <a:p>
            <a:pPr marL="0" indent="0">
              <a:buNone/>
            </a:pPr>
            <a:r>
              <a:rPr lang="ka-GE" sz="1400" b="1" i="1"/>
              <a:t> </a:t>
            </a:r>
            <a:endParaRPr lang="en-US" sz="1400"/>
          </a:p>
          <a:p>
            <a:pPr marL="0" indent="0">
              <a:buNone/>
            </a:pPr>
            <a:r>
              <a:rPr lang="ka-GE" sz="1400" b="1" i="1"/>
              <a:t>1	არაბული ციფრები	1, 2, 3, ...</a:t>
            </a:r>
            <a:endParaRPr lang="en-US" sz="1400"/>
          </a:p>
          <a:p>
            <a:pPr marL="0" indent="0">
              <a:buNone/>
            </a:pPr>
            <a:r>
              <a:rPr lang="ka-GE" sz="1400" b="1" i="1"/>
              <a:t>a	პატარა ინგლისური ასოები	a, b, c, ...</a:t>
            </a:r>
            <a:endParaRPr lang="en-US" sz="1400"/>
          </a:p>
          <a:p>
            <a:pPr marL="0" indent="0">
              <a:buNone/>
            </a:pPr>
            <a:r>
              <a:rPr lang="ka-GE" sz="1400" b="1" i="1"/>
              <a:t>A	დიდი ინგლისური ასოები	A, B, C, ...</a:t>
            </a:r>
            <a:endParaRPr lang="en-US" sz="1400"/>
          </a:p>
          <a:p>
            <a:pPr marL="0" indent="0">
              <a:buNone/>
            </a:pPr>
            <a:r>
              <a:rPr lang="ka-GE" sz="1400" b="1" i="1"/>
              <a:t>i	პატარა რომაული ასოები	i, ii, iii, ...</a:t>
            </a:r>
            <a:endParaRPr lang="en-US" sz="1400"/>
          </a:p>
          <a:p>
            <a:pPr marL="0" indent="0">
              <a:buNone/>
            </a:pPr>
            <a:r>
              <a:rPr lang="ka-GE" sz="1400" b="1" i="1"/>
              <a:t>I	დიდი რომაული ასოები	I, II, III, </a:t>
            </a:r>
            <a:r>
              <a:rPr lang="ka-GE" sz="1400" b="1" i="1" smtClean="0"/>
              <a:t>...</a:t>
            </a:r>
          </a:p>
          <a:p>
            <a:pPr marL="0" indent="0">
              <a:buNone/>
            </a:pPr>
            <a:endParaRPr lang="ka-GE" sz="1400" b="1" i="1" smtClean="0"/>
          </a:p>
          <a:p>
            <a:pPr marL="0" indent="0">
              <a:buNone/>
            </a:pPr>
            <a:r>
              <a:rPr lang="ka-GE" sz="1400" b="1" i="1" smtClean="0"/>
              <a:t>დალაგებული სიისთვის გვაქვს ატრიბუტები:  </a:t>
            </a:r>
            <a:r>
              <a:rPr lang="en-US" sz="1400" b="1" i="1" smtClean="0"/>
              <a:t> start </a:t>
            </a:r>
            <a:r>
              <a:rPr lang="ka-GE" sz="1400" b="1" i="1" smtClean="0"/>
              <a:t>და</a:t>
            </a:r>
            <a:r>
              <a:rPr lang="en-US" sz="1400" b="1" i="1" smtClean="0"/>
              <a:t> reverse </a:t>
            </a:r>
            <a:r>
              <a:rPr lang="ka-GE" sz="1400" b="1" i="1" smtClean="0"/>
              <a:t>(უკნასკნელი </a:t>
            </a:r>
            <a:r>
              <a:rPr lang="en-US" sz="1400" b="1" i="1"/>
              <a:t> </a:t>
            </a:r>
            <a:r>
              <a:rPr lang="en-US" sz="1400" b="1" i="1" smtClean="0"/>
              <a:t>HTML 5-</a:t>
            </a:r>
            <a:r>
              <a:rPr lang="ka-GE" sz="1400" b="1" i="1" smtClean="0"/>
              <a:t>ში შემოვიდა, ხოლო რაც შეეხება ატრუბუტს </a:t>
            </a:r>
            <a:r>
              <a:rPr lang="en-US" sz="1400" b="1" i="1" smtClean="0"/>
              <a:t> start , </a:t>
            </a:r>
            <a:r>
              <a:rPr lang="ka-GE" sz="1400" b="1" i="1" smtClean="0"/>
              <a:t>მიუხედავად იმისა რომ  </a:t>
            </a:r>
            <a:r>
              <a:rPr lang="en-US" sz="1400" b="1" i="1" smtClean="0"/>
              <a:t>HTML4.01-</a:t>
            </a:r>
            <a:r>
              <a:rPr lang="ka-GE" sz="1400" b="1" i="1" smtClean="0"/>
              <a:t>ში მოძველებულად იქნა გამოცხადებული , მე-5 ვერსიაში  ისევ გამოიყენება!)</a:t>
            </a:r>
          </a:p>
          <a:p>
            <a:pPr marL="0" indent="0">
              <a:buNone/>
            </a:pPr>
            <a:endParaRPr lang="ka-GE" sz="1400" b="1" i="1" smtClean="0"/>
          </a:p>
          <a:p>
            <a:pPr marL="0" indent="0">
              <a:buNone/>
            </a:pPr>
            <a:r>
              <a:rPr lang="ka-GE" sz="1800" b="1" i="1" smtClean="0"/>
              <a:t>შენიშვნა :  </a:t>
            </a:r>
            <a:r>
              <a:rPr lang="en-US" sz="1800" smtClean="0"/>
              <a:t>type </a:t>
            </a:r>
            <a:r>
              <a:rPr lang="ka-GE" sz="1800" smtClean="0"/>
              <a:t>ატრიბუტები როგორც</a:t>
            </a:r>
            <a:r>
              <a:rPr lang="en-US" sz="1800" smtClean="0"/>
              <a:t> </a:t>
            </a:r>
            <a:r>
              <a:rPr lang="en-US" sz="1800"/>
              <a:t>&lt;ul</a:t>
            </a:r>
            <a:r>
              <a:rPr lang="en-US" sz="1800" smtClean="0"/>
              <a:t>&gt;</a:t>
            </a:r>
            <a:r>
              <a:rPr lang="ka-GE" sz="1800" smtClean="0"/>
              <a:t> ისე &lt;</a:t>
            </a:r>
            <a:r>
              <a:rPr lang="en-US" sz="1800" smtClean="0"/>
              <a:t>ol</a:t>
            </a:r>
            <a:r>
              <a:rPr lang="ka-GE" sz="1800" smtClean="0"/>
              <a:t>&gt;</a:t>
            </a:r>
            <a:r>
              <a:rPr lang="en-US" sz="1800" smtClean="0"/>
              <a:t>-</a:t>
            </a:r>
            <a:r>
              <a:rPr lang="ka-GE" sz="1800" smtClean="0"/>
              <a:t>ში </a:t>
            </a:r>
            <a:r>
              <a:rPr lang="en-US" sz="1800" smtClean="0"/>
              <a:t> </a:t>
            </a:r>
            <a:r>
              <a:rPr lang="en-US" sz="1800"/>
              <a:t>HTML 4.01</a:t>
            </a:r>
            <a:r>
              <a:rPr lang="en-US" sz="1800" smtClean="0"/>
              <a:t>.</a:t>
            </a:r>
            <a:r>
              <a:rPr lang="ka-GE" sz="1800" smtClean="0"/>
              <a:t>- ში მოძველებულად იქნა გამოცხადებული, თუმცა განსხვავებით დაულაგებული ჩამონათვალისა, </a:t>
            </a:r>
            <a:r>
              <a:rPr lang="en-US" sz="1800" smtClean="0"/>
              <a:t> </a:t>
            </a:r>
            <a:r>
              <a:rPr lang="ka-GE" sz="1800" smtClean="0"/>
              <a:t> დალაგებული სიის </a:t>
            </a:r>
            <a:r>
              <a:rPr lang="en-US" sz="1800"/>
              <a:t>type </a:t>
            </a:r>
            <a:r>
              <a:rPr lang="ka-GE" sz="1800" smtClean="0"/>
              <a:t>ატრიბუტს </a:t>
            </a:r>
            <a:r>
              <a:rPr lang="en-US" sz="1800"/>
              <a:t>HTML </a:t>
            </a:r>
            <a:r>
              <a:rPr lang="ka-GE" sz="1800" smtClean="0"/>
              <a:t>5-ში ისევ ვიხილავთ. &lt;</a:t>
            </a:r>
            <a:r>
              <a:rPr lang="en-US" sz="1800" smtClean="0"/>
              <a:t>ul type=“squere”</a:t>
            </a:r>
            <a:r>
              <a:rPr lang="ka-GE" sz="1800" smtClean="0"/>
              <a:t>&gt;</a:t>
            </a:r>
            <a:r>
              <a:rPr lang="en-US" sz="1800" smtClean="0"/>
              <a:t>-</a:t>
            </a:r>
            <a:r>
              <a:rPr lang="ka-GE" sz="1800" smtClean="0"/>
              <a:t>ის ნაცვლად უნდა გამოვიყენოთ:</a:t>
            </a:r>
            <a:endParaRPr lang="en-US" sz="1800"/>
          </a:p>
          <a:p>
            <a:pPr marL="0" indent="0">
              <a:buNone/>
            </a:pPr>
            <a:r>
              <a:rPr lang="en-US" sz="1800" smtClean="0"/>
              <a:t>&lt;</a:t>
            </a:r>
            <a:r>
              <a:rPr lang="en-US" sz="1800"/>
              <a:t>ul style="list-style-type:square</a:t>
            </a:r>
            <a:r>
              <a:rPr lang="en-US" sz="1800" smtClean="0"/>
              <a:t>"&gt;</a:t>
            </a:r>
            <a:r>
              <a:rPr lang="ka-GE" sz="1800" smtClean="0"/>
              <a:t> (</a:t>
            </a:r>
            <a:r>
              <a:rPr lang="en-US" sz="1800" smtClean="0"/>
              <a:t>CSS</a:t>
            </a:r>
            <a:r>
              <a:rPr lang="ka-GE" sz="1800" smtClean="0"/>
              <a:t>)</a:t>
            </a:r>
            <a:endParaRPr lang="en-US" sz="1800"/>
          </a:p>
          <a:p>
            <a:pPr marL="0" indent="0">
              <a:buNone/>
            </a:pPr>
            <a:endParaRPr lang="en-US" sz="1800" b="1" i="1" smtClean="0"/>
          </a:p>
        </p:txBody>
      </p:sp>
    </p:spTree>
    <p:extLst>
      <p:ext uri="{BB962C8B-B14F-4D97-AF65-F5344CB8AC3E}">
        <p14:creationId xmlns:p14="http://schemas.microsoft.com/office/powerpoint/2010/main" val="1074194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676</Words>
  <Application>Microsoft Office PowerPoint</Application>
  <PresentationFormat>On-screen Show (4:3)</PresentationFormat>
  <Paragraphs>287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PowerPoint Presentation</vt:lpstr>
      <vt:lpstr>რა ჭირდება კარგ ვებ გვერდს</vt:lpstr>
      <vt:lpstr>ფერები</vt:lpstr>
      <vt:lpstr>PowerPoint Presentation</vt:lpstr>
      <vt:lpstr>მოპირდაპირე ფერთა სქემა </vt:lpstr>
      <vt:lpstr>ტრიადა</vt:lpstr>
      <vt:lpstr>ტეტრაერდული ფერთა სქემა</vt:lpstr>
      <vt:lpstr>ჩამონათვალი</vt:lpstr>
      <vt:lpstr>PowerPoint Presentation</vt:lpstr>
      <vt:lpstr>აღწერილობითი სია</vt:lpstr>
      <vt:lpstr>PowerPoint Presentation</vt:lpstr>
      <vt:lpstr>ბლოკური და ინლაინ  ელემენტები</vt:lpstr>
      <vt:lpstr>&lt;div&gt; და &lt;span&gt; </vt:lpstr>
      <vt:lpstr>ცხრილები</vt:lpstr>
      <vt:lpstr>PowerPoint Presentation</vt:lpstr>
      <vt:lpstr>PowerPoint Presentation</vt:lpstr>
      <vt:lpstr>PowerPoint Presentation</vt:lpstr>
      <vt:lpstr>PowerPoint Presentation</vt:lpstr>
      <vt:lpstr>რუკები</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magda</dc:creator>
  <cp:lastModifiedBy>RePack by Diakov</cp:lastModifiedBy>
  <cp:revision>90</cp:revision>
  <dcterms:created xsi:type="dcterms:W3CDTF">2011-03-28T11:48:13Z</dcterms:created>
  <dcterms:modified xsi:type="dcterms:W3CDTF">2018-03-12T08:30:38Z</dcterms:modified>
</cp:coreProperties>
</file>