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72" r:id="rId4"/>
    <p:sldId id="281" r:id="rId5"/>
    <p:sldId id="282" r:id="rId6"/>
    <p:sldId id="283" r:id="rId7"/>
    <p:sldId id="262" r:id="rId8"/>
    <p:sldId id="263" r:id="rId9"/>
    <p:sldId id="264" r:id="rId10"/>
    <p:sldId id="265" r:id="rId11"/>
    <p:sldId id="274" r:id="rId12"/>
    <p:sldId id="266" r:id="rId13"/>
    <p:sldId id="275" r:id="rId14"/>
    <p:sldId id="267" r:id="rId15"/>
    <p:sldId id="276" r:id="rId16"/>
    <p:sldId id="273" r:id="rId17"/>
    <p:sldId id="278" r:id="rId18"/>
    <p:sldId id="279" r:id="rId19"/>
    <p:sldId id="280" r:id="rId20"/>
    <p:sldId id="284" r:id="rId21"/>
    <p:sldId id="285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cadMtav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cadMtav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cadMtav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cadMtav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cadMtavr" pitchFamily="2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cadMtavr" pitchFamily="2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cadMtavr" pitchFamily="2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cadMtavr" pitchFamily="2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cadMtav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>
      <p:cViewPr varScale="1">
        <p:scale>
          <a:sx n="101" d="100"/>
          <a:sy n="101" d="100"/>
        </p:scale>
        <p:origin x="20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CB777-7509-4692-9DE5-0B10D50B72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69344-EC3E-4CC7-8040-6D57CA9684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C6D77-C8B2-4932-AE7E-98E862C3CF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AA8AAB-B007-4101-AB04-CD2FB38735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25B2D9-D31E-4C95-BC36-3A01CB3444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54930-C9B6-4411-81D0-A3D5DD04E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0CE075-024D-48E3-A6EE-E36C1066B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52D87-CEB0-4BCC-99B5-E679FBE8E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8291A4-4D8D-4C71-A885-99D668F924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AA103-CE28-4106-984C-2659886E23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9FDFC7-9767-4EF3-8683-BFA38C53B5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C5AD-ED17-4A36-86B9-7F72EFC71B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2F7DB507-2DB7-4CCC-9965-17E84E0FDBC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cssref/pr_list-style-image.asp" TargetMode="External"/><Relationship Id="rId2" Type="http://schemas.openxmlformats.org/officeDocument/2006/relationships/hyperlink" Target="http://w3schools.com/cssref/pr_list-styl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3schools.com/cssref/pr_list-style-type.asp" TargetMode="External"/><Relationship Id="rId4" Type="http://schemas.openxmlformats.org/officeDocument/2006/relationships/hyperlink" Target="http://w3schools.com/cssref/pr_list-style-position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ka-GE"/>
              <a:t>ლექცია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365500"/>
            <a:ext cx="8229600" cy="1143000"/>
          </a:xfrm>
          <a:noFill/>
          <a:ln/>
        </p:spPr>
        <p:txBody>
          <a:bodyPr/>
          <a:lstStyle/>
          <a:p>
            <a:r>
              <a:rPr lang="en-US" sz="4000" b="1"/>
              <a:t>CSS - BOX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Border Style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82838" y="1431925"/>
            <a:ext cx="4276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a-GE" sz="1800"/>
              <a:t>განვიხილოთ </a:t>
            </a:r>
            <a:r>
              <a:rPr lang="en-US" sz="1800">
                <a:latin typeface="Times New Roman" pitchFamily="18" charset="0"/>
              </a:rPr>
              <a:t>Border Style</a:t>
            </a:r>
            <a:r>
              <a:rPr lang="ka-GE" sz="1800">
                <a:latin typeface="Times New Roman" pitchFamily="18" charset="0"/>
              </a:rPr>
              <a:t>-ს თვისებები:</a:t>
            </a:r>
            <a:endParaRPr lang="en-US" sz="1800">
              <a:latin typeface="Times New Roman" pitchFamily="18" charset="0"/>
            </a:endParaRPr>
          </a:p>
        </p:txBody>
      </p:sp>
      <p:graphicFrame>
        <p:nvGraphicFramePr>
          <p:cNvPr id="2662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914400" y="1906588"/>
          <a:ext cx="7313613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r:id="rId3" imgW="7314286" imgH="3911111" progId="">
                  <p:embed/>
                </p:oleObj>
              </mc:Choice>
              <mc:Fallback>
                <p:oleObj r:id="rId3" imgW="7314286" imgH="3911111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6588"/>
                        <a:ext cx="7313613" cy="391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ka-GE" sz="1600"/>
              <a:t>მხოლოდ </a:t>
            </a:r>
            <a:r>
              <a:rPr lang="en-US" sz="1600"/>
              <a:t>border</a:t>
            </a:r>
            <a:r>
              <a:rPr lang="ka-GE" sz="1600"/>
              <a:t> თვისება არის შემოკლებული ვარიანტი შემდეგი ინდივიდუალური საზღვრის თვისებებისა</a:t>
            </a:r>
            <a:r>
              <a:rPr lang="en-US" sz="1600"/>
              <a:t>:</a:t>
            </a:r>
          </a:p>
          <a:p>
            <a:r>
              <a:rPr lang="en-US" sz="1600"/>
              <a:t>border-width</a:t>
            </a:r>
          </a:p>
          <a:p>
            <a:r>
              <a:rPr lang="en-US" sz="1600"/>
              <a:t>border-style (</a:t>
            </a:r>
            <a:r>
              <a:rPr lang="ka-GE" sz="1600"/>
              <a:t>აუცილებელია</a:t>
            </a:r>
            <a:r>
              <a:rPr lang="en-US" sz="1600"/>
              <a:t>)</a:t>
            </a:r>
          </a:p>
          <a:p>
            <a:r>
              <a:rPr lang="en-US" sz="1600"/>
              <a:t>border-color</a:t>
            </a:r>
          </a:p>
          <a:p>
            <a:pPr marL="0" indent="0">
              <a:buNone/>
            </a:pPr>
            <a:r>
              <a:rPr lang="ka-GE" sz="1600"/>
              <a:t>მაგალითად: </a:t>
            </a:r>
            <a:r>
              <a:rPr lang="en-US" sz="1600"/>
              <a:t>p</a:t>
            </a:r>
            <a:r>
              <a:rPr lang="ka-GE" sz="1600"/>
              <a:t> </a:t>
            </a:r>
            <a:r>
              <a:rPr lang="en-US" sz="1600"/>
              <a:t>{</a:t>
            </a:r>
            <a:r>
              <a:rPr lang="ka-GE" sz="1600"/>
              <a:t> </a:t>
            </a:r>
            <a:r>
              <a:rPr lang="en-US" sz="1600"/>
              <a:t>border:5px solid red;</a:t>
            </a:r>
            <a:r>
              <a:rPr lang="ka-GE" sz="1600"/>
              <a:t> </a:t>
            </a:r>
            <a:r>
              <a:rPr lang="en-US" sz="1600"/>
              <a:t>}</a:t>
            </a:r>
            <a:endParaRPr lang="ka-GE" sz="1600"/>
          </a:p>
          <a:p>
            <a:pPr marL="0" indent="0">
              <a:buNone/>
            </a:pPr>
            <a:r>
              <a:rPr lang="en-US" sz="1600" b="1"/>
              <a:t>Border Color</a:t>
            </a:r>
            <a:r>
              <a:rPr lang="ka-GE" sz="1600" b="1"/>
              <a:t> თვისება</a:t>
            </a:r>
            <a:endParaRPr lang="en-US" sz="1600" b="1"/>
          </a:p>
          <a:p>
            <a:pPr marL="0" indent="0">
              <a:buNone/>
            </a:pPr>
            <a:r>
              <a:rPr lang="en-US" sz="1600"/>
              <a:t>border-color </a:t>
            </a:r>
            <a:r>
              <a:rPr lang="ka-GE" sz="1600"/>
              <a:t>გამოიყენება საზღვრის დასაფერად. ფერი შესაძლებელია მოცემული იყოს:</a:t>
            </a:r>
            <a:endParaRPr lang="en-US" sz="1600"/>
          </a:p>
          <a:p>
            <a:r>
              <a:rPr lang="ka-GE" sz="1600"/>
              <a:t>სახელწოდებით</a:t>
            </a:r>
            <a:r>
              <a:rPr lang="en-US" sz="1600"/>
              <a:t> - </a:t>
            </a:r>
            <a:r>
              <a:rPr lang="ka-GE" sz="1600"/>
              <a:t>მაგალითად</a:t>
            </a:r>
            <a:r>
              <a:rPr lang="en-US" sz="1600"/>
              <a:t> "red"</a:t>
            </a:r>
          </a:p>
          <a:p>
            <a:r>
              <a:rPr lang="en-US" sz="1600"/>
              <a:t>RGB - </a:t>
            </a:r>
            <a:r>
              <a:rPr lang="ka-GE" sz="1600"/>
              <a:t>მაგალითად</a:t>
            </a:r>
            <a:r>
              <a:rPr lang="en-US" sz="1600"/>
              <a:t> "rgb(255,0,0)"</a:t>
            </a:r>
          </a:p>
          <a:p>
            <a:r>
              <a:rPr lang="en-US" sz="1600"/>
              <a:t>Hex - </a:t>
            </a:r>
            <a:r>
              <a:rPr lang="ka-GE" sz="1600"/>
              <a:t>თექვსმეტობითში</a:t>
            </a:r>
            <a:r>
              <a:rPr lang="en-US" sz="1600"/>
              <a:t> "#ff0000"</a:t>
            </a:r>
          </a:p>
          <a:p>
            <a:pPr marL="0" indent="0">
              <a:buNone/>
            </a:pPr>
            <a:r>
              <a:rPr lang="ka-GE" sz="1600"/>
              <a:t>შესაძლებელია გამოიყენოთ მნიშვნელობა </a:t>
            </a:r>
            <a:r>
              <a:rPr lang="en-US" sz="1600"/>
              <a:t>"transparent".</a:t>
            </a:r>
            <a:endParaRPr lang="ka-GE" sz="1600"/>
          </a:p>
          <a:p>
            <a:pPr marL="0" indent="0">
              <a:buNone/>
            </a:pPr>
            <a:r>
              <a:rPr lang="ka-GE" sz="1600" b="1"/>
              <a:t>შენიშვნა</a:t>
            </a:r>
            <a:r>
              <a:rPr lang="en-US" sz="1600" b="1"/>
              <a:t>:</a:t>
            </a:r>
            <a:r>
              <a:rPr lang="en-US" sz="1600"/>
              <a:t> "border-color„</a:t>
            </a:r>
            <a:r>
              <a:rPr lang="ka-GE" sz="1600"/>
              <a:t> ვერ იმუშავებს თუ მხოლოდ ისაა გამოცხადებული, აუცილებელია ჯერ გამოვიყენოთ</a:t>
            </a:r>
            <a:r>
              <a:rPr lang="en-US" sz="1600"/>
              <a:t> "border-style" </a:t>
            </a:r>
            <a:r>
              <a:rPr lang="ka-GE" sz="1600"/>
              <a:t>თვისება:</a:t>
            </a:r>
          </a:p>
          <a:p>
            <a:pPr marL="0" indent="0">
              <a:buNone/>
            </a:pPr>
            <a:r>
              <a:rPr lang="en-US" sz="1600"/>
              <a:t>p.one</a:t>
            </a:r>
            <a:r>
              <a:rPr lang="ka-GE" sz="1600"/>
              <a:t>   </a:t>
            </a:r>
            <a:r>
              <a:rPr lang="en-US" sz="1600"/>
              <a:t>{</a:t>
            </a:r>
            <a:br>
              <a:rPr lang="en-US" sz="1600"/>
            </a:br>
            <a:r>
              <a:rPr lang="en-US" sz="1600"/>
              <a:t>border-style:solid;</a:t>
            </a:r>
            <a:br>
              <a:rPr lang="en-US" sz="1600"/>
            </a:br>
            <a:r>
              <a:rPr lang="en-US" sz="1600"/>
              <a:t>border-color:red;</a:t>
            </a:r>
            <a:br>
              <a:rPr lang="en-US" sz="1600"/>
            </a:br>
            <a:r>
              <a:rPr lang="ka-GE" sz="1600"/>
              <a:t>            </a:t>
            </a:r>
            <a:r>
              <a:rPr lang="en-US" sz="1600"/>
              <a:t>}</a:t>
            </a: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2007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ka-GE" sz="2000"/>
              <a:t>განვიხილოთ მაგალითი</a:t>
            </a:r>
            <a:endParaRPr lang="en-US" sz="200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987675" y="981075"/>
            <a:ext cx="4608513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&lt;html&gt;</a:t>
            </a:r>
          </a:p>
          <a:p>
            <a:r>
              <a:rPr lang="en-US">
                <a:latin typeface="Times New Roman" pitchFamily="18" charset="0"/>
              </a:rPr>
              <a:t>&lt;head&gt;</a:t>
            </a:r>
          </a:p>
          <a:p>
            <a:r>
              <a:rPr lang="en-US">
                <a:latin typeface="Times New Roman" pitchFamily="18" charset="0"/>
              </a:rPr>
              <a:t>&lt;style type="text/css"&gt;</a:t>
            </a:r>
          </a:p>
          <a:p>
            <a:r>
              <a:rPr lang="en-US">
                <a:latin typeface="Times New Roman" pitchFamily="18" charset="0"/>
              </a:rPr>
              <a:t>p</a:t>
            </a:r>
            <a:r>
              <a:rPr lang="ka-GE">
                <a:latin typeface="Times New Roman" pitchFamily="18" charset="0"/>
              </a:rPr>
              <a:t>.</a:t>
            </a:r>
            <a:r>
              <a:rPr lang="en-US">
                <a:latin typeface="Times New Roman" pitchFamily="18" charset="0"/>
              </a:rPr>
              <a:t>one</a:t>
            </a:r>
          </a:p>
          <a:p>
            <a:r>
              <a:rPr lang="en-US">
                <a:latin typeface="Times New Roman" pitchFamily="18" charset="0"/>
              </a:rPr>
              <a:t>{</a:t>
            </a:r>
          </a:p>
          <a:p>
            <a:r>
              <a:rPr lang="en-US">
                <a:latin typeface="Times New Roman" pitchFamily="18" charset="0"/>
              </a:rPr>
              <a:t>border-top-style: dotted;</a:t>
            </a:r>
          </a:p>
          <a:p>
            <a:r>
              <a:rPr lang="en-US">
                <a:latin typeface="Times New Roman" pitchFamily="18" charset="0"/>
              </a:rPr>
              <a:t>border-right-style: solid;</a:t>
            </a:r>
          </a:p>
          <a:p>
            <a:r>
              <a:rPr lang="en-US">
                <a:latin typeface="Times New Roman" pitchFamily="18" charset="0"/>
              </a:rPr>
              <a:t>border-bottom-style: dotted;</a:t>
            </a:r>
          </a:p>
          <a:p>
            <a:r>
              <a:rPr lang="en-US">
                <a:latin typeface="Times New Roman" pitchFamily="18" charset="0"/>
              </a:rPr>
              <a:t>border-left-style: solid;</a:t>
            </a:r>
          </a:p>
          <a:p>
            <a:r>
              <a:rPr lang="en-US">
                <a:latin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</a:rPr>
              <a:t>p.two</a:t>
            </a:r>
          </a:p>
          <a:p>
            <a:r>
              <a:rPr lang="en-US">
                <a:latin typeface="Times New Roman" pitchFamily="18" charset="0"/>
              </a:rPr>
              <a:t>{</a:t>
            </a:r>
          </a:p>
          <a:p>
            <a:r>
              <a:rPr lang="en-US">
                <a:latin typeface="Times New Roman" pitchFamily="18" charset="0"/>
              </a:rPr>
              <a:t>border-style: solid;</a:t>
            </a:r>
          </a:p>
          <a:p>
            <a:r>
              <a:rPr lang="en-US">
                <a:latin typeface="Times New Roman" pitchFamily="18" charset="0"/>
              </a:rPr>
              <a:t>border-color:#98bf21;</a:t>
            </a:r>
          </a:p>
          <a:p>
            <a:r>
              <a:rPr lang="en-US">
                <a:latin typeface="Times New Roman" pitchFamily="18" charset="0"/>
              </a:rPr>
              <a:t>} </a:t>
            </a:r>
          </a:p>
          <a:p>
            <a:r>
              <a:rPr lang="en-US">
                <a:latin typeface="Times New Roman" pitchFamily="18" charset="0"/>
              </a:rPr>
              <a:t>&lt;/style&gt;</a:t>
            </a:r>
          </a:p>
          <a:p>
            <a:r>
              <a:rPr lang="en-US">
                <a:latin typeface="Times New Roman" pitchFamily="18" charset="0"/>
              </a:rPr>
              <a:t>&lt;/head&gt;</a:t>
            </a:r>
          </a:p>
          <a:p>
            <a:r>
              <a:rPr lang="en-US">
                <a:latin typeface="Times New Roman" pitchFamily="18" charset="0"/>
              </a:rPr>
              <a:t>&lt;body&gt;</a:t>
            </a:r>
          </a:p>
          <a:p>
            <a:r>
              <a:rPr lang="en-US">
                <a:latin typeface="Times New Roman" pitchFamily="18" charset="0"/>
              </a:rPr>
              <a:t>&lt;p class=“one"&gt; &gt;2 different border styles.&lt;/p&gt;</a:t>
            </a:r>
          </a:p>
          <a:p>
            <a:r>
              <a:rPr lang="en-US">
                <a:latin typeface="Times New Roman" pitchFamily="18" charset="0"/>
              </a:rPr>
              <a:t>&lt;p class="two"&gt;A solid green border&lt;/p&gt;</a:t>
            </a:r>
          </a:p>
          <a:p>
            <a:r>
              <a:rPr lang="en-US">
                <a:latin typeface="Times New Roman" pitchFamily="18" charset="0"/>
              </a:rPr>
              <a:t>&lt;/body&gt;</a:t>
            </a:r>
          </a:p>
          <a:p>
            <a:r>
              <a:rPr lang="en-US">
                <a:latin typeface="Times New Roman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pPr marL="0" indent="0">
              <a:buNone/>
            </a:pPr>
            <a:r>
              <a:rPr lang="ka-GE" sz="1600" b="1"/>
              <a:t>მინდორი</a:t>
            </a:r>
          </a:p>
          <a:p>
            <a:pPr marL="0" indent="0">
              <a:buNone/>
            </a:pPr>
            <a:r>
              <a:rPr lang="ka-GE" sz="1600"/>
              <a:t>მინდორი ასუფთავებს ელემენტის გარშემო არეს ( საზღვრის (</a:t>
            </a:r>
            <a:r>
              <a:rPr lang="en-US" sz="1600"/>
              <a:t>border</a:t>
            </a:r>
            <a:r>
              <a:rPr lang="ka-GE" sz="1600"/>
              <a:t>) გარეთ)</a:t>
            </a:r>
            <a:r>
              <a:rPr lang="en-US" sz="1600"/>
              <a:t>. </a:t>
            </a:r>
            <a:r>
              <a:rPr lang="ka-GE" sz="1600"/>
              <a:t> მას არ გააჩნია ფონის ფერი და არის სრულიად გამჭვირვალე.</a:t>
            </a:r>
            <a:endParaRPr lang="en-US" sz="1600"/>
          </a:p>
          <a:p>
            <a:r>
              <a:rPr lang="en-US" sz="1600"/>
              <a:t>top, right, bottom, </a:t>
            </a:r>
            <a:r>
              <a:rPr lang="ka-GE" sz="1600"/>
              <a:t>და</a:t>
            </a:r>
            <a:r>
              <a:rPr lang="en-US" sz="1600"/>
              <a:t> left </a:t>
            </a:r>
            <a:r>
              <a:rPr lang="ka-GE" sz="1600"/>
              <a:t>მინდვრების ცალ-ცალკე მომართვა შესაძლებელია შესაბამისი თვისებების გამოყენებით. შემოკლებული თვისება </a:t>
            </a:r>
            <a:r>
              <a:rPr lang="en-US" sz="1600"/>
              <a:t>margin </a:t>
            </a:r>
            <a:r>
              <a:rPr lang="ka-GE" sz="1600"/>
              <a:t>გამოიყენება ყველა მინდვრს ერთდროულად ცვლილებისათვის</a:t>
            </a:r>
            <a:r>
              <a:rPr lang="en-US" sz="1600"/>
              <a:t>.</a:t>
            </a:r>
            <a:endParaRPr lang="ka-GE" sz="1600"/>
          </a:p>
          <a:p>
            <a:pPr marL="0" indent="0">
              <a:buNone/>
            </a:pPr>
            <a:r>
              <a:rPr lang="ka-GE" sz="1600"/>
              <a:t>მაგალითად:</a:t>
            </a:r>
          </a:p>
          <a:p>
            <a:pPr marL="0" indent="0">
              <a:buNone/>
            </a:pPr>
            <a:r>
              <a:rPr lang="en-US" sz="1600"/>
              <a:t>margin-top:100px;</a:t>
            </a:r>
            <a:r>
              <a:rPr lang="ka-GE" sz="1600"/>
              <a:t> </a:t>
            </a:r>
            <a:r>
              <a:rPr lang="en-US" sz="1600"/>
              <a:t>margin-bottom:100px;</a:t>
            </a:r>
            <a:r>
              <a:rPr lang="ka-GE" sz="1600"/>
              <a:t> </a:t>
            </a:r>
            <a:r>
              <a:rPr lang="en-US" sz="1600"/>
              <a:t>margin-right:50px;</a:t>
            </a:r>
            <a:r>
              <a:rPr lang="ka-GE" sz="1600"/>
              <a:t> </a:t>
            </a:r>
            <a:r>
              <a:rPr lang="en-US" sz="1600"/>
              <a:t>margin-left:50px;</a:t>
            </a:r>
            <a:endParaRPr lang="ka-GE" sz="1600"/>
          </a:p>
          <a:p>
            <a:pPr marL="0" indent="0">
              <a:buNone/>
            </a:pPr>
            <a:r>
              <a:rPr lang="ka-GE" sz="1600"/>
              <a:t>რა შეეხება თვისება </a:t>
            </a:r>
            <a:r>
              <a:rPr lang="en-US" sz="1600"/>
              <a:t>margin </a:t>
            </a:r>
            <a:r>
              <a:rPr lang="ka-GE" sz="1600"/>
              <a:t>-ს მან შეიძლება ქონდეს 1-4 მნიშვნელობა:</a:t>
            </a:r>
          </a:p>
          <a:p>
            <a:r>
              <a:rPr lang="en-US" sz="1400" b="1"/>
              <a:t>margin:25px 50px 75px 100px; </a:t>
            </a:r>
            <a:endParaRPr lang="en-US" sz="1400"/>
          </a:p>
          <a:p>
            <a:pPr lvl="1"/>
            <a:r>
              <a:rPr lang="en-US" sz="1400"/>
              <a:t>top </a:t>
            </a:r>
            <a:r>
              <a:rPr lang="ka-GE" sz="1400"/>
              <a:t>არის </a:t>
            </a:r>
            <a:r>
              <a:rPr lang="en-US" sz="1400"/>
              <a:t>25px</a:t>
            </a:r>
          </a:p>
          <a:p>
            <a:pPr lvl="1"/>
            <a:r>
              <a:rPr lang="en-US" sz="1400"/>
              <a:t>right </a:t>
            </a:r>
            <a:r>
              <a:rPr lang="ka-GE" sz="1400"/>
              <a:t>არის </a:t>
            </a:r>
            <a:r>
              <a:rPr lang="en-US" sz="1400"/>
              <a:t>50px</a:t>
            </a:r>
          </a:p>
          <a:p>
            <a:pPr lvl="1"/>
            <a:r>
              <a:rPr lang="en-US" sz="1400"/>
              <a:t>bottom </a:t>
            </a:r>
            <a:r>
              <a:rPr lang="ka-GE" sz="1400"/>
              <a:t>არის </a:t>
            </a:r>
            <a:r>
              <a:rPr lang="en-US" sz="1400"/>
              <a:t>75px</a:t>
            </a:r>
          </a:p>
          <a:p>
            <a:pPr lvl="1"/>
            <a:r>
              <a:rPr lang="en-US" sz="1400"/>
              <a:t>left </a:t>
            </a:r>
            <a:r>
              <a:rPr lang="ka-GE" sz="1400"/>
              <a:t>არის </a:t>
            </a:r>
            <a:r>
              <a:rPr lang="en-US" sz="1400"/>
              <a:t>100px</a:t>
            </a:r>
          </a:p>
          <a:p>
            <a:r>
              <a:rPr lang="en-US" sz="1400" b="1"/>
              <a:t>margin:25px 50px 75px;</a:t>
            </a:r>
            <a:endParaRPr lang="en-US" sz="1400"/>
          </a:p>
          <a:p>
            <a:pPr lvl="1"/>
            <a:r>
              <a:rPr lang="en-US" sz="1400"/>
              <a:t>top </a:t>
            </a:r>
            <a:r>
              <a:rPr lang="ka-GE" sz="1400"/>
              <a:t>არის</a:t>
            </a:r>
            <a:r>
              <a:rPr lang="en-US" sz="1400"/>
              <a:t> 25px</a:t>
            </a:r>
          </a:p>
          <a:p>
            <a:pPr lvl="1"/>
            <a:r>
              <a:rPr lang="en-US" sz="1400"/>
              <a:t>right </a:t>
            </a:r>
            <a:r>
              <a:rPr lang="ka-GE" sz="1400"/>
              <a:t>და </a:t>
            </a:r>
            <a:r>
              <a:rPr lang="en-US" sz="1400"/>
              <a:t>left </a:t>
            </a:r>
            <a:r>
              <a:rPr lang="ka-GE" sz="1400"/>
              <a:t>არის </a:t>
            </a:r>
            <a:r>
              <a:rPr lang="en-US" sz="1400"/>
              <a:t>50px</a:t>
            </a:r>
          </a:p>
          <a:p>
            <a:pPr lvl="1"/>
            <a:r>
              <a:rPr lang="en-US" sz="1400"/>
              <a:t>bottom </a:t>
            </a:r>
            <a:r>
              <a:rPr lang="ka-GE" sz="1400"/>
              <a:t>არის </a:t>
            </a:r>
            <a:r>
              <a:rPr lang="en-US" sz="1400"/>
              <a:t>75px</a:t>
            </a:r>
          </a:p>
          <a:p>
            <a:r>
              <a:rPr lang="en-US" sz="1400" b="1"/>
              <a:t>margin:25px 50px;</a:t>
            </a:r>
            <a:endParaRPr lang="en-US" sz="1400"/>
          </a:p>
          <a:p>
            <a:pPr lvl="1"/>
            <a:r>
              <a:rPr lang="en-US" sz="1400"/>
              <a:t>top </a:t>
            </a:r>
            <a:r>
              <a:rPr lang="ka-GE" sz="1400"/>
              <a:t>და </a:t>
            </a:r>
            <a:r>
              <a:rPr lang="en-US" sz="1400"/>
              <a:t>bottom </a:t>
            </a:r>
            <a:r>
              <a:rPr lang="ka-GE" sz="1400"/>
              <a:t>არის</a:t>
            </a:r>
            <a:r>
              <a:rPr lang="en-US" sz="1400"/>
              <a:t> 25px</a:t>
            </a:r>
          </a:p>
          <a:p>
            <a:pPr lvl="1"/>
            <a:r>
              <a:rPr lang="en-US" sz="1400"/>
              <a:t>right </a:t>
            </a:r>
            <a:r>
              <a:rPr lang="ka-GE" sz="1400"/>
              <a:t>და </a:t>
            </a:r>
            <a:r>
              <a:rPr lang="en-US" sz="1400"/>
              <a:t>left </a:t>
            </a:r>
            <a:r>
              <a:rPr lang="ka-GE" sz="1400"/>
              <a:t>არის </a:t>
            </a:r>
            <a:r>
              <a:rPr lang="en-US" sz="1400"/>
              <a:t>50px</a:t>
            </a:r>
          </a:p>
          <a:p>
            <a:r>
              <a:rPr lang="en-US" sz="1400" b="1"/>
              <a:t>margin:25px;</a:t>
            </a:r>
            <a:endParaRPr lang="en-US" sz="1400"/>
          </a:p>
          <a:p>
            <a:pPr lvl="1"/>
            <a:r>
              <a:rPr lang="ka-GE" sz="1400"/>
              <a:t>ოთხივე მნიშვნელობა არის</a:t>
            </a:r>
            <a:r>
              <a:rPr lang="en-US" sz="1400"/>
              <a:t> 25px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7924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-26988"/>
            <a:ext cx="8229600" cy="1143001"/>
          </a:xfrm>
          <a:noFill/>
          <a:ln/>
        </p:spPr>
        <p:txBody>
          <a:bodyPr/>
          <a:lstStyle/>
          <a:p>
            <a:r>
              <a:rPr lang="ka-GE" sz="2000"/>
              <a:t>განვიხილოთ მაგალითი</a:t>
            </a:r>
            <a:endParaRPr lang="en-US" sz="200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952750" y="1127125"/>
            <a:ext cx="45720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&lt;html&gt;</a:t>
            </a:r>
          </a:p>
          <a:p>
            <a:r>
              <a:rPr lang="en-US">
                <a:latin typeface="Times New Roman" pitchFamily="18" charset="0"/>
              </a:rPr>
              <a:t>&lt;head&gt;</a:t>
            </a:r>
          </a:p>
          <a:p>
            <a:r>
              <a:rPr lang="en-US">
                <a:latin typeface="Times New Roman" pitchFamily="18" charset="0"/>
              </a:rPr>
              <a:t>&lt;style type="text/css"&gt;</a:t>
            </a:r>
          </a:p>
          <a:p>
            <a:r>
              <a:rPr lang="en-US">
                <a:latin typeface="Times New Roman" pitchFamily="18" charset="0"/>
              </a:rPr>
              <a:t>p</a:t>
            </a:r>
          </a:p>
          <a:p>
            <a:r>
              <a:rPr lang="en-US">
                <a:latin typeface="Times New Roman" pitchFamily="18" charset="0"/>
              </a:rPr>
              <a:t>{</a:t>
            </a:r>
          </a:p>
          <a:p>
            <a:r>
              <a:rPr lang="en-US">
                <a:latin typeface="Times New Roman" pitchFamily="18" charset="0"/>
              </a:rPr>
              <a:t>background-color: yellow;</a:t>
            </a:r>
          </a:p>
          <a:p>
            <a:r>
              <a:rPr lang="en-US">
                <a:latin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</a:rPr>
              <a:t>p.margin</a:t>
            </a:r>
          </a:p>
          <a:p>
            <a:r>
              <a:rPr lang="en-US">
                <a:latin typeface="Times New Roman" pitchFamily="18" charset="0"/>
              </a:rPr>
              <a:t>{</a:t>
            </a:r>
          </a:p>
          <a:p>
            <a:r>
              <a:rPr lang="en-US">
                <a:latin typeface="Times New Roman" pitchFamily="18" charset="0"/>
              </a:rPr>
              <a:t>margin:100px 50px;</a:t>
            </a:r>
          </a:p>
          <a:p>
            <a:r>
              <a:rPr lang="en-US">
                <a:latin typeface="Times New Roman" pitchFamily="18" charset="0"/>
              </a:rPr>
              <a:t>}</a:t>
            </a:r>
          </a:p>
          <a:p>
            <a:r>
              <a:rPr lang="en-US">
                <a:latin typeface="Times New Roman" pitchFamily="18" charset="0"/>
              </a:rPr>
              <a:t>&lt;/style&gt;</a:t>
            </a:r>
          </a:p>
          <a:p>
            <a:r>
              <a:rPr lang="en-US">
                <a:latin typeface="Times New Roman" pitchFamily="18" charset="0"/>
              </a:rPr>
              <a:t>&lt;/head&gt;</a:t>
            </a:r>
          </a:p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&lt;body&gt;</a:t>
            </a:r>
          </a:p>
          <a:p>
            <a:r>
              <a:rPr lang="en-US">
                <a:latin typeface="Times New Roman" pitchFamily="18" charset="0"/>
              </a:rPr>
              <a:t>&lt;p&gt;This is a paragraph with no specified margins.&lt;/p&gt;</a:t>
            </a:r>
          </a:p>
          <a:p>
            <a:r>
              <a:rPr lang="en-US">
                <a:latin typeface="Times New Roman" pitchFamily="18" charset="0"/>
              </a:rPr>
              <a:t>&lt;p class="margin"&gt;This is a paragraph with specified margins.&lt;/p&gt;</a:t>
            </a:r>
          </a:p>
          <a:p>
            <a:r>
              <a:rPr lang="en-US">
                <a:latin typeface="Times New Roman" pitchFamily="18" charset="0"/>
              </a:rPr>
              <a:t>&lt;/body&gt;</a:t>
            </a:r>
          </a:p>
          <a:p>
            <a:endParaRPr lang="en-US">
              <a:latin typeface="Times New Roman" pitchFamily="18" charset="0"/>
            </a:endParaRPr>
          </a:p>
          <a:p>
            <a:r>
              <a:rPr lang="en-US">
                <a:latin typeface="Times New Roman" pitchFamily="18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US" sz="1400" b="1"/>
              <a:t>Padding</a:t>
            </a:r>
          </a:p>
          <a:p>
            <a:r>
              <a:rPr lang="en-US" sz="1400"/>
              <a:t>padding </a:t>
            </a:r>
            <a:r>
              <a:rPr lang="ka-GE" sz="1400"/>
              <a:t>ასუფთავებს არეს ქონტენტის გარშემო (</a:t>
            </a:r>
            <a:r>
              <a:rPr lang="en-US" sz="1400"/>
              <a:t>border</a:t>
            </a:r>
            <a:r>
              <a:rPr lang="ka-GE" sz="1400"/>
              <a:t>-ის შიგნით</a:t>
            </a:r>
            <a:r>
              <a:rPr lang="en-US" sz="1400"/>
              <a:t>)</a:t>
            </a:r>
          </a:p>
          <a:p>
            <a:r>
              <a:rPr lang="en-US" sz="1400"/>
              <a:t>top, right, bottom, </a:t>
            </a:r>
            <a:r>
              <a:rPr lang="ka-GE" sz="1400"/>
              <a:t>და</a:t>
            </a:r>
            <a:r>
              <a:rPr lang="en-US" sz="1400"/>
              <a:t> left </a:t>
            </a:r>
            <a:r>
              <a:rPr lang="ka-GE" sz="1400"/>
              <a:t>პადინგის ცალ-ცალკე მომართვა შესაძლებელია შესაბამისი თვისებების გამოყენებით. შემოკლებული თვისება </a:t>
            </a:r>
            <a:r>
              <a:rPr lang="en-US" sz="1400"/>
              <a:t>padding </a:t>
            </a:r>
            <a:r>
              <a:rPr lang="ka-GE" sz="1400"/>
              <a:t>გამოიყენება ყველა მინდვრს ერთდროულად ცვლილებისათვის</a:t>
            </a:r>
            <a:r>
              <a:rPr lang="en-US" sz="1400"/>
              <a:t>.</a:t>
            </a:r>
            <a:endParaRPr lang="ka-GE" sz="1400"/>
          </a:p>
          <a:p>
            <a:pPr marL="0" indent="0">
              <a:buNone/>
            </a:pPr>
            <a:r>
              <a:rPr lang="ka-GE" sz="1400"/>
              <a:t>მაგალითად: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padding-top:25px;</a:t>
            </a:r>
            <a:br>
              <a:rPr lang="en-US" sz="1400"/>
            </a:br>
            <a:r>
              <a:rPr lang="en-US" sz="1400"/>
              <a:t>padding-bottom:25px;</a:t>
            </a:r>
            <a:br>
              <a:rPr lang="en-US" sz="1400"/>
            </a:br>
            <a:r>
              <a:rPr lang="en-US" sz="1400"/>
              <a:t>padding-right:50px;</a:t>
            </a:r>
            <a:br>
              <a:rPr lang="en-US" sz="1400"/>
            </a:br>
            <a:r>
              <a:rPr lang="en-US" sz="1400"/>
              <a:t>padding-left:50px;</a:t>
            </a:r>
            <a:endParaRPr lang="ka-GE" sz="1400"/>
          </a:p>
          <a:p>
            <a:pPr marL="0" indent="0">
              <a:buNone/>
            </a:pPr>
            <a:r>
              <a:rPr lang="ka-GE" sz="1400"/>
              <a:t>რა შეეხება თვისება </a:t>
            </a:r>
            <a:r>
              <a:rPr lang="en-US" sz="1400"/>
              <a:t>padding </a:t>
            </a:r>
            <a:r>
              <a:rPr lang="ka-GE" sz="1400"/>
              <a:t>-ს მან შეიძლება ქონდეს 1-4 მნიშვნელობა:</a:t>
            </a:r>
          </a:p>
          <a:p>
            <a:r>
              <a:rPr lang="en-US" sz="1400" b="1"/>
              <a:t>Padding :25px 50px 75px 100px; </a:t>
            </a:r>
          </a:p>
          <a:p>
            <a:pPr lvl="1"/>
            <a:r>
              <a:rPr lang="en-US" sz="1400"/>
              <a:t>top </a:t>
            </a:r>
            <a:r>
              <a:rPr lang="ka-GE" sz="1400"/>
              <a:t>არის </a:t>
            </a:r>
            <a:r>
              <a:rPr lang="en-US" sz="1400"/>
              <a:t>25px</a:t>
            </a:r>
          </a:p>
          <a:p>
            <a:pPr lvl="1"/>
            <a:r>
              <a:rPr lang="en-US" sz="1400"/>
              <a:t>right </a:t>
            </a:r>
            <a:r>
              <a:rPr lang="ka-GE" sz="1400"/>
              <a:t>არის </a:t>
            </a:r>
            <a:r>
              <a:rPr lang="en-US" sz="1400"/>
              <a:t>50px</a:t>
            </a:r>
          </a:p>
          <a:p>
            <a:pPr lvl="1"/>
            <a:r>
              <a:rPr lang="en-US" sz="1400"/>
              <a:t>bottom </a:t>
            </a:r>
            <a:r>
              <a:rPr lang="ka-GE" sz="1400"/>
              <a:t>არის </a:t>
            </a:r>
            <a:r>
              <a:rPr lang="en-US" sz="1400"/>
              <a:t>75px</a:t>
            </a:r>
          </a:p>
          <a:p>
            <a:pPr lvl="1"/>
            <a:r>
              <a:rPr lang="en-US" sz="1400"/>
              <a:t>left </a:t>
            </a:r>
            <a:r>
              <a:rPr lang="ka-GE" sz="1400"/>
              <a:t>არის </a:t>
            </a:r>
            <a:r>
              <a:rPr lang="en-US" sz="1400"/>
              <a:t>100px</a:t>
            </a:r>
          </a:p>
          <a:p>
            <a:r>
              <a:rPr lang="en-US" sz="1400" b="1"/>
              <a:t>padding:25px 50px 75px;</a:t>
            </a:r>
            <a:endParaRPr lang="en-US" sz="1400"/>
          </a:p>
          <a:p>
            <a:pPr lvl="1"/>
            <a:r>
              <a:rPr lang="en-US" sz="1400"/>
              <a:t>?</a:t>
            </a:r>
          </a:p>
          <a:p>
            <a:r>
              <a:rPr lang="en-US" sz="1400" b="1"/>
              <a:t>padding:25px 50px;</a:t>
            </a:r>
            <a:endParaRPr lang="en-US" sz="1400"/>
          </a:p>
          <a:p>
            <a:pPr lvl="1"/>
            <a:r>
              <a:rPr lang="en-US" sz="1400"/>
              <a:t>?</a:t>
            </a:r>
          </a:p>
          <a:p>
            <a:r>
              <a:rPr lang="en-US" sz="1400" b="1"/>
              <a:t>padding:25px;</a:t>
            </a:r>
            <a:endParaRPr lang="en-US" sz="1400"/>
          </a:p>
          <a:p>
            <a:pPr lvl="1"/>
            <a:r>
              <a:rPr lang="en-US" sz="1400"/>
              <a:t>?</a:t>
            </a:r>
          </a:p>
          <a:p>
            <a:endParaRPr lang="en-US" sz="1400"/>
          </a:p>
          <a:p>
            <a:pPr marL="0" indent="0"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578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en-US" sz="2800">
                <a:solidFill>
                  <a:srgbClr val="676767"/>
                </a:solidFill>
                <a:latin typeface="Verdana" pitchFamily="34" charset="0"/>
                <a:cs typeface="Arial" pitchFamily="34" charset="0"/>
              </a:rPr>
              <a:t>CSS </a:t>
            </a:r>
            <a:r>
              <a:rPr lang="ka-GE" altLang="en-US" sz="2800">
                <a:solidFill>
                  <a:srgbClr val="676767"/>
                </a:solidFill>
                <a:latin typeface="Verdana" pitchFamily="34" charset="0"/>
                <a:cs typeface="Arial" pitchFamily="34" charset="0"/>
              </a:rPr>
              <a:t>სიის თვისებები</a:t>
            </a:r>
            <a:endParaRPr lang="en-US" sz="28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98065"/>
              </p:ext>
            </p:extLst>
          </p:nvPr>
        </p:nvGraphicFramePr>
        <p:xfrm>
          <a:off x="971600" y="908720"/>
          <a:ext cx="7488832" cy="2210843"/>
        </p:xfrm>
        <a:graphic>
          <a:graphicData uri="http://schemas.openxmlformats.org/drawingml/2006/table">
            <a:tbl>
              <a:tblPr/>
              <a:tblGrid>
                <a:gridCol w="251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256">
                <a:tc>
                  <a:txBody>
                    <a:bodyPr/>
                    <a:lstStyle/>
                    <a:p>
                      <a:r>
                        <a:rPr lang="ka-GE" sz="1600"/>
                        <a:t>თვისება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/>
                        <a:t>დანიშნულება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32">
                <a:tc>
                  <a:txBody>
                    <a:bodyPr/>
                    <a:lstStyle/>
                    <a:p>
                      <a:r>
                        <a:rPr lang="en-US" sz="1600">
                          <a:hlinkClick r:id="rId2"/>
                        </a:rPr>
                        <a:t>list-style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/>
                        <a:t>გამოიყენება სიისთვის ყველა თვისების</a:t>
                      </a:r>
                      <a:r>
                        <a:rPr lang="ka-GE" sz="1600" baseline="0"/>
                        <a:t> ერთი გამოცხადებით დანიშვნისათვის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43">
                <a:tc>
                  <a:txBody>
                    <a:bodyPr/>
                    <a:lstStyle/>
                    <a:p>
                      <a:r>
                        <a:rPr lang="en-US" sz="1600">
                          <a:hlinkClick r:id="rId3"/>
                        </a:rPr>
                        <a:t>list-style-image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/>
                        <a:t>გამოიყენება სიის მარკერად სურათის ჩასმისათვის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43">
                <a:tc>
                  <a:txBody>
                    <a:bodyPr/>
                    <a:lstStyle/>
                    <a:p>
                      <a:r>
                        <a:rPr lang="en-US" sz="1600">
                          <a:hlinkClick r:id="rId4"/>
                        </a:rPr>
                        <a:t>list-style-position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/>
                        <a:t>აზუსტებს თუ სად უნდა</a:t>
                      </a:r>
                      <a:r>
                        <a:rPr lang="ka-GE" sz="1600" baseline="0"/>
                        <a:t> გამოჩნდეს სიის მარკერი, ქონტენტის შიგნით თუ გარეთ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/>
                        </a:rPr>
                        <a:t>list-style-type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/>
                        <a:t>ახდენს სიის მარკერის ტიპის განსაზღვრას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699792" y="3284984"/>
            <a:ext cx="33123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+mn-lt"/>
              </a:rPr>
              <a:t>ol  {  list-style-type:</a:t>
            </a:r>
            <a:r>
              <a:rPr lang="en-US" sz="1400" b="1">
                <a:latin typeface="+mn-lt"/>
              </a:rPr>
              <a:t>georgian</a:t>
            </a:r>
            <a:r>
              <a:rPr lang="en-US" sz="1400">
                <a:latin typeface="+mn-lt"/>
              </a:rPr>
              <a:t>; }    </a:t>
            </a:r>
            <a:endParaRPr lang="ka-GE" sz="1400">
              <a:latin typeface="+mn-lt"/>
            </a:endParaRPr>
          </a:p>
          <a:p>
            <a:r>
              <a:rPr lang="en-US" sz="1400">
                <a:latin typeface="+mn-lt"/>
              </a:rPr>
              <a:t>ul.b {list-style-type: square;}</a:t>
            </a:r>
            <a:br>
              <a:rPr lang="en-US" sz="1400">
                <a:latin typeface="+mn-lt"/>
              </a:rPr>
            </a:br>
            <a:r>
              <a:rPr lang="en-US" sz="1400">
                <a:latin typeface="+mn-lt"/>
              </a:rPr>
              <a:t>ol.c {list-style-type: upper-roman;}</a:t>
            </a:r>
          </a:p>
          <a:p>
            <a:r>
              <a:rPr lang="en-US" sz="1400">
                <a:latin typeface="+mn-lt"/>
              </a:rPr>
              <a:t>ul.a {list-style-position:inside;}    </a:t>
            </a:r>
            <a:endParaRPr lang="ka-GE" sz="1400">
              <a:latin typeface="+mn-lt"/>
            </a:endParaRPr>
          </a:p>
          <a:p>
            <a:r>
              <a:rPr lang="en-US" sz="1400">
                <a:latin typeface="+mn-lt"/>
              </a:rPr>
              <a:t> ul.b {list-style-position:outside;}</a:t>
            </a:r>
            <a:endParaRPr lang="ka-GE" sz="1400">
              <a:latin typeface="+mn-lt"/>
            </a:endParaRPr>
          </a:p>
          <a:p>
            <a:r>
              <a:rPr lang="en-US" sz="1400">
                <a:latin typeface="+mn-lt"/>
              </a:rPr>
              <a:t>ul</a:t>
            </a:r>
            <a:r>
              <a:rPr lang="ka-GE" sz="1400">
                <a:latin typeface="+mn-lt"/>
              </a:rPr>
              <a:t> </a:t>
            </a:r>
            <a:r>
              <a:rPr lang="en-US" sz="1400">
                <a:latin typeface="+mn-lt"/>
              </a:rPr>
              <a:t>{</a:t>
            </a:r>
            <a:r>
              <a:rPr lang="ka-GE" sz="1400">
                <a:latin typeface="+mn-lt"/>
              </a:rPr>
              <a:t> </a:t>
            </a:r>
            <a:r>
              <a:rPr lang="en-US" sz="1400">
                <a:latin typeface="+mn-lt"/>
              </a:rPr>
              <a:t>list-style-image:url('sqpurple.gif');</a:t>
            </a:r>
            <a:r>
              <a:rPr lang="ka-GE" sz="1400">
                <a:latin typeface="+mn-lt"/>
              </a:rPr>
              <a:t> </a:t>
            </a:r>
            <a:r>
              <a:rPr lang="en-US" sz="1400">
                <a:latin typeface="+mn-lt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560" y="4725144"/>
            <a:ext cx="82089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>
                <a:latin typeface="+mn-lt"/>
              </a:rPr>
              <a:t>შენიშვნა: </a:t>
            </a:r>
            <a:r>
              <a:rPr lang="en-US">
                <a:latin typeface="+mn-lt"/>
              </a:rPr>
              <a:t>list-style </a:t>
            </a:r>
            <a:r>
              <a:rPr lang="ka-GE">
                <a:latin typeface="+mn-lt"/>
              </a:rPr>
              <a:t>შემოკლებული აღწერა </a:t>
            </a:r>
            <a:r>
              <a:rPr lang="ka-GE"/>
              <a:t>გამოიყენება სიისთვის ყველა თვისების ერთი გამოცხადებით დანიშვნისათვის შემდეგი მიმდევრობით:</a:t>
            </a:r>
            <a:endParaRPr lang="en-US"/>
          </a:p>
          <a:p>
            <a:r>
              <a:rPr lang="en-US">
                <a:latin typeface="+mn-lt"/>
              </a:rPr>
              <a:t>list-style-type, list-style-position, list-style-image.</a:t>
            </a:r>
          </a:p>
          <a:p>
            <a:r>
              <a:rPr lang="ka-GE">
                <a:latin typeface="+mn-lt"/>
              </a:rPr>
              <a:t>თუ რომელიმე ზემოაღნიშნული მნიშვნელობებისაგან გამოტოვებულია, მაშინ გაჩუმებითი პარამეტრი იქნება მნიშვნელობა:</a:t>
            </a:r>
          </a:p>
          <a:p>
            <a:r>
              <a:rPr lang="ka-GE">
                <a:latin typeface="+mn-lt"/>
              </a:rPr>
              <a:t>მაგ:  </a:t>
            </a:r>
            <a:r>
              <a:rPr lang="en-US">
                <a:latin typeface="+mn-lt"/>
              </a:rPr>
              <a:t>list-style:circle inside;</a:t>
            </a:r>
            <a:endParaRPr lang="ka-GE">
              <a:latin typeface="+mn-lt"/>
            </a:endParaRPr>
          </a:p>
          <a:p>
            <a:r>
              <a:rPr lang="en-US">
                <a:latin typeface="+mn-lt"/>
              </a:rPr>
              <a:t>default </a:t>
            </a:r>
            <a:r>
              <a:rPr lang="ka-GE">
                <a:latin typeface="+mn-lt"/>
              </a:rPr>
              <a:t>მნიშვნელობა კი ასეთია: </a:t>
            </a:r>
            <a:r>
              <a:rPr lang="en-US">
                <a:latin typeface="+mn-lt"/>
              </a:rPr>
              <a:t>disc outside none </a:t>
            </a:r>
            <a:endParaRPr lang="en-US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486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en-US" altLang="en-US" sz="2800" dirty="0">
                <a:solidFill>
                  <a:srgbClr val="676767"/>
                </a:solidFill>
                <a:latin typeface="Verdana" pitchFamily="34" charset="0"/>
                <a:cs typeface="Arial" pitchFamily="34" charset="0"/>
              </a:rPr>
              <a:t>CSS </a:t>
            </a:r>
            <a:r>
              <a:rPr lang="ka-GE" altLang="en-US" sz="2800" dirty="0">
                <a:solidFill>
                  <a:srgbClr val="676767"/>
                </a:solidFill>
                <a:latin typeface="Verdana" pitchFamily="34" charset="0"/>
                <a:cs typeface="Arial" pitchFamily="34" charset="0"/>
              </a:rPr>
              <a:t>ცხრილის თვისებები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109957"/>
              </p:ext>
            </p:extLst>
          </p:nvPr>
        </p:nvGraphicFramePr>
        <p:xfrm>
          <a:off x="971600" y="908720"/>
          <a:ext cx="7488832" cy="3186203"/>
        </p:xfrm>
        <a:graphic>
          <a:graphicData uri="http://schemas.openxmlformats.org/drawingml/2006/table">
            <a:tbl>
              <a:tblPr/>
              <a:tblGrid>
                <a:gridCol w="251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256">
                <a:tc>
                  <a:txBody>
                    <a:bodyPr/>
                    <a:lstStyle/>
                    <a:p>
                      <a:r>
                        <a:rPr lang="ka-GE" sz="1600" dirty="0"/>
                        <a:t>თვისება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/>
                        <a:t>დანიშნულება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 dirty="0"/>
                        <a:t>გამოიყენება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&lt;table&gt;, &lt;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ka-G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და</a:t>
                      </a:r>
                      <a:r>
                        <a:rPr lang="ka-GE" sz="16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&lt;td&gt;</a:t>
                      </a:r>
                      <a:r>
                        <a:rPr lang="ka-G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ელემენტებისთვის საზღვრის თვისებების განსაზღვრისათვის</a:t>
                      </a:r>
                      <a:r>
                        <a:rPr lang="ka-GE" sz="1600" dirty="0"/>
                        <a:t> აერთიანებს</a:t>
                      </a:r>
                      <a:r>
                        <a:rPr lang="ka-GE" sz="1600" baseline="0" dirty="0"/>
                        <a:t> 3 მნიშვნელობას: ზომა, სტილი, ფერი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043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Collapse Borders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 dirty="0"/>
                        <a:t>გამოიყენება ცხრილის</a:t>
                      </a:r>
                      <a:r>
                        <a:rPr lang="ka-GE" sz="1600" baseline="0" dirty="0"/>
                        <a:t> საზღვრის კონტროლისათვის- აქვს მნიშვნელობები: </a:t>
                      </a:r>
                      <a:r>
                        <a:rPr lang="en-US" sz="1600" baseline="0" dirty="0"/>
                        <a:t>collapse,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separate, initial, inherit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043">
                <a:tc>
                  <a:txBody>
                    <a:bodyPr/>
                    <a:lstStyle/>
                    <a:p>
                      <a:r>
                        <a:rPr lang="en-US" sz="1600" dirty="0"/>
                        <a:t>width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a-G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და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dirty="0"/>
                        <a:t>height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 dirty="0"/>
                        <a:t>ცხრილის,</a:t>
                      </a:r>
                      <a:r>
                        <a:rPr lang="ka-GE" sz="1600" baseline="0" dirty="0"/>
                        <a:t> უჯრის, ზომის კონტროლი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ka-G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და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vertical-align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 dirty="0"/>
                        <a:t>ტექსტის</a:t>
                      </a:r>
                      <a:r>
                        <a:rPr lang="ka-GE" sz="1600" baseline="0" dirty="0"/>
                        <a:t> სწორება უჯრაში , ვერტიკალური სწორება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9592" y="4333767"/>
            <a:ext cx="24482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table,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td {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  border: </a:t>
            </a:r>
            <a:r>
              <a:rPr lang="ka-GE" sz="1400" dirty="0">
                <a:cs typeface="Times New Roman" pitchFamily="18" charset="0"/>
              </a:rPr>
              <a:t>5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dashed blue;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868144" y="4441489"/>
            <a:ext cx="35101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table {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   border-collapse: collapse;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table,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td {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   border: 1px solid black;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8764" y="5085184"/>
            <a:ext cx="156101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table {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   width: 100%;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{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    height: 50px;</a:t>
            </a:r>
            <a:br>
              <a:rPr lang="en-US" sz="1400" dirty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7864" y="4703099"/>
            <a:ext cx="228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td {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height: 50px;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vertical-align: bottom;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1522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ka-GE" sz="3200" dirty="0"/>
              <a:t>ცხრილის</a:t>
            </a:r>
            <a:r>
              <a:rPr lang="en-US" sz="3200" dirty="0"/>
              <a:t>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Cellpadding</a:t>
            </a:r>
            <a:r>
              <a:rPr lang="en-US" sz="2800" dirty="0"/>
              <a:t>-</a:t>
            </a:r>
            <a:r>
              <a:rPr lang="ka-GE" sz="2800" dirty="0"/>
              <a:t>ის ალტერნატივა: </a:t>
            </a:r>
          </a:p>
          <a:p>
            <a:pPr marL="0" indent="0">
              <a:buNone/>
            </a:pPr>
            <a:r>
              <a:rPr lang="en-US" sz="2800" dirty="0"/>
              <a:t>td {</a:t>
            </a:r>
            <a:br>
              <a:rPr lang="en-US" sz="2800" dirty="0"/>
            </a:br>
            <a:r>
              <a:rPr lang="en-US" sz="2800" dirty="0"/>
              <a:t>    padding: 15px;</a:t>
            </a:r>
            <a:br>
              <a:rPr lang="en-US" sz="2800" dirty="0"/>
            </a:br>
            <a:r>
              <a:rPr lang="en-US" sz="2800" dirty="0"/>
              <a:t>}</a:t>
            </a:r>
            <a:endParaRPr lang="ka-GE" sz="2800" dirty="0"/>
          </a:p>
          <a:p>
            <a:pPr marL="0" indent="0">
              <a:buNone/>
            </a:pPr>
            <a:r>
              <a:rPr lang="en-US" sz="2800" b="1" i="1" dirty="0" err="1"/>
              <a:t>Cellspacing</a:t>
            </a:r>
            <a:r>
              <a:rPr lang="en-US" sz="2800" b="1" i="1" dirty="0"/>
              <a:t>-</a:t>
            </a:r>
            <a:r>
              <a:rPr lang="ka-GE" sz="2800" b="1" i="1" dirty="0"/>
              <a:t>ის ალერნატივა ? </a:t>
            </a:r>
          </a:p>
          <a:p>
            <a:pPr marL="0" indent="0">
              <a:buNone/>
            </a:pPr>
            <a:r>
              <a:rPr lang="ka-GE" sz="2800" dirty="0"/>
              <a:t>სტრიქონის პადინგი არ იმუშავებს, მაგრამ იმუშავებს ეს:</a:t>
            </a:r>
          </a:p>
          <a:p>
            <a:pPr marL="0" indent="0">
              <a:buNone/>
            </a:pPr>
            <a:r>
              <a:rPr lang="en-US" sz="2800" dirty="0"/>
              <a:t>table { border-spacing: 10px;</a:t>
            </a:r>
            <a:endParaRPr lang="ka-GE" sz="2800" dirty="0"/>
          </a:p>
          <a:p>
            <a:pPr marL="0" indent="0">
              <a:buNone/>
            </a:pPr>
            <a:r>
              <a:rPr lang="en-US" sz="2800" dirty="0"/>
              <a:t> border-collapse: separate; }</a:t>
            </a:r>
            <a:endParaRPr lang="ka-GE" sz="2800" dirty="0"/>
          </a:p>
        </p:txBody>
      </p:sp>
    </p:spTree>
    <p:extLst>
      <p:ext uri="{BB962C8B-B14F-4D97-AF65-F5344CB8AC3E}">
        <p14:creationId xmlns:p14="http://schemas.microsoft.com/office/powerpoint/2010/main" val="576157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sz="2800" dirty="0"/>
              <a:t>ცხრილი და ატრიბუტი </a:t>
            </a:r>
            <a:r>
              <a:rPr lang="en-US" sz="2800" dirty="0"/>
              <a:t>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4042792" cy="29523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a-GE" dirty="0"/>
              <a:t>განვიხილოთ მაგალითი:</a:t>
            </a:r>
          </a:p>
          <a:p>
            <a:pPr marL="0" indent="0">
              <a:buNone/>
            </a:pPr>
            <a:endParaRPr lang="ka-GE" dirty="0"/>
          </a:p>
          <a:p>
            <a:pPr marL="0" indent="0">
              <a:buNone/>
            </a:pPr>
            <a:r>
              <a:rPr lang="en-US" dirty="0"/>
              <a:t>table, td, </a:t>
            </a:r>
            <a:r>
              <a:rPr lang="en-US" dirty="0" err="1"/>
              <a:t>th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border: 1px solid green;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th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background-color: gray;</a:t>
            </a:r>
            <a:br>
              <a:rPr lang="en-US" dirty="0"/>
            </a:br>
            <a:r>
              <a:rPr lang="en-US" dirty="0"/>
              <a:t>    color: white;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72816"/>
            <a:ext cx="381693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96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a-GE" sz="1800" dirty="0"/>
              <a:t>ყველა</a:t>
            </a:r>
            <a:r>
              <a:rPr lang="en-US" sz="1800" dirty="0"/>
              <a:t> HTML</a:t>
            </a:r>
            <a:r>
              <a:rPr lang="ka-GE" sz="1800" dirty="0"/>
              <a:t> ელემენტი შესაძლებელია განიხილოს კოლოფების სახით</a:t>
            </a:r>
            <a:r>
              <a:rPr lang="en-US" sz="1800" dirty="0"/>
              <a:t> CSS</a:t>
            </a:r>
            <a:r>
              <a:rPr lang="ka-GE" sz="1800" dirty="0"/>
              <a:t>-ში</a:t>
            </a:r>
            <a:r>
              <a:rPr lang="en-US" sz="1800" dirty="0"/>
              <a:t>,</a:t>
            </a:r>
            <a:r>
              <a:rPr lang="ka-GE" sz="1800" dirty="0"/>
              <a:t> ტერმინი </a:t>
            </a:r>
            <a:r>
              <a:rPr lang="en-US" sz="1800" dirty="0"/>
              <a:t> "box model“</a:t>
            </a:r>
            <a:r>
              <a:rPr lang="ka-GE" sz="1800" dirty="0"/>
              <a:t> გამოიყენება როდესაც საუბარია დიზაინზე და ინფორმაციის გამოტანის გზებზე</a:t>
            </a:r>
            <a:endParaRPr lang="en-US" sz="1800" dirty="0"/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00113" y="1412875"/>
          <a:ext cx="7186612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3" imgW="7187302" imgH="3987302" progId="">
                  <p:embed/>
                </p:oleObj>
              </mc:Choice>
              <mc:Fallback>
                <p:oleObj r:id="rId3" imgW="7187302" imgH="398730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12875"/>
                        <a:ext cx="7186612" cy="398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124075" y="5373688"/>
            <a:ext cx="4572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Arial" charset="0"/>
              </a:rPr>
              <a:t>width:220px;</a:t>
            </a:r>
          </a:p>
          <a:p>
            <a:r>
              <a:rPr lang="en-US" sz="1800">
                <a:latin typeface="Arial" charset="0"/>
              </a:rPr>
              <a:t>padding:10px;</a:t>
            </a:r>
          </a:p>
          <a:p>
            <a:r>
              <a:rPr lang="en-US" sz="1800">
                <a:latin typeface="Arial" charset="0"/>
              </a:rPr>
              <a:t>border:5px solid gray;</a:t>
            </a:r>
          </a:p>
          <a:p>
            <a:r>
              <a:rPr lang="en-US" sz="1800">
                <a:latin typeface="Arial" charset="0"/>
              </a:rPr>
              <a:t>margin:0px;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68313" y="5445125"/>
            <a:ext cx="1443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AcadNusx" pitchFamily="2" charset="0"/>
              </a:rPr>
              <a:t>magaliTad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04056"/>
          </a:xfrm>
        </p:spPr>
        <p:txBody>
          <a:bodyPr>
            <a:normAutofit fontScale="90000"/>
          </a:bodyPr>
          <a:lstStyle/>
          <a:p>
            <a:pPr marL="0" indent="0">
              <a:defRPr/>
            </a:pPr>
            <a:r>
              <a:rPr lang="en-US" dirty="0"/>
              <a:t>HTML5 </a:t>
            </a:r>
            <a:r>
              <a:rPr lang="ka-GE" dirty="0"/>
              <a:t>უახლესი </a:t>
            </a:r>
            <a:r>
              <a:rPr lang="en-US" dirty="0"/>
              <a:t>HTML </a:t>
            </a:r>
            <a:r>
              <a:rPr lang="ka-GE" dirty="0"/>
              <a:t>სტანდარტი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 fontScale="70000" lnSpcReduction="20000"/>
          </a:bodyPr>
          <a:lstStyle/>
          <a:p>
            <a:pPr marL="0" indent="0">
              <a:buFontTx/>
              <a:buNone/>
              <a:defRPr/>
            </a:pPr>
            <a:endParaRPr lang="en-US" b="1" dirty="0"/>
          </a:p>
          <a:p>
            <a:r>
              <a:rPr lang="ka-GE" dirty="0"/>
              <a:t>ახალი სემანტიკური ტეგები</a:t>
            </a:r>
            <a:r>
              <a:rPr lang="en-US" dirty="0"/>
              <a:t> &lt;header&gt;, &lt;footer&gt;, &lt;article&gt;, &lt;section&gt;, &lt;aside&gt;</a:t>
            </a:r>
            <a:endParaRPr lang="ka-GE" dirty="0"/>
          </a:p>
          <a:p>
            <a:endParaRPr lang="ka-GE" dirty="0"/>
          </a:p>
          <a:p>
            <a:endParaRPr lang="ka-G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ka-GE" dirty="0"/>
          </a:p>
          <a:p>
            <a:endParaRPr lang="ka-GE" dirty="0"/>
          </a:p>
          <a:p>
            <a:endParaRPr lang="ka-GE" dirty="0"/>
          </a:p>
          <a:p>
            <a:r>
              <a:rPr lang="ka-GE" dirty="0"/>
              <a:t>ახალი </a:t>
            </a:r>
            <a:r>
              <a:rPr lang="en-US" dirty="0"/>
              <a:t> </a:t>
            </a:r>
            <a:r>
              <a:rPr lang="en-US" b="1" dirty="0"/>
              <a:t>control</a:t>
            </a:r>
            <a:r>
              <a:rPr lang="ka-GE" b="1" dirty="0"/>
              <a:t>-ერები ფორმისათვის:</a:t>
            </a:r>
            <a:r>
              <a:rPr lang="en-US" dirty="0"/>
              <a:t> number, date, time, calendar, </a:t>
            </a:r>
            <a:r>
              <a:rPr lang="ka-GE" dirty="0"/>
              <a:t>და</a:t>
            </a:r>
            <a:r>
              <a:rPr lang="en-US" dirty="0"/>
              <a:t> range</a:t>
            </a:r>
          </a:p>
          <a:p>
            <a:pPr marL="0" indent="0">
              <a:buNone/>
            </a:pPr>
            <a:endParaRPr lang="en-US" dirty="0"/>
          </a:p>
          <a:p>
            <a:r>
              <a:rPr lang="ka-GE" dirty="0"/>
              <a:t>ახალი გრაფიკული</a:t>
            </a:r>
            <a:r>
              <a:rPr lang="en-US" dirty="0"/>
              <a:t> </a:t>
            </a:r>
            <a:r>
              <a:rPr lang="ka-GE" dirty="0"/>
              <a:t>(</a:t>
            </a:r>
            <a:r>
              <a:rPr lang="en-US" b="1" dirty="0"/>
              <a:t>graphic</a:t>
            </a:r>
            <a:r>
              <a:rPr lang="ka-GE" dirty="0"/>
              <a:t>) ელემენტები</a:t>
            </a:r>
            <a:r>
              <a:rPr lang="en-US" dirty="0"/>
              <a:t>: &lt;</a:t>
            </a:r>
            <a:r>
              <a:rPr lang="en-US" dirty="0" err="1"/>
              <a:t>svg</a:t>
            </a:r>
            <a:r>
              <a:rPr lang="en-US" dirty="0"/>
              <a:t>&gt; </a:t>
            </a:r>
            <a:r>
              <a:rPr lang="ka-GE" dirty="0"/>
              <a:t>და</a:t>
            </a:r>
            <a:r>
              <a:rPr lang="en-US" dirty="0"/>
              <a:t> &lt;canvas&gt;</a:t>
            </a:r>
          </a:p>
          <a:p>
            <a:pPr marL="0" indent="0">
              <a:buNone/>
            </a:pPr>
            <a:endParaRPr lang="en-US" dirty="0"/>
          </a:p>
          <a:p>
            <a:r>
              <a:rPr lang="ka-GE" dirty="0"/>
              <a:t>ახალი მულტიმედია ელემენტები</a:t>
            </a:r>
            <a:r>
              <a:rPr lang="en-US" dirty="0"/>
              <a:t>: &lt;audio&gt; and &lt;video&gt;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b="1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412776"/>
            <a:ext cx="21907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677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ka-GE" b="1" dirty="0"/>
              <a:t>ამოღებულია </a:t>
            </a:r>
            <a:r>
              <a:rPr lang="en-US" b="1" dirty="0"/>
              <a:t>html5 </a:t>
            </a:r>
            <a:r>
              <a:rPr lang="ka-GE" b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/>
              <a:t>&lt;applet&gt;</a:t>
            </a:r>
          </a:p>
          <a:p>
            <a:pPr>
              <a:defRPr/>
            </a:pPr>
            <a:r>
              <a:rPr lang="en-US" b="1" dirty="0"/>
              <a:t>&lt;</a:t>
            </a:r>
            <a:r>
              <a:rPr lang="en-US" b="1" dirty="0" err="1"/>
              <a:t>basefont</a:t>
            </a:r>
            <a:r>
              <a:rPr lang="en-US" b="1" dirty="0"/>
              <a:t>&gt;</a:t>
            </a:r>
          </a:p>
          <a:p>
            <a:pPr>
              <a:defRPr/>
            </a:pPr>
            <a:r>
              <a:rPr lang="en-US" b="1" dirty="0"/>
              <a:t>&lt;big&gt;</a:t>
            </a:r>
          </a:p>
          <a:p>
            <a:pPr>
              <a:defRPr/>
            </a:pPr>
            <a:r>
              <a:rPr lang="en-US" b="1" dirty="0"/>
              <a:t>&lt;center&gt;</a:t>
            </a:r>
          </a:p>
          <a:p>
            <a:pPr>
              <a:defRPr/>
            </a:pPr>
            <a:r>
              <a:rPr lang="en-US" b="1" dirty="0"/>
              <a:t>&lt;font&gt;</a:t>
            </a:r>
          </a:p>
          <a:p>
            <a:pPr>
              <a:defRPr/>
            </a:pPr>
            <a:r>
              <a:rPr lang="en-US" b="1" dirty="0"/>
              <a:t>&lt;frame&gt;</a:t>
            </a:r>
          </a:p>
          <a:p>
            <a:pPr>
              <a:defRPr/>
            </a:pPr>
            <a:r>
              <a:rPr lang="en-US" b="1" dirty="0"/>
              <a:t>&lt;frameset&gt;</a:t>
            </a:r>
          </a:p>
          <a:p>
            <a:pPr>
              <a:defRPr/>
            </a:pPr>
            <a:r>
              <a:rPr lang="en-US" b="1" dirty="0"/>
              <a:t>&lt;</a:t>
            </a:r>
            <a:r>
              <a:rPr lang="en-US" b="1" dirty="0" err="1"/>
              <a:t>noframes</a:t>
            </a:r>
            <a:r>
              <a:rPr lang="en-US" b="1" dirty="0"/>
              <a:t>&gt;</a:t>
            </a:r>
          </a:p>
          <a:p>
            <a:pPr>
              <a:defRPr/>
            </a:pPr>
            <a:r>
              <a:rPr lang="en-US" b="1" dirty="0"/>
              <a:t>&lt;strike&gt;</a:t>
            </a:r>
            <a:endParaRPr lang="ka-GE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0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60350"/>
            <a:ext cx="6994525" cy="490538"/>
          </a:xfrm>
        </p:spPr>
        <p:txBody>
          <a:bodyPr/>
          <a:lstStyle/>
          <a:p>
            <a:r>
              <a:rPr lang="en-US" sz="2400"/>
              <a:t>CSS Pseudo-classes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8064500" cy="5760739"/>
          </a:xfrm>
        </p:spPr>
        <p:txBody>
          <a:bodyPr/>
          <a:lstStyle/>
          <a:p>
            <a:pPr marL="0" indent="12700">
              <a:buFontTx/>
              <a:buNone/>
            </a:pPr>
            <a:r>
              <a:rPr lang="ka-GE" sz="1700"/>
              <a:t>ფსევდო კლასები გამოიყენება სელექტორებისათვის გარკვეული თვისებების მისანიჭებლად:სინტაქსი შემდეგია:</a:t>
            </a:r>
          </a:p>
          <a:p>
            <a:pPr marL="0" indent="12700">
              <a:buFontTx/>
              <a:buNone/>
            </a:pPr>
            <a:r>
              <a:rPr lang="ka-GE" sz="1700"/>
              <a:t>სელექტორი</a:t>
            </a:r>
            <a:r>
              <a:rPr lang="en-US" sz="1700"/>
              <a:t>:</a:t>
            </a:r>
            <a:r>
              <a:rPr lang="ka-GE" sz="1700"/>
              <a:t> ფსევდო-კლასი </a:t>
            </a:r>
            <a:r>
              <a:rPr lang="en-US" sz="1700"/>
              <a:t>{</a:t>
            </a:r>
            <a:r>
              <a:rPr lang="ka-GE" sz="1700"/>
              <a:t>თვისება:მნიშვნელობა</a:t>
            </a:r>
            <a:r>
              <a:rPr lang="en-US" sz="1700"/>
              <a:t>;</a:t>
            </a:r>
            <a:r>
              <a:rPr lang="ka-GE" sz="1700"/>
              <a:t>...</a:t>
            </a:r>
            <a:r>
              <a:rPr lang="en-US" sz="1700"/>
              <a:t>}</a:t>
            </a:r>
            <a:r>
              <a:rPr lang="ka-GE" sz="1700"/>
              <a:t> შესაძლებელია კლასისათვის ფსევდო კლასის გამოყენება:</a:t>
            </a:r>
          </a:p>
          <a:p>
            <a:pPr marL="0" indent="12700">
              <a:buFontTx/>
              <a:buNone/>
            </a:pPr>
            <a:endParaRPr lang="ka-GE" sz="1700"/>
          </a:p>
          <a:p>
            <a:pPr marL="0" indent="12700">
              <a:buFontTx/>
              <a:buNone/>
            </a:pPr>
            <a:r>
              <a:rPr lang="ka-GE" sz="1700"/>
              <a:t>სელექტორი.კლასი</a:t>
            </a:r>
            <a:r>
              <a:rPr lang="en-US" sz="1700"/>
              <a:t>:</a:t>
            </a:r>
            <a:r>
              <a:rPr lang="ka-GE" sz="1700"/>
              <a:t> ფსევდო-კლასი </a:t>
            </a:r>
            <a:r>
              <a:rPr lang="en-US" sz="1700"/>
              <a:t>{</a:t>
            </a:r>
            <a:r>
              <a:rPr lang="ka-GE" sz="1700"/>
              <a:t>თვისება:მნიშვნელობა</a:t>
            </a:r>
            <a:r>
              <a:rPr lang="en-US" sz="1700"/>
              <a:t>;</a:t>
            </a:r>
            <a:r>
              <a:rPr lang="ka-GE" sz="1700"/>
              <a:t>...</a:t>
            </a:r>
            <a:r>
              <a:rPr lang="en-US" sz="1700"/>
              <a:t>}</a:t>
            </a:r>
            <a:endParaRPr lang="ka-GE" sz="1700"/>
          </a:p>
          <a:p>
            <a:pPr marL="0" indent="12700">
              <a:buFontTx/>
              <a:buNone/>
            </a:pPr>
            <a:r>
              <a:rPr lang="ka-GE" sz="1700"/>
              <a:t>მაგალითად:</a:t>
            </a:r>
          </a:p>
          <a:p>
            <a:pPr marL="0" indent="12700">
              <a:buFontTx/>
              <a:buNone/>
            </a:pPr>
            <a:r>
              <a:rPr lang="ka-GE" sz="1700"/>
              <a:t>a.red:visited {color:#FF0000;}</a:t>
            </a:r>
          </a:p>
          <a:p>
            <a:pPr marL="0" indent="12700">
              <a:buFontTx/>
              <a:buNone/>
            </a:pPr>
            <a:r>
              <a:rPr lang="ka-GE" sz="1700"/>
              <a:t>&lt;a class="red" href="css_syntax.asp"&gt;CSS Syntax&lt;/a&gt;</a:t>
            </a:r>
          </a:p>
          <a:p>
            <a:pPr marL="0" indent="12700">
              <a:buFontTx/>
              <a:buNone/>
            </a:pPr>
            <a:r>
              <a:rPr lang="en-US" sz="1700"/>
              <a:t>Anchor </a:t>
            </a:r>
            <a:r>
              <a:rPr lang="ka-GE" sz="1700"/>
              <a:t>ფსევდო-კლასები:</a:t>
            </a:r>
          </a:p>
          <a:p>
            <a:pPr marL="0" indent="12700">
              <a:buFontTx/>
              <a:buNone/>
            </a:pPr>
            <a:r>
              <a:rPr lang="en-US" sz="1700"/>
              <a:t>a:link {color:#FF0000;}      /*</a:t>
            </a:r>
            <a:r>
              <a:rPr lang="ka-GE" sz="1700"/>
              <a:t> მოუნახულებელი</a:t>
            </a:r>
            <a:r>
              <a:rPr lang="en-US" sz="1700"/>
              <a:t> link */</a:t>
            </a:r>
          </a:p>
          <a:p>
            <a:pPr marL="0" indent="12700">
              <a:buFontTx/>
              <a:buNone/>
            </a:pPr>
            <a:r>
              <a:rPr lang="en-US" sz="1700"/>
              <a:t>a:visited {color:#00FF00;}  /*</a:t>
            </a:r>
            <a:r>
              <a:rPr lang="ka-GE" sz="1700"/>
              <a:t> მონახულებელი</a:t>
            </a:r>
            <a:r>
              <a:rPr lang="en-US" sz="1700"/>
              <a:t> link */</a:t>
            </a:r>
          </a:p>
          <a:p>
            <a:pPr marL="0" indent="12700">
              <a:buFontTx/>
              <a:buNone/>
            </a:pPr>
            <a:r>
              <a:rPr lang="en-US" sz="1700"/>
              <a:t>a:hover {background-color:#FF00FF;}  /* </a:t>
            </a:r>
            <a:r>
              <a:rPr lang="ka-GE" sz="1700"/>
              <a:t>მაუსის მიტანა</a:t>
            </a:r>
            <a:r>
              <a:rPr lang="en-US" sz="1700"/>
              <a:t> link</a:t>
            </a:r>
            <a:r>
              <a:rPr lang="ka-GE" sz="1700"/>
              <a:t>-თან</a:t>
            </a:r>
            <a:r>
              <a:rPr lang="en-US" sz="1700"/>
              <a:t> */</a:t>
            </a:r>
          </a:p>
          <a:p>
            <a:pPr marL="0" indent="12700">
              <a:buFontTx/>
              <a:buNone/>
            </a:pPr>
            <a:r>
              <a:rPr lang="en-US" sz="1700"/>
              <a:t>a:active {color:#0000FF;}  /* </a:t>
            </a:r>
            <a:r>
              <a:rPr lang="ka-GE" sz="1700"/>
              <a:t>მონიშნული</a:t>
            </a:r>
            <a:r>
              <a:rPr lang="en-US" sz="1700"/>
              <a:t> link */</a:t>
            </a:r>
          </a:p>
          <a:p>
            <a:pPr marL="0" indent="0">
              <a:buNone/>
            </a:pPr>
            <a:r>
              <a:rPr lang="ka-GE" sz="1700"/>
              <a:t>როდესაც ვახსენთ ლინკების ტვისებების გამოყენებას არსებობს მიმდევრობის გარკვეული წესები რომელიც უნდა გავითვალისწინოთ:</a:t>
            </a:r>
          </a:p>
          <a:p>
            <a:r>
              <a:rPr lang="en-US" sz="1700"/>
              <a:t>a:hover </a:t>
            </a:r>
            <a:r>
              <a:rPr lang="ka-GE" sz="1700"/>
              <a:t>უნდა მოდიოდეს</a:t>
            </a:r>
            <a:r>
              <a:rPr lang="en-US" sz="1700"/>
              <a:t> a:link </a:t>
            </a:r>
            <a:r>
              <a:rPr lang="ka-GE" sz="1700"/>
              <a:t>და</a:t>
            </a:r>
            <a:r>
              <a:rPr lang="en-US" sz="1700"/>
              <a:t> a:visited</a:t>
            </a:r>
            <a:r>
              <a:rPr lang="ka-GE" sz="1700"/>
              <a:t>-ის შემდეგ</a:t>
            </a:r>
            <a:endParaRPr lang="en-US" sz="1700"/>
          </a:p>
          <a:p>
            <a:r>
              <a:rPr lang="en-US" sz="1700"/>
              <a:t>a:active </a:t>
            </a:r>
            <a:r>
              <a:rPr lang="ka-GE" sz="1700"/>
              <a:t>კი უნდა მოყვებოდეს</a:t>
            </a:r>
            <a:r>
              <a:rPr lang="en-US" sz="1700"/>
              <a:t> a:hover</a:t>
            </a:r>
            <a:r>
              <a:rPr lang="ka-GE" sz="1700"/>
              <a:t>-ს</a:t>
            </a:r>
            <a:endParaRPr lang="en-US" sz="1700"/>
          </a:p>
          <a:p>
            <a:pPr marL="0" indent="12700">
              <a:buFontTx/>
              <a:buNone/>
            </a:pPr>
            <a:endParaRPr lang="en-US"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2500306"/>
            <a:ext cx="8229600" cy="2400304"/>
          </a:xfrm>
        </p:spPr>
        <p:txBody>
          <a:bodyPr/>
          <a:lstStyle/>
          <a:p>
            <a:pPr algn="ctr">
              <a:buNone/>
            </a:pPr>
            <a:r>
              <a:rPr lang="ka-GE" dirty="0"/>
              <a:t>მადლობა ყურადღებისათვის!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z="2000" dirty="0"/>
              <a:t>ელემენტის სრული ზომის გამოთვლა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a-GE" sz="1600" dirty="0"/>
              <a:t>მნიშვნელოვანი შენიშვნა:</a:t>
            </a:r>
          </a:p>
          <a:p>
            <a:pPr marL="0" indent="0">
              <a:buNone/>
            </a:pPr>
            <a:r>
              <a:rPr lang="ka-GE" sz="1600" dirty="0"/>
              <a:t>როდესაც თქვენ განსაზღვრავთ ელემენტისათვის სიგრძის და სიგანის ატრიბუტებს</a:t>
            </a:r>
            <a:r>
              <a:rPr lang="en-US" sz="1600" dirty="0"/>
              <a:t>When you set the width and CSS</a:t>
            </a:r>
            <a:r>
              <a:rPr lang="ka-GE" sz="1600" dirty="0"/>
              <a:t>-ში</a:t>
            </a:r>
            <a:r>
              <a:rPr lang="en-US" sz="1600" dirty="0"/>
              <a:t>, </a:t>
            </a:r>
            <a:r>
              <a:rPr lang="ka-GE" sz="1600" dirty="0"/>
              <a:t>თქვენ ამით განსაძღვრავთ სიგრძეს და სიგანეს მხოლოდ შიგთავსისათვის(</a:t>
            </a:r>
            <a:r>
              <a:rPr lang="en-US" sz="1600" dirty="0"/>
              <a:t> </a:t>
            </a:r>
            <a:r>
              <a:rPr lang="en-US" sz="1600" b="1" dirty="0"/>
              <a:t>content area</a:t>
            </a:r>
            <a:r>
              <a:rPr lang="ka-GE" sz="1600" b="1" dirty="0"/>
              <a:t>)</a:t>
            </a:r>
            <a:r>
              <a:rPr lang="en-US" sz="1600" dirty="0"/>
              <a:t>.</a:t>
            </a:r>
            <a:r>
              <a:rPr lang="ka-GE" sz="1600" dirty="0"/>
              <a:t> ელემენტის სრული ზომის გამოსათვლელად თქვენ უნდა მიათვალოთ დაშორებაც, საზღვარიცა და მინდორიც:</a:t>
            </a:r>
          </a:p>
          <a:p>
            <a:pPr marL="0" indent="0">
              <a:buNone/>
            </a:pPr>
            <a:endParaRPr lang="ka-GE" sz="1600" dirty="0"/>
          </a:p>
          <a:p>
            <a:pPr marL="0" indent="0">
              <a:buNone/>
            </a:pPr>
            <a:r>
              <a:rPr lang="ka-GE" sz="1600" dirty="0"/>
              <a:t>ელემენტის სრული ზომის გამოთვლა უნდა მოხდეს ასე:</a:t>
            </a:r>
            <a:endParaRPr lang="en-US" sz="1600" dirty="0"/>
          </a:p>
          <a:p>
            <a:r>
              <a:rPr lang="ka-GE" sz="1600" dirty="0"/>
              <a:t>ელემენტის სრული სიგანე ითვლება ასე :</a:t>
            </a:r>
          </a:p>
          <a:p>
            <a:r>
              <a:rPr lang="ka-GE" sz="1600" dirty="0"/>
              <a:t>ელემენტის სრული სიგანე(</a:t>
            </a:r>
            <a:r>
              <a:rPr lang="en-US" sz="1600" dirty="0"/>
              <a:t>Total element width</a:t>
            </a:r>
            <a:r>
              <a:rPr lang="ka-GE" sz="1600" dirty="0"/>
              <a:t>)</a:t>
            </a:r>
            <a:r>
              <a:rPr lang="en-US" sz="1600" dirty="0"/>
              <a:t> = </a:t>
            </a:r>
            <a:r>
              <a:rPr lang="ka-GE" sz="1600" dirty="0"/>
              <a:t>სიგანე(</a:t>
            </a:r>
            <a:r>
              <a:rPr lang="en-US" sz="1600" dirty="0"/>
              <a:t>width</a:t>
            </a:r>
            <a:r>
              <a:rPr lang="ka-GE" sz="1600" dirty="0"/>
              <a:t>)</a:t>
            </a:r>
            <a:r>
              <a:rPr lang="en-US" sz="1600" dirty="0"/>
              <a:t> + </a:t>
            </a:r>
            <a:r>
              <a:rPr lang="ka-GE" sz="1600" dirty="0"/>
              <a:t>მარცხნივ დაშორება(</a:t>
            </a:r>
            <a:r>
              <a:rPr lang="en-US" sz="1600" dirty="0"/>
              <a:t>left padding</a:t>
            </a:r>
            <a:r>
              <a:rPr lang="ka-GE" sz="1600" dirty="0"/>
              <a:t>)</a:t>
            </a:r>
            <a:r>
              <a:rPr lang="en-US" sz="1600" dirty="0"/>
              <a:t> + </a:t>
            </a:r>
            <a:r>
              <a:rPr lang="ka-GE" sz="1600" dirty="0"/>
              <a:t>მარჯვნივ დაშორება(</a:t>
            </a:r>
            <a:r>
              <a:rPr lang="en-US" sz="1600" dirty="0"/>
              <a:t>right padding</a:t>
            </a:r>
            <a:r>
              <a:rPr lang="ka-GE" sz="1600" dirty="0"/>
              <a:t>)</a:t>
            </a:r>
            <a:r>
              <a:rPr lang="en-US" sz="1600" dirty="0"/>
              <a:t>+ left border </a:t>
            </a:r>
            <a:r>
              <a:rPr lang="ka-GE" sz="1600" dirty="0"/>
              <a:t>(მარცხენა საზღვარი)</a:t>
            </a:r>
            <a:r>
              <a:rPr lang="en-US" sz="1600" dirty="0"/>
              <a:t>+ </a:t>
            </a:r>
            <a:r>
              <a:rPr lang="ka-GE" sz="1600" dirty="0"/>
              <a:t>მარჯვენა საზღვარი(</a:t>
            </a:r>
            <a:r>
              <a:rPr lang="en-US" sz="1600" dirty="0"/>
              <a:t>right border</a:t>
            </a:r>
            <a:r>
              <a:rPr lang="ka-GE" sz="1600" dirty="0"/>
              <a:t>)</a:t>
            </a:r>
            <a:r>
              <a:rPr lang="en-US" sz="1600" dirty="0"/>
              <a:t> +</a:t>
            </a:r>
            <a:r>
              <a:rPr lang="ka-GE" sz="1600" dirty="0"/>
              <a:t>მარცხენა მინდორი(</a:t>
            </a:r>
            <a:r>
              <a:rPr lang="en-US" sz="1600" dirty="0"/>
              <a:t> left margin</a:t>
            </a:r>
            <a:r>
              <a:rPr lang="ka-GE" sz="1600" dirty="0"/>
              <a:t>)</a:t>
            </a:r>
            <a:r>
              <a:rPr lang="en-US" sz="1600" dirty="0"/>
              <a:t> + </a:t>
            </a:r>
            <a:r>
              <a:rPr lang="ka-GE" sz="1600" dirty="0"/>
              <a:t>მარჯვენა მინდორი (</a:t>
            </a:r>
            <a:r>
              <a:rPr lang="en-US" sz="1600" dirty="0"/>
              <a:t>right margin</a:t>
            </a:r>
            <a:r>
              <a:rPr lang="ka-GE" sz="1600" dirty="0"/>
              <a:t>)</a:t>
            </a:r>
            <a:endParaRPr lang="en-US" sz="1600" dirty="0"/>
          </a:p>
          <a:p>
            <a:r>
              <a:rPr lang="ka-GE" sz="1600" dirty="0"/>
              <a:t>ელემენტის სრული სიმაღლე ითვლება ასე (</a:t>
            </a:r>
            <a:r>
              <a:rPr lang="en-US" sz="1600" dirty="0"/>
              <a:t>The total height </a:t>
            </a:r>
            <a:r>
              <a:rPr lang="ka-GE" sz="1600" dirty="0"/>
              <a:t>)</a:t>
            </a:r>
            <a:r>
              <a:rPr lang="en-US" sz="1600" dirty="0"/>
              <a:t>:</a:t>
            </a:r>
          </a:p>
          <a:p>
            <a:r>
              <a:rPr lang="ka-GE" sz="1600" dirty="0"/>
              <a:t>ელემენტის სრული სიმაღლე (</a:t>
            </a:r>
            <a:r>
              <a:rPr lang="en-US" sz="1600" dirty="0"/>
              <a:t>Total element height</a:t>
            </a:r>
            <a:r>
              <a:rPr lang="ka-GE" sz="1600" dirty="0"/>
              <a:t>)</a:t>
            </a:r>
            <a:r>
              <a:rPr lang="en-US" sz="1600" dirty="0"/>
              <a:t> = </a:t>
            </a:r>
            <a:r>
              <a:rPr lang="ka-GE" sz="1600" dirty="0"/>
              <a:t>სიმაღლე(</a:t>
            </a:r>
            <a:r>
              <a:rPr lang="en-US" sz="1600" dirty="0"/>
              <a:t>height</a:t>
            </a:r>
            <a:r>
              <a:rPr lang="ka-GE" sz="1600" dirty="0"/>
              <a:t>)</a:t>
            </a:r>
            <a:r>
              <a:rPr lang="en-US" sz="1600" dirty="0"/>
              <a:t> + </a:t>
            </a:r>
            <a:r>
              <a:rPr lang="ka-GE" sz="1600" dirty="0"/>
              <a:t>ზედა დაშორება (</a:t>
            </a:r>
            <a:r>
              <a:rPr lang="en-US" sz="1600" dirty="0"/>
              <a:t>top padding</a:t>
            </a:r>
            <a:r>
              <a:rPr lang="ka-GE" sz="1600" dirty="0"/>
              <a:t>)</a:t>
            </a:r>
            <a:r>
              <a:rPr lang="en-US" sz="1600" dirty="0"/>
              <a:t> + </a:t>
            </a:r>
            <a:r>
              <a:rPr lang="ka-GE" sz="1600" dirty="0"/>
              <a:t>ქვედა დაშორება(</a:t>
            </a:r>
            <a:r>
              <a:rPr lang="en-US" sz="1600" dirty="0"/>
              <a:t>bottom padding</a:t>
            </a:r>
            <a:r>
              <a:rPr lang="ka-GE" sz="1600" dirty="0"/>
              <a:t>)</a:t>
            </a:r>
            <a:r>
              <a:rPr lang="en-US" sz="1600" dirty="0"/>
              <a:t> +</a:t>
            </a:r>
            <a:r>
              <a:rPr lang="ka-GE" sz="1600" dirty="0"/>
              <a:t>ზედა საზღვარი(</a:t>
            </a:r>
            <a:r>
              <a:rPr lang="en-US" sz="1600" dirty="0"/>
              <a:t> top border</a:t>
            </a:r>
            <a:r>
              <a:rPr lang="ka-GE" sz="1600" dirty="0"/>
              <a:t>)</a:t>
            </a:r>
            <a:r>
              <a:rPr lang="en-US" sz="1600" dirty="0"/>
              <a:t> +</a:t>
            </a:r>
            <a:r>
              <a:rPr lang="ka-GE" sz="1600" dirty="0"/>
              <a:t>ქვედა საზღვარი(</a:t>
            </a:r>
            <a:r>
              <a:rPr lang="en-US" sz="1600" dirty="0"/>
              <a:t> bottom border</a:t>
            </a:r>
            <a:r>
              <a:rPr lang="ka-GE" sz="1600" dirty="0"/>
              <a:t>)</a:t>
            </a:r>
            <a:r>
              <a:rPr lang="en-US" sz="1600" dirty="0"/>
              <a:t> + </a:t>
            </a:r>
            <a:r>
              <a:rPr lang="ka-GE" sz="1600" dirty="0"/>
              <a:t>ზედა მინდორი(</a:t>
            </a:r>
            <a:r>
              <a:rPr lang="en-US" sz="1600" dirty="0"/>
              <a:t>top margin</a:t>
            </a:r>
            <a:r>
              <a:rPr lang="ka-GE" sz="1600" dirty="0"/>
              <a:t>)</a:t>
            </a:r>
            <a:r>
              <a:rPr lang="en-US" sz="1600" dirty="0"/>
              <a:t> + </a:t>
            </a:r>
            <a:r>
              <a:rPr lang="ka-GE" sz="1600" dirty="0"/>
              <a:t>ქვედა მინდორი(</a:t>
            </a:r>
            <a:r>
              <a:rPr lang="en-US" sz="1600" dirty="0"/>
              <a:t>bottom margin</a:t>
            </a:r>
            <a:r>
              <a:rPr lang="ka-GE" sz="1600" dirty="0"/>
              <a:t>)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32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8256"/>
            <a:ext cx="8229600" cy="850106"/>
          </a:xfrm>
        </p:spPr>
        <p:txBody>
          <a:bodyPr>
            <a:normAutofit/>
          </a:bodyPr>
          <a:lstStyle/>
          <a:p>
            <a:pPr algn="just"/>
            <a:r>
              <a:rPr lang="ka-GE" sz="1600" b="1" dirty="0"/>
              <a:t>შენიშვნა</a:t>
            </a:r>
            <a:r>
              <a:rPr lang="en-US" sz="1600" b="1" dirty="0"/>
              <a:t>:</a:t>
            </a:r>
            <a:r>
              <a:rPr lang="en-US" sz="1600" dirty="0"/>
              <a:t> width </a:t>
            </a:r>
            <a:r>
              <a:rPr lang="ka-GE" sz="1600" dirty="0"/>
              <a:t>და</a:t>
            </a:r>
            <a:r>
              <a:rPr lang="en-US" sz="1600" dirty="0"/>
              <a:t> height </a:t>
            </a:r>
            <a:r>
              <a:rPr lang="ka-GE" sz="1600" dirty="0"/>
              <a:t>თვისებები კონტენტის სიგანეს და სიმაღლეს განსაზღვრავს. სტული ზომის გამოსათვლელად ვსარგებლობთ:</a:t>
            </a:r>
            <a:endParaRPr lang="en-US" sz="16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8640"/>
            <a:ext cx="6696744" cy="579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28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1584176"/>
          </a:xfrm>
        </p:spPr>
        <p:txBody>
          <a:bodyPr/>
          <a:lstStyle/>
          <a:p>
            <a:pPr marL="57150" indent="0">
              <a:buNone/>
            </a:pPr>
            <a:r>
              <a:rPr lang="ka-GE" sz="1600" dirty="0"/>
              <a:t>სრილი ზომის გამოთვლა</a:t>
            </a:r>
            <a:r>
              <a:rPr lang="en-US" sz="1600" dirty="0"/>
              <a:t>:</a:t>
            </a:r>
          </a:p>
          <a:p>
            <a:pPr lvl="1"/>
            <a:r>
              <a:rPr lang="ka-GE" sz="1600" dirty="0"/>
              <a:t>სრული სიგანე</a:t>
            </a:r>
            <a:r>
              <a:rPr lang="en-US" sz="1600" dirty="0"/>
              <a:t>= width + left padding + right padding + left border + right border + left margin + right margin</a:t>
            </a:r>
          </a:p>
          <a:p>
            <a:pPr lvl="1"/>
            <a:r>
              <a:rPr lang="ka-GE" sz="1600" dirty="0"/>
              <a:t>სრული სიმაღლე</a:t>
            </a:r>
            <a:r>
              <a:rPr lang="en-US" sz="1600" dirty="0"/>
              <a:t>= height + top padding + bottom padding + top border + bottom border + top margin + bottom margin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47328" y="2188895"/>
            <a:ext cx="2896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1800" b="1" i="1" u="sng" dirty="0">
                <a:latin typeface="+mn-lt"/>
              </a:rPr>
              <a:t>ალტერნატივა </a:t>
            </a:r>
            <a:r>
              <a:rPr lang="en-US" sz="1800" b="1" i="1" u="sng" dirty="0">
                <a:latin typeface="+mn-lt"/>
              </a:rPr>
              <a:t>:   box-sizing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7632848" cy="336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23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3655414"/>
            <a:ext cx="8229600" cy="5040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/>
              <a:t>Note: </a:t>
            </a:r>
            <a:r>
              <a:rPr lang="ka-GE" sz="1800" dirty="0"/>
              <a:t>თუ ამ ხერხის გამოყენება გინდათ ყველა ელემენტისათვის გვერდზე, მაშინ უნდა ისარგებლოთ უნივერსალური ტეგით:</a:t>
            </a:r>
            <a:endParaRPr lang="en-US" sz="1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1038"/>
            <a:ext cx="636358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74" y="4221088"/>
            <a:ext cx="5184576" cy="173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69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a-GE" sz="2000"/>
              <a:t>განვიხილოთ კოდი</a:t>
            </a:r>
            <a:endParaRPr lang="en-US" sz="2000"/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47813" y="1484313"/>
          <a:ext cx="7056437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3" imgW="7517460" imgH="5104762" progId="">
                  <p:embed/>
                </p:oleObj>
              </mc:Choice>
              <mc:Fallback>
                <p:oleObj r:id="rId3" imgW="7517460" imgH="510476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484313"/>
                        <a:ext cx="7056437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a-GE" sz="2000"/>
              <a:t>მისი შედეგი ასე გამოიყურება</a:t>
            </a:r>
            <a:endParaRPr lang="en-US" sz="2000"/>
          </a:p>
        </p:txBody>
      </p:sp>
      <p:graphicFrame>
        <p:nvGraphicFramePr>
          <p:cNvPr id="22535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971550" y="1557338"/>
          <a:ext cx="5184775" cy="27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r:id="rId3" imgW="4520635" imgH="2412698" progId="">
                  <p:embed/>
                </p:oleObj>
              </mc:Choice>
              <mc:Fallback>
                <p:oleObj r:id="rId3" imgW="4520635" imgH="241269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5184775" cy="276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68313" y="4292600"/>
            <a:ext cx="82089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a-GE" sz="1800"/>
              <a:t>საქმე იმაში გახლავთ რომ </a:t>
            </a:r>
            <a:r>
              <a:rPr lang="en-US" sz="1800">
                <a:latin typeface="Times New Roman" pitchFamily="18" charset="0"/>
              </a:rPr>
              <a:t>IE </a:t>
            </a:r>
            <a:r>
              <a:rPr lang="ka-GE" sz="1800">
                <a:latin typeface="Times New Roman" pitchFamily="18" charset="0"/>
              </a:rPr>
              <a:t>შეიცავს</a:t>
            </a:r>
            <a:r>
              <a:rPr lang="en-US" sz="1800">
                <a:latin typeface="Times New Roman" pitchFamily="18" charset="0"/>
              </a:rPr>
              <a:t> padding</a:t>
            </a:r>
            <a:r>
              <a:rPr lang="ka-GE" sz="1800">
                <a:latin typeface="Times New Roman" pitchFamily="18" charset="0"/>
              </a:rPr>
              <a:t> და </a:t>
            </a:r>
            <a:r>
              <a:rPr lang="en-US" sz="1800">
                <a:latin typeface="Times New Roman" pitchFamily="18" charset="0"/>
              </a:rPr>
              <a:t>border</a:t>
            </a:r>
            <a:r>
              <a:rPr lang="ka-GE" sz="1800">
                <a:latin typeface="Times New Roman" pitchFamily="18" charset="0"/>
              </a:rPr>
              <a:t>-ს ისედაც</a:t>
            </a:r>
            <a:r>
              <a:rPr lang="en-US" sz="1800">
                <a:latin typeface="Times New Roman" pitchFamily="18" charset="0"/>
              </a:rPr>
              <a:t>,</a:t>
            </a:r>
            <a:endParaRPr lang="ka-GE" sz="1800">
              <a:latin typeface="Times New Roman" pitchFamily="18" charset="0"/>
            </a:endParaRPr>
          </a:p>
          <a:p>
            <a:r>
              <a:rPr lang="ka-GE" sz="1800">
                <a:latin typeface="Times New Roman" pitchFamily="18" charset="0"/>
              </a:rPr>
              <a:t>როდესაც განსაზღვრულია</a:t>
            </a:r>
            <a:r>
              <a:rPr lang="en-US" sz="1800">
                <a:latin typeface="Times New Roman" pitchFamily="18" charset="0"/>
              </a:rPr>
              <a:t> width</a:t>
            </a:r>
            <a:r>
              <a:rPr lang="ka-GE" sz="1800">
                <a:latin typeface="Times New Roman" pitchFamily="18" charset="0"/>
              </a:rPr>
              <a:t> თვისება</a:t>
            </a:r>
            <a:r>
              <a:rPr lang="en-US" sz="1800">
                <a:latin typeface="Times New Roman" pitchFamily="18" charset="0"/>
              </a:rPr>
              <a:t>,</a:t>
            </a:r>
            <a:r>
              <a:rPr lang="ka-GE" sz="1800">
                <a:latin typeface="Times New Roman" pitchFamily="18" charset="0"/>
              </a:rPr>
              <a:t> გარდა იმ შემთხვევისა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ka-GE" sz="1800">
                <a:latin typeface="Times New Roman" pitchFamily="18" charset="0"/>
              </a:rPr>
              <a:t>თუ გამოცხადებულია </a:t>
            </a:r>
            <a:r>
              <a:rPr lang="en-US" sz="1800">
                <a:latin typeface="Times New Roman" pitchFamily="18" charset="0"/>
              </a:rPr>
              <a:t>DOCTYPE </a:t>
            </a:r>
            <a:r>
              <a:rPr lang="ka-GE" sz="1800">
                <a:latin typeface="Times New Roman" pitchFamily="18" charset="0"/>
              </a:rPr>
              <a:t> , ანუ თუ შევიტანთ კორექტირებას ზემოაღნიშნულ კოდში შედეგი იქნება უკვე ზუსტად 250</a:t>
            </a:r>
            <a:r>
              <a:rPr lang="en-US" sz="1800">
                <a:latin typeface="Times New Roman" pitchFamily="18" charset="0"/>
              </a:rPr>
              <a:t>px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476375" y="115888"/>
            <a:ext cx="6624638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Times New Roman" pitchFamily="18" charset="0"/>
              </a:rPr>
              <a:t>&lt;!DOCTYPE html PUBLIC "-//W3C//DTD XHTML 1.0 Transitional//EN"</a:t>
            </a:r>
          </a:p>
          <a:p>
            <a:r>
              <a:rPr lang="en-US" sz="1800">
                <a:latin typeface="Times New Roman" pitchFamily="18" charset="0"/>
              </a:rPr>
              <a:t>"http://www.w3.org/TR/xhtml1/DTD/xhtml1-transitional.dtd"&gt;</a:t>
            </a:r>
          </a:p>
          <a:p>
            <a:r>
              <a:rPr lang="en-US" sz="1800">
                <a:latin typeface="Times New Roman" pitchFamily="18" charset="0"/>
              </a:rPr>
              <a:t>&lt;html&gt;</a:t>
            </a:r>
          </a:p>
          <a:p>
            <a:r>
              <a:rPr lang="en-US" sz="1800">
                <a:latin typeface="Times New Roman" pitchFamily="18" charset="0"/>
              </a:rPr>
              <a:t>&lt;head&gt;</a:t>
            </a:r>
          </a:p>
          <a:p>
            <a:r>
              <a:rPr lang="en-US" sz="1800">
                <a:latin typeface="Times New Roman" pitchFamily="18" charset="0"/>
              </a:rPr>
              <a:t>&lt;style type="text/css"&gt;</a:t>
            </a:r>
          </a:p>
          <a:p>
            <a:r>
              <a:rPr lang="en-US" sz="1800">
                <a:latin typeface="Times New Roman" pitchFamily="18" charset="0"/>
              </a:rPr>
              <a:t>div.ex</a:t>
            </a:r>
          </a:p>
          <a:p>
            <a:r>
              <a:rPr lang="en-US" sz="1800">
                <a:latin typeface="Times New Roman" pitchFamily="18" charset="0"/>
              </a:rPr>
              <a:t>{</a:t>
            </a:r>
          </a:p>
          <a:p>
            <a:r>
              <a:rPr lang="en-US" sz="1800">
                <a:latin typeface="Times New Roman" pitchFamily="18" charset="0"/>
              </a:rPr>
              <a:t>width:220px;</a:t>
            </a:r>
          </a:p>
          <a:p>
            <a:r>
              <a:rPr lang="en-US" sz="1800">
                <a:latin typeface="Times New Roman" pitchFamily="18" charset="0"/>
              </a:rPr>
              <a:t>padding:10px;</a:t>
            </a:r>
          </a:p>
          <a:p>
            <a:r>
              <a:rPr lang="en-US" sz="1800">
                <a:latin typeface="Times New Roman" pitchFamily="18" charset="0"/>
              </a:rPr>
              <a:t>border:5px solid gray;</a:t>
            </a:r>
          </a:p>
          <a:p>
            <a:r>
              <a:rPr lang="en-US" sz="1800">
                <a:latin typeface="Times New Roman" pitchFamily="18" charset="0"/>
              </a:rPr>
              <a:t>margin:0px;</a:t>
            </a:r>
          </a:p>
          <a:p>
            <a:r>
              <a:rPr lang="en-US" sz="1800">
                <a:latin typeface="Times New Roman" pitchFamily="18" charset="0"/>
              </a:rPr>
              <a:t>}</a:t>
            </a:r>
          </a:p>
          <a:p>
            <a:r>
              <a:rPr lang="en-US" sz="1800">
                <a:latin typeface="Times New Roman" pitchFamily="18" charset="0"/>
              </a:rPr>
              <a:t>&lt;/style&gt;</a:t>
            </a:r>
          </a:p>
          <a:p>
            <a:r>
              <a:rPr lang="en-US" sz="1800">
                <a:latin typeface="Times New Roman" pitchFamily="18" charset="0"/>
              </a:rPr>
              <a:t>&lt;/head&gt;</a:t>
            </a:r>
          </a:p>
        </p:txBody>
      </p:sp>
      <p:graphicFrame>
        <p:nvGraphicFramePr>
          <p:cNvPr id="24581" name="Object 5"/>
          <p:cNvGraphicFramePr>
            <a:graphicFrameLocks noGrp="1" noChangeAspect="1"/>
          </p:cNvGraphicFramePr>
          <p:nvPr>
            <p:ph/>
          </p:nvPr>
        </p:nvGraphicFramePr>
        <p:xfrm>
          <a:off x="900113" y="4546600"/>
          <a:ext cx="7389812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r:id="rId3" imgW="7390476" imgH="2311111" progId="">
                  <p:embed/>
                </p:oleObj>
              </mc:Choice>
              <mc:Fallback>
                <p:oleObj r:id="rId3" imgW="7390476" imgH="2311111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46600"/>
                        <a:ext cx="7389812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1608</Words>
  <Application>Microsoft Office PowerPoint</Application>
  <PresentationFormat>On-screen Show (4:3)</PresentationFormat>
  <Paragraphs>231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AcadMtavr</vt:lpstr>
      <vt:lpstr>AcadNusx</vt:lpstr>
      <vt:lpstr>Arial</vt:lpstr>
      <vt:lpstr>Times New Roman</vt:lpstr>
      <vt:lpstr>Verdana</vt:lpstr>
      <vt:lpstr>Default Design</vt:lpstr>
      <vt:lpstr>CSS - BOX </vt:lpstr>
      <vt:lpstr>ყველა HTML ელემენტი შესაძლებელია განიხილოს კოლოფების სახით CSS-ში, ტერმინი  "box model“ გამოიყენება როდესაც საუბარია დიზაინზე და ინფორმაციის გამოტანის გზებზე</vt:lpstr>
      <vt:lpstr>ელემენტის სრული ზომის გამოთვლა</vt:lpstr>
      <vt:lpstr>შენიშვნა: width და height თვისებები კონტენტის სიგანეს და სიმაღლეს განსაზღვრავს. სტული ზომის გამოსათვლელად ვსარგებლობთ:</vt:lpstr>
      <vt:lpstr>PowerPoint Presentation</vt:lpstr>
      <vt:lpstr>PowerPoint Presentation</vt:lpstr>
      <vt:lpstr>განვიხილოთ კოდი</vt:lpstr>
      <vt:lpstr>მისი შედეგი ასე გამოიყურება</vt:lpstr>
      <vt:lpstr>PowerPoint Presentation</vt:lpstr>
      <vt:lpstr>Border Style</vt:lpstr>
      <vt:lpstr>PowerPoint Presentation</vt:lpstr>
      <vt:lpstr>განვიხილოთ მაგალითი</vt:lpstr>
      <vt:lpstr>PowerPoint Presentation</vt:lpstr>
      <vt:lpstr>განვიხილოთ მაგალითი</vt:lpstr>
      <vt:lpstr>PowerPoint Presentation</vt:lpstr>
      <vt:lpstr>CSS სიის თვისებები</vt:lpstr>
      <vt:lpstr>CSS ცხრილის თვისებები</vt:lpstr>
      <vt:lpstr>ცხრილის Padding</vt:lpstr>
      <vt:lpstr>ცხრილი და ატრიბუტი Color</vt:lpstr>
      <vt:lpstr>HTML5 უახლესი HTML სტანდარტი</vt:lpstr>
      <vt:lpstr>ამოღებულია html5 :</vt:lpstr>
      <vt:lpstr>CSS Pseudo-classes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ტეგი META – მეტა ტეგები</dc:title>
  <dc:creator>magda</dc:creator>
  <cp:lastModifiedBy>Magda Tsintsadze</cp:lastModifiedBy>
  <cp:revision>27</cp:revision>
  <dcterms:created xsi:type="dcterms:W3CDTF">2010-04-11T10:10:09Z</dcterms:created>
  <dcterms:modified xsi:type="dcterms:W3CDTF">2020-03-13T09:08:01Z</dcterms:modified>
</cp:coreProperties>
</file>