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5" r:id="rId4"/>
    <p:sldId id="296" r:id="rId5"/>
    <p:sldId id="294" r:id="rId6"/>
    <p:sldId id="259" r:id="rId7"/>
    <p:sldId id="260" r:id="rId8"/>
    <p:sldId id="261" r:id="rId9"/>
    <p:sldId id="279" r:id="rId10"/>
    <p:sldId id="262" r:id="rId11"/>
    <p:sldId id="263" r:id="rId12"/>
    <p:sldId id="264" r:id="rId13"/>
    <p:sldId id="265" r:id="rId14"/>
    <p:sldId id="280" r:id="rId15"/>
    <p:sldId id="288" r:id="rId16"/>
    <p:sldId id="289" r:id="rId17"/>
    <p:sldId id="292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B7FE-2442-4908-AE5A-870D9ECBD8B6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2460-A8BC-428C-A7B5-B1430687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B7FE-2442-4908-AE5A-870D9ECBD8B6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2460-A8BC-428C-A7B5-B1430687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B7FE-2442-4908-AE5A-870D9ECBD8B6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2460-A8BC-428C-A7B5-B1430687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B7FE-2442-4908-AE5A-870D9ECBD8B6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2460-A8BC-428C-A7B5-B1430687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B7FE-2442-4908-AE5A-870D9ECBD8B6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2460-A8BC-428C-A7B5-B1430687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B7FE-2442-4908-AE5A-870D9ECBD8B6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2460-A8BC-428C-A7B5-B1430687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B7FE-2442-4908-AE5A-870D9ECBD8B6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2460-A8BC-428C-A7B5-B1430687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B7FE-2442-4908-AE5A-870D9ECBD8B6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2460-A8BC-428C-A7B5-B1430687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B7FE-2442-4908-AE5A-870D9ECBD8B6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2460-A8BC-428C-A7B5-B1430687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B7FE-2442-4908-AE5A-870D9ECBD8B6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2460-A8BC-428C-A7B5-B1430687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DB7FE-2442-4908-AE5A-870D9ECBD8B6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92460-A8BC-428C-A7B5-B1430687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DB7FE-2442-4908-AE5A-870D9ECBD8B6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92460-A8BC-428C-A7B5-B14306875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3501008"/>
            <a:ext cx="6400800" cy="982960"/>
          </a:xfrm>
        </p:spPr>
        <p:txBody>
          <a:bodyPr/>
          <a:lstStyle/>
          <a:p>
            <a:r>
              <a:rPr lang="ka-GE" dirty="0"/>
              <a:t>პოზიციონირება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ka-GE" sz="1600" dirty="0"/>
              <a:t>ელემენტების გადაფარვა</a:t>
            </a:r>
          </a:p>
          <a:p>
            <a:pPr algn="ctr">
              <a:buNone/>
            </a:pPr>
            <a:endParaRPr lang="ka-GE" sz="1600" dirty="0"/>
          </a:p>
          <a:p>
            <a:pPr>
              <a:buNone/>
            </a:pPr>
            <a:r>
              <a:rPr lang="ka-GE" sz="1600" dirty="0"/>
              <a:t>როდესაც ელემენტები განლაგებულია არა ჩვეულებრივი განლაგებით (</a:t>
            </a:r>
            <a:r>
              <a:rPr lang="en-US" sz="1600" dirty="0"/>
              <a:t>NORMAL FLOW</a:t>
            </a:r>
            <a:endParaRPr lang="ka-GE" sz="1600" dirty="0"/>
          </a:p>
          <a:p>
            <a:pPr>
              <a:buNone/>
            </a:pPr>
            <a:r>
              <a:rPr lang="ka-GE" sz="1600" dirty="0"/>
              <a:t>ში არაა ანუ) მათ შესაძლებელია ერთმანეთი გადაფარონ, იმისათვის რომ</a:t>
            </a:r>
          </a:p>
          <a:p>
            <a:pPr>
              <a:buNone/>
            </a:pPr>
            <a:r>
              <a:rPr lang="ka-GE" sz="1600" dirty="0"/>
              <a:t>განვსაზღვროთ მიმდევრობა (პრიორიტეტი) არსებობს თვისება </a:t>
            </a:r>
            <a:r>
              <a:rPr lang="en-US" sz="1600" dirty="0"/>
              <a:t>z-index</a:t>
            </a:r>
            <a:r>
              <a:rPr lang="ka-GE" sz="1600" dirty="0"/>
              <a:t>, რომელსაც</a:t>
            </a:r>
          </a:p>
          <a:p>
            <a:pPr>
              <a:buNone/>
            </a:pPr>
            <a:r>
              <a:rPr lang="ka-GE" sz="1600" dirty="0"/>
              <a:t>შეუძლია მიიღოს როგორც დადებითი ისე უარყოფითი მნიშვნელობები.</a:t>
            </a:r>
          </a:p>
          <a:p>
            <a:pPr>
              <a:buNone/>
            </a:pPr>
            <a:r>
              <a:rPr lang="ka-GE" sz="1600" dirty="0"/>
              <a:t>ელემენტს რომლის </a:t>
            </a:r>
            <a:r>
              <a:rPr lang="en-US" sz="1600" dirty="0"/>
              <a:t>z-index</a:t>
            </a:r>
            <a:r>
              <a:rPr lang="ka-GE" sz="1600" dirty="0"/>
              <a:t> უდრო მეტია ყოველთვის გადაეფარება იმ ელემენტს</a:t>
            </a:r>
          </a:p>
          <a:p>
            <a:pPr>
              <a:buNone/>
            </a:pPr>
            <a:r>
              <a:rPr lang="ka-GE" sz="1600" dirty="0"/>
              <a:t>რომლის </a:t>
            </a:r>
            <a:r>
              <a:rPr lang="en-US" sz="1600" dirty="0"/>
              <a:t>z</a:t>
            </a:r>
            <a:r>
              <a:rPr lang="ka-GE" sz="1600" dirty="0"/>
              <a:t> </a:t>
            </a:r>
            <a:r>
              <a:rPr lang="en-US" sz="1600" dirty="0"/>
              <a:t>index</a:t>
            </a:r>
            <a:r>
              <a:rPr lang="ka-GE" sz="1600" dirty="0"/>
              <a:t> ნაკლებია. რა მოხდება შემდეგ მაგალითში?</a:t>
            </a:r>
          </a:p>
          <a:p>
            <a:pPr>
              <a:buNone/>
            </a:pPr>
            <a:r>
              <a:rPr lang="ka-GE" sz="1600" dirty="0"/>
              <a:t>&lt;</a:t>
            </a:r>
            <a:r>
              <a:rPr lang="en-US" sz="1600" dirty="0"/>
              <a:t>html&gt;&lt;head&gt;</a:t>
            </a:r>
          </a:p>
          <a:p>
            <a:pPr>
              <a:buNone/>
            </a:pPr>
            <a:r>
              <a:rPr lang="en-US" sz="1600" dirty="0"/>
              <a:t>&lt;style type="text/</a:t>
            </a:r>
            <a:r>
              <a:rPr lang="en-US" sz="1600" dirty="0" err="1"/>
              <a:t>css</a:t>
            </a:r>
            <a:r>
              <a:rPr lang="en-US" sz="1600" dirty="0"/>
              <a:t>"&gt;</a:t>
            </a:r>
          </a:p>
          <a:p>
            <a:pPr>
              <a:buNone/>
            </a:pPr>
            <a:r>
              <a:rPr lang="en-US" sz="1600" dirty="0" err="1"/>
              <a:t>img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{</a:t>
            </a:r>
            <a:r>
              <a:rPr lang="ka-GE" sz="1600" dirty="0"/>
              <a:t> </a:t>
            </a:r>
            <a:r>
              <a:rPr lang="en-US" sz="1600" dirty="0" err="1"/>
              <a:t>position:absolute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/>
              <a:t>left:0px;</a:t>
            </a:r>
          </a:p>
          <a:p>
            <a:pPr>
              <a:buNone/>
            </a:pPr>
            <a:r>
              <a:rPr lang="en-US" sz="1600" dirty="0"/>
              <a:t>top:0px;</a:t>
            </a:r>
          </a:p>
          <a:p>
            <a:pPr>
              <a:buNone/>
            </a:pPr>
            <a:r>
              <a:rPr lang="en-US" sz="1600" dirty="0"/>
              <a:t>z-index:-1</a:t>
            </a:r>
            <a:r>
              <a:rPr lang="ka-GE" sz="1600" dirty="0"/>
              <a:t>;</a:t>
            </a:r>
            <a:r>
              <a:rPr lang="en-US" sz="1600" dirty="0"/>
              <a:t>}</a:t>
            </a:r>
          </a:p>
          <a:p>
            <a:pPr>
              <a:buNone/>
            </a:pPr>
            <a:r>
              <a:rPr lang="en-US" sz="1600" dirty="0"/>
              <a:t>&lt;/style&gt;&lt;/head</a:t>
            </a:r>
            <a:r>
              <a:rPr lang="ka-GE" sz="1600" dirty="0"/>
              <a:t>&gt;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&lt;body&gt;</a:t>
            </a:r>
          </a:p>
          <a:p>
            <a:pPr>
              <a:buNone/>
            </a:pPr>
            <a:r>
              <a:rPr lang="en-US" sz="1600" dirty="0"/>
              <a:t>&lt;h1&gt;This is a heading&lt;/h1&gt;</a:t>
            </a:r>
          </a:p>
          <a:p>
            <a:pPr>
              <a:buNone/>
            </a:pPr>
            <a:r>
              <a:rPr lang="en-US" sz="1600" dirty="0"/>
              <a:t>&lt;</a:t>
            </a:r>
            <a:r>
              <a:rPr lang="en-US" sz="1600" dirty="0" err="1"/>
              <a:t>img</a:t>
            </a:r>
            <a:r>
              <a:rPr lang="en-US" sz="1600" dirty="0"/>
              <a:t> </a:t>
            </a:r>
            <a:r>
              <a:rPr lang="en-US" sz="1600" dirty="0" err="1"/>
              <a:t>src</a:t>
            </a:r>
            <a:r>
              <a:rPr lang="en-US" sz="1600" dirty="0"/>
              <a:t>="w3css.gif” alt=“w3c”/&gt;</a:t>
            </a:r>
          </a:p>
          <a:p>
            <a:pPr>
              <a:buNone/>
            </a:pPr>
            <a:r>
              <a:rPr lang="en-US" sz="1600" dirty="0"/>
              <a:t>&lt;p&gt;Because the image has a z-index of -1, it will be placed behind the text.&lt;/p&gt;</a:t>
            </a:r>
          </a:p>
          <a:p>
            <a:pPr>
              <a:buNone/>
            </a:pPr>
            <a:r>
              <a:rPr lang="en-US" sz="1600" dirty="0"/>
              <a:t>&lt;/body&gt;</a:t>
            </a:r>
          </a:p>
          <a:p>
            <a:pPr>
              <a:buNone/>
            </a:pPr>
            <a:r>
              <a:rPr lang="en-US" sz="1600" dirty="0"/>
              <a:t>&lt;/html&gt;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527078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2100" dirty="0"/>
              <a:t>CSS Float</a:t>
            </a:r>
            <a:endParaRPr lang="ka-GE" sz="2100" dirty="0"/>
          </a:p>
          <a:p>
            <a:pPr>
              <a:buNone/>
            </a:pPr>
            <a:r>
              <a:rPr lang="en-US" sz="1900" dirty="0"/>
              <a:t>Float</a:t>
            </a:r>
            <a:r>
              <a:rPr lang="ka-GE" sz="1900" dirty="0"/>
              <a:t> თვისება იძლევა საშუალებას ელემენტი “მიიკუნჭოს” მარცხნივ ან მარჯვნივ და </a:t>
            </a:r>
          </a:p>
          <a:p>
            <a:pPr>
              <a:buNone/>
            </a:pPr>
            <a:r>
              <a:rPr lang="ka-GE" sz="1900" dirty="0"/>
              <a:t>შესაძლებლობა მისცეს სხვა ელემენტებს “შემოეხვიონ ” მას. მაგ:</a:t>
            </a:r>
          </a:p>
          <a:p>
            <a:pPr>
              <a:buNone/>
            </a:pPr>
            <a:endParaRPr lang="ka-GE" sz="1600" dirty="0"/>
          </a:p>
          <a:p>
            <a:pPr>
              <a:buNone/>
            </a:pPr>
            <a:r>
              <a:rPr lang="en-US" sz="1900" dirty="0"/>
              <a:t>&lt;html&gt;</a:t>
            </a:r>
          </a:p>
          <a:p>
            <a:pPr>
              <a:buNone/>
            </a:pPr>
            <a:r>
              <a:rPr lang="en-US" sz="1900" dirty="0"/>
              <a:t>&lt;head&gt;</a:t>
            </a:r>
          </a:p>
          <a:p>
            <a:pPr>
              <a:buNone/>
            </a:pPr>
            <a:r>
              <a:rPr lang="en-US" sz="1900" dirty="0"/>
              <a:t>&lt;style type="text/</a:t>
            </a:r>
            <a:r>
              <a:rPr lang="en-US" sz="1900" dirty="0" err="1"/>
              <a:t>css</a:t>
            </a:r>
            <a:r>
              <a:rPr lang="en-US" sz="1900" dirty="0"/>
              <a:t>"&gt;</a:t>
            </a:r>
          </a:p>
          <a:p>
            <a:pPr>
              <a:buNone/>
            </a:pPr>
            <a:r>
              <a:rPr lang="en-US" sz="1900" dirty="0" err="1"/>
              <a:t>img</a:t>
            </a:r>
            <a:r>
              <a:rPr lang="en-US" sz="1900" dirty="0"/>
              <a:t> </a:t>
            </a:r>
          </a:p>
          <a:p>
            <a:pPr>
              <a:buNone/>
            </a:pPr>
            <a:r>
              <a:rPr lang="en-US" sz="1900" dirty="0"/>
              <a:t>{</a:t>
            </a:r>
          </a:p>
          <a:p>
            <a:pPr>
              <a:buNone/>
            </a:pPr>
            <a:r>
              <a:rPr lang="en-US" sz="1900" dirty="0" err="1"/>
              <a:t>float:right</a:t>
            </a:r>
            <a:r>
              <a:rPr lang="en-US" sz="1900" dirty="0"/>
              <a:t>;</a:t>
            </a:r>
          </a:p>
          <a:p>
            <a:pPr>
              <a:buNone/>
            </a:pPr>
            <a:r>
              <a:rPr lang="en-US" sz="1900" dirty="0"/>
              <a:t>}</a:t>
            </a:r>
          </a:p>
          <a:p>
            <a:pPr>
              <a:buNone/>
            </a:pPr>
            <a:r>
              <a:rPr lang="en-US" sz="1900" dirty="0"/>
              <a:t>&lt;/style&gt;</a:t>
            </a:r>
          </a:p>
          <a:p>
            <a:pPr>
              <a:buNone/>
            </a:pPr>
            <a:r>
              <a:rPr lang="en-US" sz="1900" dirty="0"/>
              <a:t>&lt;/head&gt;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&lt;body&gt;</a:t>
            </a:r>
          </a:p>
          <a:p>
            <a:pPr>
              <a:buNone/>
            </a:pPr>
            <a:r>
              <a:rPr lang="en-US" sz="1600" dirty="0"/>
              <a:t>&lt;p&gt;In the paragraph below, we have added an image with style &lt;b&gt;</a:t>
            </a:r>
            <a:r>
              <a:rPr lang="en-US" sz="1600" dirty="0" err="1"/>
              <a:t>float:right</a:t>
            </a:r>
            <a:r>
              <a:rPr lang="en-US" sz="1600" dirty="0"/>
              <a:t>&lt;/b&gt;. The result is that the image will float to the right in the paragraph.&lt;/p&gt;</a:t>
            </a:r>
          </a:p>
          <a:p>
            <a:pPr>
              <a:buNone/>
            </a:pPr>
            <a:r>
              <a:rPr lang="en-US" sz="1600" dirty="0"/>
              <a:t>&lt;p&gt;</a:t>
            </a:r>
          </a:p>
          <a:p>
            <a:pPr>
              <a:buNone/>
            </a:pPr>
            <a:r>
              <a:rPr lang="en-US" sz="1600" dirty="0"/>
              <a:t>&lt;</a:t>
            </a:r>
            <a:r>
              <a:rPr lang="en-US" sz="1600" dirty="0" err="1"/>
              <a:t>img</a:t>
            </a:r>
            <a:r>
              <a:rPr lang="en-US" sz="1600" dirty="0"/>
              <a:t> </a:t>
            </a:r>
            <a:r>
              <a:rPr lang="en-US" sz="1600" dirty="0" err="1"/>
              <a:t>src</a:t>
            </a:r>
            <a:r>
              <a:rPr lang="en-US" sz="1600" dirty="0"/>
              <a:t>="logocss.gif" </a:t>
            </a:r>
            <a:r>
              <a:rPr lang="ka-GE" sz="1600" dirty="0"/>
              <a:t> </a:t>
            </a:r>
            <a:r>
              <a:rPr lang="en-US" sz="1600" dirty="0"/>
              <a:t>alt=“logo”/&gt;</a:t>
            </a:r>
          </a:p>
          <a:p>
            <a:pPr>
              <a:buNone/>
            </a:pPr>
            <a:r>
              <a:rPr lang="en-US" sz="1600" dirty="0"/>
              <a:t>This is some text. This is some text. This is some text.</a:t>
            </a:r>
          </a:p>
          <a:p>
            <a:pPr>
              <a:buNone/>
            </a:pPr>
            <a:r>
              <a:rPr lang="en-US" sz="1600" dirty="0"/>
              <a:t>This is some text. This is some text. This is some text.</a:t>
            </a:r>
          </a:p>
          <a:p>
            <a:pPr>
              <a:buNone/>
            </a:pPr>
            <a:r>
              <a:rPr lang="en-US" sz="1600" dirty="0"/>
              <a:t>This is some text. This is some text. This is some text.</a:t>
            </a:r>
          </a:p>
          <a:p>
            <a:pPr>
              <a:buNone/>
            </a:pPr>
            <a:r>
              <a:rPr lang="en-US" sz="1600" dirty="0"/>
              <a:t>This is some text. This is some text. This is some text.</a:t>
            </a:r>
          </a:p>
          <a:p>
            <a:pPr>
              <a:buNone/>
            </a:pPr>
            <a:r>
              <a:rPr lang="en-US" sz="1600" dirty="0"/>
              <a:t>This is some text. This is some text. This is some text.</a:t>
            </a:r>
          </a:p>
          <a:p>
            <a:pPr>
              <a:buNone/>
            </a:pPr>
            <a:r>
              <a:rPr lang="en-US" sz="1600" dirty="0"/>
              <a:t>&lt;/p&gt;</a:t>
            </a:r>
          </a:p>
          <a:p>
            <a:pPr>
              <a:buNone/>
            </a:pPr>
            <a:r>
              <a:rPr lang="en-US" sz="1600" dirty="0"/>
              <a:t>&lt;/body&gt;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&lt;/html&gt;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28654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a-GE" sz="1500" dirty="0"/>
              <a:t>თუ რამოდენიმე ”მოცურავე”</a:t>
            </a:r>
            <a:r>
              <a:rPr lang="en-US" sz="1500" dirty="0"/>
              <a:t> </a:t>
            </a:r>
            <a:r>
              <a:rPr lang="ka-GE" sz="1500" dirty="0"/>
              <a:t>(</a:t>
            </a:r>
            <a:r>
              <a:rPr lang="en-US" sz="1500" dirty="0"/>
              <a:t>floating </a:t>
            </a:r>
            <a:r>
              <a:rPr lang="ka-GE" sz="1500" dirty="0"/>
              <a:t>) ელემენტს ერთმანეთის მიმდევრობით განვალაგებთ</a:t>
            </a:r>
          </a:p>
          <a:p>
            <a:pPr>
              <a:buNone/>
            </a:pPr>
            <a:r>
              <a:rPr lang="ka-GE" sz="1500" dirty="0"/>
              <a:t>ისინი ერთმანეთის გვერდით “იცურავებენ” თუ გააჩნიათ ადგილი. განვიხილოთ მაგალითი:</a:t>
            </a:r>
          </a:p>
          <a:p>
            <a:pPr>
              <a:buNone/>
            </a:pPr>
            <a:r>
              <a:rPr lang="en-US" sz="1500" dirty="0"/>
              <a:t>&lt;html&gt;&lt;head&gt;</a:t>
            </a:r>
          </a:p>
          <a:p>
            <a:pPr>
              <a:buNone/>
            </a:pPr>
            <a:r>
              <a:rPr lang="en-US" sz="1500" dirty="0"/>
              <a:t>&lt;style type="text/</a:t>
            </a:r>
            <a:r>
              <a:rPr lang="en-US" sz="1500" dirty="0" err="1"/>
              <a:t>css</a:t>
            </a:r>
            <a:r>
              <a:rPr lang="en-US" sz="1500" dirty="0"/>
              <a:t>"&gt;</a:t>
            </a:r>
          </a:p>
          <a:p>
            <a:pPr>
              <a:buNone/>
            </a:pPr>
            <a:r>
              <a:rPr lang="en-US" sz="1500" dirty="0"/>
              <a:t>.thumbnail </a:t>
            </a:r>
          </a:p>
          <a:p>
            <a:pPr>
              <a:buNone/>
            </a:pPr>
            <a:r>
              <a:rPr lang="en-US" sz="1500" dirty="0"/>
              <a:t>{</a:t>
            </a:r>
            <a:r>
              <a:rPr lang="ka-GE" sz="1500" dirty="0"/>
              <a:t> </a:t>
            </a:r>
            <a:r>
              <a:rPr lang="en-US" sz="1500" dirty="0" err="1"/>
              <a:t>float:left</a:t>
            </a:r>
            <a:r>
              <a:rPr lang="en-US" sz="1500" dirty="0"/>
              <a:t>;</a:t>
            </a:r>
          </a:p>
          <a:p>
            <a:pPr>
              <a:buNone/>
            </a:pPr>
            <a:r>
              <a:rPr lang="en-US" sz="1500" dirty="0"/>
              <a:t>width:110px;</a:t>
            </a:r>
          </a:p>
          <a:p>
            <a:pPr>
              <a:buNone/>
            </a:pPr>
            <a:r>
              <a:rPr lang="en-US" sz="1500" dirty="0"/>
              <a:t>height:90px;</a:t>
            </a:r>
          </a:p>
          <a:p>
            <a:pPr>
              <a:buNone/>
            </a:pPr>
            <a:r>
              <a:rPr lang="en-US" sz="1500" dirty="0"/>
              <a:t>margin:5px;}</a:t>
            </a:r>
          </a:p>
          <a:p>
            <a:pPr>
              <a:buNone/>
            </a:pPr>
            <a:r>
              <a:rPr lang="en-US" sz="1500" dirty="0"/>
              <a:t>&lt;/style&gt;</a:t>
            </a:r>
          </a:p>
          <a:p>
            <a:pPr>
              <a:buNone/>
            </a:pPr>
            <a:r>
              <a:rPr lang="en-US" sz="1500" dirty="0"/>
              <a:t>&lt;/head&gt;</a:t>
            </a:r>
          </a:p>
          <a:p>
            <a:pPr>
              <a:buNone/>
            </a:pPr>
            <a:r>
              <a:rPr lang="en-US" sz="1500" dirty="0"/>
              <a:t>&lt;body&gt;</a:t>
            </a:r>
          </a:p>
          <a:p>
            <a:pPr>
              <a:buNone/>
            </a:pPr>
            <a:r>
              <a:rPr lang="en-US" sz="1500" dirty="0"/>
              <a:t>&lt;h3&gt;Image Gallery&lt;/h3&gt;</a:t>
            </a:r>
          </a:p>
          <a:p>
            <a:pPr>
              <a:buNone/>
            </a:pPr>
            <a:r>
              <a:rPr lang="en-US" sz="1500" dirty="0"/>
              <a:t>&lt;p&gt;Try resizing the window to see what happens when the images does not have enough room.&lt;/p&gt;</a:t>
            </a:r>
          </a:p>
          <a:p>
            <a:pPr>
              <a:buNone/>
            </a:pPr>
            <a:r>
              <a:rPr lang="en-US" sz="1500" dirty="0"/>
              <a:t>&lt;</a:t>
            </a:r>
            <a:r>
              <a:rPr lang="en-US" sz="1500" dirty="0" err="1"/>
              <a:t>img</a:t>
            </a:r>
            <a:r>
              <a:rPr lang="en-US" sz="1500" dirty="0"/>
              <a:t> class="thumbnail" </a:t>
            </a:r>
            <a:r>
              <a:rPr lang="en-US" sz="1500" dirty="0" err="1"/>
              <a:t>src</a:t>
            </a:r>
            <a:r>
              <a:rPr lang="en-US" sz="1500" dirty="0"/>
              <a:t>="klematis_small.jpg"  alt=“flower1”&gt;</a:t>
            </a:r>
          </a:p>
          <a:p>
            <a:pPr>
              <a:buNone/>
            </a:pPr>
            <a:r>
              <a:rPr lang="en-US" sz="1500" dirty="0"/>
              <a:t>&lt;</a:t>
            </a:r>
            <a:r>
              <a:rPr lang="en-US" sz="1500" dirty="0" err="1"/>
              <a:t>img</a:t>
            </a:r>
            <a:r>
              <a:rPr lang="en-US" sz="1500" dirty="0"/>
              <a:t> class="thumbnail" </a:t>
            </a:r>
            <a:r>
              <a:rPr lang="en-US" sz="1500" dirty="0" err="1"/>
              <a:t>src</a:t>
            </a:r>
            <a:r>
              <a:rPr lang="en-US" sz="1500" dirty="0"/>
              <a:t>="klematis2_small.jpg"  alt=“flower2”&gt;</a:t>
            </a:r>
          </a:p>
          <a:p>
            <a:pPr>
              <a:buNone/>
            </a:pPr>
            <a:r>
              <a:rPr lang="en-US" sz="1500" dirty="0"/>
              <a:t>&lt;</a:t>
            </a:r>
            <a:r>
              <a:rPr lang="en-US" sz="1500" dirty="0" err="1"/>
              <a:t>img</a:t>
            </a:r>
            <a:r>
              <a:rPr lang="en-US" sz="1500" dirty="0"/>
              <a:t> class="thumbnail" </a:t>
            </a:r>
            <a:r>
              <a:rPr lang="en-US" sz="1500" dirty="0" err="1"/>
              <a:t>src</a:t>
            </a:r>
            <a:r>
              <a:rPr lang="en-US" sz="1500" dirty="0"/>
              <a:t>="klematis3_small.jpg“alt=“flower3”&gt;</a:t>
            </a:r>
          </a:p>
          <a:p>
            <a:pPr>
              <a:buNone/>
            </a:pPr>
            <a:r>
              <a:rPr lang="en-US" sz="1500" dirty="0"/>
              <a:t>&lt;</a:t>
            </a:r>
            <a:r>
              <a:rPr lang="en-US" sz="1500" dirty="0" err="1"/>
              <a:t>img</a:t>
            </a:r>
            <a:r>
              <a:rPr lang="en-US" sz="1500" dirty="0"/>
              <a:t> class="thumbnail" </a:t>
            </a:r>
            <a:r>
              <a:rPr lang="en-US" sz="1500" dirty="0" err="1"/>
              <a:t>src</a:t>
            </a:r>
            <a:r>
              <a:rPr lang="en-US" sz="1500" dirty="0"/>
              <a:t>="klematis4_small.jpg" alt=“flower4”&gt;</a:t>
            </a:r>
          </a:p>
          <a:p>
            <a:pPr>
              <a:buNone/>
            </a:pPr>
            <a:r>
              <a:rPr lang="en-US" sz="1500" dirty="0"/>
              <a:t>&lt;</a:t>
            </a:r>
            <a:r>
              <a:rPr lang="en-US" sz="1500" dirty="0" err="1"/>
              <a:t>img</a:t>
            </a:r>
            <a:r>
              <a:rPr lang="en-US" sz="1500" dirty="0"/>
              <a:t> class="thumbnail" </a:t>
            </a:r>
            <a:r>
              <a:rPr lang="en-US" sz="1500" dirty="0" err="1"/>
              <a:t>src</a:t>
            </a:r>
            <a:r>
              <a:rPr lang="en-US" sz="1500" dirty="0"/>
              <a:t>="klematis_small.jpg" alt=“flower5”&gt;</a:t>
            </a:r>
          </a:p>
          <a:p>
            <a:pPr>
              <a:buNone/>
            </a:pPr>
            <a:r>
              <a:rPr lang="en-US" sz="1500" dirty="0"/>
              <a:t>&lt;</a:t>
            </a:r>
            <a:r>
              <a:rPr lang="en-US" sz="1500" dirty="0" err="1"/>
              <a:t>img</a:t>
            </a:r>
            <a:r>
              <a:rPr lang="en-US" sz="1500" dirty="0"/>
              <a:t> class="thumbnail" </a:t>
            </a:r>
            <a:r>
              <a:rPr lang="en-US" sz="1500" dirty="0" err="1"/>
              <a:t>src</a:t>
            </a:r>
            <a:r>
              <a:rPr lang="en-US" sz="1500" dirty="0"/>
              <a:t>="klematis2_small.jpg“alt=“flower6&gt;</a:t>
            </a:r>
          </a:p>
          <a:p>
            <a:pPr>
              <a:buNone/>
            </a:pPr>
            <a:r>
              <a:rPr lang="en-US" sz="1500" dirty="0"/>
              <a:t>&lt;/body&gt;</a:t>
            </a:r>
          </a:p>
          <a:p>
            <a:pPr>
              <a:buNone/>
            </a:pPr>
            <a:r>
              <a:rPr lang="en-US" sz="1500" dirty="0"/>
              <a:t>&lt;/html&gt;</a:t>
            </a:r>
            <a:endParaRPr lang="ka-GE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472518" cy="64294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ka-GE" sz="1600" dirty="0"/>
              <a:t>როგორც ზემოთ ავღნიშნეთ </a:t>
            </a:r>
            <a:r>
              <a:rPr lang="en-US" sz="1600" dirty="0"/>
              <a:t>floating </a:t>
            </a:r>
            <a:r>
              <a:rPr lang="ka-GE" sz="1600" dirty="0"/>
              <a:t>ელემენტის შემდგომ არსებული ელემენტები მის</a:t>
            </a:r>
          </a:p>
          <a:p>
            <a:pPr>
              <a:buNone/>
            </a:pPr>
            <a:r>
              <a:rPr lang="ka-GE" sz="1600" dirty="0"/>
              <a:t>გარშემო განლაგდება, თუ არ გვინდა ასე მოხდეს შესაძლებელია გამოვიყენოთ </a:t>
            </a:r>
            <a:r>
              <a:rPr lang="en-US" sz="1600" dirty="0"/>
              <a:t>clear</a:t>
            </a:r>
            <a:endParaRPr lang="ka-GE" sz="1600" dirty="0"/>
          </a:p>
          <a:p>
            <a:pPr>
              <a:buNone/>
            </a:pPr>
            <a:r>
              <a:rPr lang="ka-GE" sz="1600" dirty="0"/>
              <a:t>თვისება</a:t>
            </a:r>
            <a:r>
              <a:rPr lang="en-US" sz="1600" dirty="0"/>
              <a:t>.</a:t>
            </a:r>
            <a:endParaRPr lang="ka-GE" sz="1600" dirty="0"/>
          </a:p>
          <a:p>
            <a:pPr>
              <a:buNone/>
            </a:pPr>
            <a:r>
              <a:rPr lang="ka-GE" sz="1600" dirty="0"/>
              <a:t>იგი უთითებს რომელ მხარეს არ უნდა “იცურაონ” </a:t>
            </a:r>
            <a:r>
              <a:rPr lang="ka-GE" sz="1600" dirty="0">
                <a:sym typeface="Wingdings" pitchFamily="2" charset="2"/>
              </a:rPr>
              <a:t></a:t>
            </a:r>
          </a:p>
          <a:p>
            <a:pPr>
              <a:buNone/>
            </a:pPr>
            <a:r>
              <a:rPr lang="ka-GE" sz="1600" dirty="0">
                <a:sym typeface="Wingdings" pitchFamily="2" charset="2"/>
              </a:rPr>
              <a:t>განვიხილოთ მაგალითი:</a:t>
            </a:r>
          </a:p>
          <a:p>
            <a:pPr>
              <a:buNone/>
            </a:pPr>
            <a:r>
              <a:rPr lang="en-US" sz="1600" dirty="0"/>
              <a:t>&lt;style type="text/</a:t>
            </a:r>
            <a:r>
              <a:rPr lang="en-US" sz="1600" dirty="0" err="1"/>
              <a:t>css</a:t>
            </a:r>
            <a:r>
              <a:rPr lang="en-US" sz="1600" dirty="0"/>
              <a:t>"&gt;</a:t>
            </a:r>
          </a:p>
          <a:p>
            <a:pPr>
              <a:buNone/>
            </a:pPr>
            <a:r>
              <a:rPr lang="en-US" sz="1600" dirty="0"/>
              <a:t>.thumbnail </a:t>
            </a:r>
          </a:p>
          <a:p>
            <a:pPr>
              <a:buNone/>
            </a:pPr>
            <a:r>
              <a:rPr lang="en-US" sz="1600" dirty="0"/>
              <a:t>{</a:t>
            </a:r>
            <a:r>
              <a:rPr lang="en-US" sz="1600" dirty="0" err="1"/>
              <a:t>float:left</a:t>
            </a:r>
            <a:r>
              <a:rPr lang="en-US" sz="1600" dirty="0"/>
              <a:t>;</a:t>
            </a:r>
          </a:p>
          <a:p>
            <a:pPr>
              <a:buNone/>
            </a:pPr>
            <a:r>
              <a:rPr lang="en-US" sz="1600" dirty="0"/>
              <a:t>width:110px;</a:t>
            </a:r>
          </a:p>
          <a:p>
            <a:pPr>
              <a:buNone/>
            </a:pPr>
            <a:r>
              <a:rPr lang="en-US" sz="1600" dirty="0"/>
              <a:t>height:90px;</a:t>
            </a:r>
          </a:p>
          <a:p>
            <a:pPr>
              <a:buNone/>
            </a:pPr>
            <a:r>
              <a:rPr lang="en-US" sz="1600" dirty="0"/>
              <a:t>margin:5px;}</a:t>
            </a:r>
          </a:p>
          <a:p>
            <a:pPr>
              <a:buNone/>
            </a:pPr>
            <a:r>
              <a:rPr lang="en-US" sz="1600" dirty="0"/>
              <a:t>.</a:t>
            </a:r>
            <a:r>
              <a:rPr lang="en-US" sz="1600" dirty="0" err="1"/>
              <a:t>text_line</a:t>
            </a:r>
            <a:r>
              <a:rPr lang="ka-GE" sz="1600" dirty="0"/>
              <a:t> </a:t>
            </a:r>
            <a:r>
              <a:rPr lang="en-US" sz="1600" dirty="0"/>
              <a:t>{</a:t>
            </a:r>
            <a:r>
              <a:rPr lang="en-US" sz="1600" dirty="0" err="1"/>
              <a:t>clear:both</a:t>
            </a:r>
            <a:r>
              <a:rPr lang="en-US" sz="1600" dirty="0"/>
              <a:t>;</a:t>
            </a:r>
            <a:r>
              <a:rPr lang="ka-GE" sz="1600" dirty="0"/>
              <a:t> </a:t>
            </a:r>
            <a:r>
              <a:rPr lang="en-US" sz="1600" dirty="0"/>
              <a:t>margin-bottom:2px;}</a:t>
            </a:r>
            <a:endParaRPr lang="ka-GE" sz="1600" dirty="0"/>
          </a:p>
          <a:p>
            <a:pPr>
              <a:buNone/>
            </a:pPr>
            <a:r>
              <a:rPr lang="en-US" sz="1600" dirty="0"/>
              <a:t>&lt;/style&gt;</a:t>
            </a:r>
          </a:p>
          <a:p>
            <a:pPr>
              <a:buNone/>
            </a:pPr>
            <a:r>
              <a:rPr lang="en-US" sz="1600" dirty="0"/>
              <a:t>&lt;/head&gt;</a:t>
            </a:r>
          </a:p>
          <a:p>
            <a:pPr>
              <a:buNone/>
            </a:pPr>
            <a:r>
              <a:rPr lang="en-US" sz="1600" dirty="0"/>
              <a:t>&lt;body&gt;</a:t>
            </a:r>
          </a:p>
          <a:p>
            <a:pPr>
              <a:buNone/>
            </a:pPr>
            <a:r>
              <a:rPr lang="en-US" sz="1600" dirty="0"/>
              <a:t>&lt;h3&gt;Image Gallery&lt;/h3&gt;</a:t>
            </a:r>
          </a:p>
          <a:p>
            <a:pPr>
              <a:buNone/>
            </a:pPr>
            <a:r>
              <a:rPr lang="en-US" sz="1600" dirty="0"/>
              <a:t>&lt;p&gt;Try resizing the window to see what happens when the images does not have enough room.&lt;/p&gt;</a:t>
            </a:r>
          </a:p>
          <a:p>
            <a:pPr>
              <a:buNone/>
            </a:pPr>
            <a:r>
              <a:rPr lang="en-US" sz="1600" dirty="0"/>
              <a:t>&lt;</a:t>
            </a:r>
            <a:r>
              <a:rPr lang="en-US" sz="1600" dirty="0" err="1"/>
              <a:t>img</a:t>
            </a:r>
            <a:r>
              <a:rPr lang="en-US" sz="1600" dirty="0"/>
              <a:t> class="thumbnail" </a:t>
            </a:r>
            <a:r>
              <a:rPr lang="en-US" sz="1600" dirty="0" err="1"/>
              <a:t>src</a:t>
            </a:r>
            <a:r>
              <a:rPr lang="en-US" sz="1600" dirty="0"/>
              <a:t>="klematis_small.jpg" &gt;</a:t>
            </a:r>
          </a:p>
          <a:p>
            <a:pPr>
              <a:buNone/>
            </a:pPr>
            <a:r>
              <a:rPr lang="en-US" sz="1600" dirty="0"/>
              <a:t>&lt;</a:t>
            </a:r>
            <a:r>
              <a:rPr lang="en-US" sz="1600" dirty="0" err="1"/>
              <a:t>img</a:t>
            </a:r>
            <a:r>
              <a:rPr lang="en-US" sz="1600" dirty="0"/>
              <a:t> class="thumbnail" </a:t>
            </a:r>
            <a:r>
              <a:rPr lang="en-US" sz="1600" dirty="0" err="1"/>
              <a:t>src</a:t>
            </a:r>
            <a:r>
              <a:rPr lang="en-US" sz="1600" dirty="0"/>
              <a:t>="klematis2_small.jpg" &gt;</a:t>
            </a:r>
          </a:p>
          <a:p>
            <a:pPr>
              <a:buNone/>
            </a:pPr>
            <a:r>
              <a:rPr lang="en-US" sz="1600" dirty="0"/>
              <a:t>&lt;h3 class="</a:t>
            </a:r>
            <a:r>
              <a:rPr lang="en-US" sz="1600" dirty="0" err="1"/>
              <a:t>text_line</a:t>
            </a:r>
            <a:r>
              <a:rPr lang="en-US" sz="1600" dirty="0"/>
              <a:t>"&gt;Second row&lt;/h3&gt;</a:t>
            </a:r>
          </a:p>
          <a:p>
            <a:pPr>
              <a:buNone/>
            </a:pPr>
            <a:r>
              <a:rPr lang="en-US" sz="1600" dirty="0"/>
              <a:t>&lt;</a:t>
            </a:r>
            <a:r>
              <a:rPr lang="en-US" sz="1600" dirty="0" err="1"/>
              <a:t>img</a:t>
            </a:r>
            <a:r>
              <a:rPr lang="en-US" sz="1600" dirty="0"/>
              <a:t> class="thumbnail" </a:t>
            </a:r>
            <a:r>
              <a:rPr lang="en-US" sz="1600" dirty="0" err="1"/>
              <a:t>src</a:t>
            </a:r>
            <a:r>
              <a:rPr lang="en-US" sz="1600" dirty="0"/>
              <a:t>="klematis_small.jpg" &gt;</a:t>
            </a:r>
          </a:p>
          <a:p>
            <a:pPr>
              <a:buNone/>
            </a:pPr>
            <a:r>
              <a:rPr lang="en-US" sz="1600" dirty="0"/>
              <a:t>&lt;</a:t>
            </a:r>
            <a:r>
              <a:rPr lang="en-US" sz="1600" dirty="0" err="1"/>
              <a:t>img</a:t>
            </a:r>
            <a:r>
              <a:rPr lang="en-US" sz="1600" dirty="0"/>
              <a:t> class="thumbnail" </a:t>
            </a:r>
            <a:r>
              <a:rPr lang="en-US" sz="1600" dirty="0" err="1"/>
              <a:t>src</a:t>
            </a:r>
            <a:r>
              <a:rPr lang="en-US" sz="1600" dirty="0"/>
              <a:t>="klematis2_small.jpg" &gt;</a:t>
            </a:r>
          </a:p>
          <a:p>
            <a:pPr>
              <a:buNone/>
            </a:pPr>
            <a:r>
              <a:rPr lang="en-US" sz="1600" dirty="0"/>
              <a:t>&lt;/body&gt;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68761"/>
            <a:ext cx="4114800" cy="3528392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569139"/>
            <a:ext cx="671202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a-GE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ლეიაუტისთვის</a:t>
            </a:r>
            <a:r>
              <a:rPr kumimoji="0" lang="ka-GE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გამოყენებადი კიდევ ერთი მეთოდი არის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float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580112" y="1261132"/>
            <a:ext cx="2591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a-GE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თვისება</a:t>
            </a:r>
            <a:r>
              <a:rPr kumimoji="0" lang="ka-GE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clear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a-GE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ძალზედ მნიშვნელოვანია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float</a:t>
            </a:r>
            <a:r>
              <a:rPr kumimoji="0" lang="ka-GE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-თან</a:t>
            </a:r>
            <a:r>
              <a:rPr kumimoji="0" lang="ka-GE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მიმართებაში: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060848"/>
            <a:ext cx="1895475" cy="22322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6307" y="4382290"/>
            <a:ext cx="3019425" cy="1428750"/>
          </a:xfrm>
          <a:prstGeom prst="rect">
            <a:avLst/>
          </a:prstGeom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7160" y="4958166"/>
            <a:ext cx="555496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a-GE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მაგრამ</a:t>
            </a:r>
            <a:r>
              <a:rPr kumimoji="0" lang="ka-GE" alt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თუ გამოვიყენებთ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clear</a:t>
            </a:r>
            <a:r>
              <a:rPr kumimoji="0" lang="ka-GE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-ს სექციას ქვემოთ მოვათავსებთ: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520" y="5331764"/>
            <a:ext cx="3404424" cy="133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99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635" y="5157192"/>
            <a:ext cx="8229600" cy="1143000"/>
          </a:xfrm>
        </p:spPr>
        <p:txBody>
          <a:bodyPr/>
          <a:lstStyle/>
          <a:p>
            <a:r>
              <a:rPr lang="ka-GE" dirty="0"/>
              <a:t>რა შემთხვევაა?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635" y="54868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a-GE" sz="2000" dirty="0"/>
              <a:t>შეიძლება ასეთი არასასურველი შედეგი გქონდეთ: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52736"/>
            <a:ext cx="5585495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68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778098"/>
          </a:xfrm>
        </p:spPr>
        <p:txBody>
          <a:bodyPr/>
          <a:lstStyle/>
          <a:p>
            <a:r>
              <a:rPr lang="ka-GE" dirty="0"/>
              <a:t>მას უწოდებენ</a:t>
            </a:r>
            <a:r>
              <a:rPr lang="en-US" dirty="0"/>
              <a:t> </a:t>
            </a:r>
            <a:r>
              <a:rPr lang="en-US" dirty="0" err="1"/>
              <a:t>clearfix</a:t>
            </a:r>
            <a:r>
              <a:rPr lang="en-US" dirty="0"/>
              <a:t> bug-</a:t>
            </a:r>
            <a:r>
              <a:rPr lang="ka-GE" dirty="0"/>
              <a:t>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906" y="112474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a-GE" sz="2400" dirty="0"/>
              <a:t>მისი გამოსწორების გზაა:</a:t>
            </a:r>
          </a:p>
          <a:p>
            <a:pPr marL="0" indent="0">
              <a:buNone/>
            </a:pPr>
            <a:endParaRPr lang="ka-GE" sz="2400" dirty="0"/>
          </a:p>
          <a:p>
            <a:pPr marL="0" indent="0">
              <a:buNone/>
            </a:pPr>
            <a:endParaRPr lang="ka-GE" sz="2400" dirty="0"/>
          </a:p>
          <a:p>
            <a:pPr marL="0" indent="0">
              <a:buNone/>
            </a:pPr>
            <a:endParaRPr lang="ka-GE" sz="2400" dirty="0"/>
          </a:p>
          <a:p>
            <a:pPr marL="0" indent="0">
              <a:buNone/>
            </a:pPr>
            <a:r>
              <a:rPr lang="ka-GE" sz="2400" dirty="0"/>
              <a:t>შედეგად გვექნება: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484784"/>
            <a:ext cx="7482261" cy="13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0"/>
            <a:ext cx="6480720" cy="3052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938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5905500" cy="433387"/>
          </a:xfrm>
        </p:spPr>
        <p:txBody>
          <a:bodyPr>
            <a:normAutofit fontScale="90000"/>
          </a:bodyPr>
          <a:lstStyle/>
          <a:p>
            <a:r>
              <a:rPr lang="en-US" sz="2400"/>
              <a:t>CSS Display </a:t>
            </a:r>
            <a:r>
              <a:rPr lang="ka-GE" sz="2400"/>
              <a:t>და</a:t>
            </a:r>
            <a:r>
              <a:rPr lang="en-US" sz="2400"/>
              <a:t> Visibility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23850" y="723900"/>
            <a:ext cx="8569325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latin typeface="Times New Roman" pitchFamily="18" charset="0"/>
              </a:rPr>
              <a:t>Display</a:t>
            </a:r>
            <a:r>
              <a:rPr lang="ka-GE" sz="1800">
                <a:latin typeface="Times New Roman" pitchFamily="18" charset="0"/>
              </a:rPr>
              <a:t> თვისება ახდენს სპეციფიკაციას თუ როგორ უნდა იქნას გამოტანილი, ხოლო</a:t>
            </a:r>
            <a:r>
              <a:rPr lang="en-US" sz="1800">
                <a:latin typeface="Times New Roman" pitchFamily="18" charset="0"/>
              </a:rPr>
              <a:t> visibility</a:t>
            </a:r>
            <a:r>
              <a:rPr lang="ka-GE" sz="1800">
                <a:latin typeface="Times New Roman" pitchFamily="18" charset="0"/>
              </a:rPr>
              <a:t>-ს მეშვეობით ხდება ელემენტის გამოჩენა ან დამალვა</a:t>
            </a:r>
          </a:p>
          <a:p>
            <a:r>
              <a:rPr lang="ka-GE" sz="1800">
                <a:latin typeface="Times New Roman" pitchFamily="18" charset="0"/>
              </a:rPr>
              <a:t>შევნიშნოთ რომ </a:t>
            </a:r>
            <a:r>
              <a:rPr lang="en-US" sz="1800">
                <a:latin typeface="Times New Roman" pitchFamily="18" charset="0"/>
              </a:rPr>
              <a:t>visibility:hidden </a:t>
            </a:r>
            <a:r>
              <a:rPr lang="ka-GE" sz="1800">
                <a:latin typeface="Times New Roman" pitchFamily="18" charset="0"/>
              </a:rPr>
              <a:t>მალავს ელემენტს, თუმცა ის დაიკავებს შესაბამის ადგილს, მაგრამ არ გამოჩნდება, ხოლო თუ გვაქვს </a:t>
            </a:r>
            <a:r>
              <a:rPr lang="en-US" sz="1800">
                <a:latin typeface="Times New Roman" pitchFamily="18" charset="0"/>
              </a:rPr>
              <a:t>display:none </a:t>
            </a:r>
            <a:r>
              <a:rPr lang="ka-GE" sz="1800">
                <a:latin typeface="Times New Roman" pitchFamily="18" charset="0"/>
              </a:rPr>
              <a:t>ელემენტი დაიმალება ისე რომ არავითარ ადგილს არ დაიკავებს ანუ ისე გამოჩნდება თითქოს იქ არაფერია:</a:t>
            </a:r>
          </a:p>
          <a:p>
            <a:r>
              <a:rPr lang="en-US" sz="1800">
                <a:latin typeface="Times New Roman" pitchFamily="18" charset="0"/>
              </a:rPr>
              <a:t>&lt;html&gt;</a:t>
            </a:r>
          </a:p>
          <a:p>
            <a:r>
              <a:rPr lang="en-US" sz="1800">
                <a:latin typeface="Times New Roman" pitchFamily="18" charset="0"/>
              </a:rPr>
              <a:t>&lt;head&gt;</a:t>
            </a:r>
          </a:p>
          <a:p>
            <a:r>
              <a:rPr lang="en-US" sz="1800">
                <a:latin typeface="Times New Roman" pitchFamily="18" charset="0"/>
              </a:rPr>
              <a:t>&lt;style type="text/css"&gt;</a:t>
            </a:r>
          </a:p>
          <a:p>
            <a:r>
              <a:rPr lang="en-US" sz="1800">
                <a:latin typeface="Times New Roman" pitchFamily="18" charset="0"/>
              </a:rPr>
              <a:t>h1.hidden {visibility:hidden;}</a:t>
            </a:r>
            <a:endParaRPr lang="ka-GE" sz="1800">
              <a:latin typeface="Times New Roman" pitchFamily="18" charset="0"/>
            </a:endParaRPr>
          </a:p>
          <a:p>
            <a:r>
              <a:rPr lang="en-US" sz="1800">
                <a:latin typeface="Times New Roman" pitchFamily="18" charset="0"/>
              </a:rPr>
              <a:t>h</a:t>
            </a:r>
            <a:r>
              <a:rPr lang="ka-GE" sz="1800">
                <a:latin typeface="Times New Roman" pitchFamily="18" charset="0"/>
              </a:rPr>
              <a:t>2</a:t>
            </a:r>
            <a:r>
              <a:rPr lang="en-US" sz="1800">
                <a:latin typeface="Times New Roman" pitchFamily="18" charset="0"/>
              </a:rPr>
              <a:t>.hidden {display:none;}</a:t>
            </a:r>
          </a:p>
          <a:p>
            <a:r>
              <a:rPr lang="en-US" sz="1800">
                <a:latin typeface="Times New Roman" pitchFamily="18" charset="0"/>
              </a:rPr>
              <a:t>&lt;/style&gt;</a:t>
            </a:r>
          </a:p>
          <a:p>
            <a:r>
              <a:rPr lang="en-US" sz="1800">
                <a:latin typeface="Times New Roman" pitchFamily="18" charset="0"/>
              </a:rPr>
              <a:t>&lt;/head&gt;</a:t>
            </a:r>
          </a:p>
          <a:p>
            <a:r>
              <a:rPr lang="en-US" sz="1800">
                <a:latin typeface="Times New Roman" pitchFamily="18" charset="0"/>
              </a:rPr>
              <a:t>&lt;body&gt;</a:t>
            </a:r>
          </a:p>
          <a:p>
            <a:r>
              <a:rPr lang="en-US" sz="1800">
                <a:latin typeface="Times New Roman" pitchFamily="18" charset="0"/>
              </a:rPr>
              <a:t>&lt;h1&gt;This is a visible heading&lt;/h1&gt;</a:t>
            </a:r>
          </a:p>
          <a:p>
            <a:r>
              <a:rPr lang="en-US" sz="1800">
                <a:latin typeface="Times New Roman" pitchFamily="18" charset="0"/>
              </a:rPr>
              <a:t>&lt;h1 class="hidden"&gt;This is a hidden heading&lt;/h1&gt;</a:t>
            </a:r>
          </a:p>
          <a:p>
            <a:r>
              <a:rPr lang="en-US" sz="1800">
                <a:latin typeface="Times New Roman" pitchFamily="18" charset="0"/>
              </a:rPr>
              <a:t>&lt;p&gt;Notice that the hidden heading still takes up space.&lt;/p&gt;</a:t>
            </a:r>
            <a:endParaRPr lang="ka-GE" sz="1800">
              <a:latin typeface="Times New Roman" pitchFamily="18" charset="0"/>
            </a:endParaRPr>
          </a:p>
          <a:p>
            <a:r>
              <a:rPr lang="en-US" sz="1800">
                <a:latin typeface="Times New Roman" pitchFamily="18" charset="0"/>
              </a:rPr>
              <a:t>&lt;h</a:t>
            </a:r>
            <a:r>
              <a:rPr lang="ka-GE" sz="1800">
                <a:latin typeface="Times New Roman" pitchFamily="18" charset="0"/>
              </a:rPr>
              <a:t>2</a:t>
            </a:r>
            <a:r>
              <a:rPr lang="en-US" sz="1800">
                <a:latin typeface="Times New Roman" pitchFamily="18" charset="0"/>
              </a:rPr>
              <a:t>&gt;This is a visible heading&lt;/h</a:t>
            </a:r>
            <a:r>
              <a:rPr lang="ka-GE" sz="1800">
                <a:latin typeface="Times New Roman" pitchFamily="18" charset="0"/>
              </a:rPr>
              <a:t>2</a:t>
            </a:r>
            <a:r>
              <a:rPr lang="en-US" sz="1800">
                <a:latin typeface="Times New Roman" pitchFamily="18" charset="0"/>
              </a:rPr>
              <a:t>&gt;</a:t>
            </a:r>
          </a:p>
          <a:p>
            <a:r>
              <a:rPr lang="en-US" sz="1800">
                <a:latin typeface="Times New Roman" pitchFamily="18" charset="0"/>
              </a:rPr>
              <a:t>&lt;h</a:t>
            </a:r>
            <a:r>
              <a:rPr lang="ka-GE" sz="1800">
                <a:latin typeface="Times New Roman" pitchFamily="18" charset="0"/>
              </a:rPr>
              <a:t>2</a:t>
            </a:r>
            <a:r>
              <a:rPr lang="en-US" sz="1800">
                <a:latin typeface="Times New Roman" pitchFamily="18" charset="0"/>
              </a:rPr>
              <a:t> class="hidden"&gt;This is a hidden heading&lt;/h</a:t>
            </a:r>
            <a:r>
              <a:rPr lang="ka-GE" sz="1800">
                <a:latin typeface="Times New Roman" pitchFamily="18" charset="0"/>
              </a:rPr>
              <a:t>2</a:t>
            </a:r>
            <a:r>
              <a:rPr lang="en-US" sz="1800">
                <a:latin typeface="Times New Roman" pitchFamily="18" charset="0"/>
              </a:rPr>
              <a:t>&gt;</a:t>
            </a:r>
          </a:p>
          <a:p>
            <a:r>
              <a:rPr lang="en-US" sz="1800">
                <a:latin typeface="Times New Roman" pitchFamily="18" charset="0"/>
              </a:rPr>
              <a:t>&lt;p&gt;Notice that the hidden heading does not take up space.&lt;/p&gt;</a:t>
            </a:r>
          </a:p>
          <a:p>
            <a:r>
              <a:rPr lang="en-US" sz="1800">
                <a:latin typeface="Times New Roman" pitchFamily="18" charset="0"/>
              </a:rPr>
              <a:t>&lt;/body&gt;</a:t>
            </a:r>
          </a:p>
          <a:p>
            <a:r>
              <a:rPr lang="en-US" sz="1800">
                <a:latin typeface="Times New Roman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11677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23850" y="723900"/>
            <a:ext cx="856932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ka-GE" dirty="0"/>
              <a:t>უმრავლესობა </a:t>
            </a:r>
            <a:r>
              <a:rPr lang="en-US" dirty="0"/>
              <a:t> HTML </a:t>
            </a:r>
            <a:r>
              <a:rPr lang="ka-GE" dirty="0"/>
              <a:t>ელემენტებისა შესაძლებელია დავაკლასიფიციროთ როგორც ბლოკური და ინლაინ ელემენტები</a:t>
            </a:r>
            <a:endParaRPr lang="en-US" dirty="0"/>
          </a:p>
          <a:p>
            <a:r>
              <a:rPr lang="ka-GE" dirty="0"/>
              <a:t>ბლოკური ელემენტები ბრაუზერის ფანჯარაში როგორც წესი იწყება და მთავრდება ახალი სტრიქონით. ბლოკური ელემენტებია მაგალითად:</a:t>
            </a:r>
          </a:p>
          <a:p>
            <a:pPr algn="ctr"/>
            <a:r>
              <a:rPr lang="en-US" dirty="0"/>
              <a:t>&lt;h1&gt;, &lt;p&gt;, &lt;</a:t>
            </a:r>
            <a:r>
              <a:rPr lang="en-US" dirty="0" err="1"/>
              <a:t>ul</a:t>
            </a:r>
            <a:r>
              <a:rPr lang="en-US" dirty="0"/>
              <a:t>&gt;, &lt;table&gt;</a:t>
            </a:r>
          </a:p>
          <a:p>
            <a:r>
              <a:rPr lang="ka-GE" dirty="0"/>
              <a:t>ინლაინ ელემენტებს კი სტრიქონის წყვეტა არ გააჩნიათ. ასეთი ელემენტებია:</a:t>
            </a:r>
          </a:p>
          <a:p>
            <a:pPr algn="ctr"/>
            <a:r>
              <a:rPr lang="en-US" dirty="0"/>
              <a:t>&lt;b&gt;, &lt;td&gt;, &lt;a&gt;, 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6493" y="2939216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+mn-lt"/>
              </a:rPr>
              <a:t>CSS Display - Block </a:t>
            </a:r>
            <a:r>
              <a:rPr lang="ka-GE" sz="1800" b="1" dirty="0">
                <a:latin typeface="+mn-lt"/>
              </a:rPr>
              <a:t>და</a:t>
            </a:r>
            <a:r>
              <a:rPr lang="en-US" sz="1800" b="1" dirty="0">
                <a:latin typeface="+mn-lt"/>
              </a:rPr>
              <a:t> Inline </a:t>
            </a:r>
            <a:r>
              <a:rPr lang="ka-GE" sz="1800" b="1" dirty="0">
                <a:latin typeface="+mn-lt"/>
              </a:rPr>
              <a:t>ელემენტები</a:t>
            </a:r>
            <a:endParaRPr lang="en-US" sz="1800" b="1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850" y="3645024"/>
            <a:ext cx="84246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dirty="0">
                <a:latin typeface="+mn-lt"/>
              </a:rPr>
              <a:t>ხანდახან იმისათვის რომ ჩვენს გვერდზე გარკვეული სახის დიზაინი შევიმუშაოთ შესაძლებელია დაგვჭირდეს ბლოკური ელემენტები გამოვაჩინოთ როგორც ინლაინი და პირიქით ინლაინ ელემენტები- ბლოკურად. ძალზედ გავრცელებული მაგალიტებია:</a:t>
            </a:r>
          </a:p>
          <a:p>
            <a:endParaRPr lang="ka-GE" dirty="0">
              <a:latin typeface="+mn-lt"/>
            </a:endParaRPr>
          </a:p>
          <a:p>
            <a:r>
              <a:rPr lang="en-US" dirty="0">
                <a:latin typeface="+mn-lt"/>
              </a:rPr>
              <a:t>li {    display: inline; }    </a:t>
            </a:r>
            <a:r>
              <a:rPr lang="ka-GE" dirty="0"/>
              <a:t>და</a:t>
            </a:r>
            <a:r>
              <a:rPr lang="en-US" dirty="0">
                <a:latin typeface="+mn-lt"/>
              </a:rPr>
              <a:t>  span {    display: block; }</a:t>
            </a:r>
          </a:p>
          <a:p>
            <a:r>
              <a:rPr lang="ka-GE" dirty="0">
                <a:latin typeface="+mn-lt"/>
              </a:rPr>
              <a:t>გვაქვს კიდევ ერთი </a:t>
            </a:r>
            <a:r>
              <a:rPr lang="en-US" b="1" i="1" dirty="0"/>
              <a:t>inline-block</a:t>
            </a:r>
            <a:r>
              <a:rPr lang="ka-GE" b="1" i="1" dirty="0"/>
              <a:t> ელემენტი</a:t>
            </a:r>
            <a:endParaRPr lang="en-US" dirty="0">
              <a:latin typeface="+mn-lt"/>
            </a:endParaRPr>
          </a:p>
          <a:p>
            <a:r>
              <a:rPr lang="en-US" b="1" i="1" dirty="0">
                <a:latin typeface="+mn-lt"/>
              </a:rPr>
              <a:t>inline-block</a:t>
            </a:r>
            <a:r>
              <a:rPr lang="en-US" dirty="0">
                <a:latin typeface="+mn-lt"/>
              </a:rPr>
              <a:t> </a:t>
            </a:r>
            <a:r>
              <a:rPr lang="ka-GE" dirty="0">
                <a:latin typeface="+mn-lt"/>
              </a:rPr>
              <a:t> რომლებიც არიან ინლაინ ელემენტები, ოღონდ გააჩნიათ სიგანე და სიმაღლე:</a:t>
            </a:r>
          </a:p>
          <a:p>
            <a:r>
              <a:rPr lang="en-US" dirty="0">
                <a:latin typeface="+mn-lt"/>
              </a:rPr>
              <a:t>.box2 { display: inline-block; width: 200px; height: 100px; margin: 1em; }</a:t>
            </a:r>
          </a:p>
        </p:txBody>
      </p:sp>
    </p:spTree>
    <p:extLst>
      <p:ext uri="{BB962C8B-B14F-4D97-AF65-F5344CB8AC3E}">
        <p14:creationId xmlns:p14="http://schemas.microsoft.com/office/powerpoint/2010/main" val="1985798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11" y="404664"/>
            <a:ext cx="8915176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3608" y="6165304"/>
            <a:ext cx="621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a-GE" dirty="0"/>
              <a:t>ამ შემთხვევაში როგორც ხედავთ  არ გვიწევს </a:t>
            </a:r>
            <a:r>
              <a:rPr lang="en-US" dirty="0"/>
              <a:t>clear-</a:t>
            </a:r>
            <a:r>
              <a:rPr lang="ka-GE" dirty="0"/>
              <a:t>ის  წერა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03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ka-GE" dirty="0"/>
              <a:t>სიახლე </a:t>
            </a:r>
            <a:r>
              <a:rPr lang="en-US" dirty="0"/>
              <a:t>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363272" cy="518457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DOCTYPE –</a:t>
            </a:r>
            <a:r>
              <a:rPr lang="ka-GE" dirty="0"/>
              <a:t> ის გამოცხადება </a:t>
            </a:r>
            <a:r>
              <a:rPr lang="en-US" dirty="0"/>
              <a:t>HTML5 </a:t>
            </a:r>
            <a:r>
              <a:rPr lang="ka-GE" dirty="0"/>
              <a:t> გაცილებით მარტივია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	&lt;!DOCTYPE html&gt;</a:t>
            </a:r>
            <a:endParaRPr lang="ka-GE" dirty="0"/>
          </a:p>
          <a:p>
            <a:r>
              <a:rPr lang="ka-GE" dirty="0"/>
              <a:t>კოდირების განსაზღვრაც გამარტივდა: (გაჩუმებით </a:t>
            </a:r>
            <a:r>
              <a:rPr lang="en-US" dirty="0"/>
              <a:t>HTML5 </a:t>
            </a:r>
            <a:r>
              <a:rPr lang="ka-GE" dirty="0"/>
              <a:t>-ში კოდირების სისტემა </a:t>
            </a:r>
            <a:r>
              <a:rPr lang="en-US" dirty="0"/>
              <a:t>UTF-8</a:t>
            </a:r>
            <a:r>
              <a:rPr lang="ka-GE" dirty="0"/>
              <a:t> არის)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&lt;meta charset="UTF-8"&gt;</a:t>
            </a:r>
            <a:endParaRPr lang="ka-GE" dirty="0"/>
          </a:p>
          <a:p>
            <a:r>
              <a:rPr lang="ka-GE" altLang="en-US" sz="2800" b="1" dirty="0">
                <a:solidFill>
                  <a:srgbClr val="000000"/>
                </a:solidFill>
                <a:latin typeface="Verdana" panose="020B0604030504040204" pitchFamily="34" charset="0"/>
              </a:rPr>
              <a:t>ახალი სემანტიკური ელემენტები: </a:t>
            </a:r>
          </a:p>
          <a:p>
            <a:pPr marL="0" indent="0">
              <a:buNone/>
            </a:pPr>
            <a:r>
              <a:rPr lang="ka-GE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header&gt;</a:t>
            </a:r>
            <a:r>
              <a:rPr lang="en-US" alt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&lt;footer&gt;</a:t>
            </a:r>
            <a:r>
              <a:rPr lang="en-US" alt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&lt;article&gt;</a:t>
            </a:r>
            <a:r>
              <a:rPr lang="en-US" alt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&lt;section&gt;</a:t>
            </a:r>
            <a:endParaRPr lang="ka-GE" altLang="en-US" dirty="0">
              <a:solidFill>
                <a:srgbClr val="DC143C"/>
              </a:solidFill>
              <a:latin typeface="Consolas" panose="020B0609020204030204" pitchFamily="49" charset="0"/>
            </a:endParaRPr>
          </a:p>
          <a:p>
            <a:r>
              <a:rPr lang="ka-GE" altLang="en-US" dirty="0"/>
              <a:t>ატრიბუტები ფორმისათვის: </a:t>
            </a:r>
            <a:r>
              <a:rPr lang="en-US" dirty="0"/>
              <a:t>number, date, time, calendar,  range</a:t>
            </a:r>
            <a:endParaRPr lang="ka-GE" dirty="0"/>
          </a:p>
          <a:p>
            <a:r>
              <a:rPr lang="ka-GE" altLang="en-US" dirty="0"/>
              <a:t>გრაფიკული ელემენტები :</a:t>
            </a:r>
            <a:r>
              <a:rPr lang="en-US" altLang="en-US" sz="4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altLang="en-US" sz="3100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3100" dirty="0" err="1">
                <a:solidFill>
                  <a:srgbClr val="DC143C"/>
                </a:solidFill>
                <a:latin typeface="Consolas" panose="020B0609020204030204" pitchFamily="49" charset="0"/>
              </a:rPr>
              <a:t>svg</a:t>
            </a:r>
            <a:r>
              <a:rPr lang="en-US" altLang="en-US" sz="3100" dirty="0">
                <a:solidFill>
                  <a:srgbClr val="DC143C"/>
                </a:solidFill>
                <a:latin typeface="Consolas" panose="020B0609020204030204" pitchFamily="49" charset="0"/>
              </a:rPr>
              <a:t>&gt; </a:t>
            </a:r>
            <a:r>
              <a:rPr lang="ka-GE" altLang="en-US" sz="3100" dirty="0">
                <a:solidFill>
                  <a:srgbClr val="DC143C"/>
                </a:solidFill>
                <a:latin typeface="Consolas" panose="020B0609020204030204" pitchFamily="49" charset="0"/>
              </a:rPr>
              <a:t>და</a:t>
            </a:r>
            <a:r>
              <a:rPr lang="en-US" altLang="en-US" sz="3100" dirty="0">
                <a:solidFill>
                  <a:srgbClr val="DC143C"/>
                </a:solidFill>
                <a:latin typeface="Consolas" panose="020B0609020204030204" pitchFamily="49" charset="0"/>
              </a:rPr>
              <a:t> &lt;canvas&gt; </a:t>
            </a:r>
            <a:endParaRPr lang="ka-GE" altLang="en-US" sz="3100" dirty="0">
              <a:solidFill>
                <a:srgbClr val="DC143C"/>
              </a:solidFill>
              <a:latin typeface="Consolas" panose="020B0609020204030204" pitchFamily="49" charset="0"/>
            </a:endParaRPr>
          </a:p>
          <a:p>
            <a:r>
              <a:rPr lang="ka-GE" altLang="en-US" sz="3100" dirty="0"/>
              <a:t>მულტიმედია</a:t>
            </a:r>
            <a:r>
              <a:rPr lang="en-US" altLang="en-US" sz="3100" dirty="0"/>
              <a:t> </a:t>
            </a:r>
            <a:r>
              <a:rPr lang="ka-GE" altLang="en-US" sz="3100" dirty="0"/>
              <a:t>ელემენტები: </a:t>
            </a:r>
            <a:r>
              <a:rPr lang="en-US" altLang="en-US" sz="5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altLang="en-US" sz="3100" dirty="0">
                <a:solidFill>
                  <a:srgbClr val="DC143C"/>
                </a:solidFill>
                <a:latin typeface="Consolas" panose="020B0609020204030204" pitchFamily="49" charset="0"/>
              </a:rPr>
              <a:t>&lt;audio&gt; </a:t>
            </a:r>
            <a:r>
              <a:rPr lang="ka-GE" altLang="en-US" sz="3100" dirty="0">
                <a:solidFill>
                  <a:srgbClr val="DC143C"/>
                </a:solidFill>
                <a:latin typeface="Consolas" panose="020B0609020204030204" pitchFamily="49" charset="0"/>
              </a:rPr>
              <a:t>და</a:t>
            </a:r>
            <a:r>
              <a:rPr lang="en-US" altLang="en-US" sz="3100" dirty="0">
                <a:solidFill>
                  <a:srgbClr val="DC143C"/>
                </a:solidFill>
                <a:latin typeface="Consolas" panose="020B0609020204030204" pitchFamily="49" charset="0"/>
              </a:rPr>
              <a:t> &lt;video&gt; </a:t>
            </a:r>
          </a:p>
          <a:p>
            <a:pPr marL="0" indent="0">
              <a:buNone/>
            </a:pPr>
            <a:endParaRPr lang="en-US" altLang="en-US" sz="6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67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pPr lvl="0"/>
            <a:r>
              <a:rPr lang="en-US" altLang="en-US" sz="2000" b="1" dirty="0">
                <a:latin typeface="Arial" panose="020B0604020202020204" pitchFamily="34" charset="0"/>
              </a:rPr>
              <a:t>inline-block layout</a:t>
            </a:r>
            <a:endParaRPr lang="en-US" sz="2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1520" y="945015"/>
            <a:ext cx="410445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a-G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ლეიაუტისათვის სავსებით შესაძლებელია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inline-block</a:t>
            </a:r>
            <a:r>
              <a:rPr kumimoji="0" lang="ka-G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-ის გამოყენება, თუმცა ამისათვის უნდა გავითვალისწინოთ რამოდენიმე ასპექტი: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ka-GE" altLang="en-US" sz="14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inline-block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a-G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ელემენტებზე მოქმედებს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vertical-align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a-G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თვისება,</a:t>
            </a:r>
            <a:r>
              <a:rPr kumimoji="0" lang="ka-GE" alt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რომელიც სავარაუდოდ დაგჭირდებათ რომ იყოს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top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a-G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თითოეული სვეტისათვის საჭიროა სიგანის განსაზღვრა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a-G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სვეტებს შორის</a:t>
            </a:r>
            <a:r>
              <a:rPr kumimoji="0" lang="ka-GE" alt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დარჩება ადგილი თუ </a:t>
            </a:r>
            <a:r>
              <a:rPr lang="en-US" altLang="en-US" sz="1400" dirty="0">
                <a:latin typeface="Arial" panose="020B0604020202020204" pitchFamily="34" charset="0"/>
              </a:rPr>
              <a:t>HTML </a:t>
            </a:r>
            <a:r>
              <a:rPr lang="ka-GE" altLang="en-US" sz="1400" dirty="0">
                <a:latin typeface="Arial" panose="020B0604020202020204" pitchFamily="34" charset="0"/>
              </a:rPr>
              <a:t>-ში მათ შორის სფეისია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ka-GE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განვიხილოთ მაგალითი: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a-GE" altLang="en-US" sz="1400" dirty="0">
                <a:latin typeface="Arial" panose="020B0604020202020204" pitchFamily="34" charset="0"/>
              </a:rPr>
              <a:t>გვექნება: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124744"/>
            <a:ext cx="2448272" cy="24839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91" y="4305876"/>
            <a:ext cx="8092349" cy="182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95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852936"/>
            <a:ext cx="8229600" cy="1180728"/>
          </a:xfrm>
        </p:spPr>
        <p:txBody>
          <a:bodyPr/>
          <a:lstStyle/>
          <a:p>
            <a:pPr marL="0" indent="0" algn="ctr">
              <a:buNone/>
            </a:pPr>
            <a:r>
              <a:rPr lang="ka-GE" dirty="0"/>
              <a:t>მადლობა ყურადღებისათვის!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2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a-GE" dirty="0"/>
              <a:t>სემანტიკური ელემენტები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a-GE" sz="1900" b="1" i="1" dirty="0">
                <a:solidFill>
                  <a:srgbClr val="FF0000"/>
                </a:solidFill>
              </a:rPr>
              <a:t>სემანტიკური ელემენტები  </a:t>
            </a:r>
            <a:r>
              <a:rPr lang="en-US" sz="1900" b="1" i="1" dirty="0">
                <a:solidFill>
                  <a:srgbClr val="FF0000"/>
                </a:solidFill>
              </a:rPr>
              <a:t>= </a:t>
            </a:r>
            <a:r>
              <a:rPr lang="ka-GE" sz="1900" b="1" i="1" dirty="0">
                <a:solidFill>
                  <a:srgbClr val="FF0000"/>
                </a:solidFill>
              </a:rPr>
              <a:t>ელემენტები რომელთაც გააჩნიათ შინაარსი</a:t>
            </a:r>
          </a:p>
          <a:p>
            <a:pPr marL="0" indent="0" algn="ctr">
              <a:buNone/>
            </a:pPr>
            <a:endParaRPr lang="ka-GE" sz="1900" b="1" i="1" dirty="0">
              <a:solidFill>
                <a:srgbClr val="FF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a-GE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ცხადად ასახავს ელემენტის მნიშვნელობას როგორც ბრაუზერისათვის ასევე დეველოპერისათვის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a-GE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მაგალითად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: 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&lt;div&gt;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ka-GE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და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&lt;span&gt;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- </a:t>
            </a:r>
            <a:r>
              <a:rPr lang="ka-GE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კონტენტის შესახებ არავითარ მნიშვნელობას არ იძლევა ხოლო სემანტიკური ელემენტები მაგალითად 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&lt;form&gt;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, 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&lt;table&gt;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en-US" sz="2400" dirty="0">
                <a:solidFill>
                  <a:srgbClr val="DC143C"/>
                </a:solidFill>
                <a:latin typeface="Consolas" panose="020B0609020204030204" pitchFamily="49" charset="0"/>
              </a:rPr>
              <a:t>&lt;article&gt;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 - </a:t>
            </a:r>
            <a:r>
              <a:rPr lang="ka-GE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ცხადად ამბობს რასთან გვაქვს საქმე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ka-GE" alt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a-GE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მხარდაჭერა ბრაუზერებში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a-GE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HTML5-</a:t>
            </a:r>
            <a:r>
              <a:rPr lang="ka-GE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ის სემანტიკურ ელემენტებს აქვთ ყველა ძირითადი ბრაუზერის მხარდაჭერა: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ka-GE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8506"/>
            <a:ext cx="9124568" cy="92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7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04056"/>
          </a:xfrm>
        </p:spPr>
        <p:txBody>
          <a:bodyPr>
            <a:normAutofit fontScale="90000"/>
          </a:bodyPr>
          <a:lstStyle/>
          <a:p>
            <a:pPr marL="0" indent="0">
              <a:defRPr/>
            </a:pPr>
            <a:r>
              <a:rPr lang="en-US" dirty="0"/>
              <a:t>HTML5 </a:t>
            </a:r>
            <a:r>
              <a:rPr lang="ka-GE" dirty="0"/>
              <a:t>უახლესი </a:t>
            </a:r>
            <a:r>
              <a:rPr lang="en-US" dirty="0"/>
              <a:t>HTML </a:t>
            </a:r>
            <a:r>
              <a:rPr lang="ka-GE" dirty="0"/>
              <a:t>სტანდარტი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1008112"/>
          </a:xfrm>
        </p:spPr>
        <p:txBody>
          <a:bodyPr>
            <a:normAutofit fontScale="70000" lnSpcReduction="20000"/>
          </a:bodyPr>
          <a:lstStyle/>
          <a:p>
            <a:pPr marL="0" indent="0">
              <a:buFontTx/>
              <a:buNone/>
              <a:defRPr/>
            </a:pPr>
            <a:endParaRPr lang="en-US" b="1" dirty="0"/>
          </a:p>
          <a:p>
            <a:r>
              <a:rPr lang="ka-GE" dirty="0"/>
              <a:t>ახალი სემანტიკური ტეგები</a:t>
            </a:r>
            <a:r>
              <a:rPr lang="en-US" dirty="0"/>
              <a:t> &lt;header&gt;, &lt;footer&gt;, &lt;article&gt;, &lt;section&gt;, &lt;aside&gt;</a:t>
            </a:r>
            <a:endParaRPr lang="ka-GE" dirty="0"/>
          </a:p>
          <a:p>
            <a:endParaRPr lang="ka-GE" dirty="0"/>
          </a:p>
          <a:p>
            <a:endParaRPr lang="ka-GE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ka-GE" dirty="0"/>
          </a:p>
          <a:p>
            <a:endParaRPr lang="ka-GE" dirty="0"/>
          </a:p>
          <a:p>
            <a:endParaRPr lang="ka-GE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b="1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988840"/>
            <a:ext cx="383147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681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მიგრაცია: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XHTML, HTML4.01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HTML 5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2896"/>
            <a:ext cx="91440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2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r>
              <a:rPr lang="ka-GE" sz="1800" dirty="0"/>
              <a:t>პოზიციონირება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0072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CSS</a:t>
            </a:r>
            <a:r>
              <a:rPr lang="ka-GE" sz="1600" dirty="0"/>
              <a:t> პოზიციონირება საშუალებას იძლევა მოვათავსოთ ერთი ელემეტი მეორის უკან,</a:t>
            </a:r>
          </a:p>
          <a:p>
            <a:pPr>
              <a:buNone/>
            </a:pPr>
            <a:r>
              <a:rPr lang="ka-GE" sz="1600" dirty="0"/>
              <a:t>განვსაზღვროთ რა უნდა მოხდეს თუ  ელემენტის შიგთავსი ძალიან დიდია.</a:t>
            </a:r>
          </a:p>
          <a:p>
            <a:pPr>
              <a:buNone/>
            </a:pPr>
            <a:r>
              <a:rPr lang="ka-GE" sz="1600" dirty="0"/>
              <a:t>ელემენტების პოზიციონირებისათვის გამოიყენება </a:t>
            </a:r>
            <a:r>
              <a:rPr lang="en-US" sz="1600" dirty="0"/>
              <a:t>top, bottom, left, </a:t>
            </a:r>
            <a:r>
              <a:rPr lang="ka-GE" sz="1600" dirty="0"/>
              <a:t>და </a:t>
            </a:r>
            <a:r>
              <a:rPr lang="en-US" sz="1600" dirty="0"/>
              <a:t>right </a:t>
            </a:r>
            <a:r>
              <a:rPr lang="ka-GE" sz="1600" dirty="0"/>
              <a:t>თვისებები</a:t>
            </a:r>
            <a:r>
              <a:rPr lang="en-US" sz="1600" dirty="0"/>
              <a:t>. </a:t>
            </a:r>
            <a:endParaRPr lang="ka-GE" sz="1600" dirty="0"/>
          </a:p>
          <a:p>
            <a:pPr>
              <a:buNone/>
            </a:pPr>
            <a:r>
              <a:rPr lang="ka-GE" sz="1600" dirty="0"/>
              <a:t>მაგრამ ისინი არ იმუშავებენ თუ ჯერ პოზიციონირების თვისება არ იქნა</a:t>
            </a:r>
          </a:p>
          <a:p>
            <a:pPr>
              <a:buNone/>
            </a:pPr>
            <a:r>
              <a:rPr lang="ka-GE" sz="1600" dirty="0"/>
              <a:t>განსაზღვრული, აქვე შევნიშნოთ რომ განსხვავებული პოზიციონირების მეთოდის</a:t>
            </a:r>
          </a:p>
          <a:p>
            <a:pPr>
              <a:buNone/>
            </a:pPr>
            <a:r>
              <a:rPr lang="ka-GE" sz="1600" dirty="0"/>
              <a:t>შემთხვევაში ისინი განსხვავებულად იმუშავებენ. 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ka-GE" sz="1600" dirty="0"/>
              <a:t>არსებობს ოთხი განსხვავებული პოზიციონირების მეთოდი:</a:t>
            </a:r>
          </a:p>
          <a:p>
            <a:pPr>
              <a:buNone/>
            </a:pPr>
            <a:endParaRPr lang="ka-GE" sz="1600" dirty="0"/>
          </a:p>
          <a:p>
            <a:pPr>
              <a:buNone/>
            </a:pPr>
            <a:r>
              <a:rPr lang="ka-GE" sz="1600" b="1" dirty="0"/>
              <a:t>სტატიური პოზიციონირება (</a:t>
            </a:r>
            <a:r>
              <a:rPr lang="en-US" sz="1600" b="1" dirty="0"/>
              <a:t>Static Positioning</a:t>
            </a:r>
            <a:r>
              <a:rPr lang="ka-GE" sz="1600" b="1" dirty="0"/>
              <a:t>)</a:t>
            </a:r>
            <a:endParaRPr lang="en-US" sz="1600" b="1" dirty="0"/>
          </a:p>
          <a:p>
            <a:pPr>
              <a:buNone/>
            </a:pPr>
            <a:r>
              <a:rPr lang="en-US" sz="1600" dirty="0"/>
              <a:t>HTML </a:t>
            </a:r>
            <a:r>
              <a:rPr lang="ka-GE" sz="1600" dirty="0"/>
              <a:t>ელემენტები გაჩუმებით სტატიურ პოზიციონირებას იყენებენ. მათზე არ</a:t>
            </a:r>
          </a:p>
          <a:p>
            <a:pPr>
              <a:buNone/>
            </a:pPr>
            <a:r>
              <a:rPr lang="ka-GE" sz="1600" dirty="0"/>
              <a:t>მოქმედებს </a:t>
            </a:r>
            <a:r>
              <a:rPr lang="en-US" sz="1600" dirty="0"/>
              <a:t>top, bottom, left, </a:t>
            </a:r>
            <a:r>
              <a:rPr lang="ka-GE" sz="1600" dirty="0"/>
              <a:t>და </a:t>
            </a:r>
            <a:r>
              <a:rPr lang="en-US" sz="1600" dirty="0"/>
              <a:t>right </a:t>
            </a:r>
            <a:r>
              <a:rPr lang="ka-GE" sz="1600" dirty="0"/>
              <a:t>თვისებები</a:t>
            </a:r>
            <a:r>
              <a:rPr lang="en-US" sz="1600" dirty="0"/>
              <a:t>.</a:t>
            </a:r>
            <a:endParaRPr lang="ka-GE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ka-GE" sz="1600" b="1" dirty="0"/>
              <a:t>ფიქსირებული პოზიციონირება(</a:t>
            </a:r>
            <a:r>
              <a:rPr lang="en-US" sz="1600" b="1" dirty="0"/>
              <a:t>Fixed Positioning</a:t>
            </a:r>
            <a:r>
              <a:rPr lang="ka-GE" sz="1600" b="1" dirty="0"/>
              <a:t>)</a:t>
            </a:r>
            <a:endParaRPr lang="en-US" sz="1600" dirty="0"/>
          </a:p>
          <a:p>
            <a:pPr>
              <a:buNone/>
            </a:pPr>
            <a:r>
              <a:rPr lang="ka-GE" sz="1600" dirty="0"/>
              <a:t>ელემენტი რომელიც იყენებს ფიქსირებულ პოზიციონირებას, განთავსდება ბრაუზერის</a:t>
            </a:r>
          </a:p>
          <a:p>
            <a:pPr>
              <a:buNone/>
            </a:pPr>
            <a:r>
              <a:rPr lang="ka-GE" sz="1600" dirty="0"/>
              <a:t>ფანჯარასთან მიმართებაში. შესაბამისად ის არ გაინძრევა თუ ფანჯარას დასქროლავთ.</a:t>
            </a:r>
            <a:r>
              <a:rPr lang="en-US" sz="1600" dirty="0"/>
              <a:t> </a:t>
            </a:r>
            <a:endParaRPr lang="ka-GE" sz="1600" dirty="0"/>
          </a:p>
          <a:p>
            <a:pPr>
              <a:buNone/>
            </a:pPr>
            <a:r>
              <a:rPr lang="ka-GE" sz="1600" dirty="0"/>
              <a:t>შევნიშნოთ რომ </a:t>
            </a:r>
            <a:r>
              <a:rPr lang="en-US" sz="1600" dirty="0"/>
              <a:t> IE7</a:t>
            </a:r>
            <a:r>
              <a:rPr lang="ka-GE" sz="1600" dirty="0"/>
              <a:t> და </a:t>
            </a:r>
            <a:r>
              <a:rPr lang="en-US" sz="1600" dirty="0"/>
              <a:t> IE8-</a:t>
            </a:r>
            <a:r>
              <a:rPr lang="ka-GE" sz="1600" dirty="0"/>
              <a:t>ში ფიქსირებული პოზიციონირება მუშაობს  მხოლოდ იმ</a:t>
            </a:r>
          </a:p>
          <a:p>
            <a:pPr>
              <a:buNone/>
            </a:pPr>
            <a:r>
              <a:rPr lang="ka-GE" sz="1600" dirty="0"/>
              <a:t>შემთხვევაში თუ </a:t>
            </a:r>
            <a:r>
              <a:rPr lang="en-US" sz="1600" dirty="0"/>
              <a:t>!DOCTYPE</a:t>
            </a:r>
            <a:r>
              <a:rPr lang="ka-GE" sz="1600" dirty="0"/>
              <a:t> არის მითითებული.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357982"/>
          </a:xfrm>
        </p:spPr>
        <p:txBody>
          <a:bodyPr>
            <a:normAutofit/>
          </a:bodyPr>
          <a:lstStyle/>
          <a:p>
            <a:pPr>
              <a:buNone/>
            </a:pPr>
            <a:endParaRPr lang="ka-GE" sz="1600" dirty="0"/>
          </a:p>
          <a:p>
            <a:pPr>
              <a:buNone/>
            </a:pPr>
            <a:r>
              <a:rPr lang="ka-GE" sz="1600" dirty="0"/>
              <a:t>აბსოლუტური პოზიციონირება(</a:t>
            </a:r>
            <a:r>
              <a:rPr lang="en-US" sz="1600" dirty="0"/>
              <a:t>Absolute Positioning</a:t>
            </a:r>
            <a:r>
              <a:rPr lang="ka-GE" sz="1600" dirty="0"/>
              <a:t>)</a:t>
            </a:r>
            <a:endParaRPr lang="en-US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ka-GE" sz="1600" dirty="0"/>
              <a:t>როდესაც წერთ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position: absolute;</a:t>
            </a:r>
          </a:p>
          <a:p>
            <a:pPr>
              <a:buNone/>
            </a:pPr>
            <a:r>
              <a:rPr lang="ka-GE" sz="1600" dirty="0"/>
              <a:t>იგი ეუბნება ბრაუზერს რომ რისი პოზიციონირებაც არ უნდა იყოს ის აღარ უნდა</a:t>
            </a:r>
          </a:p>
          <a:p>
            <a:pPr>
              <a:buNone/>
            </a:pPr>
            <a:r>
              <a:rPr lang="ka-GE" sz="1600" dirty="0"/>
              <a:t>განიხილებოდეს ჩვეულებრივი განლაგებით (</a:t>
            </a:r>
            <a:r>
              <a:rPr lang="en-US" sz="1600" dirty="0"/>
              <a:t> normal flow </a:t>
            </a:r>
            <a:r>
              <a:rPr lang="ka-GE" sz="1600" dirty="0"/>
              <a:t>), არამედ უნდა განთავსდეს</a:t>
            </a:r>
          </a:p>
          <a:p>
            <a:pPr>
              <a:buNone/>
            </a:pPr>
            <a:r>
              <a:rPr lang="ka-GE" sz="1600" dirty="0"/>
              <a:t>გვერდის კონკრეტულ ადგილას (</a:t>
            </a:r>
            <a:r>
              <a:rPr lang="en-US" sz="1600" dirty="0"/>
              <a:t>exact location </a:t>
            </a:r>
            <a:r>
              <a:rPr lang="ka-GE" sz="1600" dirty="0"/>
              <a:t>). მაგალითად თუ გვინდა რომ ელემენტი</a:t>
            </a:r>
          </a:p>
          <a:p>
            <a:pPr>
              <a:buNone/>
            </a:pPr>
            <a:r>
              <a:rPr lang="ka-GE" sz="1600" dirty="0"/>
              <a:t>განვათავსოთ ზემოდან ზუსტად </a:t>
            </a:r>
            <a:r>
              <a:rPr lang="en-US" sz="1600" dirty="0"/>
              <a:t>10em</a:t>
            </a:r>
            <a:r>
              <a:rPr lang="ka-GE" sz="1600" dirty="0"/>
              <a:t>-ის დაშორებით მივუთითებთ:</a:t>
            </a:r>
            <a:endParaRPr lang="en-US" sz="1600" dirty="0"/>
          </a:p>
          <a:p>
            <a:pPr>
              <a:buNone/>
            </a:pPr>
            <a:endParaRPr lang="ka-GE" sz="1600" dirty="0"/>
          </a:p>
          <a:p>
            <a:pPr>
              <a:buNone/>
            </a:pPr>
            <a:r>
              <a:rPr lang="en-US" sz="1600" dirty="0"/>
              <a:t>position: absolute;</a:t>
            </a:r>
          </a:p>
          <a:p>
            <a:pPr>
              <a:buNone/>
            </a:pPr>
            <a:r>
              <a:rPr lang="en-US" sz="1600" dirty="0"/>
              <a:t> top: 10em;</a:t>
            </a:r>
            <a:endParaRPr lang="ka-GE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ka-GE" sz="1600" dirty="0"/>
              <a:t>და შესაბამისად ეს ელემენტი ყოველთვის გამოჩნდება </a:t>
            </a:r>
            <a:r>
              <a:rPr lang="en-US" sz="1600" dirty="0"/>
              <a:t>10em</a:t>
            </a:r>
            <a:r>
              <a:rPr lang="ka-GE" sz="1600" dirty="0"/>
              <a:t>-ით ზედა საზღვართან</a:t>
            </a:r>
          </a:p>
          <a:p>
            <a:pPr>
              <a:buNone/>
            </a:pPr>
            <a:r>
              <a:rPr lang="ka-GE" sz="1600" dirty="0"/>
              <a:t>მიმართებაში მიუხედავად იმისა ჩვეულებრივი განლაგებით სხვა რაიმე არის თუ არა</a:t>
            </a:r>
          </a:p>
          <a:p>
            <a:pPr>
              <a:buNone/>
            </a:pPr>
            <a:r>
              <a:rPr lang="ka-GE" sz="1600" dirty="0"/>
              <a:t>განთავსებული იქ.</a:t>
            </a:r>
            <a:endParaRPr lang="en-US" sz="1600" dirty="0"/>
          </a:p>
          <a:p>
            <a:pPr>
              <a:buNone/>
            </a:pPr>
            <a:r>
              <a:rPr lang="ka-GE" sz="1600" dirty="0"/>
              <a:t>არსებობს ოთხი პოზიციონირების თვისება: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top </a:t>
            </a:r>
          </a:p>
          <a:p>
            <a:pPr>
              <a:buNone/>
            </a:pPr>
            <a:r>
              <a:rPr lang="en-US" sz="1600" dirty="0"/>
              <a:t>right </a:t>
            </a:r>
          </a:p>
          <a:p>
            <a:pPr>
              <a:buNone/>
            </a:pPr>
            <a:r>
              <a:rPr lang="en-US" sz="1600" dirty="0"/>
              <a:t>bottom </a:t>
            </a:r>
          </a:p>
          <a:p>
            <a:pPr>
              <a:buNone/>
            </a:pPr>
            <a:r>
              <a:rPr lang="en-US" sz="1600" dirty="0"/>
              <a:t>left</a:t>
            </a:r>
          </a:p>
          <a:p>
            <a:pPr>
              <a:buNone/>
            </a:pPr>
            <a:endParaRPr lang="ka-GE" sz="1600" dirty="0"/>
          </a:p>
          <a:p>
            <a:pPr>
              <a:buNone/>
            </a:pPr>
            <a:endParaRPr lang="ka-GE" sz="1600" dirty="0"/>
          </a:p>
          <a:p>
            <a:pPr>
              <a:buNone/>
            </a:pPr>
            <a:endParaRPr lang="ka-GE" sz="1600" dirty="0"/>
          </a:p>
          <a:p>
            <a:pPr>
              <a:buNone/>
            </a:pPr>
            <a:endParaRPr lang="ka-GE" sz="1600" dirty="0"/>
          </a:p>
          <a:p>
            <a:pPr>
              <a:buNone/>
            </a:pPr>
            <a:endParaRPr lang="ka-GE" sz="1600" dirty="0"/>
          </a:p>
          <a:p>
            <a:pPr>
              <a:buNone/>
            </a:pPr>
            <a:endParaRPr lang="ka-GE" sz="1600" dirty="0"/>
          </a:p>
          <a:p>
            <a:pPr>
              <a:buNone/>
            </a:pPr>
            <a:endParaRPr lang="ka-GE" sz="1600" dirty="0"/>
          </a:p>
          <a:p>
            <a:pPr>
              <a:buNone/>
            </a:pPr>
            <a:endParaRPr lang="ka-GE" sz="1600" dirty="0"/>
          </a:p>
          <a:p>
            <a:pPr>
              <a:buNone/>
            </a:pPr>
            <a:endParaRPr lang="ka-GE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1436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a-GE" sz="1600" dirty="0"/>
              <a:t>მიმართებითი პოზიციონირება (</a:t>
            </a:r>
            <a:r>
              <a:rPr lang="en-US" sz="1600" dirty="0"/>
              <a:t>Relative Positioning</a:t>
            </a:r>
            <a:r>
              <a:rPr lang="ka-GE" sz="1600"/>
              <a:t>)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ka-GE" sz="1600" dirty="0"/>
              <a:t>მიმართებითი პოზიციონირებაც  იყენებს ზემოაღნიშნულ ოთხივე პარამეტრს, თუმცა იმის ნაცვლად რომ უგულებელყოს ნორმალური განლაგება, ის ითვალისწინებს მას და წაძვრას გააკეთებს სწორედ მასთან მიმართებაში.</a:t>
            </a:r>
            <a:endParaRPr lang="en-US" sz="1600" dirty="0"/>
          </a:p>
          <a:p>
            <a:pPr>
              <a:buNone/>
            </a:pPr>
            <a:r>
              <a:rPr lang="ka-GE" sz="1600" dirty="0"/>
              <a:t>მაგალითად თუ გაქვთ სამი პარაგრაფი გვერდზე, რამოხდება თუ დავწერთ?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&lt;p&gt;Paragraph 1.&lt;/p&gt;</a:t>
            </a:r>
          </a:p>
          <a:p>
            <a:pPr>
              <a:buNone/>
            </a:pPr>
            <a:r>
              <a:rPr lang="en-US" sz="1600" dirty="0"/>
              <a:t> &lt;p&gt;Paragraph 2.&lt;/p&gt;</a:t>
            </a:r>
          </a:p>
          <a:p>
            <a:pPr>
              <a:buNone/>
            </a:pPr>
            <a:r>
              <a:rPr lang="en-US" sz="1600" dirty="0"/>
              <a:t> &lt;p style="position: </a:t>
            </a:r>
            <a:r>
              <a:rPr lang="en-US" sz="1600" dirty="0" err="1"/>
              <a:t>relative;left</a:t>
            </a:r>
            <a:r>
              <a:rPr lang="en-US" sz="1600" dirty="0"/>
              <a:t>: 2em;"&gt;Paragraph 3.&lt;/p&gt;</a:t>
            </a:r>
          </a:p>
          <a:p>
            <a:pPr>
              <a:buNone/>
            </a:pPr>
            <a:endParaRPr lang="ka-GE" sz="1600" dirty="0"/>
          </a:p>
          <a:p>
            <a:pPr>
              <a:buNone/>
            </a:pPr>
            <a:r>
              <a:rPr lang="ka-GE" sz="1600" dirty="0"/>
              <a:t>თუ იქნებოდა?</a:t>
            </a:r>
          </a:p>
          <a:p>
            <a:pPr>
              <a:buNone/>
            </a:pPr>
            <a:endParaRPr lang="ka-GE" sz="1600" dirty="0"/>
          </a:p>
          <a:p>
            <a:pPr>
              <a:buNone/>
            </a:pPr>
            <a:r>
              <a:rPr lang="en-US" sz="1600" dirty="0"/>
              <a:t>&lt;p&gt;Paragraph 2.&lt;/p&gt;</a:t>
            </a:r>
          </a:p>
          <a:p>
            <a:pPr>
              <a:buNone/>
            </a:pPr>
            <a:r>
              <a:rPr lang="en-US" sz="1600" dirty="0"/>
              <a:t> &lt;p style="position: </a:t>
            </a:r>
            <a:r>
              <a:rPr lang="en-US" sz="1600" dirty="0" err="1"/>
              <a:t>relative;left</a:t>
            </a:r>
            <a:r>
              <a:rPr lang="en-US" sz="1600" dirty="0"/>
              <a:t>: 2em;"&gt;Paragraph 3.&lt;/p&gt;</a:t>
            </a:r>
          </a:p>
          <a:p>
            <a:pPr>
              <a:buNone/>
            </a:pPr>
            <a:r>
              <a:rPr lang="en-US" sz="1600" dirty="0"/>
              <a:t>&lt;p&gt;Paragraph 1.&lt;/p&gt;</a:t>
            </a:r>
          </a:p>
          <a:p>
            <a:pPr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sz="2000" dirty="0"/>
              <a:t>პოზიციონირების მაგალითები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268760"/>
            <a:ext cx="2362200" cy="438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104" y="1700808"/>
            <a:ext cx="6054077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6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1717</Words>
  <Application>Microsoft Office PowerPoint</Application>
  <PresentationFormat>On-screen Show (4:3)</PresentationFormat>
  <Paragraphs>244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Unicode MS</vt:lpstr>
      <vt:lpstr>Calibri</vt:lpstr>
      <vt:lpstr>Consolas</vt:lpstr>
      <vt:lpstr>Times New Roman</vt:lpstr>
      <vt:lpstr>Verdana</vt:lpstr>
      <vt:lpstr>Office Theme</vt:lpstr>
      <vt:lpstr>CSS</vt:lpstr>
      <vt:lpstr>სიახლე HTML5</vt:lpstr>
      <vt:lpstr>სემანტიკური ელემენტები</vt:lpstr>
      <vt:lpstr>HTML5 უახლესი HTML სტანდარტი</vt:lpstr>
      <vt:lpstr>მიგრაცია:</vt:lpstr>
      <vt:lpstr>პოზიციონირება</vt:lpstr>
      <vt:lpstr>PowerPoint Presentation</vt:lpstr>
      <vt:lpstr>PowerPoint Presentation</vt:lpstr>
      <vt:lpstr>პოზიციონირების მაგალითები</vt:lpstr>
      <vt:lpstr>PowerPoint Presentation</vt:lpstr>
      <vt:lpstr>PowerPoint Presentation</vt:lpstr>
      <vt:lpstr>PowerPoint Presentation</vt:lpstr>
      <vt:lpstr>PowerPoint Presentation</vt:lpstr>
      <vt:lpstr>float ლეიაუტისთვის გამოყენებადი კიდევ ერთი მეთოდი არის  float.</vt:lpstr>
      <vt:lpstr>რა შემთხვევაა?</vt:lpstr>
      <vt:lpstr>მას უწოდებენ clearfix bug-ს</vt:lpstr>
      <vt:lpstr>CSS Display და Visibility</vt:lpstr>
      <vt:lpstr>PowerPoint Presentation</vt:lpstr>
      <vt:lpstr>PowerPoint Presentation</vt:lpstr>
      <vt:lpstr>inline-block layout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magda</dc:creator>
  <cp:lastModifiedBy>User</cp:lastModifiedBy>
  <cp:revision>32</cp:revision>
  <dcterms:created xsi:type="dcterms:W3CDTF">2011-04-26T12:27:44Z</dcterms:created>
  <dcterms:modified xsi:type="dcterms:W3CDTF">2025-04-04T14:44:23Z</dcterms:modified>
</cp:coreProperties>
</file>