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292" r:id="rId4"/>
    <p:sldId id="293" r:id="rId5"/>
    <p:sldId id="294" r:id="rId6"/>
    <p:sldId id="296" r:id="rId7"/>
    <p:sldId id="295" r:id="rId8"/>
    <p:sldId id="290" r:id="rId9"/>
    <p:sldId id="297" r:id="rId10"/>
    <p:sldId id="298" r:id="rId11"/>
    <p:sldId id="309" r:id="rId12"/>
    <p:sldId id="310" r:id="rId13"/>
    <p:sldId id="311" r:id="rId14"/>
    <p:sldId id="312" r:id="rId15"/>
    <p:sldId id="300" r:id="rId16"/>
    <p:sldId id="301" r:id="rId17"/>
    <p:sldId id="302" r:id="rId18"/>
    <p:sldId id="305" r:id="rId19"/>
    <p:sldId id="306" r:id="rId20"/>
    <p:sldId id="307" r:id="rId21"/>
    <p:sldId id="29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6" autoAdjust="0"/>
    <p:restoredTop sz="94660"/>
  </p:normalViewPr>
  <p:slideViewPr>
    <p:cSldViewPr>
      <p:cViewPr>
        <p:scale>
          <a:sx n="72" d="100"/>
          <a:sy n="72" d="100"/>
        </p:scale>
        <p:origin x="-1092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3C73A-9112-4494-A148-58E09A6D5241}" type="datetimeFigureOut">
              <a:rPr lang="en-US" smtClean="0"/>
              <a:t>4/21/2020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5112C-786D-43CB-AF50-A690E45FE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78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8692E-FC1F-4B0F-B22D-4D2B0D2E159E}" type="datetimeFigureOut">
              <a:rPr lang="en-US" smtClean="0"/>
              <a:pPr/>
              <a:t>4/21/2020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D02AF-73D2-46BA-9608-0200A663F1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sel_firstchild.asp" TargetMode="External"/><Relationship Id="rId2" Type="http://schemas.openxmlformats.org/officeDocument/2006/relationships/hyperlink" Target="http://www.w3schools.com/cssref/sel_only-child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cssref/sel_focus.asp" TargetMode="External"/><Relationship Id="rId4" Type="http://schemas.openxmlformats.org/officeDocument/2006/relationships/hyperlink" Target="http://www.w3schools.com/cssref/sel_nth-child.as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340768"/>
            <a:ext cx="6400800" cy="244827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CSS 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ka-GE" dirty="0" smtClean="0">
                <a:solidFill>
                  <a:schemeClr val="tx1"/>
                </a:solidFill>
              </a:rPr>
              <a:t>ფსევდო კლასები და ელემენტები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სხვა ფსევდო კლასები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:only-child</a:t>
            </a:r>
            <a:r>
              <a:rPr lang="ka-GE" dirty="0"/>
              <a:t> (</a:t>
            </a:r>
            <a:r>
              <a:rPr lang="en-US" dirty="0"/>
              <a:t>p:only-child</a:t>
            </a:r>
            <a:r>
              <a:rPr lang="ka-GE" dirty="0"/>
              <a:t> - ყველა </a:t>
            </a:r>
            <a:r>
              <a:rPr lang="en-US" dirty="0"/>
              <a:t>p</a:t>
            </a:r>
            <a:r>
              <a:rPr lang="ka-GE" dirty="0"/>
              <a:t>, რომელიც მისი მშობლის ერთადერთი შვილია)</a:t>
            </a:r>
            <a:endParaRPr lang="en-US" dirty="0"/>
          </a:p>
          <a:p>
            <a:r>
              <a:rPr lang="en-US" dirty="0" smtClean="0">
                <a:hlinkClick r:id="rId3"/>
              </a:rPr>
              <a:t>:first-child</a:t>
            </a:r>
            <a:r>
              <a:rPr lang="ka-GE" dirty="0" smtClean="0"/>
              <a:t> (</a:t>
            </a:r>
            <a:r>
              <a:rPr lang="en-US" dirty="0" smtClean="0"/>
              <a:t>p:last-child</a:t>
            </a:r>
            <a:r>
              <a:rPr lang="ka-GE" dirty="0"/>
              <a:t> </a:t>
            </a:r>
            <a:r>
              <a:rPr lang="ka-GE" dirty="0" smtClean="0"/>
              <a:t>- ?)</a:t>
            </a:r>
          </a:p>
          <a:p>
            <a:r>
              <a:rPr lang="en-US" dirty="0" smtClean="0">
                <a:hlinkClick r:id="rId3"/>
              </a:rPr>
              <a:t>:last-child</a:t>
            </a:r>
            <a:r>
              <a:rPr lang="ka-GE" dirty="0" smtClean="0"/>
              <a:t>(</a:t>
            </a:r>
            <a:r>
              <a:rPr lang="en-US" dirty="0" smtClean="0"/>
              <a:t>p:last-child</a:t>
            </a:r>
            <a:r>
              <a:rPr lang="ka-GE" dirty="0" smtClean="0"/>
              <a:t>- ?)</a:t>
            </a:r>
            <a:endParaRPr lang="en-US" dirty="0" smtClean="0"/>
          </a:p>
          <a:p>
            <a:r>
              <a:rPr lang="en-US" dirty="0">
                <a:hlinkClick r:id="rId4"/>
              </a:rPr>
              <a:t>:nth-child(n</a:t>
            </a:r>
            <a:r>
              <a:rPr lang="en-US" dirty="0" smtClean="0">
                <a:hlinkClick r:id="rId4"/>
              </a:rPr>
              <a:t>)</a:t>
            </a:r>
            <a:r>
              <a:rPr lang="ka-GE" dirty="0" smtClean="0"/>
              <a:t>(</a:t>
            </a:r>
            <a:r>
              <a:rPr lang="en-US" dirty="0"/>
              <a:t>p:nth-child(2</a:t>
            </a:r>
            <a:r>
              <a:rPr lang="en-US" dirty="0" smtClean="0"/>
              <a:t>)</a:t>
            </a:r>
            <a:r>
              <a:rPr lang="ka-GE" dirty="0" smtClean="0"/>
              <a:t> - ?)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:focus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ka-GE" dirty="0" smtClean="0"/>
              <a:t>მაგალითი:</a:t>
            </a:r>
          </a:p>
          <a:p>
            <a:pPr marL="0" indent="0">
              <a:buNone/>
            </a:pPr>
            <a:r>
              <a:rPr lang="en-US" dirty="0" err="1" smtClean="0"/>
              <a:t>input:focus</a:t>
            </a:r>
            <a:r>
              <a:rPr lang="en-US" dirty="0" smtClean="0"/>
              <a:t> 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smtClean="0"/>
              <a:t>background-color</a:t>
            </a:r>
            <a:r>
              <a:rPr lang="en-US" dirty="0"/>
              <a:t>: yellow;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3039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b="1" dirty="0"/>
              <a:t>მომრგვალებული კუთხეების ეფექტი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 fontScale="62500" lnSpcReduction="20000"/>
          </a:bodyPr>
          <a:lstStyle/>
          <a:p>
            <a:r>
              <a:rPr lang="ka-GE" dirty="0"/>
              <a:t>CSS3-ის border-radius თვისება საშუალებას აძლევს დიზაინერებს მოამრგვალონ სასურველი ელემენტის კუთხეები, სკრიპტების, სურათების და მრავალჯერადი div ტეგების გამოყენების გარეშე. დაწყებული 2005-დან  boder-radius თვისება ფართოდ გავცელდა და ბრაუზერებმაც უზრუნველყვეს მისი მხარდაჭერა</a:t>
            </a:r>
            <a:r>
              <a:rPr lang="ka-GE" dirty="0" smtClean="0"/>
              <a:t>.</a:t>
            </a:r>
            <a:endParaRPr lang="en-US" dirty="0" smtClean="0"/>
          </a:p>
          <a:p>
            <a:r>
              <a:rPr lang="ka-GE" dirty="0"/>
              <a:t>მომრგვალებული კუთხეები შესაძლებელია შეიქმნას ერთმანეთისაგან სრულიად დამოუკიდებლად ოთხი border-*-radius თვისების გამოყენებით (border-bottom-left-radius, border-top-left-radius, ა.შ) ან ოთხივესათვის ერთდროულად შემოკლებული border-radius თვისების მეშვეობით.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8674" name="Picture 2" descr="border-radius-diagram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65829"/>
            <a:ext cx="6336704" cy="19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659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b="1" dirty="0"/>
              <a:t>Box-shadow, ერთ-ერთი საუკეთესო  CSS3-ის თვისება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box-shadow </a:t>
            </a:r>
            <a:r>
              <a:rPr lang="ka-GE" dirty="0"/>
              <a:t>თვისება დიზაინერს საშუალებას აძლევს მარტივად მოახდინოს გარე თუ შიდა ჩრდილების მინიჭება „</a:t>
            </a:r>
            <a:r>
              <a:rPr lang="en-US" dirty="0"/>
              <a:t>box</a:t>
            </a:r>
            <a:r>
              <a:rPr lang="ka-GE" dirty="0"/>
              <a:t>“ ელემენტებისათვის, ამასთანავე შეუძლეა განსაზღვროს ფერის, ზომის, გადღაბნისა და გადაცილების პარამეტრები .</a:t>
            </a:r>
            <a:endParaRPr lang="en-US" dirty="0"/>
          </a:p>
          <a:p>
            <a:r>
              <a:rPr lang="en-US" dirty="0"/>
              <a:t>box-shadow</a:t>
            </a:r>
            <a:r>
              <a:rPr lang="en-US" dirty="0"/>
              <a:t> </a:t>
            </a:r>
            <a:r>
              <a:rPr lang="ka-GE" dirty="0"/>
              <a:t>თვისებას შეუძლია მიიღოს მნიშვნელობების ჩამონათვალი გამოყოფილი მძიმით, თითოეული განსაზღვრავს 2-4 სიგრძის ერთეულს (ჩრდილის ჰორიზონტალური გადაცდომის,ვერტიკალური გადაცდომის, გადღაბნვის მანძილის და განშლადობის მანძილის პარამეტრები), აქვს აგრეთვე არააუცილებელი პარამეტრები: ფერის განსაზღვრისათვის და გასაღები სიტყვა</a:t>
            </a:r>
            <a:r>
              <a:rPr lang="en-US" dirty="0"/>
              <a:t>l ‘</a:t>
            </a:r>
            <a:r>
              <a:rPr lang="en-US" dirty="0"/>
              <a:t>inset</a:t>
            </a:r>
            <a:r>
              <a:rPr lang="en-US" dirty="0"/>
              <a:t>‘</a:t>
            </a:r>
            <a:r>
              <a:rPr lang="ka-GE" dirty="0"/>
              <a:t> შიდა ჩრდილის </a:t>
            </a:r>
            <a:r>
              <a:rPr lang="ka-GE" dirty="0" smtClean="0"/>
              <a:t>ეფექტისათვის</a:t>
            </a:r>
          </a:p>
          <a:p>
            <a:pPr marL="0" indent="0">
              <a:buNone/>
            </a:pPr>
            <a:r>
              <a:rPr lang="ka-GE" dirty="0" smtClean="0"/>
              <a:t>მაგალითად:</a:t>
            </a:r>
          </a:p>
          <a:p>
            <a:pPr marL="0" indent="0">
              <a:buNone/>
            </a:pPr>
            <a:r>
              <a:rPr lang="en-US" dirty="0"/>
              <a:t>box-shadow: inset 2px </a:t>
            </a:r>
            <a:r>
              <a:rPr lang="en-US" dirty="0" err="1"/>
              <a:t>2px</a:t>
            </a:r>
            <a:r>
              <a:rPr lang="en-US" dirty="0"/>
              <a:t> </a:t>
            </a:r>
            <a:r>
              <a:rPr lang="en-US" dirty="0" err="1"/>
              <a:t>2px</a:t>
            </a:r>
            <a:r>
              <a:rPr lang="en-US" dirty="0"/>
              <a:t> </a:t>
            </a:r>
            <a:r>
              <a:rPr lang="en-US" dirty="0" err="1"/>
              <a:t>2px</a:t>
            </a:r>
            <a:r>
              <a:rPr lang="en-US" dirty="0"/>
              <a:t> black</a:t>
            </a:r>
            <a:r>
              <a:rPr lang="en-US" dirty="0" smtClean="0"/>
              <a:t>;</a:t>
            </a:r>
            <a:endParaRPr lang="ka-GE" dirty="0" smtClean="0"/>
          </a:p>
          <a:p>
            <a:pPr marL="0" indent="0">
              <a:buNone/>
            </a:pPr>
            <a:endParaRPr lang="ka-GE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8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b="1" dirty="0"/>
              <a:t>ჩრდილის შექმნის </a:t>
            </a:r>
            <a:r>
              <a:rPr lang="ka-GE" b="1" dirty="0" smtClean="0"/>
              <a:t>საფუძვლები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496944" cy="5040560"/>
          </a:xfrm>
        </p:spPr>
        <p:txBody>
          <a:bodyPr>
            <a:noAutofit/>
          </a:bodyPr>
          <a:lstStyle/>
          <a:p>
            <a:r>
              <a:rPr lang="ka-GE" sz="1600" dirty="0"/>
              <a:t>გაჩუმებით ჩრდილები „იხატება“ ელემენტის გარეთ, შესაბამისი სპეციფიკაციების გათვალისწინებით რათქმა უნდა.</a:t>
            </a:r>
            <a:endParaRPr lang="en-US" sz="1600" dirty="0"/>
          </a:p>
          <a:p>
            <a:r>
              <a:rPr lang="ka-GE" sz="1600" dirty="0"/>
              <a:t>გარე box-shadow ჩრდილი ელემენტს ადგება ისე თითქოს ელემენტის </a:t>
            </a:r>
            <a:r>
              <a:rPr lang="en-US" sz="1600" dirty="0"/>
              <a:t>border-box  </a:t>
            </a:r>
            <a:r>
              <a:rPr lang="ka-GE" sz="1600" dirty="0"/>
              <a:t>იყოს გაუმჭვირვალე. ჩრდილი იხატება ჩარჩოს გარეთ საზღვრის პირას მხოლოდ: ის მიმაგრებულია ელემენტის </a:t>
            </a:r>
            <a:r>
              <a:rPr lang="en-US" sz="1600" dirty="0"/>
              <a:t>border-box </a:t>
            </a:r>
            <a:r>
              <a:rPr lang="ka-GE" sz="1600" dirty="0"/>
              <a:t>-ის შიგნით</a:t>
            </a:r>
            <a:endParaRPr lang="en-US" sz="1600" dirty="0"/>
          </a:p>
          <a:p>
            <a:r>
              <a:rPr lang="ka-GE" sz="1600" dirty="0"/>
              <a:t>პირველი ნაბიჯია ჩრდილის ფორმის განსაზღვრა სწორედ 2-4 </a:t>
            </a:r>
            <a:r>
              <a:rPr lang="ka-GE" sz="1600" dirty="0" smtClean="0"/>
              <a:t>ერთეულის მითითებით: </a:t>
            </a:r>
            <a:endParaRPr lang="en-US" sz="1600" dirty="0"/>
          </a:p>
          <a:p>
            <a:pPr lvl="1"/>
            <a:r>
              <a:rPr lang="ka-GE" sz="1400" dirty="0"/>
              <a:t>პირველი მნიშვნელობა როგორც ავღნიშნეთ განსაზღვრავს ჩრდილის ჰორიზონტალურ გადაცდომას: თუ მნიშვნელობა დადებითია მადაცდომა მოხდება ელემენტის მარჯვნივ, ხოლო უარყოფითი მნიშვნელობის შემთხვევაში მარცხნივ.</a:t>
            </a:r>
            <a:endParaRPr lang="en-US" sz="1400" dirty="0"/>
          </a:p>
          <a:p>
            <a:pPr lvl="1"/>
            <a:r>
              <a:rPr lang="ka-GE" sz="1400" dirty="0"/>
              <a:t>მეორე მნიშვნელობა განსაზღვრავს ჩრდილის ვერტიკალურ გადაცდომას: დადებითი მნიშვნელობის შემთხვევაში დაგაცდომა ხორციელდება ელემენტის ქვევიდან(</a:t>
            </a:r>
            <a:r>
              <a:rPr lang="en-US" sz="1400" dirty="0"/>
              <a:t>bottom</a:t>
            </a:r>
            <a:r>
              <a:rPr lang="ka-GE" sz="1400" dirty="0"/>
              <a:t>), ხოლო უარყოფითის შემთხვევაში- ელემენტის თავიდან</a:t>
            </a:r>
            <a:r>
              <a:rPr lang="en-US" sz="1400" dirty="0"/>
              <a:t>(top)</a:t>
            </a:r>
            <a:r>
              <a:rPr lang="ka-GE" sz="1400" dirty="0"/>
              <a:t>.</a:t>
            </a:r>
            <a:endParaRPr lang="en-US" sz="1400" dirty="0"/>
          </a:p>
          <a:p>
            <a:pPr lvl="1"/>
            <a:r>
              <a:rPr lang="ka-GE" sz="1400" dirty="0"/>
              <a:t>მესამე არააუცილებელი პარამეტრი განსაზღვრავს ჩრდილის გადღაბნვის დისტანციას. შევნიშნოთ რომ მხოლოდ დადებითი მნიშვნელობები შეიძლება ამ პარამეტრმა რომ მიიღოს, რაც უფრო დიდიდ მნიშვნელობა, მით მეტიაჩრდილი გაღაბნილი. </a:t>
            </a:r>
            <a:endParaRPr lang="en-US" sz="1400" dirty="0"/>
          </a:p>
          <a:p>
            <a:pPr lvl="1"/>
            <a:r>
              <a:rPr lang="ka-GE" sz="1400" dirty="0"/>
              <a:t>მეოთხე არააუცილებელი პარამეტრი წარმოადგენს ჩრდილის განშლადობის მაჩვენებელს: მისი დადებითი მნიშვნელობა განაპირობებს ჩრდილის ფორმის გაშლას ყველა მიმართულებით, ხოლო უაროფითი მნიშვნელობები კი მის შეკუმშვას.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85004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სადაა გამოყენებული </a:t>
            </a:r>
            <a:r>
              <a:rPr lang="en-US" dirty="0" smtClean="0"/>
              <a:t>inset?</a:t>
            </a:r>
            <a:endParaRPr lang="en-US" dirty="0"/>
          </a:p>
        </p:txBody>
      </p:sp>
      <p:pic>
        <p:nvPicPr>
          <p:cNvPr id="29698" name="Picture 2" descr="Spread Radius and Blur Radius diagram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56792"/>
            <a:ext cx="5671023" cy="2691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3" descr="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42" y="2904108"/>
            <a:ext cx="410845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576572"/>
            <a:ext cx="3962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16016" y="44475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#</a:t>
            </a:r>
            <a:r>
              <a:rPr lang="en-US" dirty="0" err="1"/>
              <a:t>Example_L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moz</a:t>
            </a:r>
            <a:r>
              <a:rPr lang="en-US" dirty="0"/>
              <a:t>-box-shadow: inset 0 0 5px </a:t>
            </a:r>
            <a:r>
              <a:rPr lang="en-US" dirty="0" err="1"/>
              <a:t>5px</a:t>
            </a:r>
            <a:r>
              <a:rPr lang="en-US" dirty="0"/>
              <a:t> #888;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-box-shadow: inset 0 0 5px 5px#888;</a:t>
            </a:r>
            <a:br>
              <a:rPr lang="en-US" dirty="0"/>
            </a:br>
            <a:r>
              <a:rPr lang="en-US" dirty="0"/>
              <a:t>box-shadow: inset 0 0 5px </a:t>
            </a:r>
            <a:r>
              <a:rPr lang="en-US" dirty="0" err="1"/>
              <a:t>5px</a:t>
            </a:r>
            <a:r>
              <a:rPr lang="en-US" dirty="0"/>
              <a:t> #888;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35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</a:t>
            </a:r>
            <a:r>
              <a:rPr lang="ka-GE" dirty="0" smtClean="0"/>
              <a:t>გამჭვირვალეობა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opacity</a:t>
            </a:r>
            <a:r>
              <a:rPr lang="en-US" dirty="0"/>
              <a:t> </a:t>
            </a:r>
            <a:r>
              <a:rPr lang="ka-GE" dirty="0" smtClean="0"/>
              <a:t>თვისება გამოიყენება იმისათვის რომ განვსაზღვროთ ელემენტის გამჭვირვალეობა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03648" y="2708920"/>
            <a:ext cx="6390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a-GE" dirty="0" smtClean="0"/>
              <a:t>მაგალითი: </a:t>
            </a:r>
            <a:endParaRPr lang="en-US" dirty="0"/>
          </a:p>
          <a:p>
            <a:r>
              <a:rPr lang="en-US" dirty="0" err="1"/>
              <a:t>img:hover</a:t>
            </a:r>
            <a:r>
              <a:rPr lang="en-US" dirty="0"/>
              <a:t> {</a:t>
            </a:r>
          </a:p>
          <a:p>
            <a:r>
              <a:rPr lang="en-US" dirty="0"/>
              <a:t>  opacity: 0.5;</a:t>
            </a:r>
          </a:p>
          <a:p>
            <a:r>
              <a:rPr lang="en-US" dirty="0" smtClean="0"/>
              <a:t>}</a:t>
            </a:r>
            <a:endParaRPr lang="ka-GE" dirty="0" smtClean="0"/>
          </a:p>
          <a:p>
            <a:r>
              <a:rPr lang="ka-GE" dirty="0" smtClean="0"/>
              <a:t>სურათზე ხელის მიტანის დროს ის 50% ით გამჭვირვალე გახდება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3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Web </a:t>
            </a:r>
            <a:r>
              <a:rPr lang="en-US" dirty="0" smtClean="0"/>
              <a:t>Font-</a:t>
            </a:r>
            <a:r>
              <a:rPr lang="ka-GE" dirty="0" smtClean="0"/>
              <a:t>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6490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Web </a:t>
            </a:r>
            <a:r>
              <a:rPr lang="en-US" dirty="0" smtClean="0"/>
              <a:t>font</a:t>
            </a:r>
            <a:r>
              <a:rPr lang="ka-GE" dirty="0" smtClean="0"/>
              <a:t>-ები საშუალებას აძლევს დიზაინერს გამოიყენოს ისეთი ფონტები რომლებიც არ არის მომხმარებლის კომპიუტერზე დაყენებული</a:t>
            </a:r>
          </a:p>
          <a:p>
            <a:r>
              <a:rPr lang="ka-GE" dirty="0" smtClean="0"/>
              <a:t>როდესაც გსურთ რაიმე ფონტის გამოყენება თკვენი გვერდის დიზაინისათვის, მოათავსეთ იგი თქვენს სერვერზე სადაგ გვერდი გაქვთ ატვირთული და ის ავტომატურად ჩაეთვირთება მომხმარებელს როცა საჭირო იქნება</a:t>
            </a:r>
          </a:p>
          <a:p>
            <a:r>
              <a:rPr lang="ka-GE" dirty="0" smtClean="0"/>
              <a:t>თქვენი</a:t>
            </a:r>
            <a:r>
              <a:rPr lang="en-US" dirty="0" smtClean="0"/>
              <a:t> „</a:t>
            </a:r>
            <a:r>
              <a:rPr lang="ka-GE" dirty="0" smtClean="0"/>
              <a:t>საკუთარი</a:t>
            </a:r>
            <a:r>
              <a:rPr lang="en-US" dirty="0" smtClean="0"/>
              <a:t>" </a:t>
            </a:r>
            <a:r>
              <a:rPr lang="ka-GE" dirty="0" smtClean="0"/>
              <a:t>ფონტები უნდა მოათავსოთ: </a:t>
            </a:r>
            <a:r>
              <a:rPr lang="en-US" dirty="0"/>
              <a:t> @font-face </a:t>
            </a:r>
            <a:r>
              <a:rPr lang="ka-GE" dirty="0" smtClean="0"/>
              <a:t>- ში, ჯერ უნდა დაწეროთ ფონტის სახელი და მერე მისი მისამართი: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99592" y="422108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@font-face {</a:t>
            </a:r>
            <a:br>
              <a:rPr lang="en-US" dirty="0"/>
            </a:br>
            <a:r>
              <a:rPr lang="en-US" dirty="0"/>
              <a:t>  font-family: </a:t>
            </a:r>
            <a:r>
              <a:rPr lang="en-US" dirty="0" err="1"/>
              <a:t>myFirstFont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err="1"/>
              <a:t>src</a:t>
            </a:r>
            <a:r>
              <a:rPr lang="en-US" dirty="0"/>
              <a:t>: </a:t>
            </a:r>
            <a:r>
              <a:rPr lang="en-US" dirty="0" err="1"/>
              <a:t>url</a:t>
            </a:r>
            <a:r>
              <a:rPr lang="en-US" dirty="0"/>
              <a:t>(</a:t>
            </a:r>
            <a:r>
              <a:rPr lang="en-US" dirty="0" err="1"/>
              <a:t>sansation_light.woff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div {</a:t>
            </a:r>
            <a:br>
              <a:rPr lang="en-US" dirty="0"/>
            </a:br>
            <a:r>
              <a:rPr lang="en-US" dirty="0"/>
              <a:t>  font-family: </a:t>
            </a:r>
            <a:r>
              <a:rPr lang="en-US" dirty="0" err="1"/>
              <a:t>myFirstFont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6016" y="4223538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WOFF / WOFF2</a:t>
            </a:r>
          </a:p>
          <a:p>
            <a:r>
              <a:rPr lang="ka-GE" b="1" dirty="0" smtClean="0"/>
              <a:t>აღნიშნავს</a:t>
            </a:r>
            <a:r>
              <a:rPr lang="en-US" b="1" dirty="0" smtClean="0"/>
              <a:t>:</a:t>
            </a:r>
            <a:r>
              <a:rPr lang="en-US" dirty="0"/>
              <a:t> Web Open Font </a:t>
            </a:r>
            <a:r>
              <a:rPr lang="en-US" dirty="0" smtClean="0"/>
              <a:t>Format.</a:t>
            </a:r>
            <a:r>
              <a:rPr lang="ka-GE" dirty="0"/>
              <a:t> </a:t>
            </a:r>
            <a:r>
              <a:rPr lang="ka-GE" dirty="0" smtClean="0"/>
              <a:t>შემუშავებული იქნა მოზილას მიერ ვებ-ში გამოყენებისათვის, ისინი როგორც წესი უფრო სწრაფად იტვურთება რადგან წარმოადგენს შეკუმშულ ვარიანტს სტრუქტურისა რომელსაც იყენებს </a:t>
            </a:r>
            <a:r>
              <a:rPr lang="en-US" dirty="0" smtClean="0"/>
              <a:t>OTF</a:t>
            </a:r>
            <a:r>
              <a:rPr lang="ka-GE" dirty="0" smtClean="0"/>
              <a:t> და</a:t>
            </a:r>
            <a:r>
              <a:rPr lang="en-US" dirty="0" smtClean="0"/>
              <a:t> TrueType </a:t>
            </a:r>
            <a:r>
              <a:rPr lang="en-US" dirty="0"/>
              <a:t>(</a:t>
            </a:r>
            <a:r>
              <a:rPr lang="en-US" dirty="0" smtClean="0"/>
              <a:t>TTF</a:t>
            </a:r>
            <a:r>
              <a:rPr lang="ka-GE" dirty="0" smtClean="0"/>
              <a:t>) ფონტები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96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smtClean="0"/>
              <a:t>import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9532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/>
              <a:t> </a:t>
            </a:r>
            <a:r>
              <a:rPr lang="en-US" sz="2400" dirty="0"/>
              <a:t>@font-face </a:t>
            </a:r>
            <a:r>
              <a:rPr lang="ka-GE" sz="2400" dirty="0" smtClean="0"/>
              <a:t>კარგია თქვენი ფორმტებისათვის რომლებიც თქვენს სერვერზეა, მაგრამ თუ გსურთ სხვა სერვერზე მოთავსებული ფონტების გამოყენება ე.წ.</a:t>
            </a:r>
            <a:r>
              <a:rPr lang="ka-GE" sz="2400" dirty="0"/>
              <a:t> </a:t>
            </a:r>
            <a:r>
              <a:rPr lang="ka-GE" sz="2400" dirty="0" smtClean="0"/>
              <a:t>„</a:t>
            </a:r>
            <a:r>
              <a:rPr lang="en-US" sz="2400" dirty="0" smtClean="0"/>
              <a:t>hosted font</a:t>
            </a:r>
            <a:r>
              <a:rPr lang="ka-GE" sz="2400" dirty="0" smtClean="0"/>
              <a:t>“ გადაწყვეტილება უფრო უპრიანია: </a:t>
            </a:r>
            <a:endParaRPr lang="en-US" sz="2400" dirty="0" smtClean="0"/>
          </a:p>
          <a:p>
            <a:pPr marL="0" indent="0" algn="just">
              <a:buNone/>
            </a:pPr>
            <a:r>
              <a:rPr lang="en-US" sz="2400" dirty="0" err="1" smtClean="0"/>
              <a:t>GoogleFonts</a:t>
            </a:r>
            <a:r>
              <a:rPr lang="en-US" sz="2400" dirty="0"/>
              <a:t> </a:t>
            </a:r>
            <a:r>
              <a:rPr lang="ka-GE" sz="2400" dirty="0" smtClean="0"/>
              <a:t>გამოყენებისათვის მაგალითად შეგიძლიათ ისარგებლოთ:</a:t>
            </a:r>
            <a:r>
              <a:rPr lang="en-US" sz="2400" dirty="0"/>
              <a:t> </a:t>
            </a:r>
            <a:endParaRPr lang="ka-GE" sz="2400" dirty="0" smtClean="0"/>
          </a:p>
          <a:p>
            <a:pPr marL="0" indent="0">
              <a:buNone/>
            </a:pPr>
            <a:r>
              <a:rPr lang="en-US" sz="2400" dirty="0" smtClean="0"/>
              <a:t>@</a:t>
            </a:r>
            <a:r>
              <a:rPr lang="en-US" sz="2400" dirty="0"/>
              <a:t>import </a:t>
            </a:r>
            <a:r>
              <a:rPr lang="en-US" sz="2400" dirty="0" err="1"/>
              <a:t>url</a:t>
            </a:r>
            <a:r>
              <a:rPr lang="en-US" sz="2400" dirty="0"/>
              <a:t>(//fonts.googleapis.com/</a:t>
            </a:r>
            <a:r>
              <a:rPr lang="en-US" sz="2400" dirty="0" err="1"/>
              <a:t>css?family</a:t>
            </a:r>
            <a:r>
              <a:rPr lang="en-US" sz="2400" dirty="0"/>
              <a:t>=</a:t>
            </a:r>
            <a:r>
              <a:rPr lang="en-US" sz="2400" dirty="0" err="1"/>
              <a:t>Open+Sans</a:t>
            </a:r>
            <a:r>
              <a:rPr lang="en-US" sz="2400" dirty="0" smtClean="0"/>
              <a:t>);</a:t>
            </a:r>
            <a:r>
              <a:rPr lang="ka-GE" sz="2400" dirty="0" smtClean="0"/>
              <a:t>  - </a:t>
            </a:r>
            <a:r>
              <a:rPr lang="en-US" sz="2400" dirty="0" smtClean="0"/>
              <a:t>CSS  </a:t>
            </a:r>
            <a:r>
              <a:rPr lang="ka-GE" sz="2400" dirty="0" smtClean="0"/>
              <a:t>ან</a:t>
            </a:r>
          </a:p>
          <a:p>
            <a:pPr marL="0" indent="0">
              <a:buNone/>
            </a:pPr>
            <a:r>
              <a:rPr lang="en-US" sz="2400" dirty="0"/>
              <a:t>&lt;link </a:t>
            </a:r>
            <a:r>
              <a:rPr lang="en-US" sz="2400" dirty="0" err="1"/>
              <a:t>href</a:t>
            </a:r>
            <a:r>
              <a:rPr lang="en-US" sz="2400" dirty="0"/>
              <a:t>='//fonts.googleapis.com/</a:t>
            </a:r>
            <a:r>
              <a:rPr lang="en-US" sz="2400" dirty="0" err="1"/>
              <a:t>css?family</a:t>
            </a:r>
            <a:r>
              <a:rPr lang="en-US" sz="2400" dirty="0"/>
              <a:t>=</a:t>
            </a:r>
            <a:r>
              <a:rPr lang="en-US" sz="2400" dirty="0" err="1"/>
              <a:t>Open+Sans</a:t>
            </a:r>
            <a:r>
              <a:rPr lang="en-US" sz="2400" dirty="0"/>
              <a:t>' </a:t>
            </a:r>
            <a:r>
              <a:rPr lang="en-US" sz="2400" dirty="0" err="1"/>
              <a:t>rel</a:t>
            </a:r>
            <a:r>
              <a:rPr lang="en-US" sz="2400" dirty="0"/>
              <a:t>='</a:t>
            </a:r>
            <a:r>
              <a:rPr lang="en-US" sz="2400" dirty="0" err="1"/>
              <a:t>stylesheet</a:t>
            </a:r>
            <a:r>
              <a:rPr lang="en-US" sz="2400" dirty="0"/>
              <a:t>' type='text/</a:t>
            </a:r>
            <a:r>
              <a:rPr lang="en-US" sz="2400" dirty="0" err="1"/>
              <a:t>css</a:t>
            </a:r>
            <a:r>
              <a:rPr lang="en-US" sz="2400" dirty="0" smtClean="0"/>
              <a:t>'&gt;   - HTML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ka-GE" sz="2400" dirty="0" smtClean="0"/>
              <a:t>ხოლო შემდგომ:</a:t>
            </a:r>
          </a:p>
          <a:p>
            <a:pPr marL="0" indent="0">
              <a:buNone/>
            </a:pPr>
            <a:r>
              <a:rPr lang="en-US" sz="2400" dirty="0"/>
              <a:t>body </a:t>
            </a:r>
            <a:r>
              <a:rPr lang="en-US" sz="2400" dirty="0" smtClean="0"/>
              <a:t>{</a:t>
            </a:r>
            <a:endParaRPr lang="ka-GE" sz="2400" dirty="0" smtClean="0"/>
          </a:p>
          <a:p>
            <a:pPr marL="0" indent="0">
              <a:buNone/>
            </a:pPr>
            <a:r>
              <a:rPr lang="en-US" sz="2400" dirty="0" smtClean="0"/>
              <a:t> </a:t>
            </a:r>
            <a:r>
              <a:rPr lang="en-US" sz="2400" dirty="0"/>
              <a:t>font-family: 'Open Sans', sans-serif; </a:t>
            </a:r>
            <a:endParaRPr lang="ka-GE" sz="2400" dirty="0" smtClean="0"/>
          </a:p>
          <a:p>
            <a:pPr marL="0" indent="0">
              <a:buNone/>
            </a:pPr>
            <a:r>
              <a:rPr lang="en-US" sz="2400" dirty="0" smtClean="0"/>
              <a:t>}</a:t>
            </a:r>
            <a:endParaRPr lang="ka-GE" sz="24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3007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სელექტორები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1988" y="1340768"/>
            <a:ext cx="6172200" cy="21168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CSS3</a:t>
            </a:r>
            <a:r>
              <a:rPr lang="ka-GE" sz="1800" dirty="0"/>
              <a:t>-ის სელექტორ მოდულში გვაქვს სამი ახალი ატრიბუტი სელექტორი, რომლებიც დაჯგუფებულია ერთად  სახელწოდებით </a:t>
            </a:r>
            <a:r>
              <a:rPr lang="en-US" sz="1800" dirty="0"/>
              <a:t>“Substring Matching Attribute Selectors”</a:t>
            </a:r>
            <a:endParaRPr lang="ka-GE" sz="1800" dirty="0"/>
          </a:p>
          <a:p>
            <a:pPr marL="0" indent="0">
              <a:buNone/>
            </a:pPr>
            <a:r>
              <a:rPr lang="ka-GE" sz="1800" dirty="0"/>
              <a:t>ესენია:</a:t>
            </a:r>
            <a:endParaRPr lang="en-US" sz="1800" dirty="0"/>
          </a:p>
          <a:p>
            <a:r>
              <a:rPr lang="en-US" sz="1800" dirty="0"/>
              <a:t>[</a:t>
            </a:r>
            <a:r>
              <a:rPr lang="en-US" sz="1800" dirty="0" err="1"/>
              <a:t>att</a:t>
            </a:r>
            <a:r>
              <a:rPr lang="en-US" sz="1800" dirty="0"/>
              <a:t>^=</a:t>
            </a:r>
            <a:r>
              <a:rPr lang="en-US" sz="1800" dirty="0" err="1"/>
              <a:t>val</a:t>
            </a:r>
            <a:r>
              <a:rPr lang="en-US" sz="1800" dirty="0"/>
              <a:t>] –  “</a:t>
            </a:r>
            <a:r>
              <a:rPr lang="ka-GE" sz="1800" dirty="0"/>
              <a:t>იწყება</a:t>
            </a:r>
            <a:r>
              <a:rPr lang="en-US" sz="1800" dirty="0"/>
              <a:t>” </a:t>
            </a:r>
            <a:r>
              <a:rPr lang="ka-GE" sz="1800" dirty="0"/>
              <a:t> სელექტორი</a:t>
            </a:r>
            <a:endParaRPr lang="en-US" sz="1800" dirty="0"/>
          </a:p>
          <a:p>
            <a:r>
              <a:rPr lang="en-US" sz="1800" dirty="0"/>
              <a:t>[</a:t>
            </a:r>
            <a:r>
              <a:rPr lang="en-US" sz="1800" dirty="0" err="1"/>
              <a:t>att</a:t>
            </a:r>
            <a:r>
              <a:rPr lang="en-US" sz="1800" dirty="0"/>
              <a:t>$=</a:t>
            </a:r>
            <a:r>
              <a:rPr lang="en-US" sz="1800" dirty="0" err="1"/>
              <a:t>val</a:t>
            </a:r>
            <a:r>
              <a:rPr lang="en-US" sz="1800" dirty="0"/>
              <a:t>] –“</a:t>
            </a:r>
            <a:r>
              <a:rPr lang="ka-GE" sz="1800" dirty="0"/>
              <a:t>მთავრდება</a:t>
            </a:r>
            <a:r>
              <a:rPr lang="en-US" sz="1800" dirty="0"/>
              <a:t>” </a:t>
            </a:r>
            <a:r>
              <a:rPr lang="ka-GE" sz="1800" dirty="0"/>
              <a:t> სელექტორი</a:t>
            </a:r>
            <a:endParaRPr lang="en-US" sz="1800" dirty="0"/>
          </a:p>
          <a:p>
            <a:r>
              <a:rPr lang="en-US" sz="1800" dirty="0"/>
              <a:t>[</a:t>
            </a:r>
            <a:r>
              <a:rPr lang="en-US" sz="1800" dirty="0" err="1"/>
              <a:t>att</a:t>
            </a:r>
            <a:r>
              <a:rPr lang="en-US" sz="1800" dirty="0"/>
              <a:t>*=</a:t>
            </a:r>
            <a:r>
              <a:rPr lang="en-US" sz="1800" dirty="0" err="1"/>
              <a:t>val</a:t>
            </a:r>
            <a:r>
              <a:rPr lang="en-US" sz="1800" dirty="0"/>
              <a:t>] –“</a:t>
            </a:r>
            <a:r>
              <a:rPr lang="ka-GE" sz="1800" dirty="0"/>
              <a:t>შეიცავს</a:t>
            </a:r>
            <a:r>
              <a:rPr lang="en-US" sz="1800" dirty="0"/>
              <a:t>” </a:t>
            </a:r>
            <a:r>
              <a:rPr lang="ka-GE" sz="1800" dirty="0"/>
              <a:t>სელექტორი</a:t>
            </a: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5077557" y="3543672"/>
            <a:ext cx="2281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a-GE" b="1" u="sng" dirty="0"/>
              <a:t>მუშაობის პრინციპი</a:t>
            </a:r>
            <a:endParaRPr lang="en-US" b="1" u="sng" dirty="0"/>
          </a:p>
        </p:txBody>
      </p:sp>
      <p:sp>
        <p:nvSpPr>
          <p:cNvPr id="5" name="Rectangle 4"/>
          <p:cNvSpPr/>
          <p:nvPr/>
        </p:nvSpPr>
        <p:spPr>
          <a:xfrm>
            <a:off x="1547664" y="3882226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[</a:t>
            </a:r>
            <a:r>
              <a:rPr lang="en-US" b="1" i="1" dirty="0" err="1"/>
              <a:t>att</a:t>
            </a:r>
            <a:r>
              <a:rPr lang="en-US" b="1" i="1" dirty="0"/>
              <a:t>^=</a:t>
            </a:r>
            <a:r>
              <a:rPr lang="en-US" b="1" i="1" dirty="0" err="1"/>
              <a:t>val</a:t>
            </a:r>
            <a:r>
              <a:rPr lang="en-US" b="1" i="1" dirty="0"/>
              <a:t>] – </a:t>
            </a:r>
            <a:r>
              <a:rPr lang="en-US" dirty="0"/>
              <a:t>“</a:t>
            </a:r>
            <a:r>
              <a:rPr lang="ka-GE" dirty="0"/>
              <a:t>იწყება</a:t>
            </a:r>
            <a:r>
              <a:rPr lang="en-US" dirty="0"/>
              <a:t>” </a:t>
            </a:r>
            <a:r>
              <a:rPr lang="ka-GE" dirty="0"/>
              <a:t> სელექტორი</a:t>
            </a:r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85646" y="4442631"/>
            <a:ext cx="637270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ka-GE" dirty="0">
                <a:solidFill>
                  <a:srgbClr val="000000"/>
                </a:solidFill>
                <a:cs typeface="Arial" pitchFamily="34" charset="0"/>
              </a:rPr>
              <a:t>ეს სელექტორი საშუალებას იძლევა ის ელემენტი დავასელექტოთ სადაც შესაბამისი ატრიბუტი იწყება მითითებული სტრინგით: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ka-GE" dirty="0">
                <a:solidFill>
                  <a:srgbClr val="000000"/>
                </a:solidFill>
                <a:cs typeface="Arial" pitchFamily="34" charset="0"/>
              </a:rPr>
              <a:t>მაგალითად</a:t>
            </a:r>
            <a:r>
              <a:rPr lang="en-US" dirty="0">
                <a:solidFill>
                  <a:srgbClr val="000000"/>
                </a:solidFill>
                <a:cs typeface="Arial" pitchFamily="34" charset="0"/>
              </a:rPr>
              <a:t>:  </a:t>
            </a:r>
            <a:endParaRPr lang="ka-GE" dirty="0">
              <a:solidFill>
                <a:srgbClr val="000000"/>
              </a:solidFill>
              <a:cs typeface="Arial" pitchFamily="34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a[</a:t>
            </a:r>
            <a:r>
              <a:rPr lang="en-US" dirty="0" err="1"/>
              <a:t>href</a:t>
            </a:r>
            <a:r>
              <a:rPr lang="en-US" dirty="0"/>
              <a:t>^="http://"] </a:t>
            </a:r>
            <a:r>
              <a:rPr lang="ka-GE" dirty="0"/>
              <a:t> ან</a:t>
            </a:r>
            <a:r>
              <a:rPr lang="en-US" dirty="0"/>
              <a:t>  p[title^="Hello"]</a:t>
            </a:r>
            <a:endParaRPr lang="en-US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39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6322714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b="1" dirty="0"/>
              <a:t>[</a:t>
            </a:r>
            <a:r>
              <a:rPr lang="en-US" sz="1800" b="1" dirty="0" err="1"/>
              <a:t>att</a:t>
            </a:r>
            <a:r>
              <a:rPr lang="en-US" sz="1800" b="1" dirty="0"/>
              <a:t>$=</a:t>
            </a:r>
            <a:r>
              <a:rPr lang="en-US" sz="1800" b="1" dirty="0" err="1"/>
              <a:t>val</a:t>
            </a:r>
            <a:r>
              <a:rPr lang="en-US" sz="1800" b="1" dirty="0"/>
              <a:t>] – </a:t>
            </a:r>
            <a:r>
              <a:rPr lang="en-US" sz="1800" dirty="0"/>
              <a:t>“</a:t>
            </a:r>
            <a:r>
              <a:rPr lang="ka-GE" sz="1800" dirty="0"/>
              <a:t>მთავრდება</a:t>
            </a:r>
            <a:r>
              <a:rPr lang="en-US" sz="1800" dirty="0"/>
              <a:t>” </a:t>
            </a:r>
            <a:r>
              <a:rPr lang="ka-GE" sz="1800" dirty="0"/>
              <a:t> სელექტორი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ka-GE" sz="1800" dirty="0"/>
              <a:t>ისევე როგორც იწვება სელექტორი, ტავრდება სელექტორიც იგივე პრინციპით მუშაობს, ოღონდ ამ შემთხვევაში სესაბამისი ატრიბუტის მნიშვნელობა უნდა მთავრდებოდეს მითითებული სტრინგით(მაგალითად</a:t>
            </a:r>
            <a:r>
              <a:rPr lang="en-US" sz="1800" dirty="0"/>
              <a:t>. “.</a:t>
            </a:r>
            <a:r>
              <a:rPr lang="en-US" sz="1800" dirty="0" err="1"/>
              <a:t>pdf</a:t>
            </a:r>
            <a:r>
              <a:rPr lang="en-US" sz="1800" dirty="0"/>
              <a:t>”, “.</a:t>
            </a:r>
            <a:r>
              <a:rPr lang="en-US" sz="1800" dirty="0" err="1"/>
              <a:t>docx</a:t>
            </a:r>
            <a:r>
              <a:rPr lang="en-US" sz="1800" dirty="0"/>
              <a:t>” </a:t>
            </a:r>
            <a:r>
              <a:rPr lang="ka-GE" sz="1800" dirty="0"/>
              <a:t>ან</a:t>
            </a:r>
            <a:r>
              <a:rPr lang="en-US" sz="1800" dirty="0"/>
              <a:t> “.mp3″):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a[</a:t>
            </a:r>
            <a:r>
              <a:rPr lang="en-US" sz="1800" dirty="0" err="1"/>
              <a:t>href</a:t>
            </a:r>
            <a:r>
              <a:rPr lang="en-US" sz="1800" dirty="0"/>
              <a:t>$=".</a:t>
            </a:r>
            <a:r>
              <a:rPr lang="en-US" sz="1800" dirty="0" err="1"/>
              <a:t>pdf</a:t>
            </a:r>
            <a:r>
              <a:rPr lang="en-US" sz="1800" dirty="0"/>
              <a:t>"]</a:t>
            </a:r>
            <a:br>
              <a:rPr lang="en-US" sz="1800" dirty="0"/>
            </a:br>
            <a:r>
              <a:rPr lang="en-US" sz="1800" dirty="0"/>
              <a:t>p[title$="World"]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/>
              <a:t>[</a:t>
            </a:r>
            <a:r>
              <a:rPr lang="en-US" sz="1800" b="1" dirty="0" err="1"/>
              <a:t>att</a:t>
            </a:r>
            <a:r>
              <a:rPr lang="en-US" sz="1800" b="1" dirty="0"/>
              <a:t>*=</a:t>
            </a:r>
            <a:r>
              <a:rPr lang="en-US" sz="1800" b="1" dirty="0" err="1"/>
              <a:t>val</a:t>
            </a:r>
            <a:r>
              <a:rPr lang="en-US" sz="1800" b="1" dirty="0"/>
              <a:t>] – </a:t>
            </a:r>
            <a:r>
              <a:rPr lang="ka-GE" sz="1800" b="1" dirty="0"/>
              <a:t>შეიცავს  სელექტორი</a:t>
            </a: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ka-GE" sz="1800" b="1" dirty="0"/>
              <a:t>უკანასკნელი და ალბათ ყველაზე  მოქნილი(მოხერხებული) არის „შეიცავს“ სელექტორი, მას ხანდახან </a:t>
            </a:r>
            <a:r>
              <a:rPr lang="en-US" sz="1800" dirty="0"/>
              <a:t>“wildcard” </a:t>
            </a:r>
            <a:r>
              <a:rPr lang="ka-GE" sz="1800" dirty="0"/>
              <a:t>-სელეცტორად მოიხსენიებენ, მისი საშუალებით შესაძლებელია მივწვდეთ ელემენტს რომლის  შესაბამისი ატრიბუტიც შეიცავს მითითებულ სტრინგს (მაგალითად </a:t>
            </a:r>
            <a:r>
              <a:rPr lang="en-US" sz="1800" dirty="0"/>
              <a:t> google.com </a:t>
            </a:r>
            <a:r>
              <a:rPr lang="ka-GE" sz="1800" dirty="0"/>
              <a:t>ან</a:t>
            </a:r>
            <a:r>
              <a:rPr lang="en-US" sz="1800" dirty="0"/>
              <a:t> yahoo.com).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a[</a:t>
            </a:r>
            <a:r>
              <a:rPr lang="en-US" sz="1800" dirty="0" err="1"/>
              <a:t>href</a:t>
            </a:r>
            <a:r>
              <a:rPr lang="en-US" sz="1800" dirty="0"/>
              <a:t>*="google.com"]</a:t>
            </a:r>
            <a:br>
              <a:rPr lang="en-US" sz="1800" dirty="0"/>
            </a:br>
            <a:r>
              <a:rPr lang="en-US" sz="1800" dirty="0"/>
              <a:t>p[title$=„</a:t>
            </a:r>
            <a:r>
              <a:rPr lang="en-US" sz="1800" dirty="0" err="1"/>
              <a:t>url</a:t>
            </a:r>
            <a:r>
              <a:rPr lang="en-US" sz="1800" dirty="0"/>
              <a:t>"]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3212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ფსევდო ელემენტები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a-GE" dirty="0" smtClean="0"/>
              <a:t>გამოიყენება ელემენტის სპეციფიური ნაწილის ფორმატირება-სტილირებისათვის</a:t>
            </a:r>
          </a:p>
          <a:p>
            <a:r>
              <a:rPr lang="ka-GE" dirty="0" smtClean="0"/>
              <a:t>მაგალითად: ელემენტის პირველი ასო(</a:t>
            </a:r>
            <a:r>
              <a:rPr lang="en-US" dirty="0" smtClean="0"/>
              <a:t>first-letter)</a:t>
            </a:r>
            <a:r>
              <a:rPr lang="ka-GE" dirty="0" smtClean="0"/>
              <a:t>, პირველი სტრიქონი</a:t>
            </a:r>
            <a:r>
              <a:rPr lang="en-US" dirty="0" smtClean="0"/>
              <a:t>(first-line)</a:t>
            </a:r>
            <a:r>
              <a:rPr lang="ka-GE" dirty="0" smtClean="0"/>
              <a:t>;</a:t>
            </a:r>
            <a:endParaRPr lang="en-US" dirty="0" smtClean="0"/>
          </a:p>
          <a:p>
            <a:r>
              <a:rPr lang="ka-GE" dirty="0" smtClean="0"/>
              <a:t> ქონთენთის ჩამატება ელემენტის წინ, შემდგომ</a:t>
            </a:r>
            <a:endParaRPr lang="en-US" dirty="0"/>
          </a:p>
          <a:p>
            <a:pPr marL="0" indent="0">
              <a:buNone/>
            </a:pPr>
            <a:r>
              <a:rPr lang="ka-GE" dirty="0" smtClean="0"/>
              <a:t>სინტაქსი შემდეგია:</a:t>
            </a:r>
          </a:p>
          <a:p>
            <a:pPr marL="0" indent="0">
              <a:buNone/>
            </a:pPr>
            <a:r>
              <a:rPr lang="en-US" dirty="0"/>
              <a:t>selector::pseudo-element {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property:value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194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274638"/>
            <a:ext cx="6172200" cy="706090"/>
          </a:xfrm>
        </p:spPr>
        <p:txBody>
          <a:bodyPr/>
          <a:lstStyle/>
          <a:p>
            <a:r>
              <a:rPr lang="en-US" sz="2000" dirty="0"/>
              <a:t> </a:t>
            </a:r>
            <a:r>
              <a:rPr lang="ka-GE" sz="2000" dirty="0"/>
              <a:t>განვიხილოთ მაგალითი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652" y="1052739"/>
            <a:ext cx="6426714" cy="23762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a-GE" sz="1600" b="1" i="1" dirty="0"/>
              <a:t>მარქაფი</a:t>
            </a:r>
            <a:r>
              <a:rPr lang="en-US" sz="1600" b="1" i="1" dirty="0"/>
              <a:t>:</a:t>
            </a:r>
          </a:p>
          <a:p>
            <a:pPr marL="0" indent="0">
              <a:buNone/>
            </a:pPr>
            <a:r>
              <a:rPr lang="en-US" sz="1400" dirty="0"/>
              <a:t>&lt;div </a:t>
            </a:r>
            <a:r>
              <a:rPr lang="ka-GE" sz="1400" dirty="0"/>
              <a:t> </a:t>
            </a:r>
            <a:r>
              <a:rPr lang="en-US" sz="1400" dirty="0"/>
              <a:t>class="example"&gt;</a:t>
            </a:r>
            <a:br>
              <a:rPr lang="en-US" sz="1400" dirty="0"/>
            </a:br>
            <a:r>
              <a:rPr lang="en-US" sz="1400" dirty="0"/>
              <a:t>&lt;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&lt;li&gt;&lt;a </a:t>
            </a:r>
            <a:r>
              <a:rPr lang="en-US" sz="1400" dirty="0" err="1"/>
              <a:t>href</a:t>
            </a:r>
            <a:r>
              <a:rPr lang="en-US" sz="1400" dirty="0"/>
              <a:t>="http://www.css3.info/demos/files/1.pdf"&gt;A link to a PDF document&lt;/a&gt;&lt;/li&gt;</a:t>
            </a:r>
            <a:br>
              <a:rPr lang="en-US" sz="1400" dirty="0"/>
            </a:br>
            <a:r>
              <a:rPr lang="en-US" sz="1400" dirty="0"/>
              <a:t>&lt;li&gt;&lt;a </a:t>
            </a:r>
            <a:r>
              <a:rPr lang="en-US" sz="1400" dirty="0" err="1"/>
              <a:t>href</a:t>
            </a:r>
            <a:r>
              <a:rPr lang="en-US" sz="1400" dirty="0"/>
              <a:t>="http://www.css3.info/demos/files/1.docx"&gt;A link to a Word document&lt;/a&gt;&lt;/li&gt;</a:t>
            </a:r>
            <a:br>
              <a:rPr lang="en-US" sz="1400" dirty="0"/>
            </a:br>
            <a:r>
              <a:rPr lang="en-US" sz="1400" dirty="0"/>
              <a:t>&lt;li&gt;&lt;a </a:t>
            </a:r>
            <a:r>
              <a:rPr lang="en-US" sz="1400" dirty="0" err="1"/>
              <a:t>href</a:t>
            </a:r>
            <a:r>
              <a:rPr lang="en-US" sz="1400" dirty="0"/>
              <a:t>="http://www.css3.info/demos/files/1.xlsx"&gt;A link to an Excel document&lt;/a&gt;&lt;/li&gt;</a:t>
            </a:r>
            <a:br>
              <a:rPr lang="en-US" sz="1400" dirty="0"/>
            </a:br>
            <a:r>
              <a:rPr lang="en-US" sz="1400" dirty="0"/>
              <a:t>&lt;li&gt;&lt;a </a:t>
            </a:r>
            <a:r>
              <a:rPr lang="en-US" sz="1400" dirty="0" err="1"/>
              <a:t>href</a:t>
            </a:r>
            <a:r>
              <a:rPr lang="en-US" sz="1400" dirty="0"/>
              <a:t>="http://www.css3.info/demos/files/1.mp3"&gt;A link to an MP3 file&lt;/a&gt;&lt;/li&gt;</a:t>
            </a:r>
            <a:br>
              <a:rPr lang="en-US" sz="1400" dirty="0"/>
            </a:br>
            <a:r>
              <a:rPr lang="en-US" sz="1400" dirty="0"/>
              <a:t>&lt;li&gt;&lt;a </a:t>
            </a:r>
            <a:r>
              <a:rPr lang="en-US" sz="1400" dirty="0" err="1"/>
              <a:t>href</a:t>
            </a:r>
            <a:r>
              <a:rPr lang="en-US" sz="1400" dirty="0"/>
              <a:t>="http://www.css3.info"&gt;A normal web link&lt;/a&gt;&lt;/li&gt;</a:t>
            </a:r>
            <a:br>
              <a:rPr lang="en-US" sz="1400" dirty="0"/>
            </a:br>
            <a:r>
              <a:rPr lang="en-US" sz="1400" dirty="0"/>
              <a:t>&lt;/</a:t>
            </a:r>
            <a:r>
              <a:rPr lang="en-US" sz="1400" dirty="0" err="1"/>
              <a:t>ul</a:t>
            </a:r>
            <a:r>
              <a:rPr lang="en-US" sz="1400" dirty="0"/>
              <a:t>&gt;</a:t>
            </a:r>
            <a:br>
              <a:rPr lang="en-US" sz="1400" dirty="0"/>
            </a:br>
            <a:r>
              <a:rPr lang="en-US" sz="1400" dirty="0"/>
              <a:t>&lt;/div&gt;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6" y="3429000"/>
            <a:ext cx="80866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 </a:t>
            </a:r>
            <a:r>
              <a:rPr lang="ka-GE" b="1" i="1" dirty="0"/>
              <a:t>შესაბამისი </a:t>
            </a:r>
            <a:r>
              <a:rPr lang="en-US" b="1" i="1" dirty="0"/>
              <a:t>CSS :</a:t>
            </a:r>
          </a:p>
          <a:p>
            <a:r>
              <a:rPr lang="en-US" dirty="0" err="1"/>
              <a:t>div.example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{ list-style-type: none;}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div.example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li a {padding-left: 20px; background-image: </a:t>
            </a:r>
            <a:r>
              <a:rPr lang="en-US" dirty="0" err="1"/>
              <a:t>url</a:t>
            </a:r>
            <a:r>
              <a:rPr lang="en-US" dirty="0"/>
              <a:t>(images/file.png);</a:t>
            </a:r>
            <a:br>
              <a:rPr lang="en-US" dirty="0"/>
            </a:br>
            <a:r>
              <a:rPr lang="en-US" dirty="0"/>
              <a:t> background-repeat: no-repeat; }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div.example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li a[</a:t>
            </a:r>
            <a:r>
              <a:rPr lang="en-US" dirty="0" err="1"/>
              <a:t>href</a:t>
            </a:r>
            <a:r>
              <a:rPr lang="en-US" dirty="0"/>
              <a:t>$=".</a:t>
            </a:r>
            <a:r>
              <a:rPr lang="en-US" dirty="0" err="1"/>
              <a:t>pdf</a:t>
            </a:r>
            <a:r>
              <a:rPr lang="en-US" dirty="0"/>
              <a:t>"] { background-image: </a:t>
            </a:r>
            <a:r>
              <a:rPr lang="en-US" dirty="0" err="1"/>
              <a:t>url</a:t>
            </a:r>
            <a:r>
              <a:rPr lang="en-US" dirty="0"/>
              <a:t>(images/pdf.png); }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div.example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li a[</a:t>
            </a:r>
            <a:r>
              <a:rPr lang="en-US" dirty="0" err="1"/>
              <a:t>href</a:t>
            </a:r>
            <a:r>
              <a:rPr lang="en-US" dirty="0"/>
              <a:t>$=".</a:t>
            </a:r>
            <a:r>
              <a:rPr lang="en-US" dirty="0" err="1"/>
              <a:t>docx</a:t>
            </a:r>
            <a:r>
              <a:rPr lang="en-US" dirty="0"/>
              <a:t>"] { background-image: </a:t>
            </a:r>
            <a:r>
              <a:rPr lang="en-US" dirty="0" err="1"/>
              <a:t>url</a:t>
            </a:r>
            <a:r>
              <a:rPr lang="en-US" dirty="0"/>
              <a:t>(mages/word.png); }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div.example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li a[</a:t>
            </a:r>
            <a:r>
              <a:rPr lang="en-US" dirty="0" err="1"/>
              <a:t>href</a:t>
            </a:r>
            <a:r>
              <a:rPr lang="en-US" dirty="0"/>
              <a:t>$=".</a:t>
            </a:r>
            <a:r>
              <a:rPr lang="en-US" dirty="0" err="1"/>
              <a:t>xlsx</a:t>
            </a:r>
            <a:r>
              <a:rPr lang="en-US" dirty="0"/>
              <a:t>"] { background-image: </a:t>
            </a:r>
            <a:r>
              <a:rPr lang="en-US" dirty="0" err="1"/>
              <a:t>url</a:t>
            </a:r>
            <a:r>
              <a:rPr lang="en-US" dirty="0"/>
              <a:t>(images/excel.png); }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err="1"/>
              <a:t>div.example</a:t>
            </a:r>
            <a:r>
              <a:rPr lang="en-US" dirty="0"/>
              <a:t> </a:t>
            </a:r>
            <a:r>
              <a:rPr lang="en-US" dirty="0" err="1"/>
              <a:t>ul</a:t>
            </a:r>
            <a:r>
              <a:rPr lang="en-US" dirty="0"/>
              <a:t> li a[</a:t>
            </a:r>
            <a:r>
              <a:rPr lang="en-US" dirty="0" err="1"/>
              <a:t>href</a:t>
            </a:r>
            <a:r>
              <a:rPr lang="en-US" dirty="0"/>
              <a:t>$=".mp3"] { background-image: </a:t>
            </a:r>
            <a:r>
              <a:rPr lang="en-US" dirty="0" err="1"/>
              <a:t>url</a:t>
            </a:r>
            <a:r>
              <a:rPr lang="en-US" dirty="0"/>
              <a:t>(mages/audio.png); }</a:t>
            </a:r>
            <a:endParaRPr lang="ka-GE" dirty="0"/>
          </a:p>
          <a:p>
            <a:endParaRPr lang="ka-GE" dirty="0"/>
          </a:p>
          <a:p>
            <a:r>
              <a:rPr lang="ka-GE" dirty="0"/>
              <a:t>რა გვექნება?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20888"/>
            <a:ext cx="8229600" cy="1756792"/>
          </a:xfrm>
        </p:spPr>
        <p:txBody>
          <a:bodyPr/>
          <a:lstStyle/>
          <a:p>
            <a:pPr marL="0" indent="0" algn="ctr">
              <a:buNone/>
            </a:pPr>
            <a:r>
              <a:rPr lang="ka-GE" dirty="0" smtClean="0"/>
              <a:t>მადლობა!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8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 </a:t>
            </a:r>
            <a:r>
              <a:rPr lang="en-US" dirty="0"/>
              <a:t>::first-line </a:t>
            </a:r>
            <a:r>
              <a:rPr lang="ka-GE" dirty="0"/>
              <a:t> თუ </a:t>
            </a:r>
            <a:r>
              <a:rPr lang="en-US" dirty="0"/>
              <a:t> :first-line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ka-GE" b="1" dirty="0"/>
              <a:t>შენიშვნა</a:t>
            </a:r>
            <a:r>
              <a:rPr lang="en-US" b="1" dirty="0" smtClean="0"/>
              <a:t>-</a:t>
            </a:r>
            <a:r>
              <a:rPr lang="ka-GE" b="1" dirty="0" smtClean="0"/>
              <a:t>: </a:t>
            </a:r>
            <a:r>
              <a:rPr lang="ka-GE" dirty="0" smtClean="0"/>
              <a:t>ორმაგმა აღნიშვნამ ჩაანაცვლა ფსევდო ელემენტები </a:t>
            </a:r>
            <a:r>
              <a:rPr lang="en-US" dirty="0" smtClean="0"/>
              <a:t>CSS3</a:t>
            </a:r>
            <a:r>
              <a:rPr lang="ka-GE" dirty="0" smtClean="0"/>
              <a:t>-ში</a:t>
            </a:r>
            <a:r>
              <a:rPr lang="en-US" dirty="0" smtClean="0"/>
              <a:t>. </a:t>
            </a:r>
            <a:r>
              <a:rPr lang="ka-GE" dirty="0" smtClean="0"/>
              <a:t>ეს იყო </a:t>
            </a:r>
            <a:r>
              <a:rPr lang="en-US" dirty="0" smtClean="0"/>
              <a:t>W3C </a:t>
            </a:r>
            <a:r>
              <a:rPr lang="ka-GE" dirty="0" smtClean="0"/>
              <a:t>მცდელობა ფსევდო ელემენტებიდა ფსევდო კლასები ერთმანეთისაგან გაემიჯნა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ka-GE" dirty="0"/>
              <a:t>ერთმაგი ორწერტილი </a:t>
            </a:r>
            <a:r>
              <a:rPr lang="ka-GE" dirty="0" smtClean="0"/>
              <a:t>გამოიყენებოდა </a:t>
            </a:r>
            <a:r>
              <a:rPr lang="en-US" dirty="0" smtClean="0"/>
              <a:t>CSS2 </a:t>
            </a:r>
            <a:r>
              <a:rPr lang="ka-GE" dirty="0"/>
              <a:t>და</a:t>
            </a:r>
            <a:r>
              <a:rPr lang="en-US" dirty="0"/>
              <a:t> </a:t>
            </a:r>
            <a:r>
              <a:rPr lang="en-US" dirty="0" smtClean="0"/>
              <a:t>CSS1</a:t>
            </a:r>
            <a:r>
              <a:rPr lang="ka-GE" dirty="0" smtClean="0"/>
              <a:t>-ში როგორც</a:t>
            </a:r>
            <a:r>
              <a:rPr lang="en-US" dirty="0" smtClean="0"/>
              <a:t> </a:t>
            </a:r>
            <a:r>
              <a:rPr lang="ka-GE" dirty="0"/>
              <a:t>ფსევდო </a:t>
            </a:r>
            <a:r>
              <a:rPr lang="ka-GE" dirty="0" smtClean="0"/>
              <a:t>კლასების ისე ფსევდო ელემენტებისათვის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ka-GE" dirty="0" smtClean="0"/>
              <a:t>უკუთავსებადობიდან გამომდინარე ერთმაგი ორწერტილი მისაღებია </a:t>
            </a:r>
            <a:r>
              <a:rPr lang="en-US" dirty="0" smtClean="0"/>
              <a:t>CSS2 </a:t>
            </a:r>
            <a:r>
              <a:rPr lang="ka-GE" dirty="0" smtClean="0"/>
              <a:t>და</a:t>
            </a:r>
            <a:r>
              <a:rPr lang="en-US" dirty="0" smtClean="0"/>
              <a:t> </a:t>
            </a:r>
            <a:r>
              <a:rPr lang="en-US" dirty="0"/>
              <a:t>CSS1 </a:t>
            </a:r>
            <a:r>
              <a:rPr lang="ka-GE" dirty="0" smtClean="0"/>
              <a:t>ფსევდო ელემენტებისათვის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dirty="0"/>
              <a:t> ::first-line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a-GE" sz="1600" dirty="0" smtClean="0"/>
              <a:t>შესაძლებელია მისი გამოყენება მხოლოდ ბლოკური ელემენტებისათვის;მაგალითი:</a:t>
            </a:r>
          </a:p>
          <a:p>
            <a:pPr marL="0" indent="0">
              <a:buNone/>
            </a:pPr>
            <a:r>
              <a:rPr lang="en-US" sz="1600" dirty="0"/>
              <a:t>p::first-letter {</a:t>
            </a:r>
          </a:p>
          <a:p>
            <a:pPr marL="0" indent="0">
              <a:buNone/>
            </a:pPr>
            <a:r>
              <a:rPr lang="en-US" sz="1600" dirty="0"/>
              <a:t>    color: #ff0000;</a:t>
            </a:r>
          </a:p>
          <a:p>
            <a:pPr marL="0" indent="0">
              <a:buNone/>
            </a:pPr>
            <a:r>
              <a:rPr lang="en-US" sz="1600" dirty="0"/>
              <a:t>    font-size: xx-large;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ka-GE" sz="1600" dirty="0" smtClean="0"/>
          </a:p>
          <a:p>
            <a:pPr marL="0" indent="0">
              <a:buNone/>
            </a:pPr>
            <a:r>
              <a:rPr lang="ka-GE" sz="1600" dirty="0" smtClean="0"/>
              <a:t>თვისებები რომლებიც შესაძლებელია განესაზღვროს</a:t>
            </a:r>
            <a:r>
              <a:rPr lang="en-US" sz="1600" dirty="0"/>
              <a:t> ::first-line </a:t>
            </a:r>
            <a:r>
              <a:rPr lang="ka-GE" sz="1600" dirty="0" smtClean="0"/>
              <a:t>ფსევდო ელემენტს შემდეგია: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font properties</a:t>
            </a:r>
          </a:p>
          <a:p>
            <a:r>
              <a:rPr lang="en-US" sz="1600" dirty="0"/>
              <a:t>color properties</a:t>
            </a:r>
          </a:p>
          <a:p>
            <a:r>
              <a:rPr lang="en-US" sz="1600" dirty="0"/>
              <a:t>background properties</a:t>
            </a:r>
          </a:p>
          <a:p>
            <a:r>
              <a:rPr lang="en-US" sz="1600" dirty="0"/>
              <a:t>word-spacing</a:t>
            </a:r>
          </a:p>
          <a:p>
            <a:r>
              <a:rPr lang="en-US" sz="1600" dirty="0"/>
              <a:t>letter-spacing</a:t>
            </a:r>
          </a:p>
          <a:p>
            <a:r>
              <a:rPr lang="en-US" sz="1600" dirty="0"/>
              <a:t>text-decoration</a:t>
            </a:r>
          </a:p>
          <a:p>
            <a:r>
              <a:rPr lang="en-US" sz="1600" dirty="0"/>
              <a:t>vertical-align</a:t>
            </a:r>
          </a:p>
          <a:p>
            <a:r>
              <a:rPr lang="en-US" sz="1600" dirty="0"/>
              <a:t>text-transform</a:t>
            </a:r>
          </a:p>
          <a:p>
            <a:r>
              <a:rPr lang="en-US" sz="1600" dirty="0"/>
              <a:t>line-height</a:t>
            </a:r>
          </a:p>
          <a:p>
            <a:r>
              <a:rPr lang="en-US" sz="1600" dirty="0"/>
              <a:t>clear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6965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::first-letter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a-GE" dirty="0" smtClean="0"/>
              <a:t>ტექსტის პირველი ასოსთვის სტილის მინიჭებისათვის გმოიყენება</a:t>
            </a:r>
            <a:endParaRPr lang="en-US" dirty="0"/>
          </a:p>
          <a:p>
            <a:r>
              <a:rPr lang="ka-GE" dirty="0" smtClean="0"/>
              <a:t>განვიხილოთ მაგალითი:</a:t>
            </a:r>
          </a:p>
          <a:p>
            <a:pPr marL="0" indent="0">
              <a:buNone/>
            </a:pPr>
            <a:r>
              <a:rPr lang="en-US" dirty="0"/>
              <a:t>p::first-letter {</a:t>
            </a:r>
          </a:p>
          <a:p>
            <a:pPr marL="0" indent="0">
              <a:buNone/>
            </a:pPr>
            <a:r>
              <a:rPr lang="en-US" dirty="0"/>
              <a:t>    color: #ff0000;</a:t>
            </a:r>
          </a:p>
          <a:p>
            <a:pPr marL="0" indent="0">
              <a:buNone/>
            </a:pPr>
            <a:r>
              <a:rPr lang="en-US" dirty="0"/>
              <a:t>    font-size: xx-large;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ka-GE" dirty="0" smtClean="0"/>
          </a:p>
          <a:p>
            <a:pPr marL="0" indent="0">
              <a:buNone/>
            </a:pPr>
            <a:r>
              <a:rPr lang="ka-GE" dirty="0" smtClean="0"/>
              <a:t>რა გვექნება?</a:t>
            </a:r>
          </a:p>
          <a:p>
            <a:r>
              <a:rPr lang="ka-GE" dirty="0"/>
              <a:t>თვისებები რომლებიც შესაძლებელია განესაზღვროს</a:t>
            </a:r>
            <a:r>
              <a:rPr lang="en-US" dirty="0"/>
              <a:t> ::first-line </a:t>
            </a:r>
            <a:r>
              <a:rPr lang="ka-GE" dirty="0"/>
              <a:t>ფსევდო ელემენტს </a:t>
            </a:r>
            <a:r>
              <a:rPr lang="ka-GE" dirty="0" smtClean="0"/>
              <a:t>შემდეგია:</a:t>
            </a:r>
          </a:p>
          <a:p>
            <a:r>
              <a:rPr lang="en-US" dirty="0" smtClean="0"/>
              <a:t>font properties</a:t>
            </a:r>
            <a:r>
              <a:rPr lang="ka-GE" dirty="0" smtClean="0"/>
              <a:t>; </a:t>
            </a:r>
            <a:r>
              <a:rPr lang="en-US" dirty="0" smtClean="0"/>
              <a:t>color </a:t>
            </a:r>
            <a:r>
              <a:rPr lang="en-US" dirty="0"/>
              <a:t>properties </a:t>
            </a:r>
            <a:r>
              <a:rPr lang="ka-GE" dirty="0" smtClean="0"/>
              <a:t>;</a:t>
            </a:r>
            <a:r>
              <a:rPr lang="en-US" dirty="0" smtClean="0"/>
              <a:t>background properties</a:t>
            </a:r>
            <a:r>
              <a:rPr lang="ka-GE" dirty="0" smtClean="0"/>
              <a:t>; </a:t>
            </a:r>
            <a:r>
              <a:rPr lang="en-US" dirty="0" smtClean="0"/>
              <a:t>margin properties</a:t>
            </a:r>
            <a:r>
              <a:rPr lang="ka-GE" dirty="0" smtClean="0"/>
              <a:t>; </a:t>
            </a:r>
            <a:r>
              <a:rPr lang="en-US" dirty="0" smtClean="0"/>
              <a:t>padding </a:t>
            </a:r>
            <a:r>
              <a:rPr lang="en-US" dirty="0"/>
              <a:t>properties</a:t>
            </a:r>
          </a:p>
          <a:p>
            <a:r>
              <a:rPr lang="en-US" dirty="0"/>
              <a:t>border </a:t>
            </a:r>
            <a:r>
              <a:rPr lang="en-US" dirty="0" smtClean="0"/>
              <a:t>properties</a:t>
            </a:r>
            <a:r>
              <a:rPr lang="ka-GE" dirty="0" smtClean="0"/>
              <a:t>; </a:t>
            </a:r>
            <a:r>
              <a:rPr lang="en-US" dirty="0" smtClean="0"/>
              <a:t>text-decoration</a:t>
            </a:r>
            <a:r>
              <a:rPr lang="ka-GE" dirty="0" smtClean="0"/>
              <a:t>; </a:t>
            </a:r>
            <a:r>
              <a:rPr lang="en-US" dirty="0" smtClean="0"/>
              <a:t>vertical-align (</a:t>
            </a:r>
            <a:r>
              <a:rPr lang="ka-GE" dirty="0" smtClean="0"/>
              <a:t>თუ </a:t>
            </a:r>
            <a:r>
              <a:rPr lang="en-US" dirty="0" smtClean="0"/>
              <a:t>"float</a:t>
            </a:r>
            <a:r>
              <a:rPr lang="en-US" dirty="0"/>
              <a:t>" </a:t>
            </a:r>
            <a:r>
              <a:rPr lang="ka-GE" dirty="0" smtClean="0"/>
              <a:t>არის</a:t>
            </a:r>
            <a:r>
              <a:rPr lang="en-US" dirty="0" smtClean="0"/>
              <a:t> </a:t>
            </a:r>
            <a:r>
              <a:rPr lang="en-US" dirty="0"/>
              <a:t>"none")</a:t>
            </a:r>
          </a:p>
          <a:p>
            <a:r>
              <a:rPr lang="en-US" dirty="0" smtClean="0"/>
              <a:t>text-transform</a:t>
            </a:r>
            <a:r>
              <a:rPr lang="ka-GE" dirty="0" smtClean="0"/>
              <a:t>; </a:t>
            </a:r>
            <a:r>
              <a:rPr lang="en-US" dirty="0" smtClean="0"/>
              <a:t>line-height</a:t>
            </a:r>
            <a:r>
              <a:rPr lang="ka-GE" dirty="0" smtClean="0"/>
              <a:t>; </a:t>
            </a:r>
            <a:r>
              <a:rPr lang="en-US" dirty="0" smtClean="0"/>
              <a:t>float</a:t>
            </a:r>
            <a:r>
              <a:rPr lang="ka-GE" dirty="0" smtClean="0"/>
              <a:t>; </a:t>
            </a:r>
            <a:r>
              <a:rPr lang="en-US" dirty="0" smtClean="0"/>
              <a:t>clear</a:t>
            </a:r>
            <a:endParaRPr lang="en-US" dirty="0"/>
          </a:p>
          <a:p>
            <a:pPr marL="0" indent="0">
              <a:buNone/>
            </a:pPr>
            <a:endParaRPr lang="ka-GE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dirty="0" smtClean="0"/>
              <a:t>ფსევდო ელემენტების კომბინაცია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a-GE" dirty="0" smtClean="0"/>
              <a:t>რამოდენიმე ფსევდო ელემენტი შესაძლებელია გამოვიყენოთ ერთი ელემენტისათვის:</a:t>
            </a:r>
          </a:p>
          <a:p>
            <a:pPr marL="0" indent="0">
              <a:buNone/>
            </a:pPr>
            <a:r>
              <a:rPr lang="en-US" dirty="0"/>
              <a:t>p::first-letter {</a:t>
            </a:r>
            <a:br>
              <a:rPr lang="en-US" dirty="0"/>
            </a:br>
            <a:r>
              <a:rPr lang="en-US" dirty="0"/>
              <a:t>    color: #ff0000;</a:t>
            </a:r>
            <a:br>
              <a:rPr lang="en-US" dirty="0"/>
            </a:br>
            <a:r>
              <a:rPr lang="en-US" dirty="0"/>
              <a:t>    font-size: xx-large;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p::first-line {</a:t>
            </a:r>
            <a:br>
              <a:rPr lang="en-US" dirty="0"/>
            </a:br>
            <a:r>
              <a:rPr lang="en-US" dirty="0"/>
              <a:t>    color: #0000ff;</a:t>
            </a:r>
            <a:br>
              <a:rPr lang="en-US" dirty="0"/>
            </a:br>
            <a:r>
              <a:rPr lang="en-US" dirty="0"/>
              <a:t>    font-variant: small-caps;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45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dirty="0" smtClean="0"/>
              <a:t>ფსევდო ელემენტები და კლასები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ფსევდო ელემენტები შესაძლებელია გამოიყენოთ კასებთან კომბინაციაში, მაგალითად:</a:t>
            </a:r>
            <a:endParaRPr lang="ka-GE" dirty="0"/>
          </a:p>
          <a:p>
            <a:pPr marL="0" indent="0">
              <a:buNone/>
            </a:pPr>
            <a:r>
              <a:rPr lang="en-US" dirty="0" err="1"/>
              <a:t>p.intro</a:t>
            </a:r>
            <a:r>
              <a:rPr lang="en-US" dirty="0"/>
              <a:t>::first-letter {</a:t>
            </a:r>
            <a:br>
              <a:rPr lang="en-US" dirty="0"/>
            </a:br>
            <a:r>
              <a:rPr lang="en-US" dirty="0"/>
              <a:t>    color: #ff0000;</a:t>
            </a:r>
            <a:br>
              <a:rPr lang="en-US" dirty="0"/>
            </a:br>
            <a:r>
              <a:rPr lang="en-US" dirty="0"/>
              <a:t>    font-size:200%;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52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ka-GE" sz="2800" dirty="0" smtClean="0"/>
              <a:t>ბმულის ფორმატირება</a:t>
            </a:r>
            <a:br>
              <a:rPr lang="ka-GE" sz="2800" dirty="0" smtClean="0"/>
            </a:br>
            <a:r>
              <a:rPr lang="ka-GE" sz="2800" dirty="0" smtClean="0"/>
              <a:t>(ფსევდო კლასი)</a:t>
            </a:r>
            <a:endParaRPr lang="en-US" sz="2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911780"/>
              </p:ext>
            </p:extLst>
          </p:nvPr>
        </p:nvGraphicFramePr>
        <p:xfrm>
          <a:off x="899592" y="1412776"/>
          <a:ext cx="7416824" cy="4642557"/>
        </p:xfrm>
        <a:graphic>
          <a:graphicData uri="http://schemas.openxmlformats.org/drawingml/2006/table">
            <a:tbl>
              <a:tblPr/>
              <a:tblGrid>
                <a:gridCol w="2493206"/>
                <a:gridCol w="4923618"/>
              </a:tblGrid>
              <a:tr h="434589">
                <a:tc>
                  <a:txBody>
                    <a:bodyPr/>
                    <a:lstStyle/>
                    <a:p>
                      <a:r>
                        <a:rPr lang="ka-GE" sz="1600" dirty="0" smtClean="0"/>
                        <a:t>თვისება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 smtClean="0"/>
                        <a:t>დანიშნულება</a:t>
                      </a:r>
                      <a:endParaRPr lang="en-US" sz="16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</a:tr>
              <a:tr h="75065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a:link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 dirty="0" smtClean="0"/>
                        <a:t>ჩვეულებრივი მოუნახულებელი ბმულის კონტროლისათვის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952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a:visited 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 dirty="0" smtClean="0"/>
                        <a:t>მონახულებული</a:t>
                      </a:r>
                      <a:r>
                        <a:rPr lang="ka-GE" sz="1600" baseline="0" dirty="0" smtClean="0"/>
                        <a:t> ბმულის კონტროლისათვის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750654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a:hover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a-GE" sz="1600" dirty="0" smtClean="0"/>
                        <a:t>ბმულთან კურსორის მიტანის შემთხვევის</a:t>
                      </a:r>
                      <a:r>
                        <a:rPr lang="ka-GE" sz="1600" baseline="0" dirty="0" smtClean="0"/>
                        <a:t> კონტროლისათვის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474097">
                <a:tc>
                  <a:txBody>
                    <a:bodyPr/>
                    <a:lstStyle/>
                    <a:p>
                      <a:r>
                        <a:rPr lang="en-US" dirty="0" smtClean="0"/>
                        <a:t>a:active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a-GE" sz="1600" dirty="0" smtClean="0"/>
                        <a:t>ბმულზე</a:t>
                      </a:r>
                      <a:r>
                        <a:rPr lang="ka-GE" sz="1600" baseline="0" dirty="0" smtClean="0"/>
                        <a:t> ქლიქის </a:t>
                      </a:r>
                      <a:r>
                        <a:rPr lang="ka-GE" sz="1600" dirty="0" smtClean="0"/>
                        <a:t>შემთხვევის</a:t>
                      </a:r>
                      <a:r>
                        <a:rPr lang="ka-GE" sz="1600" baseline="0" dirty="0" smtClean="0"/>
                        <a:t> კონტროლისათვის</a:t>
                      </a:r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1343275">
                <a:tc gridSpan="2">
                  <a:txBody>
                    <a:bodyPr/>
                    <a:lstStyle/>
                    <a:p>
                      <a:r>
                        <a:rPr lang="ka-G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შენიშვნა!!!</a:t>
                      </a:r>
                    </a:p>
                    <a:p>
                      <a:endParaRPr lang="ka-GE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a:hover </a:t>
                      </a:r>
                      <a:r>
                        <a:rPr lang="ka-G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აუცილებლად უნდა მოდიოდეს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a:link </a:t>
                      </a:r>
                      <a:r>
                        <a:rPr lang="ka-G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და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a:visited</a:t>
                      </a:r>
                      <a:r>
                        <a:rPr lang="ka-G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-ის შემდეგ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a:active </a:t>
                      </a:r>
                      <a:r>
                        <a:rPr lang="ka-G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აუცილებლად უნდა მოდიოდეს</a:t>
                      </a:r>
                      <a:r>
                        <a:rPr 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a:hover</a:t>
                      </a:r>
                      <a:r>
                        <a:rPr lang="ka-G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-ის შემდეგ</a:t>
                      </a:r>
                      <a:endParaRPr lang="en-US" sz="1800" b="0" i="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a-G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ka-G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ka-G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ანუ ზემოაღნიშნული მიმდევრობა მისაღებია </a:t>
                      </a:r>
                      <a:r>
                        <a:rPr lang="ka-G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</a:t>
                      </a:r>
                      <a:r>
                        <a:rPr lang="ka-GE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3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::</a:t>
            </a:r>
            <a:r>
              <a:rPr lang="en-US" dirty="0" smtClean="0"/>
              <a:t>before</a:t>
            </a:r>
            <a:r>
              <a:rPr lang="ka-GE" dirty="0" smtClean="0"/>
              <a:t>  და </a:t>
            </a:r>
            <a:r>
              <a:rPr lang="en-US" dirty="0"/>
              <a:t> ::after</a:t>
            </a:r>
            <a:br>
              <a:rPr lang="en-US" dirty="0"/>
            </a:br>
            <a:r>
              <a:rPr lang="ka-GE" dirty="0" smtClean="0"/>
              <a:t>ფსევდო ელემენტები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a-GE" dirty="0" smtClean="0"/>
              <a:t>ელემენტის წინ და შემდგომ ქონტენტის დამატებისათვის, მაგალითად:</a:t>
            </a:r>
          </a:p>
          <a:p>
            <a:pPr marL="0" indent="0">
              <a:buNone/>
            </a:pPr>
            <a:r>
              <a:rPr lang="en-US" dirty="0"/>
              <a:t>h1::before {</a:t>
            </a:r>
            <a:br>
              <a:rPr lang="en-US" dirty="0"/>
            </a:br>
            <a:r>
              <a:rPr lang="en-US" dirty="0"/>
              <a:t>    content: </a:t>
            </a:r>
            <a:r>
              <a:rPr lang="en-US" dirty="0" err="1"/>
              <a:t>url</a:t>
            </a:r>
            <a:r>
              <a:rPr lang="en-US" dirty="0"/>
              <a:t>(smiley.gif);</a:t>
            </a:r>
            <a:br>
              <a:rPr lang="en-US" dirty="0"/>
            </a:br>
            <a:r>
              <a:rPr lang="en-US" dirty="0" smtClean="0"/>
              <a:t>}</a:t>
            </a:r>
            <a:endParaRPr lang="ka-GE" dirty="0" smtClean="0"/>
          </a:p>
          <a:p>
            <a:pPr marL="0" indent="0">
              <a:buNone/>
            </a:pPr>
            <a:r>
              <a:rPr lang="en-US" dirty="0"/>
              <a:t>h1::after {</a:t>
            </a:r>
            <a:br>
              <a:rPr lang="en-US" dirty="0"/>
            </a:br>
            <a:r>
              <a:rPr lang="en-US" dirty="0"/>
              <a:t>    content: </a:t>
            </a:r>
            <a:r>
              <a:rPr lang="en-US" dirty="0" err="1"/>
              <a:t>url</a:t>
            </a:r>
            <a:r>
              <a:rPr lang="en-US" dirty="0"/>
              <a:t>(smiley.gif);</a:t>
            </a:r>
            <a:br>
              <a:rPr lang="en-US" dirty="0"/>
            </a:br>
            <a:r>
              <a:rPr lang="en-US" dirty="0" smtClean="0"/>
              <a:t>}</a:t>
            </a:r>
            <a:endParaRPr lang="ka-GE" dirty="0" smtClean="0"/>
          </a:p>
          <a:p>
            <a:pPr marL="0" indent="0">
              <a:buNone/>
            </a:pPr>
            <a:r>
              <a:rPr lang="ka-GE" smtClean="0"/>
              <a:t>რა გვექნება?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7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716</Words>
  <Application>Microsoft Office PowerPoint</Application>
  <PresentationFormat>On-screen Show (4:3)</PresentationFormat>
  <Paragraphs>141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ფსევდო ელემენტები</vt:lpstr>
      <vt:lpstr> ::first-line  თუ  :first-line</vt:lpstr>
      <vt:lpstr> ::first-line</vt:lpstr>
      <vt:lpstr> ::first-letter </vt:lpstr>
      <vt:lpstr>ფსევდო ელემენტების კომბინაცია</vt:lpstr>
      <vt:lpstr>ფსევდო ელემენტები და კლასები</vt:lpstr>
      <vt:lpstr>ბმულის ფორმატირება (ფსევდო კლასი)</vt:lpstr>
      <vt:lpstr>::before  და  ::after ფსევდო ელემენტები</vt:lpstr>
      <vt:lpstr>სხვა ფსევდო კლასები</vt:lpstr>
      <vt:lpstr>მომრგვალებული კუთხეების ეფექტი</vt:lpstr>
      <vt:lpstr>Box-shadow, ერთ-ერთი საუკეთესო  CSS3-ის თვისება</vt:lpstr>
      <vt:lpstr>ჩრდილის შექმნის საფუძვლები</vt:lpstr>
      <vt:lpstr>სადაა გამოყენებული inset?</vt:lpstr>
      <vt:lpstr>CSS გამჭვირვალეობა</vt:lpstr>
      <vt:lpstr>CSS Web Font-ები</vt:lpstr>
      <vt:lpstr>@import</vt:lpstr>
      <vt:lpstr>სელექტორები</vt:lpstr>
      <vt:lpstr>[att$=val] – “მთავრდება”  სელექტორი   ისევე როგორც იწვება სელექტორი, ტავრდება სელექტორიც იგივე პრინციპით მუშაობს, ოღონდ ამ შემთხვევაში სესაბამისი ატრიბუტის მნიშვნელობა უნდა მთავრდებოდეს მითითებული სტრინგით(მაგალითად. “.pdf”, “.docx” ან “.mp3″):  a[href$=".pdf"] p[title$="World"]  [att*=val] – შეიცავს  სელექტორი  უკანასკნელი და ალბათ ყველაზე  მოქნილი(მოხერხებული) არის „შეიცავს“ სელექტორი, მას ხანდახან “wildcard” -სელეცტორად მოიხსენიებენ, მისი საშუალებით შესაძლებელია მივწვდეთ ელემენტს რომლის  შესაბამისი ატრიბუტიც შეიცავს მითითებულ სტრინგს (მაგალითად  google.com ან yahoo.com).  a[href*="google.com"] p[title$=„url"]   </vt:lpstr>
      <vt:lpstr> განვიხილოთ მაგალითი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magda</dc:creator>
  <cp:lastModifiedBy>Magda Tsintsadze</cp:lastModifiedBy>
  <cp:revision>60</cp:revision>
  <dcterms:created xsi:type="dcterms:W3CDTF">2011-03-28T11:48:13Z</dcterms:created>
  <dcterms:modified xsi:type="dcterms:W3CDTF">2020-04-21T14:45:27Z</dcterms:modified>
</cp:coreProperties>
</file>