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57957056bf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57957056bf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57957056bf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57957056bf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57957056bf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57957056bf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57957056bf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57957056bf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57957056bf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57957056bf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57957056bf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57957056bf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57957056bf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57957056bf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57957056bf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57957056bf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57957056bf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57957056bf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57957056bf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57957056bf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57957056b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57957056b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57957056bf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57957056b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57957056bf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57957056b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57957056bf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57957056bf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57957056bf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57957056b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57957056bf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57957056bf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57957056b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57957056b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57957056bf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57957056bf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png"/><Relationship Id="rId4" Type="http://schemas.openxmlformats.org/officeDocument/2006/relationships/image" Target="../media/image22.png"/><Relationship Id="rId5"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3.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1.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8" y="0"/>
            <a:ext cx="9144008" cy="5143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4587"/>
        </a:solidFill>
      </p:bgPr>
    </p:bg>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295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520">
                <a:solidFill>
                  <a:schemeClr val="lt1"/>
                </a:solidFill>
              </a:rPr>
              <a:t>Top 10 Counties by Expenditure</a:t>
            </a:r>
            <a:endParaRPr sz="3520">
              <a:solidFill>
                <a:schemeClr val="lt1"/>
              </a:solidFill>
            </a:endParaRPr>
          </a:p>
        </p:txBody>
      </p:sp>
      <p:pic>
        <p:nvPicPr>
          <p:cNvPr id="116" name="Google Shape;116;p22"/>
          <p:cNvPicPr preferRelativeResize="0"/>
          <p:nvPr/>
        </p:nvPicPr>
        <p:blipFill>
          <a:blip r:embed="rId3">
            <a:alphaModFix/>
          </a:blip>
          <a:stretch>
            <a:fillRect/>
          </a:stretch>
        </p:blipFill>
        <p:spPr>
          <a:xfrm>
            <a:off x="4401025" y="1047600"/>
            <a:ext cx="3805800" cy="3892825"/>
          </a:xfrm>
          <a:prstGeom prst="rect">
            <a:avLst/>
          </a:prstGeom>
          <a:noFill/>
          <a:ln>
            <a:noFill/>
          </a:ln>
        </p:spPr>
      </p:pic>
      <p:sp>
        <p:nvSpPr>
          <p:cNvPr id="117" name="Google Shape;117;p22"/>
          <p:cNvSpPr txBox="1"/>
          <p:nvPr/>
        </p:nvSpPr>
        <p:spPr>
          <a:xfrm>
            <a:off x="311700" y="1047600"/>
            <a:ext cx="3805800" cy="4063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Char char="●"/>
            </a:pPr>
            <a:r>
              <a:rPr lang="en">
                <a:solidFill>
                  <a:schemeClr val="lt1"/>
                </a:solidFill>
              </a:rPr>
              <a:t>Sum of Expenditure from 2010 - 2015</a:t>
            </a:r>
            <a:endParaRPr>
              <a:solidFill>
                <a:schemeClr val="lt1"/>
              </a:solidFill>
            </a:endParaRPr>
          </a:p>
          <a:p>
            <a:pPr indent="0" lvl="0" marL="0" rtl="0" algn="l">
              <a:spcBef>
                <a:spcPts val="0"/>
              </a:spcBef>
              <a:spcAft>
                <a:spcPts val="0"/>
              </a:spcAft>
              <a:buNone/>
            </a:pPr>
            <a:r>
              <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Seven out of Top 10 also in Top 10 for Veteran Population</a:t>
            </a:r>
            <a:endParaRPr>
              <a:solidFill>
                <a:schemeClr val="lt1"/>
              </a:solidFill>
            </a:endParaRPr>
          </a:p>
          <a:p>
            <a:pPr indent="0" lvl="0" marL="0" rtl="0" algn="l">
              <a:spcBef>
                <a:spcPts val="0"/>
              </a:spcBef>
              <a:spcAft>
                <a:spcPts val="0"/>
              </a:spcAft>
              <a:buNone/>
            </a:pPr>
            <a:r>
              <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Indicates a good </a:t>
            </a:r>
            <a:r>
              <a:rPr lang="en">
                <a:solidFill>
                  <a:schemeClr val="lt1"/>
                </a:solidFill>
              </a:rPr>
              <a:t>correlation between veteran population and expenditure. Not only factor</a:t>
            </a:r>
            <a:r>
              <a:rPr lang="en">
                <a:solidFill>
                  <a:schemeClr val="lt1"/>
                </a:solidFill>
              </a:rPr>
              <a:t> affecting expenditure</a:t>
            </a:r>
            <a:endParaRPr>
              <a:solidFill>
                <a:schemeClr val="lt1"/>
              </a:solidFill>
            </a:endParaRPr>
          </a:p>
          <a:p>
            <a:pPr indent="0" lvl="0" marL="0" rtl="0" algn="l">
              <a:spcBef>
                <a:spcPts val="0"/>
              </a:spcBef>
              <a:spcAft>
                <a:spcPts val="0"/>
              </a:spcAft>
              <a:buNone/>
            </a:pPr>
            <a:r>
              <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San Diego 4th in Expenditure </a:t>
            </a:r>
            <a:endParaRPr>
              <a:solidFill>
                <a:schemeClr val="lt1"/>
              </a:solidFill>
            </a:endParaRPr>
          </a:p>
          <a:p>
            <a:pPr indent="0" lvl="0" marL="457200" rtl="0" algn="l">
              <a:spcBef>
                <a:spcPts val="0"/>
              </a:spcBef>
              <a:spcAft>
                <a:spcPts val="0"/>
              </a:spcAft>
              <a:buNone/>
            </a:pPr>
            <a:r>
              <a:rPr lang="en">
                <a:solidFill>
                  <a:schemeClr val="lt1"/>
                </a:solidFill>
              </a:rPr>
              <a:t>~ 9.3 Billion</a:t>
            </a:r>
            <a:endParaRPr>
              <a:solidFill>
                <a:schemeClr val="lt1"/>
              </a:solidFill>
            </a:endParaRPr>
          </a:p>
          <a:p>
            <a:pPr indent="0" lvl="0" marL="0" rtl="0" algn="l">
              <a:spcBef>
                <a:spcPts val="0"/>
              </a:spcBef>
              <a:spcAft>
                <a:spcPts val="0"/>
              </a:spcAft>
              <a:buNone/>
            </a:pPr>
            <a:r>
              <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Cuyahoga highest in expenses not in Top ten population-wise</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4587"/>
        </a:solidFill>
      </p:bgPr>
    </p:bg>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295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520">
                <a:solidFill>
                  <a:schemeClr val="lt1"/>
                </a:solidFill>
              </a:rPr>
              <a:t>Top 10 Counties by Expenditure</a:t>
            </a:r>
            <a:endParaRPr sz="3520">
              <a:solidFill>
                <a:schemeClr val="lt1"/>
              </a:solidFill>
            </a:endParaRPr>
          </a:p>
        </p:txBody>
      </p:sp>
      <p:sp>
        <p:nvSpPr>
          <p:cNvPr id="123" name="Google Shape;123;p23"/>
          <p:cNvSpPr txBox="1"/>
          <p:nvPr/>
        </p:nvSpPr>
        <p:spPr>
          <a:xfrm>
            <a:off x="112200" y="1333050"/>
            <a:ext cx="1946700" cy="4494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Char char="●"/>
            </a:pPr>
            <a:r>
              <a:rPr lang="en">
                <a:solidFill>
                  <a:schemeClr val="lt1"/>
                </a:solidFill>
              </a:rPr>
              <a:t>2012 decrease </a:t>
            </a:r>
            <a:r>
              <a:rPr lang="en">
                <a:solidFill>
                  <a:schemeClr val="lt1"/>
                </a:solidFill>
              </a:rPr>
              <a:t>visible</a:t>
            </a:r>
            <a:r>
              <a:rPr lang="en">
                <a:solidFill>
                  <a:schemeClr val="lt1"/>
                </a:solidFill>
              </a:rPr>
              <a:t> in majority of top ten</a:t>
            </a:r>
            <a:endParaRPr>
              <a:solidFill>
                <a:schemeClr val="lt1"/>
              </a:solidFill>
            </a:endParaRPr>
          </a:p>
          <a:p>
            <a:pPr indent="0" lvl="0" marL="0" rtl="0" algn="l">
              <a:spcBef>
                <a:spcPts val="0"/>
              </a:spcBef>
              <a:spcAft>
                <a:spcPts val="0"/>
              </a:spcAft>
              <a:buNone/>
            </a:pPr>
            <a:r>
              <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Hardly see any change in order</a:t>
            </a:r>
            <a:endParaRPr>
              <a:solidFill>
                <a:schemeClr val="lt1"/>
              </a:solidFill>
            </a:endParaRPr>
          </a:p>
          <a:p>
            <a:pPr indent="0" lvl="0" marL="0" rtl="0" algn="l">
              <a:spcBef>
                <a:spcPts val="0"/>
              </a:spcBef>
              <a:spcAft>
                <a:spcPts val="0"/>
              </a:spcAft>
              <a:buNone/>
            </a:pPr>
            <a:r>
              <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Notable exception being Travis County, Texas</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p:txBody>
      </p:sp>
      <p:pic>
        <p:nvPicPr>
          <p:cNvPr id="124" name="Google Shape;124;p23"/>
          <p:cNvPicPr preferRelativeResize="0"/>
          <p:nvPr/>
        </p:nvPicPr>
        <p:blipFill>
          <a:blip r:embed="rId3">
            <a:alphaModFix/>
          </a:blip>
          <a:stretch>
            <a:fillRect/>
          </a:stretch>
        </p:blipFill>
        <p:spPr>
          <a:xfrm>
            <a:off x="2125700" y="1333050"/>
            <a:ext cx="6890401" cy="3048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4587"/>
        </a:solidFill>
      </p:bgPr>
    </p:bg>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95925"/>
            <a:ext cx="8571900" cy="787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520">
                <a:solidFill>
                  <a:schemeClr val="lt1"/>
                </a:solidFill>
              </a:rPr>
              <a:t>San Diego Spending</a:t>
            </a:r>
            <a:endParaRPr sz="3520">
              <a:solidFill>
                <a:schemeClr val="lt1"/>
              </a:solidFill>
            </a:endParaRPr>
          </a:p>
        </p:txBody>
      </p:sp>
      <p:sp>
        <p:nvSpPr>
          <p:cNvPr id="130" name="Google Shape;130;p24"/>
          <p:cNvSpPr txBox="1"/>
          <p:nvPr>
            <p:ph idx="1" type="body"/>
          </p:nvPr>
        </p:nvSpPr>
        <p:spPr>
          <a:xfrm>
            <a:off x="311700" y="1152500"/>
            <a:ext cx="36420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Clr>
                <a:schemeClr val="lt1"/>
              </a:buClr>
              <a:buSzPct val="100000"/>
              <a:buChar char="●"/>
            </a:pPr>
            <a:r>
              <a:rPr lang="en">
                <a:solidFill>
                  <a:schemeClr val="lt1"/>
                </a:solidFill>
              </a:rPr>
              <a:t>3rd on Population </a:t>
            </a:r>
            <a:endParaRPr>
              <a:solidFill>
                <a:schemeClr val="lt1"/>
              </a:solidFill>
            </a:endParaRPr>
          </a:p>
          <a:p>
            <a:pPr indent="0" lvl="0" marL="457200" rtl="0" algn="l">
              <a:spcBef>
                <a:spcPts val="1200"/>
              </a:spcBef>
              <a:spcAft>
                <a:spcPts val="0"/>
              </a:spcAft>
              <a:buNone/>
            </a:pPr>
            <a:r>
              <a:t/>
            </a:r>
            <a:endParaRPr>
              <a:solidFill>
                <a:schemeClr val="lt1"/>
              </a:solidFill>
            </a:endParaRPr>
          </a:p>
          <a:p>
            <a:pPr indent="-334327" lvl="0" marL="457200" rtl="0" algn="l">
              <a:spcBef>
                <a:spcPts val="1200"/>
              </a:spcBef>
              <a:spcAft>
                <a:spcPts val="0"/>
              </a:spcAft>
              <a:buClr>
                <a:schemeClr val="lt1"/>
              </a:buClr>
              <a:buSzPct val="100000"/>
              <a:buChar char="●"/>
            </a:pPr>
            <a:r>
              <a:rPr lang="en">
                <a:solidFill>
                  <a:schemeClr val="lt1"/>
                </a:solidFill>
              </a:rPr>
              <a:t>4th on Expenditure</a:t>
            </a:r>
            <a:endParaRPr>
              <a:solidFill>
                <a:schemeClr val="lt1"/>
              </a:solidFill>
            </a:endParaRPr>
          </a:p>
          <a:p>
            <a:pPr indent="0" lvl="0" marL="457200" rtl="0" algn="l">
              <a:spcBef>
                <a:spcPts val="1200"/>
              </a:spcBef>
              <a:spcAft>
                <a:spcPts val="0"/>
              </a:spcAft>
              <a:buNone/>
            </a:pPr>
            <a:r>
              <a:t/>
            </a:r>
            <a:endParaRPr>
              <a:solidFill>
                <a:schemeClr val="lt1"/>
              </a:solidFill>
            </a:endParaRPr>
          </a:p>
          <a:p>
            <a:pPr indent="-334327" lvl="0" marL="457200" rtl="0" algn="l">
              <a:spcBef>
                <a:spcPts val="1200"/>
              </a:spcBef>
              <a:spcAft>
                <a:spcPts val="0"/>
              </a:spcAft>
              <a:buClr>
                <a:schemeClr val="lt1"/>
              </a:buClr>
              <a:buSzPct val="100000"/>
              <a:buChar char="●"/>
            </a:pPr>
            <a:r>
              <a:rPr lang="en">
                <a:solidFill>
                  <a:schemeClr val="lt1"/>
                </a:solidFill>
              </a:rPr>
              <a:t>~ 1 Billion Dollar increase in spending between 2010 - 2015</a:t>
            </a:r>
            <a:endParaRPr>
              <a:solidFill>
                <a:schemeClr val="lt1"/>
              </a:solidFill>
            </a:endParaRPr>
          </a:p>
          <a:p>
            <a:pPr indent="0" lvl="0" marL="914400" rtl="0" algn="l">
              <a:spcBef>
                <a:spcPts val="1200"/>
              </a:spcBef>
              <a:spcAft>
                <a:spcPts val="0"/>
              </a:spcAft>
              <a:buNone/>
            </a:pPr>
            <a:r>
              <a:t/>
            </a:r>
            <a:endParaRPr>
              <a:solidFill>
                <a:schemeClr val="lt1"/>
              </a:solidFill>
            </a:endParaRPr>
          </a:p>
          <a:p>
            <a:pPr indent="-334327" lvl="0" marL="457200" rtl="0" algn="l">
              <a:spcBef>
                <a:spcPts val="1200"/>
              </a:spcBef>
              <a:spcAft>
                <a:spcPts val="0"/>
              </a:spcAft>
              <a:buClr>
                <a:schemeClr val="lt1"/>
              </a:buClr>
              <a:buSzPct val="100000"/>
              <a:buChar char="●"/>
            </a:pPr>
            <a:r>
              <a:rPr lang="en">
                <a:solidFill>
                  <a:schemeClr val="lt1"/>
                </a:solidFill>
              </a:rPr>
              <a:t>Very similar trend to the average county expenditure</a:t>
            </a:r>
            <a:endParaRPr>
              <a:solidFill>
                <a:schemeClr val="lt1"/>
              </a:solidFill>
            </a:endParaRPr>
          </a:p>
        </p:txBody>
      </p:sp>
      <p:pic>
        <p:nvPicPr>
          <p:cNvPr id="131" name="Google Shape;131;p24"/>
          <p:cNvPicPr preferRelativeResize="0"/>
          <p:nvPr/>
        </p:nvPicPr>
        <p:blipFill>
          <a:blip r:embed="rId3">
            <a:alphaModFix/>
          </a:blip>
          <a:stretch>
            <a:fillRect/>
          </a:stretch>
        </p:blipFill>
        <p:spPr>
          <a:xfrm>
            <a:off x="3998100" y="1150400"/>
            <a:ext cx="4885500" cy="342060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4587"/>
        </a:solidFill>
      </p:bgPr>
    </p:bg>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95925"/>
            <a:ext cx="8571900" cy="787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520">
                <a:solidFill>
                  <a:schemeClr val="lt1"/>
                </a:solidFill>
              </a:rPr>
              <a:t>San Diego Per Capita</a:t>
            </a:r>
            <a:endParaRPr sz="3520">
              <a:solidFill>
                <a:schemeClr val="lt1"/>
              </a:solidFill>
            </a:endParaRPr>
          </a:p>
        </p:txBody>
      </p:sp>
      <p:sp>
        <p:nvSpPr>
          <p:cNvPr id="137" name="Google Shape;137;p25"/>
          <p:cNvSpPr txBox="1"/>
          <p:nvPr>
            <p:ph idx="1" type="body"/>
          </p:nvPr>
        </p:nvSpPr>
        <p:spPr>
          <a:xfrm>
            <a:off x="311700" y="1007325"/>
            <a:ext cx="3463800" cy="37257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SzPts val="275"/>
              <a:buNone/>
            </a:pPr>
            <a:r>
              <a:rPr lang="en" sz="1398">
                <a:solidFill>
                  <a:schemeClr val="lt1"/>
                </a:solidFill>
              </a:rPr>
              <a:t>This expenditure per capita from San Diego is mostly repeated across the nation.</a:t>
            </a:r>
            <a:endParaRPr sz="1398">
              <a:solidFill>
                <a:schemeClr val="lt1"/>
              </a:solidFill>
            </a:endParaRPr>
          </a:p>
          <a:p>
            <a:pPr indent="0" lvl="0" marL="0" rtl="0" algn="just">
              <a:lnSpc>
                <a:spcPct val="95000"/>
              </a:lnSpc>
              <a:spcBef>
                <a:spcPts val="1200"/>
              </a:spcBef>
              <a:spcAft>
                <a:spcPts val="0"/>
              </a:spcAft>
              <a:buSzPts val="275"/>
              <a:buNone/>
            </a:pPr>
            <a:r>
              <a:rPr lang="en" sz="1398">
                <a:solidFill>
                  <a:schemeClr val="lt1"/>
                </a:solidFill>
              </a:rPr>
              <a:t>In an ideal world, this graph would have a very gentle upwards slope, as the average amount paid out to a veteran would only be increasing based upon inflation.</a:t>
            </a:r>
            <a:endParaRPr sz="1398">
              <a:solidFill>
                <a:schemeClr val="lt1"/>
              </a:solidFill>
            </a:endParaRPr>
          </a:p>
          <a:p>
            <a:pPr indent="0" lvl="0" marL="0" rtl="0" algn="just">
              <a:lnSpc>
                <a:spcPct val="95000"/>
              </a:lnSpc>
              <a:spcBef>
                <a:spcPts val="1200"/>
              </a:spcBef>
              <a:spcAft>
                <a:spcPts val="0"/>
              </a:spcAft>
              <a:buSzPts val="275"/>
              <a:buNone/>
            </a:pPr>
            <a:r>
              <a:rPr lang="en" sz="1398">
                <a:solidFill>
                  <a:schemeClr val="lt1"/>
                </a:solidFill>
              </a:rPr>
              <a:t>Instead, it almost doubles over just a 6-year period. Why? Is the VA not getting enough money to give everyone what they need? Are industries taking advantage of the extra money and hiking rates for the same rendered services? Our data sets, unfortunately, don’t contain the answers.</a:t>
            </a:r>
            <a:endParaRPr sz="1398">
              <a:solidFill>
                <a:schemeClr val="lt1"/>
              </a:solidFill>
            </a:endParaRPr>
          </a:p>
          <a:p>
            <a:pPr indent="0" lvl="0" marL="0" rtl="0" algn="l">
              <a:lnSpc>
                <a:spcPct val="95000"/>
              </a:lnSpc>
              <a:spcBef>
                <a:spcPts val="1200"/>
              </a:spcBef>
              <a:spcAft>
                <a:spcPts val="0"/>
              </a:spcAft>
              <a:buSzPts val="275"/>
              <a:buNone/>
            </a:pPr>
            <a:r>
              <a:t/>
            </a:r>
            <a:endParaRPr sz="350">
              <a:solidFill>
                <a:schemeClr val="lt1"/>
              </a:solidFill>
            </a:endParaRPr>
          </a:p>
          <a:p>
            <a:pPr indent="0" lvl="0" marL="457200" rtl="0" algn="l">
              <a:lnSpc>
                <a:spcPct val="95000"/>
              </a:lnSpc>
              <a:spcBef>
                <a:spcPts val="1200"/>
              </a:spcBef>
              <a:spcAft>
                <a:spcPts val="1200"/>
              </a:spcAft>
              <a:buSzPts val="275"/>
              <a:buNone/>
            </a:pPr>
            <a:r>
              <a:t/>
            </a:r>
            <a:endParaRPr sz="350">
              <a:solidFill>
                <a:schemeClr val="lt1"/>
              </a:solidFill>
            </a:endParaRPr>
          </a:p>
        </p:txBody>
      </p:sp>
      <p:pic>
        <p:nvPicPr>
          <p:cNvPr id="138" name="Google Shape;138;p25"/>
          <p:cNvPicPr preferRelativeResize="0"/>
          <p:nvPr/>
        </p:nvPicPr>
        <p:blipFill>
          <a:blip r:embed="rId3">
            <a:alphaModFix/>
          </a:blip>
          <a:stretch>
            <a:fillRect/>
          </a:stretch>
        </p:blipFill>
        <p:spPr>
          <a:xfrm>
            <a:off x="3962475" y="1007325"/>
            <a:ext cx="4885500" cy="372581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4587"/>
        </a:solidFill>
      </p:bgPr>
    </p:bg>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295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520">
                <a:solidFill>
                  <a:schemeClr val="lt1"/>
                </a:solidFill>
              </a:rPr>
              <a:t>Which VA Program Is Most Expensive?</a:t>
            </a:r>
            <a:endParaRPr sz="3520">
              <a:solidFill>
                <a:schemeClr val="lt1"/>
              </a:solidFill>
            </a:endParaRPr>
          </a:p>
        </p:txBody>
      </p:sp>
      <p:sp>
        <p:nvSpPr>
          <p:cNvPr id="144" name="Google Shape;144;p26"/>
          <p:cNvSpPr txBox="1"/>
          <p:nvPr>
            <p:ph idx="1" type="body"/>
          </p:nvPr>
        </p:nvSpPr>
        <p:spPr>
          <a:xfrm>
            <a:off x="311700" y="992050"/>
            <a:ext cx="3649200" cy="3970500"/>
          </a:xfrm>
          <a:prstGeom prst="rect">
            <a:avLst/>
          </a:prstGeom>
        </p:spPr>
        <p:txBody>
          <a:bodyPr anchorCtr="0" anchor="t" bIns="91425" lIns="91425" spcFirstLastPara="1" rIns="91425" wrap="square" tIns="91425">
            <a:normAutofit fontScale="77500" lnSpcReduction="10000"/>
          </a:bodyPr>
          <a:lstStyle/>
          <a:p>
            <a:pPr indent="-317182" lvl="0" marL="457200" rtl="0" algn="l">
              <a:spcBef>
                <a:spcPts val="0"/>
              </a:spcBef>
              <a:spcAft>
                <a:spcPts val="0"/>
              </a:spcAft>
              <a:buClr>
                <a:schemeClr val="lt1"/>
              </a:buClr>
              <a:buSzPct val="100000"/>
              <a:buChar char="●"/>
            </a:pPr>
            <a:r>
              <a:rPr lang="en">
                <a:solidFill>
                  <a:schemeClr val="lt1"/>
                </a:solidFill>
              </a:rPr>
              <a:t>Compensation &amp; Pension payments most expensive program</a:t>
            </a:r>
            <a:endParaRPr>
              <a:solidFill>
                <a:schemeClr val="lt1"/>
              </a:solidFill>
            </a:endParaRPr>
          </a:p>
          <a:p>
            <a:pPr indent="0" lvl="0" marL="0" rtl="0" algn="l">
              <a:spcBef>
                <a:spcPts val="1200"/>
              </a:spcBef>
              <a:spcAft>
                <a:spcPts val="0"/>
              </a:spcAft>
              <a:buNone/>
            </a:pPr>
            <a:r>
              <a:t/>
            </a:r>
            <a:endParaRPr>
              <a:solidFill>
                <a:schemeClr val="lt1"/>
              </a:solidFill>
            </a:endParaRPr>
          </a:p>
          <a:p>
            <a:pPr indent="-317182" lvl="0" marL="457200" rtl="0" algn="l">
              <a:spcBef>
                <a:spcPts val="1200"/>
              </a:spcBef>
              <a:spcAft>
                <a:spcPts val="0"/>
              </a:spcAft>
              <a:buClr>
                <a:schemeClr val="lt1"/>
              </a:buClr>
              <a:buSzPct val="100000"/>
              <a:buChar char="●"/>
            </a:pPr>
            <a:r>
              <a:rPr lang="en">
                <a:solidFill>
                  <a:schemeClr val="lt1"/>
                </a:solidFill>
              </a:rPr>
              <a:t>Compensation = Monthly Disability checks for veterans</a:t>
            </a:r>
            <a:endParaRPr>
              <a:solidFill>
                <a:schemeClr val="lt1"/>
              </a:solidFill>
            </a:endParaRPr>
          </a:p>
          <a:p>
            <a:pPr indent="0" lvl="0" marL="0" rtl="0" algn="l">
              <a:spcBef>
                <a:spcPts val="1200"/>
              </a:spcBef>
              <a:spcAft>
                <a:spcPts val="0"/>
              </a:spcAft>
              <a:buNone/>
            </a:pPr>
            <a:r>
              <a:t/>
            </a:r>
            <a:endParaRPr>
              <a:solidFill>
                <a:schemeClr val="lt1"/>
              </a:solidFill>
            </a:endParaRPr>
          </a:p>
          <a:p>
            <a:pPr indent="-317182" lvl="0" marL="457200" rtl="0" algn="l">
              <a:spcBef>
                <a:spcPts val="1200"/>
              </a:spcBef>
              <a:spcAft>
                <a:spcPts val="0"/>
              </a:spcAft>
              <a:buClr>
                <a:schemeClr val="lt1"/>
              </a:buClr>
              <a:buSzPct val="100000"/>
              <a:buChar char="●"/>
            </a:pPr>
            <a:r>
              <a:rPr lang="en">
                <a:solidFill>
                  <a:schemeClr val="lt1"/>
                </a:solidFill>
              </a:rPr>
              <a:t>Ongoing medical costs of disability possibly why Medical Care close second</a:t>
            </a:r>
            <a:endParaRPr>
              <a:solidFill>
                <a:schemeClr val="lt1"/>
              </a:solidFill>
            </a:endParaRPr>
          </a:p>
          <a:p>
            <a:pPr indent="0" lvl="0" marL="0" rtl="0" algn="l">
              <a:spcBef>
                <a:spcPts val="1200"/>
              </a:spcBef>
              <a:spcAft>
                <a:spcPts val="0"/>
              </a:spcAft>
              <a:buNone/>
            </a:pPr>
            <a:r>
              <a:t/>
            </a:r>
            <a:endParaRPr>
              <a:solidFill>
                <a:schemeClr val="lt1"/>
              </a:solidFill>
            </a:endParaRPr>
          </a:p>
          <a:p>
            <a:pPr indent="-317182" lvl="0" marL="457200" rtl="0" algn="l">
              <a:spcBef>
                <a:spcPts val="1200"/>
              </a:spcBef>
              <a:spcAft>
                <a:spcPts val="0"/>
              </a:spcAft>
              <a:buClr>
                <a:schemeClr val="lt1"/>
              </a:buClr>
              <a:buSzPct val="100000"/>
              <a:buChar char="●"/>
            </a:pPr>
            <a:r>
              <a:rPr lang="en">
                <a:solidFill>
                  <a:schemeClr val="lt1"/>
                </a:solidFill>
              </a:rPr>
              <a:t>2012 decrease seen across programs except Medical</a:t>
            </a:r>
            <a:endParaRPr>
              <a:solidFill>
                <a:schemeClr val="lt1"/>
              </a:solidFill>
            </a:endParaRPr>
          </a:p>
        </p:txBody>
      </p:sp>
      <p:pic>
        <p:nvPicPr>
          <p:cNvPr id="145" name="Google Shape;145;p26"/>
          <p:cNvPicPr preferRelativeResize="0"/>
          <p:nvPr/>
        </p:nvPicPr>
        <p:blipFill>
          <a:blip r:embed="rId3">
            <a:alphaModFix/>
          </a:blip>
          <a:stretch>
            <a:fillRect/>
          </a:stretch>
        </p:blipFill>
        <p:spPr>
          <a:xfrm>
            <a:off x="4291450" y="992050"/>
            <a:ext cx="4093450" cy="3970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4587"/>
        </a:solidFill>
      </p:bgPr>
    </p:bg>
    <p:spTree>
      <p:nvGrpSpPr>
        <p:cNvPr id="149" name="Shape 149"/>
        <p:cNvGrpSpPr/>
        <p:nvPr/>
      </p:nvGrpSpPr>
      <p:grpSpPr>
        <a:xfrm>
          <a:off x="0" y="0"/>
          <a:ext cx="0" cy="0"/>
          <a:chOff x="0" y="0"/>
          <a:chExt cx="0" cy="0"/>
        </a:xfrm>
      </p:grpSpPr>
      <p:sp>
        <p:nvSpPr>
          <p:cNvPr id="150" name="Google Shape;150;p27"/>
          <p:cNvSpPr txBox="1"/>
          <p:nvPr>
            <p:ph type="title"/>
          </p:nvPr>
        </p:nvSpPr>
        <p:spPr>
          <a:xfrm>
            <a:off x="247575" y="1101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520">
                <a:solidFill>
                  <a:schemeClr val="lt1"/>
                </a:solidFill>
              </a:rPr>
              <a:t>Number of Users Helps Drive Compensation Expenditure</a:t>
            </a:r>
            <a:endParaRPr sz="3520">
              <a:solidFill>
                <a:schemeClr val="lt1"/>
              </a:solidFill>
            </a:endParaRPr>
          </a:p>
        </p:txBody>
      </p:sp>
      <p:pic>
        <p:nvPicPr>
          <p:cNvPr id="151" name="Google Shape;151;p27"/>
          <p:cNvPicPr preferRelativeResize="0"/>
          <p:nvPr/>
        </p:nvPicPr>
        <p:blipFill>
          <a:blip r:embed="rId3">
            <a:alphaModFix/>
          </a:blip>
          <a:stretch>
            <a:fillRect/>
          </a:stretch>
        </p:blipFill>
        <p:spPr>
          <a:xfrm>
            <a:off x="318825" y="1994725"/>
            <a:ext cx="3958301" cy="2910900"/>
          </a:xfrm>
          <a:prstGeom prst="rect">
            <a:avLst/>
          </a:prstGeom>
          <a:noFill/>
          <a:ln>
            <a:noFill/>
          </a:ln>
        </p:spPr>
      </p:pic>
      <p:pic>
        <p:nvPicPr>
          <p:cNvPr id="152" name="Google Shape;152;p27"/>
          <p:cNvPicPr preferRelativeResize="0"/>
          <p:nvPr/>
        </p:nvPicPr>
        <p:blipFill>
          <a:blip r:embed="rId4">
            <a:alphaModFix/>
          </a:blip>
          <a:stretch>
            <a:fillRect/>
          </a:stretch>
        </p:blipFill>
        <p:spPr>
          <a:xfrm>
            <a:off x="4499325" y="1994725"/>
            <a:ext cx="4268850" cy="2910900"/>
          </a:xfrm>
          <a:prstGeom prst="rect">
            <a:avLst/>
          </a:prstGeom>
          <a:noFill/>
          <a:ln>
            <a:noFill/>
          </a:ln>
        </p:spPr>
      </p:pic>
      <p:sp>
        <p:nvSpPr>
          <p:cNvPr id="153" name="Google Shape;153;p27"/>
          <p:cNvSpPr txBox="1"/>
          <p:nvPr/>
        </p:nvSpPr>
        <p:spPr>
          <a:xfrm>
            <a:off x="318825" y="1325050"/>
            <a:ext cx="8449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Though it is not the only factor driving Expenditure. While the slopes are both </a:t>
            </a:r>
            <a:r>
              <a:rPr lang="en">
                <a:solidFill>
                  <a:schemeClr val="lt1"/>
                </a:solidFill>
              </a:rPr>
              <a:t>steadily</a:t>
            </a:r>
            <a:r>
              <a:rPr lang="en">
                <a:solidFill>
                  <a:schemeClr val="lt1"/>
                </a:solidFill>
              </a:rPr>
              <a:t> increasing, Expenditure is increasing at a faster rate as reference by the equations.</a:t>
            </a:r>
            <a:endParaRPr>
              <a:solidFill>
                <a:schemeClr val="lt1"/>
              </a:solidFill>
            </a:endParaRPr>
          </a:p>
        </p:txBody>
      </p:sp>
      <p:sp>
        <p:nvSpPr>
          <p:cNvPr id="154" name="Google Shape;154;p27"/>
          <p:cNvSpPr/>
          <p:nvPr/>
        </p:nvSpPr>
        <p:spPr>
          <a:xfrm>
            <a:off x="1444325" y="2499150"/>
            <a:ext cx="864000" cy="229200"/>
          </a:xfrm>
          <a:prstGeom prst="rect">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7"/>
          <p:cNvSpPr/>
          <p:nvPr/>
        </p:nvSpPr>
        <p:spPr>
          <a:xfrm>
            <a:off x="6175250" y="4195800"/>
            <a:ext cx="1085400" cy="176100"/>
          </a:xfrm>
          <a:prstGeom prst="rect">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4587"/>
        </a:solidFill>
      </p:bgPr>
    </p:bg>
    <p:spTree>
      <p:nvGrpSpPr>
        <p:cNvPr id="159" name="Shape 159"/>
        <p:cNvGrpSpPr/>
        <p:nvPr/>
      </p:nvGrpSpPr>
      <p:grpSpPr>
        <a:xfrm>
          <a:off x="0" y="0"/>
          <a:ext cx="0" cy="0"/>
          <a:chOff x="0" y="0"/>
          <a:chExt cx="0" cy="0"/>
        </a:xfrm>
      </p:grpSpPr>
      <p:sp>
        <p:nvSpPr>
          <p:cNvPr id="160" name="Google Shape;160;p28"/>
          <p:cNvSpPr txBox="1"/>
          <p:nvPr>
            <p:ph type="title"/>
          </p:nvPr>
        </p:nvSpPr>
        <p:spPr>
          <a:xfrm>
            <a:off x="247575" y="1101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520">
                <a:solidFill>
                  <a:schemeClr val="lt1"/>
                </a:solidFill>
              </a:rPr>
              <a:t>Who Is Spending The Most on Compensation?</a:t>
            </a:r>
            <a:endParaRPr sz="3520">
              <a:solidFill>
                <a:schemeClr val="lt1"/>
              </a:solidFill>
            </a:endParaRPr>
          </a:p>
        </p:txBody>
      </p:sp>
      <p:sp>
        <p:nvSpPr>
          <p:cNvPr id="161" name="Google Shape;161;p28"/>
          <p:cNvSpPr txBox="1"/>
          <p:nvPr>
            <p:ph idx="1" type="body"/>
          </p:nvPr>
        </p:nvSpPr>
        <p:spPr>
          <a:xfrm>
            <a:off x="247575" y="1387575"/>
            <a:ext cx="8520600" cy="34164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sz="1100">
                <a:solidFill>
                  <a:schemeClr val="lt1"/>
                </a:solidFill>
              </a:rPr>
              <a:t>San Diego had the most compensation overall in Male Compensation and </a:t>
            </a:r>
            <a:endParaRPr sz="1100">
              <a:solidFill>
                <a:schemeClr val="lt1"/>
              </a:solidFill>
            </a:endParaRPr>
          </a:p>
          <a:p>
            <a:pPr indent="0" lvl="0" marL="0" rtl="0" algn="l">
              <a:spcBef>
                <a:spcPts val="0"/>
              </a:spcBef>
              <a:spcAft>
                <a:spcPts val="0"/>
              </a:spcAft>
              <a:buNone/>
            </a:pPr>
            <a:r>
              <a:rPr lang="en" sz="1100">
                <a:solidFill>
                  <a:schemeClr val="lt1"/>
                </a:solidFill>
              </a:rPr>
              <a:t>Total Compensation. Bexar county took the lead in Female compensation.</a:t>
            </a:r>
            <a:endParaRPr sz="1100">
              <a:solidFill>
                <a:schemeClr val="lt1"/>
              </a:solidFill>
            </a:endParaRPr>
          </a:p>
          <a:p>
            <a:pPr indent="0" lvl="0" marL="0" rtl="0" algn="l">
              <a:spcBef>
                <a:spcPts val="0"/>
              </a:spcBef>
              <a:spcAft>
                <a:spcPts val="0"/>
              </a:spcAft>
              <a:buNone/>
            </a:pPr>
            <a:r>
              <a:rPr lang="en" sz="1100">
                <a:solidFill>
                  <a:schemeClr val="lt1"/>
                </a:solidFill>
              </a:rPr>
              <a:t> The female compensation is significantly less.  </a:t>
            </a:r>
            <a:endParaRPr sz="1100">
              <a:solidFill>
                <a:schemeClr val="lt1"/>
              </a:solidFill>
            </a:endParaRPr>
          </a:p>
          <a:p>
            <a:pPr indent="0" lvl="0" marL="0" rtl="0" algn="l">
              <a:spcBef>
                <a:spcPts val="0"/>
              </a:spcBef>
              <a:spcAft>
                <a:spcPts val="0"/>
              </a:spcAft>
              <a:buClr>
                <a:schemeClr val="dk1"/>
              </a:buClr>
              <a:buSzPts val="1100"/>
              <a:buFont typeface="Arial"/>
              <a:buNone/>
            </a:pPr>
            <a:r>
              <a:rPr lang="en" sz="1100">
                <a:solidFill>
                  <a:schemeClr val="lt1"/>
                </a:solidFill>
              </a:rPr>
              <a:t>The compensation for San Diego significantly increased throughout the years.</a:t>
            </a:r>
            <a:endParaRPr sz="1100">
              <a:solidFill>
                <a:schemeClr val="lt1"/>
              </a:solidFill>
            </a:endParaRPr>
          </a:p>
          <a:p>
            <a:pPr indent="0" lvl="0" marL="457200" rtl="0" algn="l">
              <a:spcBef>
                <a:spcPts val="0"/>
              </a:spcBef>
              <a:spcAft>
                <a:spcPts val="1200"/>
              </a:spcAft>
              <a:buNone/>
            </a:pPr>
            <a:r>
              <a:t/>
            </a:r>
            <a:endParaRPr>
              <a:solidFill>
                <a:schemeClr val="lt1"/>
              </a:solidFill>
            </a:endParaRPr>
          </a:p>
        </p:txBody>
      </p:sp>
      <p:pic>
        <p:nvPicPr>
          <p:cNvPr id="162" name="Google Shape;162;p28"/>
          <p:cNvPicPr preferRelativeResize="0"/>
          <p:nvPr/>
        </p:nvPicPr>
        <p:blipFill>
          <a:blip r:embed="rId3">
            <a:alphaModFix/>
          </a:blip>
          <a:stretch>
            <a:fillRect/>
          </a:stretch>
        </p:blipFill>
        <p:spPr>
          <a:xfrm>
            <a:off x="6236925" y="1082125"/>
            <a:ext cx="2726026" cy="2100825"/>
          </a:xfrm>
          <a:prstGeom prst="rect">
            <a:avLst/>
          </a:prstGeom>
          <a:noFill/>
          <a:ln>
            <a:noFill/>
          </a:ln>
        </p:spPr>
      </p:pic>
      <p:pic>
        <p:nvPicPr>
          <p:cNvPr id="163" name="Google Shape;163;p28"/>
          <p:cNvPicPr preferRelativeResize="0"/>
          <p:nvPr/>
        </p:nvPicPr>
        <p:blipFill>
          <a:blip r:embed="rId4">
            <a:alphaModFix/>
          </a:blip>
          <a:stretch>
            <a:fillRect/>
          </a:stretch>
        </p:blipFill>
        <p:spPr>
          <a:xfrm>
            <a:off x="3777453" y="3290599"/>
            <a:ext cx="5085224" cy="1760150"/>
          </a:xfrm>
          <a:prstGeom prst="rect">
            <a:avLst/>
          </a:prstGeom>
          <a:noFill/>
          <a:ln>
            <a:noFill/>
          </a:ln>
        </p:spPr>
      </p:pic>
      <p:pic>
        <p:nvPicPr>
          <p:cNvPr id="164" name="Google Shape;164;p28"/>
          <p:cNvPicPr preferRelativeResize="0"/>
          <p:nvPr/>
        </p:nvPicPr>
        <p:blipFill>
          <a:blip r:embed="rId5">
            <a:alphaModFix/>
          </a:blip>
          <a:stretch>
            <a:fillRect/>
          </a:stretch>
        </p:blipFill>
        <p:spPr>
          <a:xfrm>
            <a:off x="414350" y="2334650"/>
            <a:ext cx="2306300" cy="25707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4587"/>
        </a:solidFill>
      </p:bgPr>
    </p:bg>
    <p:spTree>
      <p:nvGrpSpPr>
        <p:cNvPr id="168" name="Shape 168"/>
        <p:cNvGrpSpPr/>
        <p:nvPr/>
      </p:nvGrpSpPr>
      <p:grpSpPr>
        <a:xfrm>
          <a:off x="0" y="0"/>
          <a:ext cx="0" cy="0"/>
          <a:chOff x="0" y="0"/>
          <a:chExt cx="0" cy="0"/>
        </a:xfrm>
      </p:grpSpPr>
      <p:sp>
        <p:nvSpPr>
          <p:cNvPr id="169" name="Google Shape;169;p29"/>
          <p:cNvSpPr txBox="1"/>
          <p:nvPr>
            <p:ph type="title"/>
          </p:nvPr>
        </p:nvSpPr>
        <p:spPr>
          <a:xfrm>
            <a:off x="247575" y="1101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520">
                <a:solidFill>
                  <a:schemeClr val="lt1"/>
                </a:solidFill>
              </a:rPr>
              <a:t>How Does San Diego’s Compensation Compare?</a:t>
            </a:r>
            <a:endParaRPr sz="3520">
              <a:solidFill>
                <a:schemeClr val="lt1"/>
              </a:solidFill>
            </a:endParaRPr>
          </a:p>
        </p:txBody>
      </p:sp>
      <p:sp>
        <p:nvSpPr>
          <p:cNvPr id="170" name="Google Shape;170;p29"/>
          <p:cNvSpPr txBox="1"/>
          <p:nvPr>
            <p:ph idx="1" type="body"/>
          </p:nvPr>
        </p:nvSpPr>
        <p:spPr>
          <a:xfrm>
            <a:off x="2789013" y="1664500"/>
            <a:ext cx="3128100" cy="3150300"/>
          </a:xfrm>
          <a:prstGeom prst="rect">
            <a:avLst/>
          </a:prstGeom>
        </p:spPr>
        <p:txBody>
          <a:bodyPr anchorCtr="0" anchor="t" bIns="91425" lIns="91425" spcFirstLastPara="1" rIns="91425" wrap="square" tIns="91425">
            <a:normAutofit fontScale="85000" lnSpcReduction="20000"/>
          </a:bodyPr>
          <a:lstStyle/>
          <a:p>
            <a:pPr indent="0" lvl="0" marL="457200" rtl="0" algn="l">
              <a:spcBef>
                <a:spcPts val="0"/>
              </a:spcBef>
              <a:spcAft>
                <a:spcPts val="0"/>
              </a:spcAft>
              <a:buNone/>
            </a:pPr>
            <a:r>
              <a:t/>
            </a:r>
            <a:endParaRPr sz="1200">
              <a:solidFill>
                <a:srgbClr val="1F2328"/>
              </a:solidFill>
              <a:highlight>
                <a:srgbClr val="FFFFFF"/>
              </a:highlight>
            </a:endParaRPr>
          </a:p>
          <a:p>
            <a:pPr indent="0" lvl="0" marL="457200" rtl="0" algn="l">
              <a:spcBef>
                <a:spcPts val="1200"/>
              </a:spcBef>
              <a:spcAft>
                <a:spcPts val="0"/>
              </a:spcAft>
              <a:buNone/>
            </a:pPr>
            <a:r>
              <a:t/>
            </a:r>
            <a:endParaRPr sz="1200">
              <a:solidFill>
                <a:srgbClr val="1F2328"/>
              </a:solidFill>
              <a:highlight>
                <a:srgbClr val="FFFFFF"/>
              </a:highlight>
            </a:endParaRPr>
          </a:p>
          <a:p>
            <a:pPr indent="0" lvl="0" marL="457200" rtl="0" algn="l">
              <a:spcBef>
                <a:spcPts val="1200"/>
              </a:spcBef>
              <a:spcAft>
                <a:spcPts val="0"/>
              </a:spcAft>
              <a:buNone/>
            </a:pPr>
            <a:r>
              <a:t/>
            </a:r>
            <a:endParaRPr sz="1200">
              <a:solidFill>
                <a:schemeClr val="lt1"/>
              </a:solidFill>
            </a:endParaRPr>
          </a:p>
          <a:p>
            <a:pPr indent="0" lvl="0" marL="457200" rtl="0" algn="l">
              <a:spcBef>
                <a:spcPts val="1200"/>
              </a:spcBef>
              <a:spcAft>
                <a:spcPts val="0"/>
              </a:spcAft>
              <a:buNone/>
            </a:pPr>
            <a:r>
              <a:rPr lang="en" sz="1200">
                <a:solidFill>
                  <a:schemeClr val="lt1"/>
                </a:solidFill>
              </a:rPr>
              <a:t>Many of the same values for San Diego Matched the max values for Female, Male, and Total Compensation over all states and counties.  The values increased over the years.</a:t>
            </a:r>
            <a:endParaRPr sz="1200">
              <a:solidFill>
                <a:schemeClr val="lt1"/>
              </a:solidFill>
            </a:endParaRPr>
          </a:p>
          <a:p>
            <a:pPr indent="0" lvl="0" marL="457200" rtl="0" algn="l">
              <a:spcBef>
                <a:spcPts val="1200"/>
              </a:spcBef>
              <a:spcAft>
                <a:spcPts val="0"/>
              </a:spcAft>
              <a:buNone/>
            </a:pPr>
            <a:r>
              <a:t/>
            </a:r>
            <a:endParaRPr sz="1200">
              <a:solidFill>
                <a:srgbClr val="1F2328"/>
              </a:solidFill>
              <a:highlight>
                <a:srgbClr val="FFFFFF"/>
              </a:highlight>
            </a:endParaRPr>
          </a:p>
          <a:p>
            <a:pPr indent="0" lvl="0" marL="457200" rtl="0" algn="l">
              <a:spcBef>
                <a:spcPts val="1200"/>
              </a:spcBef>
              <a:spcAft>
                <a:spcPts val="0"/>
              </a:spcAft>
              <a:buNone/>
            </a:pPr>
            <a:r>
              <a:t/>
            </a:r>
            <a:endParaRPr sz="1200">
              <a:solidFill>
                <a:srgbClr val="1F2328"/>
              </a:solidFill>
              <a:highlight>
                <a:srgbClr val="FFFFFF"/>
              </a:highlight>
            </a:endParaRPr>
          </a:p>
          <a:p>
            <a:pPr indent="0" lvl="0" marL="457200" rtl="0" algn="l">
              <a:spcBef>
                <a:spcPts val="1200"/>
              </a:spcBef>
              <a:spcAft>
                <a:spcPts val="0"/>
              </a:spcAft>
              <a:buNone/>
            </a:pPr>
            <a:r>
              <a:t/>
            </a:r>
            <a:endParaRPr sz="1200">
              <a:solidFill>
                <a:srgbClr val="1F2328"/>
              </a:solidFill>
              <a:highlight>
                <a:srgbClr val="FFFFFF"/>
              </a:highlight>
            </a:endParaRPr>
          </a:p>
          <a:p>
            <a:pPr indent="0" lvl="0" marL="0" rtl="0" algn="l">
              <a:spcBef>
                <a:spcPts val="1200"/>
              </a:spcBef>
              <a:spcAft>
                <a:spcPts val="1200"/>
              </a:spcAft>
              <a:buNone/>
            </a:pPr>
            <a:r>
              <a:t/>
            </a:r>
            <a:endParaRPr sz="1200">
              <a:solidFill>
                <a:srgbClr val="1F2328"/>
              </a:solidFill>
              <a:highlight>
                <a:srgbClr val="FFFFFF"/>
              </a:highlight>
            </a:endParaRPr>
          </a:p>
        </p:txBody>
      </p:sp>
      <p:pic>
        <p:nvPicPr>
          <p:cNvPr id="171" name="Google Shape;171;p29"/>
          <p:cNvPicPr preferRelativeResize="0"/>
          <p:nvPr/>
        </p:nvPicPr>
        <p:blipFill>
          <a:blip r:embed="rId3">
            <a:alphaModFix/>
          </a:blip>
          <a:stretch>
            <a:fillRect/>
          </a:stretch>
        </p:blipFill>
        <p:spPr>
          <a:xfrm>
            <a:off x="5853025" y="1348325"/>
            <a:ext cx="3050476" cy="3614900"/>
          </a:xfrm>
          <a:prstGeom prst="rect">
            <a:avLst/>
          </a:prstGeom>
          <a:noFill/>
          <a:ln>
            <a:noFill/>
          </a:ln>
        </p:spPr>
      </p:pic>
      <p:pic>
        <p:nvPicPr>
          <p:cNvPr id="172" name="Google Shape;172;p29"/>
          <p:cNvPicPr preferRelativeResize="0"/>
          <p:nvPr/>
        </p:nvPicPr>
        <p:blipFill>
          <a:blip r:embed="rId4">
            <a:alphaModFix/>
          </a:blip>
          <a:stretch>
            <a:fillRect/>
          </a:stretch>
        </p:blipFill>
        <p:spPr>
          <a:xfrm>
            <a:off x="150300" y="1107901"/>
            <a:ext cx="3128101" cy="3706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4587"/>
        </a:solidFill>
      </p:bgPr>
    </p:bg>
    <p:spTree>
      <p:nvGrpSpPr>
        <p:cNvPr id="176" name="Shape 176"/>
        <p:cNvGrpSpPr/>
        <p:nvPr/>
      </p:nvGrpSpPr>
      <p:grpSpPr>
        <a:xfrm>
          <a:off x="0" y="0"/>
          <a:ext cx="0" cy="0"/>
          <a:chOff x="0" y="0"/>
          <a:chExt cx="0" cy="0"/>
        </a:xfrm>
      </p:grpSpPr>
      <p:sp>
        <p:nvSpPr>
          <p:cNvPr id="177" name="Google Shape;177;p30"/>
          <p:cNvSpPr txBox="1"/>
          <p:nvPr>
            <p:ph type="title"/>
          </p:nvPr>
        </p:nvSpPr>
        <p:spPr>
          <a:xfrm>
            <a:off x="233325" y="389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520">
                <a:solidFill>
                  <a:schemeClr val="lt1"/>
                </a:solidFill>
              </a:rPr>
              <a:t>How many states go beyond the mean </a:t>
            </a:r>
            <a:r>
              <a:rPr lang="en" sz="3520">
                <a:solidFill>
                  <a:schemeClr val="lt1"/>
                </a:solidFill>
              </a:rPr>
              <a:t>?</a:t>
            </a:r>
            <a:endParaRPr sz="3520">
              <a:solidFill>
                <a:schemeClr val="lt1"/>
              </a:solidFill>
            </a:endParaRPr>
          </a:p>
        </p:txBody>
      </p:sp>
      <p:sp>
        <p:nvSpPr>
          <p:cNvPr id="178" name="Google Shape;178;p30"/>
          <p:cNvSpPr txBox="1"/>
          <p:nvPr>
            <p:ph idx="1" type="body"/>
          </p:nvPr>
        </p:nvSpPr>
        <p:spPr>
          <a:xfrm>
            <a:off x="233325" y="611625"/>
            <a:ext cx="3923700" cy="2822100"/>
          </a:xfrm>
          <a:prstGeom prst="rect">
            <a:avLst/>
          </a:prstGeom>
          <a:noFill/>
        </p:spPr>
        <p:txBody>
          <a:bodyPr anchorCtr="0" anchor="t" bIns="91425" lIns="91425" spcFirstLastPara="1" rIns="91425" wrap="square" tIns="91425">
            <a:normAutofit fontScale="92500" lnSpcReduction="20000"/>
          </a:bodyPr>
          <a:lstStyle/>
          <a:p>
            <a:pPr indent="0" lvl="0" marL="457200" rtl="0" algn="l">
              <a:spcBef>
                <a:spcPts val="0"/>
              </a:spcBef>
              <a:spcAft>
                <a:spcPts val="0"/>
              </a:spcAft>
              <a:buNone/>
            </a:pPr>
            <a:r>
              <a:rPr lang="en" sz="1200">
                <a:solidFill>
                  <a:schemeClr val="lt1"/>
                </a:solidFill>
              </a:rPr>
              <a:t>At least one county from each state was greater than the mean in 2015 with California, Florida, and Texas having 36. </a:t>
            </a:r>
            <a:endParaRPr sz="1200">
              <a:solidFill>
                <a:schemeClr val="lt1"/>
              </a:solidFill>
            </a:endParaRPr>
          </a:p>
          <a:p>
            <a:pPr indent="0" lvl="0" marL="457200" rtl="0" algn="l">
              <a:spcBef>
                <a:spcPts val="1200"/>
              </a:spcBef>
              <a:spcAft>
                <a:spcPts val="0"/>
              </a:spcAft>
              <a:buClr>
                <a:srgbClr val="000000"/>
              </a:buClr>
              <a:buSzPct val="91666"/>
              <a:buFont typeface="Arial"/>
              <a:buNone/>
            </a:pPr>
            <a:r>
              <a:rPr lang="en" sz="1200">
                <a:solidFill>
                  <a:schemeClr val="lt1"/>
                </a:solidFill>
              </a:rPr>
              <a:t>When adding the total compensation of the years together then taking the mean, only three counties were greater than the mean in Arizona, California, and texas.</a:t>
            </a:r>
            <a:endParaRPr sz="1200">
              <a:solidFill>
                <a:schemeClr val="lt1"/>
              </a:solidFill>
            </a:endParaRPr>
          </a:p>
          <a:p>
            <a:pPr indent="0" lvl="0" marL="457200" rtl="0" algn="l">
              <a:spcBef>
                <a:spcPts val="1200"/>
              </a:spcBef>
              <a:spcAft>
                <a:spcPts val="0"/>
              </a:spcAft>
              <a:buNone/>
            </a:pPr>
            <a:r>
              <a:t/>
            </a:r>
            <a:endParaRPr sz="1200">
              <a:solidFill>
                <a:srgbClr val="1F2328"/>
              </a:solidFill>
              <a:highlight>
                <a:srgbClr val="FFFFFF"/>
              </a:highlight>
            </a:endParaRPr>
          </a:p>
          <a:p>
            <a:pPr indent="0" lvl="0" marL="457200" rtl="0" algn="l">
              <a:spcBef>
                <a:spcPts val="1200"/>
              </a:spcBef>
              <a:spcAft>
                <a:spcPts val="0"/>
              </a:spcAft>
              <a:buNone/>
            </a:pPr>
            <a:r>
              <a:t/>
            </a:r>
            <a:endParaRPr sz="1200">
              <a:solidFill>
                <a:srgbClr val="1F2328"/>
              </a:solidFill>
              <a:highlight>
                <a:srgbClr val="FFFFFF"/>
              </a:highlight>
            </a:endParaRPr>
          </a:p>
          <a:p>
            <a:pPr indent="0" lvl="0" marL="457200" rtl="0" algn="l">
              <a:spcBef>
                <a:spcPts val="1200"/>
              </a:spcBef>
              <a:spcAft>
                <a:spcPts val="0"/>
              </a:spcAft>
              <a:buNone/>
            </a:pPr>
            <a:r>
              <a:t/>
            </a:r>
            <a:endParaRPr sz="1200">
              <a:solidFill>
                <a:srgbClr val="1F2328"/>
              </a:solidFill>
              <a:highlight>
                <a:srgbClr val="FFFFFF"/>
              </a:highlight>
            </a:endParaRPr>
          </a:p>
          <a:p>
            <a:pPr indent="0" lvl="0" marL="0" rtl="0" algn="l">
              <a:spcBef>
                <a:spcPts val="1200"/>
              </a:spcBef>
              <a:spcAft>
                <a:spcPts val="1200"/>
              </a:spcAft>
              <a:buNone/>
            </a:pPr>
            <a:r>
              <a:t/>
            </a:r>
            <a:endParaRPr sz="1200">
              <a:solidFill>
                <a:srgbClr val="1F2328"/>
              </a:solidFill>
              <a:highlight>
                <a:srgbClr val="FFFFFF"/>
              </a:highlight>
            </a:endParaRPr>
          </a:p>
        </p:txBody>
      </p:sp>
      <p:pic>
        <p:nvPicPr>
          <p:cNvPr id="179" name="Google Shape;179;p30"/>
          <p:cNvPicPr preferRelativeResize="0"/>
          <p:nvPr/>
        </p:nvPicPr>
        <p:blipFill>
          <a:blip r:embed="rId3">
            <a:alphaModFix/>
          </a:blip>
          <a:stretch>
            <a:fillRect/>
          </a:stretch>
        </p:blipFill>
        <p:spPr>
          <a:xfrm>
            <a:off x="4961427" y="905366"/>
            <a:ext cx="3923700" cy="4097458"/>
          </a:xfrm>
          <a:prstGeom prst="rect">
            <a:avLst/>
          </a:prstGeom>
          <a:noFill/>
          <a:ln>
            <a:noFill/>
          </a:ln>
        </p:spPr>
      </p:pic>
      <p:pic>
        <p:nvPicPr>
          <p:cNvPr id="180" name="Google Shape;180;p30"/>
          <p:cNvPicPr preferRelativeResize="0"/>
          <p:nvPr/>
        </p:nvPicPr>
        <p:blipFill>
          <a:blip r:embed="rId4">
            <a:alphaModFix/>
          </a:blip>
          <a:stretch>
            <a:fillRect/>
          </a:stretch>
        </p:blipFill>
        <p:spPr>
          <a:xfrm>
            <a:off x="313425" y="2004950"/>
            <a:ext cx="3923699" cy="31385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4587"/>
        </a:solidFill>
      </p:bgPr>
    </p:bg>
    <p:spTree>
      <p:nvGrpSpPr>
        <p:cNvPr id="184" name="Shape 184"/>
        <p:cNvGrpSpPr/>
        <p:nvPr/>
      </p:nvGrpSpPr>
      <p:grpSpPr>
        <a:xfrm>
          <a:off x="0" y="0"/>
          <a:ext cx="0" cy="0"/>
          <a:chOff x="0" y="0"/>
          <a:chExt cx="0" cy="0"/>
        </a:xfrm>
      </p:grpSpPr>
      <p:sp>
        <p:nvSpPr>
          <p:cNvPr id="185" name="Google Shape;185;p31"/>
          <p:cNvSpPr txBox="1"/>
          <p:nvPr/>
        </p:nvSpPr>
        <p:spPr>
          <a:xfrm>
            <a:off x="938850" y="1944825"/>
            <a:ext cx="72663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6000">
                <a:solidFill>
                  <a:schemeClr val="lt1"/>
                </a:solidFill>
              </a:rPr>
              <a:t>Questions?</a:t>
            </a:r>
            <a:endParaRPr sz="60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4587"/>
        </a:solidFill>
      </p:bgPr>
    </p:bg>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520">
                <a:solidFill>
                  <a:schemeClr val="lt1"/>
                </a:solidFill>
              </a:rPr>
              <a:t>Aim of the Project</a:t>
            </a:r>
            <a:endParaRPr sz="3520">
              <a:solidFill>
                <a:schemeClr val="lt1"/>
              </a:solidFill>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Char char="●"/>
            </a:pPr>
            <a:r>
              <a:rPr lang="en">
                <a:solidFill>
                  <a:schemeClr val="lt1"/>
                </a:solidFill>
              </a:rPr>
              <a:t>San Diego is known as a military town</a:t>
            </a:r>
            <a:endParaRPr>
              <a:solidFill>
                <a:schemeClr val="lt1"/>
              </a:solidFill>
            </a:endParaRPr>
          </a:p>
          <a:p>
            <a:pPr indent="0" lvl="0" marL="457200" rtl="0" algn="l">
              <a:spcBef>
                <a:spcPts val="1200"/>
              </a:spcBef>
              <a:spcAft>
                <a:spcPts val="0"/>
              </a:spcAft>
              <a:buNone/>
            </a:pPr>
            <a:r>
              <a:t/>
            </a:r>
            <a:endParaRPr>
              <a:solidFill>
                <a:schemeClr val="lt1"/>
              </a:solidFill>
            </a:endParaRPr>
          </a:p>
          <a:p>
            <a:pPr indent="-342900" lvl="0" marL="457200" rtl="0" algn="l">
              <a:spcBef>
                <a:spcPts val="1200"/>
              </a:spcBef>
              <a:spcAft>
                <a:spcPts val="0"/>
              </a:spcAft>
              <a:buClr>
                <a:schemeClr val="lt1"/>
              </a:buClr>
              <a:buSzPts val="1800"/>
              <a:buChar char="●"/>
            </a:pPr>
            <a:r>
              <a:rPr lang="en">
                <a:solidFill>
                  <a:schemeClr val="lt1"/>
                </a:solidFill>
              </a:rPr>
              <a:t>Explore Veterans Affairs budget and veteran population data</a:t>
            </a:r>
            <a:endParaRPr>
              <a:solidFill>
                <a:schemeClr val="lt1"/>
              </a:solidFill>
            </a:endParaRPr>
          </a:p>
          <a:p>
            <a:pPr indent="0" lvl="0" marL="457200" rtl="0" algn="l">
              <a:spcBef>
                <a:spcPts val="1200"/>
              </a:spcBef>
              <a:spcAft>
                <a:spcPts val="0"/>
              </a:spcAft>
              <a:buNone/>
            </a:pPr>
            <a:r>
              <a:t/>
            </a:r>
            <a:endParaRPr>
              <a:solidFill>
                <a:schemeClr val="lt1"/>
              </a:solidFill>
            </a:endParaRPr>
          </a:p>
          <a:p>
            <a:pPr indent="-342900" lvl="0" marL="457200" rtl="0" algn="l">
              <a:spcBef>
                <a:spcPts val="1200"/>
              </a:spcBef>
              <a:spcAft>
                <a:spcPts val="0"/>
              </a:spcAft>
              <a:buClr>
                <a:schemeClr val="lt1"/>
              </a:buClr>
              <a:buSzPts val="1800"/>
              <a:buChar char="●"/>
            </a:pPr>
            <a:r>
              <a:rPr lang="en">
                <a:solidFill>
                  <a:schemeClr val="lt1"/>
                </a:solidFill>
              </a:rPr>
              <a:t>How does San Diego compare?</a:t>
            </a:r>
            <a:endParaRPr>
              <a:solidFill>
                <a:schemeClr val="lt1"/>
              </a:solidFill>
            </a:endParaRPr>
          </a:p>
          <a:p>
            <a:pPr indent="0" lvl="0" marL="0" rtl="0" algn="l">
              <a:lnSpc>
                <a:spcPct val="90000"/>
              </a:lnSpc>
              <a:spcBef>
                <a:spcPts val="1200"/>
              </a:spcBef>
              <a:spcAft>
                <a:spcPts val="0"/>
              </a:spcAft>
              <a:buNone/>
            </a:pPr>
            <a:r>
              <a:t/>
            </a:r>
            <a:endParaRPr sz="2800">
              <a:solidFill>
                <a:srgbClr val="FFFFFF"/>
              </a:solidFill>
              <a:latin typeface="Calibri"/>
              <a:ea typeface="Calibri"/>
              <a:cs typeface="Calibri"/>
              <a:sym typeface="Calibri"/>
            </a:endParaRPr>
          </a:p>
          <a:p>
            <a:pPr indent="-342900" lvl="0" marL="457200" rtl="0" algn="l">
              <a:spcBef>
                <a:spcPts val="0"/>
              </a:spcBef>
              <a:spcAft>
                <a:spcPts val="0"/>
              </a:spcAft>
              <a:buClr>
                <a:schemeClr val="lt1"/>
              </a:buClr>
              <a:buSzPts val="1800"/>
              <a:buChar char="●"/>
            </a:pPr>
            <a:r>
              <a:rPr lang="en">
                <a:solidFill>
                  <a:schemeClr val="lt1"/>
                </a:solidFill>
              </a:rPr>
              <a:t>Evaluate any relationship between program cost and number of users</a:t>
            </a:r>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4587"/>
        </a:solidFill>
      </p:bgPr>
    </p:bg>
    <p:spTree>
      <p:nvGrpSpPr>
        <p:cNvPr id="64" name="Shape 64"/>
        <p:cNvGrpSpPr/>
        <p:nvPr/>
      </p:nvGrpSpPr>
      <p:grpSpPr>
        <a:xfrm>
          <a:off x="0" y="0"/>
          <a:ext cx="0" cy="0"/>
          <a:chOff x="0" y="0"/>
          <a:chExt cx="0" cy="0"/>
        </a:xfrm>
      </p:grpSpPr>
      <p:pic>
        <p:nvPicPr>
          <p:cNvPr id="65" name="Google Shape;65;p15"/>
          <p:cNvPicPr preferRelativeResize="0"/>
          <p:nvPr/>
        </p:nvPicPr>
        <p:blipFill>
          <a:blip r:embed="rId3">
            <a:alphaModFix amt="21000"/>
          </a:blip>
          <a:stretch>
            <a:fillRect/>
          </a:stretch>
        </p:blipFill>
        <p:spPr>
          <a:xfrm>
            <a:off x="0" y="0"/>
            <a:ext cx="9144000" cy="5143500"/>
          </a:xfrm>
          <a:prstGeom prst="rect">
            <a:avLst/>
          </a:prstGeom>
          <a:noFill/>
          <a:ln>
            <a:noFill/>
          </a:ln>
        </p:spPr>
      </p:pic>
      <p:sp>
        <p:nvSpPr>
          <p:cNvPr id="66" name="Google Shape;66;p15"/>
          <p:cNvSpPr txBox="1"/>
          <p:nvPr>
            <p:ph type="title"/>
          </p:nvPr>
        </p:nvSpPr>
        <p:spPr>
          <a:xfrm>
            <a:off x="311700" y="316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520">
                <a:solidFill>
                  <a:schemeClr val="lt1"/>
                </a:solidFill>
              </a:rPr>
              <a:t>The Data</a:t>
            </a:r>
            <a:endParaRPr sz="3520">
              <a:solidFill>
                <a:schemeClr val="lt1"/>
              </a:solidFill>
            </a:endParaRPr>
          </a:p>
        </p:txBody>
      </p:sp>
      <p:sp>
        <p:nvSpPr>
          <p:cNvPr id="67" name="Google Shape;67;p15"/>
          <p:cNvSpPr txBox="1"/>
          <p:nvPr>
            <p:ph idx="1" type="body"/>
          </p:nvPr>
        </p:nvSpPr>
        <p:spPr>
          <a:xfrm>
            <a:off x="311700" y="1083000"/>
            <a:ext cx="8520600" cy="40605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Clr>
                <a:schemeClr val="lt1"/>
              </a:buClr>
              <a:buSzPct val="100000"/>
              <a:buChar char="●"/>
            </a:pPr>
            <a:r>
              <a:rPr lang="en">
                <a:solidFill>
                  <a:schemeClr val="lt1"/>
                </a:solidFill>
              </a:rPr>
              <a:t>Data sourced from Data.gov</a:t>
            </a:r>
            <a:endParaRPr>
              <a:solidFill>
                <a:schemeClr val="lt1"/>
              </a:solidFill>
            </a:endParaRPr>
          </a:p>
          <a:p>
            <a:pPr indent="0" lvl="0" marL="457200" rtl="0" algn="l">
              <a:spcBef>
                <a:spcPts val="1200"/>
              </a:spcBef>
              <a:spcAft>
                <a:spcPts val="0"/>
              </a:spcAft>
              <a:buNone/>
            </a:pPr>
            <a:r>
              <a:t/>
            </a:r>
            <a:endParaRPr>
              <a:solidFill>
                <a:schemeClr val="lt1"/>
              </a:solidFill>
            </a:endParaRPr>
          </a:p>
          <a:p>
            <a:pPr indent="-334327" lvl="0" marL="457200" rtl="0" algn="l">
              <a:spcBef>
                <a:spcPts val="1200"/>
              </a:spcBef>
              <a:spcAft>
                <a:spcPts val="0"/>
              </a:spcAft>
              <a:buClr>
                <a:schemeClr val="lt1"/>
              </a:buClr>
              <a:buSzPct val="100000"/>
              <a:buChar char="●"/>
            </a:pPr>
            <a:r>
              <a:rPr lang="en">
                <a:solidFill>
                  <a:schemeClr val="lt1"/>
                </a:solidFill>
              </a:rPr>
              <a:t>Department of Veterans Affairs are required to publish all information as open data</a:t>
            </a:r>
            <a:endParaRPr>
              <a:solidFill>
                <a:schemeClr val="lt1"/>
              </a:solidFill>
            </a:endParaRPr>
          </a:p>
          <a:p>
            <a:pPr indent="0" lvl="0" marL="457200" rtl="0" algn="l">
              <a:spcBef>
                <a:spcPts val="1200"/>
              </a:spcBef>
              <a:spcAft>
                <a:spcPts val="0"/>
              </a:spcAft>
              <a:buNone/>
            </a:pPr>
            <a:r>
              <a:t/>
            </a:r>
            <a:endParaRPr>
              <a:solidFill>
                <a:schemeClr val="lt1"/>
              </a:solidFill>
            </a:endParaRPr>
          </a:p>
          <a:p>
            <a:pPr indent="-334327" lvl="0" marL="457200" rtl="0" algn="l">
              <a:spcBef>
                <a:spcPts val="1200"/>
              </a:spcBef>
              <a:spcAft>
                <a:spcPts val="0"/>
              </a:spcAft>
              <a:buClr>
                <a:schemeClr val="lt1"/>
              </a:buClr>
              <a:buSzPct val="100000"/>
              <a:buChar char="●"/>
            </a:pPr>
            <a:r>
              <a:rPr lang="en">
                <a:solidFill>
                  <a:schemeClr val="lt1"/>
                </a:solidFill>
              </a:rPr>
              <a:t>2010 - 2015 Veteran Population &amp; Budget Expenditure data</a:t>
            </a:r>
            <a:endParaRPr>
              <a:solidFill>
                <a:schemeClr val="lt1"/>
              </a:solidFill>
            </a:endParaRPr>
          </a:p>
          <a:p>
            <a:pPr indent="0" lvl="0" marL="0" rtl="0" algn="l">
              <a:spcBef>
                <a:spcPts val="1200"/>
              </a:spcBef>
              <a:spcAft>
                <a:spcPts val="0"/>
              </a:spcAft>
              <a:buNone/>
            </a:pPr>
            <a:r>
              <a:t/>
            </a:r>
            <a:endParaRPr>
              <a:solidFill>
                <a:schemeClr val="lt1"/>
              </a:solidFill>
            </a:endParaRPr>
          </a:p>
          <a:p>
            <a:pPr indent="-334327" lvl="0" marL="457200" rtl="0" algn="l">
              <a:spcBef>
                <a:spcPts val="1200"/>
              </a:spcBef>
              <a:spcAft>
                <a:spcPts val="0"/>
              </a:spcAft>
              <a:buClr>
                <a:schemeClr val="lt1"/>
              </a:buClr>
              <a:buSzPct val="100000"/>
              <a:buChar char="●"/>
            </a:pPr>
            <a:r>
              <a:rPr lang="en">
                <a:solidFill>
                  <a:schemeClr val="lt1"/>
                </a:solidFill>
              </a:rPr>
              <a:t>Census API for Veteran Population</a:t>
            </a:r>
            <a:endParaRPr>
              <a:solidFill>
                <a:schemeClr val="lt1"/>
              </a:solidFill>
            </a:endParaRPr>
          </a:p>
          <a:p>
            <a:pPr indent="0" lvl="0" marL="0" rtl="0" algn="l">
              <a:spcBef>
                <a:spcPts val="1200"/>
              </a:spcBef>
              <a:spcAft>
                <a:spcPts val="0"/>
              </a:spcAft>
              <a:buNone/>
            </a:pPr>
            <a:r>
              <a:t/>
            </a:r>
            <a:endParaRPr>
              <a:solidFill>
                <a:schemeClr val="lt1"/>
              </a:solidFill>
            </a:endParaRPr>
          </a:p>
          <a:p>
            <a:pPr indent="-334327" lvl="0" marL="457200" rtl="0" algn="l">
              <a:spcBef>
                <a:spcPts val="1200"/>
              </a:spcBef>
              <a:spcAft>
                <a:spcPts val="0"/>
              </a:spcAft>
              <a:buClr>
                <a:schemeClr val="lt1"/>
              </a:buClr>
              <a:buSzPct val="100000"/>
              <a:buChar char="●"/>
            </a:pPr>
            <a:r>
              <a:rPr lang="en">
                <a:solidFill>
                  <a:schemeClr val="lt1"/>
                </a:solidFill>
              </a:rPr>
              <a:t>Compensation &amp; Pension program data</a:t>
            </a:r>
            <a:endParaRPr>
              <a:solidFill>
                <a:schemeClr val="lt1"/>
              </a:solidFill>
            </a:endParaRPr>
          </a:p>
          <a:p>
            <a:pPr indent="0" lvl="0" marL="0" rtl="0" algn="l">
              <a:spcBef>
                <a:spcPts val="1200"/>
              </a:spcBef>
              <a:spcAft>
                <a:spcPts val="1200"/>
              </a:spcAft>
              <a:buNone/>
            </a:pPr>
            <a:r>
              <a:t/>
            </a:r>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4587"/>
        </a:solidFill>
      </p:bgPr>
    </p:bg>
    <p:spTree>
      <p:nvGrpSpPr>
        <p:cNvPr id="71" name="Shape 71"/>
        <p:cNvGrpSpPr/>
        <p:nvPr/>
      </p:nvGrpSpPr>
      <p:grpSpPr>
        <a:xfrm>
          <a:off x="0" y="0"/>
          <a:ext cx="0" cy="0"/>
          <a:chOff x="0" y="0"/>
          <a:chExt cx="0" cy="0"/>
        </a:xfrm>
      </p:grpSpPr>
      <p:sp>
        <p:nvSpPr>
          <p:cNvPr id="72" name="Google Shape;72;p16"/>
          <p:cNvSpPr txBox="1"/>
          <p:nvPr>
            <p:ph type="title"/>
          </p:nvPr>
        </p:nvSpPr>
        <p:spPr>
          <a:xfrm>
            <a:off x="311700" y="295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520">
                <a:solidFill>
                  <a:schemeClr val="lt1"/>
                </a:solidFill>
              </a:rPr>
              <a:t>Where do Veterans Reside?</a:t>
            </a:r>
            <a:endParaRPr sz="3520">
              <a:solidFill>
                <a:schemeClr val="lt1"/>
              </a:solidFill>
            </a:endParaRPr>
          </a:p>
        </p:txBody>
      </p:sp>
      <p:sp>
        <p:nvSpPr>
          <p:cNvPr id="73" name="Google Shape;73;p16"/>
          <p:cNvSpPr txBox="1"/>
          <p:nvPr>
            <p:ph idx="1" type="body"/>
          </p:nvPr>
        </p:nvSpPr>
        <p:spPr>
          <a:xfrm>
            <a:off x="5862675" y="1220500"/>
            <a:ext cx="2969700" cy="3348300"/>
          </a:xfrm>
          <a:prstGeom prst="rect">
            <a:avLst/>
          </a:prstGeom>
        </p:spPr>
        <p:txBody>
          <a:bodyPr anchorCtr="0" anchor="ctr" bIns="91425" lIns="91425" spcFirstLastPara="1" rIns="91425" wrap="square" tIns="91425">
            <a:normAutofit/>
          </a:bodyPr>
          <a:lstStyle/>
          <a:p>
            <a:pPr indent="0" lvl="0" marL="457200" rtl="0" algn="l">
              <a:spcBef>
                <a:spcPts val="0"/>
              </a:spcBef>
              <a:spcAft>
                <a:spcPts val="1200"/>
              </a:spcAft>
              <a:buNone/>
            </a:pPr>
            <a:r>
              <a:rPr lang="en">
                <a:solidFill>
                  <a:schemeClr val="lt1"/>
                </a:solidFill>
              </a:rPr>
              <a:t>San Diego is #3 in veteran population. However, we noticed something strange about this.</a:t>
            </a:r>
            <a:endParaRPr>
              <a:solidFill>
                <a:schemeClr val="lt1"/>
              </a:solidFill>
            </a:endParaRPr>
          </a:p>
        </p:txBody>
      </p:sp>
      <p:pic>
        <p:nvPicPr>
          <p:cNvPr id="74" name="Google Shape;74;p16"/>
          <p:cNvPicPr preferRelativeResize="0"/>
          <p:nvPr/>
        </p:nvPicPr>
        <p:blipFill>
          <a:blip r:embed="rId3">
            <a:alphaModFix/>
          </a:blip>
          <a:stretch>
            <a:fillRect/>
          </a:stretch>
        </p:blipFill>
        <p:spPr>
          <a:xfrm>
            <a:off x="311700" y="1220522"/>
            <a:ext cx="5550971" cy="3348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4587"/>
        </a:solidFill>
      </p:bgPr>
    </p:bg>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520">
                <a:solidFill>
                  <a:schemeClr val="lt1"/>
                </a:solidFill>
              </a:rPr>
              <a:t>Wait… Decreasing?</a:t>
            </a:r>
            <a:endParaRPr sz="3520">
              <a:solidFill>
                <a:schemeClr val="lt1"/>
              </a:solidFill>
            </a:endParaRPr>
          </a:p>
        </p:txBody>
      </p:sp>
      <p:sp>
        <p:nvSpPr>
          <p:cNvPr id="80" name="Google Shape;80;p17"/>
          <p:cNvSpPr txBox="1"/>
          <p:nvPr>
            <p:ph idx="1" type="body"/>
          </p:nvPr>
        </p:nvSpPr>
        <p:spPr>
          <a:xfrm>
            <a:off x="311700" y="3456025"/>
            <a:ext cx="8520600" cy="1112700"/>
          </a:xfrm>
          <a:prstGeom prst="rect">
            <a:avLst/>
          </a:prstGeom>
        </p:spPr>
        <p:txBody>
          <a:bodyPr anchorCtr="0" anchor="ctr" bIns="91425" lIns="91425" spcFirstLastPara="1" rIns="91425" wrap="square" tIns="91425">
            <a:normAutofit fontScale="85000" lnSpcReduction="20000"/>
          </a:bodyPr>
          <a:lstStyle/>
          <a:p>
            <a:pPr indent="0" lvl="0" marL="0" rtl="0" algn="just">
              <a:spcBef>
                <a:spcPts val="0"/>
              </a:spcBef>
              <a:spcAft>
                <a:spcPts val="1200"/>
              </a:spcAft>
              <a:buNone/>
            </a:pPr>
            <a:r>
              <a:rPr lang="en">
                <a:solidFill>
                  <a:schemeClr val="lt1"/>
                </a:solidFill>
              </a:rPr>
              <a:t>The top 10 are not alone: veteran population is dropping across the board. There are a few places where it increases slightly, but, overall, it’s fairly rapidly decreasing. In the wake of the wars in the Middle East, one would think that we’d get even more veterans. However, this doesn’t seem to be the case. Why is that? Unfortunately, our data did not hold the answers.</a:t>
            </a:r>
            <a:endParaRPr>
              <a:solidFill>
                <a:schemeClr val="lt1"/>
              </a:solidFill>
            </a:endParaRPr>
          </a:p>
        </p:txBody>
      </p:sp>
      <p:pic>
        <p:nvPicPr>
          <p:cNvPr id="81" name="Google Shape;81;p17"/>
          <p:cNvPicPr preferRelativeResize="0"/>
          <p:nvPr/>
        </p:nvPicPr>
        <p:blipFill>
          <a:blip r:embed="rId3">
            <a:alphaModFix/>
          </a:blip>
          <a:stretch>
            <a:fillRect/>
          </a:stretch>
        </p:blipFill>
        <p:spPr>
          <a:xfrm>
            <a:off x="709100" y="1152469"/>
            <a:ext cx="3640924" cy="2303550"/>
          </a:xfrm>
          <a:prstGeom prst="rect">
            <a:avLst/>
          </a:prstGeom>
          <a:noFill/>
          <a:ln>
            <a:noFill/>
          </a:ln>
        </p:spPr>
      </p:pic>
      <p:pic>
        <p:nvPicPr>
          <p:cNvPr id="82" name="Google Shape;82;p17"/>
          <p:cNvPicPr preferRelativeResize="0"/>
          <p:nvPr/>
        </p:nvPicPr>
        <p:blipFill>
          <a:blip r:embed="rId4">
            <a:alphaModFix/>
          </a:blip>
          <a:stretch>
            <a:fillRect/>
          </a:stretch>
        </p:blipFill>
        <p:spPr>
          <a:xfrm>
            <a:off x="5103875" y="1152475"/>
            <a:ext cx="3178183" cy="2303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4587"/>
        </a:solidFill>
      </p:bgPr>
    </p:bg>
    <p:spTree>
      <p:nvGrpSpPr>
        <p:cNvPr id="86" name="Shape 86"/>
        <p:cNvGrpSpPr/>
        <p:nvPr/>
      </p:nvGrpSpPr>
      <p:grpSpPr>
        <a:xfrm>
          <a:off x="0" y="0"/>
          <a:ext cx="0" cy="0"/>
          <a:chOff x="0" y="0"/>
          <a:chExt cx="0" cy="0"/>
        </a:xfrm>
      </p:grpSpPr>
      <p:sp>
        <p:nvSpPr>
          <p:cNvPr id="87" name="Google Shape;87;p18"/>
          <p:cNvSpPr txBox="1"/>
          <p:nvPr>
            <p:ph type="title"/>
          </p:nvPr>
        </p:nvSpPr>
        <p:spPr>
          <a:xfrm>
            <a:off x="311700" y="295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520">
                <a:solidFill>
                  <a:schemeClr val="lt1"/>
                </a:solidFill>
              </a:rPr>
              <a:t>How accurate is the Census?</a:t>
            </a:r>
            <a:endParaRPr sz="3520">
              <a:solidFill>
                <a:schemeClr val="lt1"/>
              </a:solidFill>
            </a:endParaRPr>
          </a:p>
        </p:txBody>
      </p:sp>
      <p:sp>
        <p:nvSpPr>
          <p:cNvPr id="88" name="Google Shape;88;p18"/>
          <p:cNvSpPr txBox="1"/>
          <p:nvPr>
            <p:ph idx="1" type="body"/>
          </p:nvPr>
        </p:nvSpPr>
        <p:spPr>
          <a:xfrm>
            <a:off x="6190550" y="1152475"/>
            <a:ext cx="2641800" cy="34164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1200"/>
              </a:spcAft>
              <a:buNone/>
            </a:pPr>
            <a:r>
              <a:rPr lang="en">
                <a:solidFill>
                  <a:schemeClr val="lt1"/>
                </a:solidFill>
              </a:rPr>
              <a:t>This graph looks very similar to the one for the top 10 cities from earlier, with some minor differences: the curves are more gradual, and San Diego is slightly higher, but overall it looks very similar. However, that’s just the graphed lines. Do the numbers compare?</a:t>
            </a:r>
            <a:endParaRPr>
              <a:solidFill>
                <a:schemeClr val="lt1"/>
              </a:solidFill>
            </a:endParaRPr>
          </a:p>
        </p:txBody>
      </p:sp>
      <p:pic>
        <p:nvPicPr>
          <p:cNvPr id="89" name="Google Shape;89;p18"/>
          <p:cNvPicPr preferRelativeResize="0"/>
          <p:nvPr/>
        </p:nvPicPr>
        <p:blipFill>
          <a:blip r:embed="rId3">
            <a:alphaModFix/>
          </a:blip>
          <a:stretch>
            <a:fillRect/>
          </a:stretch>
        </p:blipFill>
        <p:spPr>
          <a:xfrm>
            <a:off x="311700" y="1152475"/>
            <a:ext cx="5663819" cy="3416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4587"/>
        </a:solidFill>
      </p:bgPr>
    </p:bg>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511">
                <a:solidFill>
                  <a:schemeClr val="lt1"/>
                </a:solidFill>
              </a:rPr>
              <a:t>Overall Census Accuracy</a:t>
            </a:r>
            <a:endParaRPr sz="3511">
              <a:solidFill>
                <a:schemeClr val="lt1"/>
              </a:solidFill>
            </a:endParaRPr>
          </a:p>
        </p:txBody>
      </p:sp>
      <p:sp>
        <p:nvSpPr>
          <p:cNvPr id="95" name="Google Shape;95;p19"/>
          <p:cNvSpPr txBox="1"/>
          <p:nvPr>
            <p:ph idx="1" type="body"/>
          </p:nvPr>
        </p:nvSpPr>
        <p:spPr>
          <a:xfrm>
            <a:off x="311700" y="1152475"/>
            <a:ext cx="3616500" cy="34164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1200"/>
              </a:spcAft>
              <a:buNone/>
            </a:pPr>
            <a:r>
              <a:rPr lang="en">
                <a:solidFill>
                  <a:schemeClr val="lt1"/>
                </a:solidFill>
              </a:rPr>
              <a:t>For the most part, they do. However, the estimates are high, and the margins of error given by the census (which, unfortunately, were not obtainable for the data set) do not account for the difference between the estimates and measured numbers. So budget allocations are based on inflated data. The good news is that, over time, the estimates do get better.</a:t>
            </a:r>
            <a:endParaRPr>
              <a:solidFill>
                <a:schemeClr val="lt1"/>
              </a:solidFill>
            </a:endParaRPr>
          </a:p>
        </p:txBody>
      </p:sp>
      <p:pic>
        <p:nvPicPr>
          <p:cNvPr id="96" name="Google Shape;96;p19"/>
          <p:cNvPicPr preferRelativeResize="0"/>
          <p:nvPr/>
        </p:nvPicPr>
        <p:blipFill>
          <a:blip r:embed="rId3">
            <a:alphaModFix/>
          </a:blip>
          <a:stretch>
            <a:fillRect/>
          </a:stretch>
        </p:blipFill>
        <p:spPr>
          <a:xfrm>
            <a:off x="4118746" y="1152477"/>
            <a:ext cx="4713556" cy="3416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4587"/>
        </a:solidFill>
      </p:bgPr>
    </p:bg>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295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520">
                <a:solidFill>
                  <a:schemeClr val="lt1"/>
                </a:solidFill>
              </a:rPr>
              <a:t>How Much Money Is The VA Spending?</a:t>
            </a:r>
            <a:endParaRPr sz="3520">
              <a:solidFill>
                <a:schemeClr val="lt1"/>
              </a:solidFill>
            </a:endParaRPr>
          </a:p>
        </p:txBody>
      </p:sp>
      <p:pic>
        <p:nvPicPr>
          <p:cNvPr id="102" name="Google Shape;102;p20"/>
          <p:cNvPicPr preferRelativeResize="0"/>
          <p:nvPr/>
        </p:nvPicPr>
        <p:blipFill>
          <a:blip r:embed="rId3">
            <a:alphaModFix/>
          </a:blip>
          <a:stretch>
            <a:fillRect/>
          </a:stretch>
        </p:blipFill>
        <p:spPr>
          <a:xfrm>
            <a:off x="2875795" y="1193287"/>
            <a:ext cx="5614555" cy="3662875"/>
          </a:xfrm>
          <a:prstGeom prst="rect">
            <a:avLst/>
          </a:prstGeom>
          <a:noFill/>
          <a:ln>
            <a:noFill/>
          </a:ln>
        </p:spPr>
      </p:pic>
      <p:sp>
        <p:nvSpPr>
          <p:cNvPr id="103" name="Google Shape;103;p20"/>
          <p:cNvSpPr txBox="1"/>
          <p:nvPr/>
        </p:nvSpPr>
        <p:spPr>
          <a:xfrm>
            <a:off x="156725" y="1193275"/>
            <a:ext cx="2500500" cy="3417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Char char="●"/>
            </a:pPr>
            <a:r>
              <a:rPr lang="en">
                <a:solidFill>
                  <a:schemeClr val="lt1"/>
                </a:solidFill>
              </a:rPr>
              <a:t>Afghanistan Surge began 2010 &amp; ended 2014</a:t>
            </a:r>
            <a:endParaRPr>
              <a:solidFill>
                <a:schemeClr val="lt1"/>
              </a:solidFill>
            </a:endParaRPr>
          </a:p>
          <a:p>
            <a:pPr indent="0" lvl="0" marL="457200" rtl="0" algn="l">
              <a:spcBef>
                <a:spcPts val="0"/>
              </a:spcBef>
              <a:spcAft>
                <a:spcPts val="0"/>
              </a:spcAft>
              <a:buNone/>
            </a:pPr>
            <a:r>
              <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 60 Billion increase 2010 - 2015</a:t>
            </a:r>
            <a:endParaRPr>
              <a:solidFill>
                <a:schemeClr val="lt1"/>
              </a:solidFill>
            </a:endParaRPr>
          </a:p>
          <a:p>
            <a:pPr indent="0" lvl="0" marL="0" rtl="0" algn="l">
              <a:spcBef>
                <a:spcPts val="0"/>
              </a:spcBef>
              <a:spcAft>
                <a:spcPts val="0"/>
              </a:spcAft>
              <a:buNone/>
            </a:pPr>
            <a:r>
              <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2012 saw slight decrease in spending</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Decrease reflected in San Diego’s 2012 spend</a:t>
            </a:r>
            <a:endParaRPr>
              <a:solidFill>
                <a:schemeClr val="lt1"/>
              </a:solidFill>
            </a:endParaRPr>
          </a:p>
          <a:p>
            <a:pPr indent="0" lvl="0" marL="0" rtl="0" algn="l">
              <a:spcBef>
                <a:spcPts val="0"/>
              </a:spcBef>
              <a:spcAft>
                <a:spcPts val="0"/>
              </a:spcAft>
              <a:buNone/>
            </a:pPr>
            <a:r>
              <a:t/>
            </a:r>
            <a:endParaRPr>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4587"/>
        </a:solidFill>
      </p:bgPr>
    </p:bg>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2028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520">
                <a:solidFill>
                  <a:schemeClr val="lt1"/>
                </a:solidFill>
              </a:rPr>
              <a:t>Average County Expenditure</a:t>
            </a:r>
            <a:endParaRPr sz="3520">
              <a:solidFill>
                <a:schemeClr val="lt1"/>
              </a:solidFill>
            </a:endParaRPr>
          </a:p>
        </p:txBody>
      </p:sp>
      <p:sp>
        <p:nvSpPr>
          <p:cNvPr id="109" name="Google Shape;109;p21"/>
          <p:cNvSpPr txBox="1"/>
          <p:nvPr/>
        </p:nvSpPr>
        <p:spPr>
          <a:xfrm>
            <a:off x="311700" y="1034750"/>
            <a:ext cx="2500500" cy="2555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Char char="●"/>
            </a:pPr>
            <a:r>
              <a:rPr lang="en">
                <a:solidFill>
                  <a:schemeClr val="lt1"/>
                </a:solidFill>
              </a:rPr>
              <a:t>Reflects the 2012 decrease in Expenditure</a:t>
            </a:r>
            <a:endParaRPr>
              <a:solidFill>
                <a:schemeClr val="lt1"/>
              </a:solidFill>
            </a:endParaRPr>
          </a:p>
          <a:p>
            <a:pPr indent="0" lvl="0" marL="0" rtl="0" algn="l">
              <a:spcBef>
                <a:spcPts val="0"/>
              </a:spcBef>
              <a:spcAft>
                <a:spcPts val="0"/>
              </a:spcAft>
              <a:buNone/>
            </a:pPr>
            <a:r>
              <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Overall trend is a nearly steady increase</a:t>
            </a:r>
            <a:endParaRPr>
              <a:solidFill>
                <a:schemeClr val="lt1"/>
              </a:solidFill>
            </a:endParaRPr>
          </a:p>
          <a:p>
            <a:pPr indent="0" lvl="0" marL="0" rtl="0" algn="l">
              <a:spcBef>
                <a:spcPts val="0"/>
              </a:spcBef>
              <a:spcAft>
                <a:spcPts val="0"/>
              </a:spcAft>
              <a:buNone/>
            </a:pPr>
            <a:r>
              <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Similar trend reflected in San Diego’s expenditure </a:t>
            </a:r>
            <a:endParaRPr>
              <a:solidFill>
                <a:schemeClr val="lt1"/>
              </a:solidFill>
            </a:endParaRPr>
          </a:p>
          <a:p>
            <a:pPr indent="0" lvl="0" marL="0" rtl="0" algn="l">
              <a:spcBef>
                <a:spcPts val="0"/>
              </a:spcBef>
              <a:spcAft>
                <a:spcPts val="0"/>
              </a:spcAft>
              <a:buNone/>
            </a:pPr>
            <a:r>
              <a:t/>
            </a:r>
            <a:endParaRPr>
              <a:solidFill>
                <a:schemeClr val="lt1"/>
              </a:solidFill>
            </a:endParaRPr>
          </a:p>
        </p:txBody>
      </p:sp>
      <p:pic>
        <p:nvPicPr>
          <p:cNvPr id="110" name="Google Shape;110;p21"/>
          <p:cNvPicPr preferRelativeResize="0"/>
          <p:nvPr/>
        </p:nvPicPr>
        <p:blipFill>
          <a:blip r:embed="rId3">
            <a:alphaModFix/>
          </a:blip>
          <a:stretch>
            <a:fillRect/>
          </a:stretch>
        </p:blipFill>
        <p:spPr>
          <a:xfrm>
            <a:off x="3251300" y="1034750"/>
            <a:ext cx="5302899" cy="3970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