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6" r:id="rId3"/>
    <p:sldId id="282" r:id="rId4"/>
    <p:sldId id="285" r:id="rId5"/>
    <p:sldId id="293" r:id="rId6"/>
    <p:sldId id="294" r:id="rId7"/>
    <p:sldId id="295" r:id="rId8"/>
    <p:sldId id="296" r:id="rId9"/>
    <p:sldId id="297" r:id="rId10"/>
    <p:sldId id="298" r:id="rId11"/>
    <p:sldId id="286" r:id="rId12"/>
    <p:sldId id="299" r:id="rId13"/>
    <p:sldId id="30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EB110B1-1116-4ADA-8CF0-5C83627A75D9}">
          <p14:sldIdLst>
            <p14:sldId id="275"/>
            <p14:sldId id="266"/>
            <p14:sldId id="282"/>
            <p14:sldId id="285"/>
            <p14:sldId id="293"/>
            <p14:sldId id="294"/>
            <p14:sldId id="295"/>
            <p14:sldId id="296"/>
            <p14:sldId id="297"/>
            <p14:sldId id="298"/>
            <p14:sldId id="286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29CA-C090-40E1-B5F0-069081E8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7E8EB-DCC6-417F-A7B9-83506AD7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1A98-4F65-4247-8091-0B3A124D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078E-348D-400A-9B68-65E14E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F9CA-5070-4BC3-B237-F34AA80B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2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A357-E8B4-4B12-9F47-F8730FCE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FC3D0-006B-4340-9583-B83E524E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ECE-AB65-46E6-8838-591F4B8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EA40-2E98-454E-8BAF-ABFDE431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5A18-8D9B-48D4-A148-29256E15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95D5A-79EE-40DA-BFCF-D0104FA0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3F51-E8CC-4FCE-A8E5-5C633E6E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500C-0B51-4D48-96F2-CFF3115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B950-BA6B-4815-92A7-FBC50FE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4DEB-51FF-44AF-BA59-F751797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5A6A-19B2-4AC2-9F70-1A27316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FBAB-7608-470A-BDC5-3CADD731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7871-2365-4E02-BD58-9D33F832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BB6F-2A33-4218-8D50-D9E44E51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2663-B9A3-4358-BF87-D564FF7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6D01-532E-4674-9028-B74779F3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8B171-67F0-4923-A26F-0A85D7D6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02D0-4697-4229-9350-C8EBA50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D520-83B0-4914-8B17-E3109A4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4FC3-EABC-4EA4-B395-E80EB8D1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5593-B46C-4C72-94F5-4FBE5FBE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3F17-872E-4449-B49F-EE10FBB39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B6E7-C6BB-4C89-A17F-71EF746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6E1BE-D502-4BA1-A41A-7ED825F9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E0D3-CD1F-42C9-8E73-6B678298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03031-2CB1-4244-90D5-FF61DFA8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8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66CE-804A-4286-97B6-6A24125A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B8BC-B426-41D1-88E2-0B588174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866DD-B424-4384-A763-F413D422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3AEF0-8F63-4331-93C2-C49F0A2B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D4A9-1F93-4F40-B692-208A7F03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231EA-C72F-4076-AB4D-18E0ABA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76391-B0D2-49DD-86FF-B863607F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D9E12-04AD-48A1-AAC0-D6E44CE3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F21-C510-4F4D-BE8E-19226EB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CC365-247F-44BC-BF0D-E88E5ECC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0E632-19A3-4DFA-AE20-5B2FE554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B687B-A8A1-4A2B-AAC8-FB98297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24FE-F05A-475A-A5C9-11AE04B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9EBD0-C1F1-4B61-B2D1-720E7AF7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143B1-F891-48F2-AC5A-1A946727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2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49D8-140D-4A95-8338-058BDC4D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33B2-96FF-4483-B81D-36AB835D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82029-0353-4A85-A2E7-93E10A2B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8619-9C2B-4295-9195-25AC766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4D64-9EF6-40AE-BFF1-AF21C70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46F2-0C77-499D-BC7B-1E538E19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1FC5-D3BC-485F-A5B1-42F6097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2BD72-DAF4-4C3E-8B6F-7C05F0DCC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6503-651F-43A1-9289-01BE22A1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1234-00B5-4F42-A2D1-1C7F329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F172-3306-4CD2-B945-2A5F1C55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D6A7-26E9-4A09-97F1-1A583D7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4FDD1-EDBB-4F30-A7A2-6DC6C3DC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3A7B-5E8D-4880-8C40-A49DE9F1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1A85-F01B-498E-9CC0-D490A96B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866D-71E1-4020-A243-4E0AA0041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4DF0-7165-43B7-9159-729EBE92E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BE6EA-039E-46B5-BB2F-0015F7E7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75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Asynchronous Methods for Deep Reinforcement Learning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B663A89-2B3A-4317-B618-CE64D24CFFB4}"/>
              </a:ext>
            </a:extLst>
          </p:cNvPr>
          <p:cNvSpPr txBox="1">
            <a:spLocks/>
          </p:cNvSpPr>
          <p:nvPr/>
        </p:nvSpPr>
        <p:spPr>
          <a:xfrm>
            <a:off x="838200" y="2442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err="1"/>
              <a:t>Volodymyr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Mnih</a:t>
            </a:r>
            <a:r>
              <a:rPr lang="en-US" altLang="ko-KR" sz="2000" dirty="0" smtClean="0"/>
              <a:t>, Adria </a:t>
            </a:r>
            <a:r>
              <a:rPr lang="en-US" altLang="ko-KR" sz="2000" dirty="0" err="1" smtClean="0"/>
              <a:t>Puigdomenech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Badia</a:t>
            </a:r>
            <a:r>
              <a:rPr lang="en-US" altLang="ko-KR" sz="2000" dirty="0" smtClean="0"/>
              <a:t>, Mehdi Mirza, Alex Graves, Time Harley, Timothy P. </a:t>
            </a:r>
            <a:r>
              <a:rPr lang="en-US" altLang="ko-KR" sz="2000" dirty="0" err="1" smtClean="0"/>
              <a:t>Lillicrap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> David Silver,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Koray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Kavukcuoglu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algn="ctr"/>
            <a:r>
              <a:rPr lang="en-US" altLang="ko-KR" sz="2000" dirty="0"/>
              <a:t>Google DeepMind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smtClean="0"/>
              <a:t>ICML 2016</a:t>
            </a: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49AC61-13DC-45DE-B635-DCF5EDE00AE9}"/>
              </a:ext>
            </a:extLst>
          </p:cNvPr>
          <p:cNvSpPr txBox="1">
            <a:spLocks/>
          </p:cNvSpPr>
          <p:nvPr/>
        </p:nvSpPr>
        <p:spPr>
          <a:xfrm>
            <a:off x="838200" y="4828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Presented by </a:t>
            </a:r>
            <a:r>
              <a:rPr lang="en-US" altLang="ko-KR" sz="2400" dirty="0" err="1" smtClean="0"/>
              <a:t>Yoonsung</a:t>
            </a:r>
            <a:r>
              <a:rPr lang="en-US" altLang="ko-KR" sz="2400" dirty="0" smtClean="0"/>
              <a:t> Kim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82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Asynchronous RL Framework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6" y="1536216"/>
            <a:ext cx="7658100" cy="5057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800" y="1881554"/>
            <a:ext cx="6312877" cy="39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8470" y="1863970"/>
            <a:ext cx="17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Shared model, 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Each agent model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7670" y="2854242"/>
            <a:ext cx="4402016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83088" y="2808632"/>
            <a:ext cx="17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Synchronize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7669" y="5055248"/>
            <a:ext cx="6011007" cy="1240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1388" y="5373001"/>
            <a:ext cx="162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Update 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shared model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4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Results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8" y="1968378"/>
            <a:ext cx="11534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2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Results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0" y="2312743"/>
            <a:ext cx="579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Conclusion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6" y="1410414"/>
            <a:ext cx="10955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Stable training is possible with both value-based and policy-based methods, off-policy as well as on-policy methods, and in discrete as well as continuous domains.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Using parallel actor-learners to update a shared model had a stabilizing effect.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Surpassed the SOTA in half the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30613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introduction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6" y="1410414"/>
            <a:ext cx="10955867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Lightweight framework for deep reinforcement learning (no need for experience replay memory)</a:t>
            </a:r>
            <a:endParaRPr lang="en-US" altLang="ko-KR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SOTA on Atari with half training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Enables on-policy algorithms(</a:t>
            </a:r>
            <a:r>
              <a:rPr lang="en-US" altLang="ko-KR" sz="2400" dirty="0" err="1" smtClean="0">
                <a:latin typeface="+mn-ea"/>
              </a:rPr>
              <a:t>Sarsa</a:t>
            </a:r>
            <a:r>
              <a:rPr lang="en-US" altLang="ko-KR" sz="2400" dirty="0" smtClean="0">
                <a:latin typeface="+mn-ea"/>
              </a:rPr>
              <a:t>, actor-critic) as well as </a:t>
            </a:r>
            <a:r>
              <a:rPr lang="en-US" altLang="ko-KR" sz="2400" dirty="0">
                <a:latin typeface="+mn-ea"/>
              </a:rPr>
              <a:t>o</a:t>
            </a:r>
            <a:r>
              <a:rPr lang="en-US" altLang="ko-KR" sz="2400" dirty="0" smtClean="0">
                <a:latin typeface="+mn-ea"/>
              </a:rPr>
              <a:t>ff-policy algorithms(Q-learning)</a:t>
            </a:r>
          </a:p>
        </p:txBody>
      </p:sp>
    </p:spTree>
    <p:extLst>
      <p:ext uri="{BB962C8B-B14F-4D97-AF65-F5344CB8AC3E}">
        <p14:creationId xmlns:p14="http://schemas.microsoft.com/office/powerpoint/2010/main" val="38940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Definitions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667639" y="2992821"/>
                <a:ext cx="10698353" cy="2710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 smtClean="0">
                    <a:latin typeface="+mj-lt"/>
                  </a:rPr>
                  <a:t>: environment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action set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+mn-ea"/>
                  </a:rPr>
                  <a:t> : input image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 : reward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,…,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state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>
                    <a:latin typeface="+mn-ea"/>
                  </a:rPr>
                  <a:t> : future discounted return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discount factor,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terminating time)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value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action-value function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+mn-ea"/>
                  </a:rPr>
                  <a:t>: optimal action-value function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" y="2992821"/>
                <a:ext cx="10698353" cy="2710742"/>
              </a:xfrm>
              <a:prstGeom prst="rect">
                <a:avLst/>
              </a:prstGeom>
              <a:blipFill>
                <a:blip r:embed="rId2"/>
                <a:stretch>
                  <a:fillRect l="-399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91439" y="1363409"/>
            <a:ext cx="4300601" cy="1629412"/>
            <a:chOff x="591439" y="1363409"/>
            <a:chExt cx="4300601" cy="1629412"/>
          </a:xfrm>
        </p:grpSpPr>
        <p:pic>
          <p:nvPicPr>
            <p:cNvPr id="1026" name="Picture 2" descr="reinforcement learning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39" y="1363409"/>
              <a:ext cx="4224401" cy="1629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blipFill>
                  <a:blip r:embed="rId4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591439" y="1975968"/>
              <a:ext cx="5393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input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30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4357" y="2089387"/>
                <a:ext cx="7881325" cy="2588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Bellman equation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state encountered after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Drawback : Obtaining a reward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only directly affects the value of the </a:t>
                </a:r>
              </a:p>
              <a:p>
                <a:r>
                  <a:rPr lang="en-US" altLang="ko-KR" dirty="0" smtClean="0"/>
                  <a:t>    state </a:t>
                </a:r>
                <a:r>
                  <a:rPr lang="en-US" altLang="ko-KR" dirty="0"/>
                  <a:t>action pair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that led to the reward -&gt; slow propagation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7" y="2089387"/>
                <a:ext cx="7881325" cy="2588529"/>
              </a:xfrm>
              <a:prstGeom prst="rect">
                <a:avLst/>
              </a:prstGeom>
              <a:blipFill>
                <a:blip r:embed="rId2"/>
                <a:stretch>
                  <a:fillRect l="-542" t="-1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1" y="2517052"/>
            <a:ext cx="4581525" cy="628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One-step Q-Learning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005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06650" y="2013035"/>
                <a:ext cx="8479373" cy="272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Bellman equation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Single reward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directly affects the values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preceding state action pairs.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-&gt; </a:t>
                </a:r>
                <a:r>
                  <a:rPr lang="en-US" altLang="ko-KR" dirty="0"/>
                  <a:t>faster propagation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0" y="2013035"/>
                <a:ext cx="8479373" cy="2724144"/>
              </a:xfrm>
              <a:prstGeom prst="rect">
                <a:avLst/>
              </a:prstGeom>
              <a:blipFill>
                <a:blip r:embed="rId2"/>
                <a:stretch>
                  <a:fillRect l="-503" t="-10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N-step Q-Learning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27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4357" y="2167383"/>
                <a:ext cx="4773230" cy="1286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Directly parameterize the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Gradient ascent 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7" y="2167383"/>
                <a:ext cx="4773230" cy="1286314"/>
              </a:xfrm>
              <a:prstGeom prst="rect">
                <a:avLst/>
              </a:prstGeom>
              <a:blipFill>
                <a:blip r:embed="rId2"/>
                <a:stretch>
                  <a:fillRect l="-894" b="-5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Policy gradient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4357" y="2223041"/>
                <a:ext cx="10025462" cy="375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Use “advantage” term instead of reward in Policy Gradient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“Advantage” term : Represents how good was the action, based on the estimated value of current state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(∙;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the value function estimator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Also updates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Adding entropy </a:t>
                </a:r>
                <a:r>
                  <a:rPr lang="en-US" altLang="ko-KR" dirty="0" smtClean="0"/>
                  <a:t>of </a:t>
                </a:r>
                <a:r>
                  <a:rPr lang="en-US" altLang="ko-KR" dirty="0"/>
                  <a:t>the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 to </a:t>
                </a:r>
                <a:r>
                  <a:rPr lang="en-US" altLang="ko-KR" dirty="0"/>
                  <a:t>the loss encourages </a:t>
                </a:r>
                <a:r>
                  <a:rPr lang="en-US" altLang="ko-KR" dirty="0" smtClean="0"/>
                  <a:t>exploration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7" y="2223041"/>
                <a:ext cx="10025462" cy="3754489"/>
              </a:xfrm>
              <a:prstGeom prst="rect">
                <a:avLst/>
              </a:prstGeom>
              <a:blipFill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Advantage actor-critic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71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Asynchronous RL Framework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6406" y="1443813"/>
            <a:ext cx="100254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Asynchronous actor-learners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Multiple CPU threads on a single machine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Multiple actors-learners running in parallel collect less correlated data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-&gt; no need for experience replay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-&gt; On-policy methods(</a:t>
            </a:r>
            <a:r>
              <a:rPr lang="en-US" altLang="ko-KR" dirty="0" err="1" smtClean="0"/>
              <a:t>Sarsa</a:t>
            </a:r>
            <a:r>
              <a:rPr lang="en-US" altLang="ko-KR" dirty="0" smtClean="0"/>
              <a:t>, actor-critic) are possible</a:t>
            </a:r>
          </a:p>
        </p:txBody>
      </p:sp>
    </p:spTree>
    <p:extLst>
      <p:ext uri="{BB962C8B-B14F-4D97-AF65-F5344CB8AC3E}">
        <p14:creationId xmlns:p14="http://schemas.microsoft.com/office/powerpoint/2010/main" val="332973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Asynchronous RL Framework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6" y="1529715"/>
            <a:ext cx="4752975" cy="489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85" y="1529715"/>
            <a:ext cx="5621433" cy="4895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8746" y="2039815"/>
            <a:ext cx="3859823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9231" y="4730262"/>
            <a:ext cx="2971799" cy="592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9231" y="5322276"/>
            <a:ext cx="3745524" cy="788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53100" y="1793630"/>
            <a:ext cx="3012832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61185" y="3185140"/>
            <a:ext cx="27432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61186" y="4903176"/>
            <a:ext cx="3622430" cy="829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61185" y="5732585"/>
            <a:ext cx="1872761" cy="482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75346" y="2286000"/>
            <a:ext cx="1452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hared models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8303" y="4730262"/>
            <a:ext cx="17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Target update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(Q-learning)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1899" y="5430089"/>
            <a:ext cx="139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shared model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03850" y="1762780"/>
            <a:ext cx="17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Shared models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53101" y="2588496"/>
            <a:ext cx="2634762" cy="140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16462" y="2506725"/>
            <a:ext cx="17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Each agent model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5932" y="3135936"/>
            <a:ext cx="17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Synchronize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4412" y="4948548"/>
            <a:ext cx="1005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Update shared model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3946" y="5791983"/>
            <a:ext cx="145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Target update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(Q-learning)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286</Words>
  <Application>Microsoft Office PowerPoint</Application>
  <PresentationFormat>와이드스크린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Hancom Gothic</vt:lpstr>
      <vt:lpstr>맑은 고딕</vt:lpstr>
      <vt:lpstr>Arial</vt:lpstr>
      <vt:lpstr>Cambria Math</vt:lpstr>
      <vt:lpstr>Office Theme</vt:lpstr>
      <vt:lpstr>Asynchronous Methods for Deep Reinforcement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상현</dc:creator>
  <cp:lastModifiedBy>김 윤성</cp:lastModifiedBy>
  <cp:revision>198</cp:revision>
  <dcterms:created xsi:type="dcterms:W3CDTF">2019-10-10T13:39:56Z</dcterms:created>
  <dcterms:modified xsi:type="dcterms:W3CDTF">2020-01-17T12:50:17Z</dcterms:modified>
</cp:coreProperties>
</file>