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6" r:id="rId3"/>
    <p:sldId id="301" r:id="rId4"/>
    <p:sldId id="309" r:id="rId5"/>
    <p:sldId id="303" r:id="rId6"/>
    <p:sldId id="302" r:id="rId7"/>
    <p:sldId id="305" r:id="rId8"/>
    <p:sldId id="306" r:id="rId9"/>
    <p:sldId id="308" r:id="rId10"/>
    <p:sldId id="307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EB110B1-1116-4ADA-8CF0-5C83627A75D9}">
          <p14:sldIdLst>
            <p14:sldId id="275"/>
            <p14:sldId id="266"/>
            <p14:sldId id="301"/>
            <p14:sldId id="309"/>
            <p14:sldId id="303"/>
            <p14:sldId id="302"/>
            <p14:sldId id="305"/>
            <p14:sldId id="306"/>
            <p14:sldId id="308"/>
            <p14:sldId id="30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29CA-C090-40E1-B5F0-069081E8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7E8EB-DCC6-417F-A7B9-83506AD7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1A98-4F65-4247-8091-0B3A124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078E-348D-400A-9B68-65E14E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F9CA-5070-4BC3-B237-F34AA80B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A357-E8B4-4B12-9F47-F8730FC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FC3D0-006B-4340-9583-B83E524E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ECE-AB65-46E6-8838-591F4B8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EA40-2E98-454E-8BAF-ABFDE431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5A18-8D9B-48D4-A148-29256E1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95D5A-79EE-40DA-BFCF-D0104FA0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3F51-E8CC-4FCE-A8E5-5C633E6E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500C-0B51-4D48-96F2-CFF3115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B950-BA6B-4815-92A7-FBC50FE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4DEB-51FF-44AF-BA59-F751797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A6A-19B2-4AC2-9F70-1A27316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FBAB-7608-470A-BDC5-3CADD731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7871-2365-4E02-BD58-9D33F832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BB6F-2A33-4218-8D50-D9E44E51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663-B9A3-4358-BF87-D564FF7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6D01-532E-4674-9028-B74779F3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B171-67F0-4923-A26F-0A85D7D6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02D0-4697-4229-9350-C8EBA50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D520-83B0-4914-8B17-E3109A4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4FC3-EABC-4EA4-B395-E80EB8D1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5593-B46C-4C72-94F5-4FBE5FBE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3F17-872E-4449-B49F-EE10FBB39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B6E7-C6BB-4C89-A17F-71EF746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6E1BE-D502-4BA1-A41A-7ED825F9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E0D3-CD1F-42C9-8E73-6B678298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3031-2CB1-4244-90D5-FF61DFA8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8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66CE-804A-4286-97B6-6A24125A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B8BC-B426-41D1-88E2-0B588174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866DD-B424-4384-A763-F413D422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AEF0-8F63-4331-93C2-C49F0A2B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D4A9-1F93-4F40-B692-208A7F03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31EA-C72F-4076-AB4D-18E0ABA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6391-B0D2-49DD-86FF-B863607F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D9E12-04AD-48A1-AAC0-D6E44CE3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F21-C510-4F4D-BE8E-19226EB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CC365-247F-44BC-BF0D-E88E5ECC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0E632-19A3-4DFA-AE20-5B2FE554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B687B-A8A1-4A2B-AAC8-FB98297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24FE-F05A-475A-A5C9-11AE04B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9EBD0-C1F1-4B61-B2D1-720E7AF7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143B1-F891-48F2-AC5A-1A946727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2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49D8-140D-4A95-8338-058BDC4D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33B2-96FF-4483-B81D-36AB835D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2029-0353-4A85-A2E7-93E10A2B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8619-9C2B-4295-9195-25AC766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D64-9EF6-40AE-BFF1-AF21C70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46F2-0C77-499D-BC7B-1E538E19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1FC5-D3BC-485F-A5B1-42F6097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BD72-DAF4-4C3E-8B6F-7C05F0DCC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6503-651F-43A1-9289-01BE22A1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1234-00B5-4F42-A2D1-1C7F329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F172-3306-4CD2-B945-2A5F1C55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D6A7-26E9-4A09-97F1-1A583D7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4FDD1-EDBB-4F30-A7A2-6DC6C3DC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3A7B-5E8D-4880-8C40-A49DE9F1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1A85-F01B-498E-9CC0-D490A96B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4939-6178-40D0-BDC1-251BCB0E91A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866D-71E1-4020-A243-4E0AA0041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4DF0-7165-43B7-9159-729EBE92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BE6EA-039E-46B5-BB2F-0015F7E7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75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Mastering the game of Go with deep neural networks and tree search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B663A89-2B3A-4317-B618-CE64D24CFFB4}"/>
              </a:ext>
            </a:extLst>
          </p:cNvPr>
          <p:cNvSpPr txBox="1">
            <a:spLocks/>
          </p:cNvSpPr>
          <p:nvPr/>
        </p:nvSpPr>
        <p:spPr>
          <a:xfrm>
            <a:off x="310243" y="2442411"/>
            <a:ext cx="11462657" cy="206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/>
              <a:t>David Silver, Aja Huang, Chris J. Maddison, Arthur </a:t>
            </a:r>
            <a:r>
              <a:rPr lang="en-US" altLang="ko-KR" sz="2000" dirty="0" err="1" smtClean="0"/>
              <a:t>Guez</a:t>
            </a:r>
            <a:r>
              <a:rPr lang="en-US" altLang="ko-KR" sz="2000" dirty="0" smtClean="0"/>
              <a:t>, Laurent </a:t>
            </a:r>
            <a:r>
              <a:rPr lang="en-US" altLang="ko-KR" sz="2000" dirty="0" err="1" smtClean="0"/>
              <a:t>Sifre</a:t>
            </a:r>
            <a:r>
              <a:rPr lang="en-US" altLang="ko-KR" sz="2000" dirty="0" smtClean="0"/>
              <a:t>, </a:t>
            </a:r>
          </a:p>
          <a:p>
            <a:pPr algn="ctr"/>
            <a:r>
              <a:rPr lang="en-US" altLang="ko-KR" sz="2000" dirty="0" smtClean="0"/>
              <a:t>George van den </a:t>
            </a:r>
            <a:r>
              <a:rPr lang="en-US" altLang="ko-KR" sz="2000" dirty="0" err="1" smtClean="0"/>
              <a:t>Driessche</a:t>
            </a:r>
            <a:r>
              <a:rPr lang="en-US" altLang="ko-KR" sz="2000" dirty="0"/>
              <a:t>, Julian </a:t>
            </a:r>
            <a:r>
              <a:rPr lang="en-US" altLang="ko-KR" sz="2000" dirty="0" err="1" smtClean="0"/>
              <a:t>Schrittwieser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Ioannis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Antonoglou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, Veda </a:t>
            </a:r>
            <a:r>
              <a:rPr lang="en-US" altLang="ko-KR" sz="2000" dirty="0" err="1" smtClean="0"/>
              <a:t>Panneershelvam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Marc </a:t>
            </a:r>
            <a:r>
              <a:rPr lang="en-US" altLang="ko-KR" sz="2000" dirty="0" err="1" smtClean="0"/>
              <a:t>Lanctot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Sander </a:t>
            </a:r>
            <a:r>
              <a:rPr lang="en-US" altLang="ko-KR" sz="2000" dirty="0" err="1" smtClean="0"/>
              <a:t>Dieleman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Dominik </a:t>
            </a:r>
            <a:r>
              <a:rPr lang="en-US" altLang="ko-KR" sz="2000" dirty="0" err="1" smtClean="0"/>
              <a:t>Grewe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John </a:t>
            </a:r>
            <a:r>
              <a:rPr lang="en-US" altLang="ko-KR" sz="2000" dirty="0" err="1" smtClean="0"/>
              <a:t>Nham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Nal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Kalchbrenner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Ilya </a:t>
            </a:r>
            <a:r>
              <a:rPr lang="en-US" altLang="ko-KR" sz="2000" dirty="0" err="1" smtClean="0"/>
              <a:t>Sutskever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Timothy </a:t>
            </a:r>
            <a:r>
              <a:rPr lang="en-US" altLang="ko-KR" sz="2000" dirty="0" err="1" smtClean="0"/>
              <a:t>Lillicrap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Madeleine </a:t>
            </a:r>
            <a:r>
              <a:rPr lang="en-US" altLang="ko-KR" sz="2000" dirty="0" smtClean="0"/>
              <a:t>Leach, </a:t>
            </a:r>
            <a:r>
              <a:rPr lang="en-US" altLang="ko-KR" sz="2000" dirty="0" err="1"/>
              <a:t>Koray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Kavukcuoglu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Google </a:t>
            </a:r>
            <a:r>
              <a:rPr lang="en-US" altLang="ko-KR" sz="2000" dirty="0"/>
              <a:t>DeepMind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smtClean="0"/>
              <a:t>Nature </a:t>
            </a:r>
            <a:r>
              <a:rPr lang="en-US" altLang="ko-KR" sz="2000" dirty="0" smtClean="0"/>
              <a:t>2016</a:t>
            </a: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49AC61-13DC-45DE-B635-DCF5EDE00AE9}"/>
              </a:ext>
            </a:extLst>
          </p:cNvPr>
          <p:cNvSpPr txBox="1">
            <a:spLocks/>
          </p:cNvSpPr>
          <p:nvPr/>
        </p:nvSpPr>
        <p:spPr>
          <a:xfrm>
            <a:off x="838200" y="4828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Presented by </a:t>
            </a:r>
            <a:r>
              <a:rPr lang="en-US" altLang="ko-KR" sz="2400" dirty="0" err="1" smtClean="0"/>
              <a:t>Yoonsung</a:t>
            </a:r>
            <a:r>
              <a:rPr lang="en-US" altLang="ko-KR" sz="2400" dirty="0" smtClean="0"/>
              <a:t> Kim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2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Results</a:t>
            </a:r>
            <a:endParaRPr lang="en-US" altLang="ko-KR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1440839"/>
            <a:ext cx="4114800" cy="4029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408" y="5653454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 for each move : 5s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ale upper bars : 4 handicap stones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10" y="1870563"/>
            <a:ext cx="6372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Conclusion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Reached (beyond) pro-level in Go.(As we know, </a:t>
            </a:r>
            <a:r>
              <a:rPr lang="en-US" altLang="ko-KR" sz="2400" dirty="0" err="1" smtClean="0">
                <a:latin typeface="+mn-ea"/>
              </a:rPr>
              <a:t>AlphaGo</a:t>
            </a:r>
            <a:r>
              <a:rPr lang="en-US" altLang="ko-KR" sz="2400" dirty="0" smtClean="0">
                <a:latin typeface="+mn-ea"/>
              </a:rPr>
              <a:t> won Lee Se-</a:t>
            </a:r>
            <a:r>
              <a:rPr lang="en-US" altLang="ko-KR" sz="2400" dirty="0" err="1" smtClean="0">
                <a:latin typeface="+mn-ea"/>
              </a:rPr>
              <a:t>dol</a:t>
            </a:r>
            <a:r>
              <a:rPr lang="en-US" altLang="ko-KR" sz="2400" dirty="0" smtClean="0">
                <a:latin typeface="+mn-ea"/>
              </a:rPr>
              <a:t>, one of the strongest pro Go player, after publication of this paper)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Introduced a new algorithm that successfully combines Deep </a:t>
            </a:r>
            <a:r>
              <a:rPr lang="en-US" altLang="ko-KR" sz="2400" dirty="0">
                <a:latin typeface="+mn-ea"/>
              </a:rPr>
              <a:t>L</a:t>
            </a:r>
            <a:r>
              <a:rPr lang="en-US" altLang="ko-KR" sz="2400" dirty="0" smtClean="0">
                <a:latin typeface="+mn-ea"/>
              </a:rPr>
              <a:t>earning and Monte Carlo Tree </a:t>
            </a:r>
            <a:r>
              <a:rPr lang="en-US" altLang="ko-KR" sz="2400" dirty="0">
                <a:latin typeface="+mn-ea"/>
              </a:rPr>
              <a:t>S</a:t>
            </a:r>
            <a:r>
              <a:rPr lang="en-US" altLang="ko-KR" sz="2400" dirty="0" smtClean="0">
                <a:latin typeface="+mn-ea"/>
              </a:rPr>
              <a:t>earch.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13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introduction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In the game of Go, search space is extremely large(breadth ~ 250, depth ~ 150), therefore exhaustive search is infeasible.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Effective search space can be reduced by position evaluation and action sampling.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Monte Carlo Tree Search(MCTS) was used for search.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Three deep convolutional neural networks were trained.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supervised learning(SL) policy network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Fast rollout policy network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Reinforcement learning policy network</a:t>
            </a:r>
          </a:p>
        </p:txBody>
      </p:sp>
    </p:spTree>
    <p:extLst>
      <p:ext uri="{BB962C8B-B14F-4D97-AF65-F5344CB8AC3E}">
        <p14:creationId xmlns:p14="http://schemas.microsoft.com/office/powerpoint/2010/main" val="38940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B1B34-D8FF-456E-8FC6-DE3D589535F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472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b="1" dirty="0" smtClean="0">
                    <a:solidFill>
                      <a:schemeClr val="tx1"/>
                    </a:solidFill>
                    <a:latin typeface="Hancom Gothic" panose="02000500000000000000" pitchFamily="2" charset="-127"/>
                    <a:ea typeface="Hancom Gothic" panose="02000500000000000000" pitchFamily="2" charset="-127"/>
                  </a:rPr>
                  <a:t>Supervised learning policy 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  <m:t>𝒑</m:t>
                        </m:r>
                      </m:e>
                      <m:sub>
                        <m:r>
                          <a:rPr lang="ko-KR" altLang="en-US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  <m:t>𝝈</m:t>
                        </m:r>
                      </m:sub>
                    </m:sSub>
                  </m:oMath>
                </a14:m>
                <a:endParaRPr lang="en-US" sz="3000" b="1" dirty="0">
                  <a:solidFill>
                    <a:schemeClr val="tx1"/>
                  </a:solidFill>
                  <a:latin typeface="Hancom Gothic" panose="02000500000000000000" pitchFamily="2" charset="-127"/>
                  <a:ea typeface="Hancom Gothic" panose="02000500000000000000" pitchFamily="2" charset="-127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B1B34-D8FF-456E-8FC6-DE3D58953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047262"/>
              </a:xfrm>
              <a:prstGeom prst="rect">
                <a:avLst/>
              </a:prstGeom>
              <a:blipFill>
                <a:blip r:embed="rId2"/>
                <a:stretch>
                  <a:fillRect l="-1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18066" y="1410414"/>
                <a:ext cx="10955867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Input 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, a simple representation of the board state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, a probability distribution over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>
                    <a:latin typeface="+mn-ea"/>
                  </a:rPr>
                  <a:t>    all legal moves, given state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400" dirty="0" smtClean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Maximize the likelihood of the human move,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>
                    <a:latin typeface="+mn-ea"/>
                  </a:rPr>
                  <a:t>    based on randomly sampled state-action pairs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+mn-ea"/>
                  </a:rPr>
                  <a:t>Rollout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, which is faster but less accurate than SL policy network, was also trained. – only takes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, rather than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for SL policy network.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6" y="1410414"/>
                <a:ext cx="10955867" cy="5170646"/>
              </a:xfrm>
              <a:prstGeom prst="rect">
                <a:avLst/>
              </a:prstGeom>
              <a:blipFill>
                <a:blip r:embed="rId3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33" y="4468323"/>
            <a:ext cx="1952625" cy="752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821" y="1216984"/>
            <a:ext cx="2000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Input features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70" y="1580051"/>
            <a:ext cx="79914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B1B34-D8FF-456E-8FC6-DE3D589535F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472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b="1" dirty="0" smtClean="0">
                    <a:solidFill>
                      <a:schemeClr val="tx1"/>
                    </a:solidFill>
                    <a:latin typeface="Hancom Gothic" panose="02000500000000000000" pitchFamily="2" charset="-127"/>
                    <a:ea typeface="Hancom Gothic" panose="02000500000000000000" pitchFamily="2" charset="-127"/>
                  </a:rPr>
                  <a:t>Reinforcement </a:t>
                </a:r>
                <a:r>
                  <a:rPr lang="en-US" altLang="ko-KR" sz="3000" b="1" dirty="0">
                    <a:solidFill>
                      <a:schemeClr val="tx1"/>
                    </a:solidFill>
                    <a:latin typeface="Hancom Gothic" panose="02000500000000000000" pitchFamily="2" charset="-127"/>
                    <a:ea typeface="Hancom Gothic" panose="02000500000000000000" pitchFamily="2" charset="-127"/>
                  </a:rPr>
                  <a:t>Learning policy 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  <m:t>𝒑</m:t>
                        </m:r>
                      </m:e>
                      <m:sub>
                        <m:r>
                          <a:rPr lang="ko-KR" alt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  <m:t>𝝆</m:t>
                        </m:r>
                      </m:sub>
                    </m:sSub>
                  </m:oMath>
                </a14:m>
                <a:endParaRPr lang="en-US" altLang="ko-KR" sz="3000" b="1" dirty="0">
                  <a:solidFill>
                    <a:schemeClr val="tx1"/>
                  </a:solidFill>
                  <a:latin typeface="Hancom Gothic" panose="02000500000000000000" pitchFamily="2" charset="-127"/>
                  <a:ea typeface="Hancom Gothic" panose="02000500000000000000" pitchFamily="2" charset="-127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B1B34-D8FF-456E-8FC6-DE3D58953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047262"/>
              </a:xfrm>
              <a:prstGeom prst="rect">
                <a:avLst/>
              </a:prstGeom>
              <a:blipFill>
                <a:blip r:embed="rId2"/>
                <a:stretch>
                  <a:fillRect l="-1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18066" y="1410414"/>
                <a:ext cx="10955867" cy="5127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Same architecture with the SL Policy Network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weights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 are initialized to the same value with SL policy,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Train through self-play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+mn-ea"/>
                  </a:rPr>
                  <a:t> and a randomly selected previous iteration of the policy network. Maximize expected outcome.</a:t>
                </a:r>
              </a:p>
              <a:p>
                <a:pPr lvl="6">
                  <a:lnSpc>
                    <a:spcPct val="150000"/>
                  </a:lnSpc>
                </a:pPr>
                <a:r>
                  <a:rPr lang="en-US" altLang="ko-KR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+mn-ea"/>
                  </a:rPr>
                  <a:t> : +1 for winning, -1 for losing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 smtClean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80% </a:t>
                </a:r>
                <a:r>
                  <a:rPr lang="en-US" altLang="ko-KR" sz="2400" dirty="0" err="1" smtClean="0">
                    <a:latin typeface="+mn-ea"/>
                  </a:rPr>
                  <a:t>winrate</a:t>
                </a:r>
                <a:r>
                  <a:rPr lang="en-US" altLang="ko-KR" sz="2400" dirty="0" smtClean="0">
                    <a:latin typeface="+mn-ea"/>
                  </a:rPr>
                  <a:t> against SL policy network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85% </a:t>
                </a:r>
                <a:r>
                  <a:rPr lang="en-US" altLang="ko-KR" sz="2400" dirty="0" err="1" smtClean="0">
                    <a:latin typeface="+mn-ea"/>
                  </a:rPr>
                  <a:t>winrate</a:t>
                </a:r>
                <a:r>
                  <a:rPr lang="en-US" altLang="ko-KR" sz="2400" dirty="0" smtClean="0">
                    <a:latin typeface="+mn-ea"/>
                  </a:rPr>
                  <a:t> against </a:t>
                </a:r>
                <a:r>
                  <a:rPr lang="en-US" altLang="ko-KR" sz="2400" dirty="0" err="1" smtClean="0">
                    <a:latin typeface="+mn-ea"/>
                  </a:rPr>
                  <a:t>Pachi</a:t>
                </a:r>
                <a:r>
                  <a:rPr lang="en-US" altLang="ko-KR" sz="2400" dirty="0" smtClean="0">
                    <a:latin typeface="+mn-ea"/>
                  </a:rPr>
                  <a:t>, a Go program ranked at 2 amateur </a:t>
                </a:r>
                <a:r>
                  <a:rPr lang="en-US" altLang="ko-KR" sz="2400" dirty="0" err="1" smtClean="0">
                    <a:latin typeface="+mn-ea"/>
                  </a:rPr>
                  <a:t>dan</a:t>
                </a:r>
                <a:r>
                  <a:rPr lang="en-US" altLang="ko-KR" sz="2400" dirty="0" smtClean="0">
                    <a:latin typeface="+mn-ea"/>
                  </a:rPr>
                  <a:t> on KGS.</a:t>
                </a:r>
                <a:endParaRPr lang="en-US" altLang="ko-KR" sz="24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6" y="1410414"/>
                <a:ext cx="10955867" cy="5127686"/>
              </a:xfrm>
              <a:prstGeom prst="rect">
                <a:avLst/>
              </a:prstGeom>
              <a:blipFill>
                <a:blip r:embed="rId3"/>
                <a:stretch>
                  <a:fillRect l="-723" r="-556" b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14" y="3928090"/>
            <a:ext cx="21526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0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B1B34-D8FF-456E-8FC6-DE3D589535F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472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b="1" dirty="0">
                    <a:solidFill>
                      <a:schemeClr val="tx1"/>
                    </a:solidFill>
                    <a:latin typeface="Hancom Gothic" panose="02000500000000000000" pitchFamily="2" charset="-127"/>
                    <a:ea typeface="Hancom Gothic" panose="02000500000000000000" pitchFamily="2" charset="-127"/>
                  </a:rPr>
                  <a:t>Value 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  <m:t>𝒗</m:t>
                        </m:r>
                      </m:e>
                      <m:sub>
                        <m:r>
                          <a:rPr lang="ko-KR" alt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ancom Gothic" panose="02000500000000000000" pitchFamily="2" charset="-127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ko-KR" sz="3000" b="1" dirty="0">
                    <a:solidFill>
                      <a:schemeClr val="tx1"/>
                    </a:solidFill>
                    <a:latin typeface="Hancom Gothic" panose="02000500000000000000" pitchFamily="2" charset="-127"/>
                    <a:ea typeface="Hancom Gothic" panose="02000500000000000000" pitchFamily="2" charset="-127"/>
                  </a:rPr>
                  <a:t> </a:t>
                </a: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B1B34-D8FF-456E-8FC6-DE3D58953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047262"/>
              </a:xfrm>
              <a:prstGeom prst="rect">
                <a:avLst/>
              </a:prstGeom>
              <a:blipFill>
                <a:blip r:embed="rId2"/>
                <a:stretch>
                  <a:fillRect l="-1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18066" y="1410414"/>
                <a:ext cx="1095586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Input 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, a simple representation of the board state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+mn-ea"/>
                  </a:rPr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, an </a:t>
                </a:r>
                <a:r>
                  <a:rPr lang="en-US" altLang="ko-KR" sz="2400" dirty="0" err="1" smtClean="0">
                    <a:latin typeface="+mn-ea"/>
                  </a:rPr>
                  <a:t>approximator</a:t>
                </a:r>
                <a:r>
                  <a:rPr lang="en-US" altLang="ko-KR" sz="2400" dirty="0" smtClean="0">
                    <a:latin typeface="+mn-ea"/>
                  </a:rPr>
                  <a:t> for the optimal value function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+mn-ea"/>
                  </a:rPr>
                  <a:t>Trained by regression on state-outcome </a:t>
                </a:r>
                <a:r>
                  <a:rPr lang="en-US" altLang="ko-KR" sz="2400" dirty="0" err="1" smtClean="0">
                    <a:latin typeface="+mn-ea"/>
                  </a:rPr>
                  <a:t>paris</a:t>
                </a:r>
                <a:r>
                  <a:rPr lang="en-US" altLang="ko-KR" sz="24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400" dirty="0" smtClean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+mn-ea"/>
                  </a:rPr>
                  <a:t>Data was sampled from separated self-play games, </a:t>
                </a:r>
                <a:endParaRPr lang="en-US" altLang="ko-KR" sz="2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   in </a:t>
                </a:r>
                <a:r>
                  <a:rPr lang="en-US" altLang="ko-KR" sz="2400" dirty="0">
                    <a:latin typeface="+mn-ea"/>
                  </a:rPr>
                  <a:t>order to mitigate data correlation problem.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6" y="1410414"/>
                <a:ext cx="10955867" cy="3416320"/>
              </a:xfrm>
              <a:prstGeom prst="rect">
                <a:avLst/>
              </a:prstGeom>
              <a:blipFill>
                <a:blip r:embed="rId3"/>
                <a:stretch>
                  <a:fillRect l="-723" b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59" y="3216830"/>
            <a:ext cx="2771775" cy="40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214" y="1540429"/>
            <a:ext cx="19621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Training pipeline </a:t>
            </a:r>
            <a:endParaRPr lang="en-US" altLang="ko-KR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3" y="1494326"/>
            <a:ext cx="7258050" cy="4238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06508" y="1643795"/>
                <a:ext cx="4009292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using human expert moves data</a:t>
                </a: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gain more data by playing against previous versions of the policy network.</a:t>
                </a: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by regression to predict the expected outcome.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08" y="1643795"/>
                <a:ext cx="4009292" cy="3188693"/>
              </a:xfrm>
              <a:prstGeom prst="rect">
                <a:avLst/>
              </a:prstGeom>
              <a:blipFill>
                <a:blip r:embed="rId3"/>
                <a:stretch>
                  <a:fillRect l="-1672" t="-1912" r="-1976" b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Monte Carlo Tree Search(MCTS)</a:t>
            </a:r>
            <a:endParaRPr lang="en-US" altLang="ko-KR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5180" y="4296827"/>
                <a:ext cx="12056820" cy="23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Each edge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of the search tree stores an action value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visit count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and prior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b="1" dirty="0" smtClean="0"/>
                  <a:t>a. </a:t>
                </a:r>
                <a:r>
                  <a:rPr lang="en-US" altLang="ko-KR" dirty="0" smtClean="0"/>
                  <a:t>Simulate by selecting the edge which maximizes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1" dirty="0" smtClean="0"/>
              </a:p>
              <a:p>
                <a:r>
                  <a:rPr lang="en-US" altLang="ko-KR" b="1" dirty="0" smtClean="0"/>
                  <a:t>b. </a:t>
                </a:r>
                <a:r>
                  <a:rPr lang="en-US" altLang="ko-KR" dirty="0" smtClean="0"/>
                  <a:t>The leaf node may be expanded.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 </a:t>
                </a:r>
                <a:r>
                  <a:rPr lang="en-US" altLang="ko-KR" dirty="0" smtClean="0"/>
                  <a:t>processes the new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 smtClean="0"/>
                  <a:t> </a:t>
                </a:r>
                <a:r>
                  <a:rPr lang="en-US" altLang="ko-KR" dirty="0" smtClean="0"/>
                  <a:t>is set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b="1" dirty="0" smtClean="0"/>
                  <a:t>c. </a:t>
                </a:r>
                <a:r>
                  <a:rPr lang="en-US" altLang="ko-KR" dirty="0" smtClean="0"/>
                  <a:t>Simulate until the end of game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 smtClean="0"/>
                  <a:t>. Leaf node is evaluated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b="1" dirty="0" smtClean="0"/>
                  <a:t>d.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updated for all traversed edges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: leaf node from the </a:t>
                </a:r>
                <a:r>
                  <a:rPr lang="en-US" altLang="ko-KR" dirty="0" err="1" smtClean="0"/>
                  <a:t>i-th</a:t>
                </a:r>
                <a:r>
                  <a:rPr lang="en-US" altLang="ko-KR" dirty="0" smtClean="0"/>
                  <a:t> simulation,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dirty="0" smtClean="0"/>
                  <a:t>: whether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was traversed during the </a:t>
                </a:r>
                <a:r>
                  <a:rPr lang="en-US" altLang="ko-KR" dirty="0" err="1" smtClean="0"/>
                  <a:t>i-th</a:t>
                </a:r>
                <a:r>
                  <a:rPr lang="en-US" altLang="ko-KR" dirty="0" smtClean="0"/>
                  <a:t> simulation)</a:t>
                </a:r>
              </a:p>
              <a:p>
                <a:r>
                  <a:rPr lang="en-US" altLang="ko-KR" dirty="0" smtClean="0"/>
                  <a:t>After search completes, most visited move from the root position will be chosen.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" y="4296827"/>
                <a:ext cx="12056820" cy="2361993"/>
              </a:xfrm>
              <a:prstGeom prst="rect">
                <a:avLst/>
              </a:prstGeom>
              <a:blipFill>
                <a:blip r:embed="rId2"/>
                <a:stretch>
                  <a:fillRect l="-404" t="-1550" r="-152" b="-3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79" y="1328738"/>
            <a:ext cx="8798536" cy="29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3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How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AlphaGo</a:t>
            </a:r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 selected its moves </a:t>
            </a:r>
            <a:endParaRPr lang="en-US" altLang="ko-KR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265647"/>
            <a:ext cx="8631848" cy="55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331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Hancom Gothic</vt:lpstr>
      <vt:lpstr>맑은 고딕</vt:lpstr>
      <vt:lpstr>Arial</vt:lpstr>
      <vt:lpstr>Cambria Math</vt:lpstr>
      <vt:lpstr>Office Theme</vt:lpstr>
      <vt:lpstr>Mastering the game of Go with deep neural networks and tree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상현</dc:creator>
  <cp:lastModifiedBy>김 윤성</cp:lastModifiedBy>
  <cp:revision>231</cp:revision>
  <dcterms:created xsi:type="dcterms:W3CDTF">2019-10-10T13:39:56Z</dcterms:created>
  <dcterms:modified xsi:type="dcterms:W3CDTF">2020-02-03T12:10:38Z</dcterms:modified>
</cp:coreProperties>
</file>