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6" r:id="rId3"/>
    <p:sldId id="282" r:id="rId4"/>
    <p:sldId id="283" r:id="rId5"/>
    <p:sldId id="285" r:id="rId6"/>
    <p:sldId id="286" r:id="rId7"/>
    <p:sldId id="288" r:id="rId8"/>
    <p:sldId id="291" r:id="rId9"/>
    <p:sldId id="292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EB110B1-1116-4ADA-8CF0-5C83627A75D9}">
          <p14:sldIdLst>
            <p14:sldId id="275"/>
            <p14:sldId id="266"/>
            <p14:sldId id="282"/>
            <p14:sldId id="283"/>
            <p14:sldId id="285"/>
            <p14:sldId id="286"/>
            <p14:sldId id="288"/>
            <p14:sldId id="291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29CA-C090-40E1-B5F0-069081E8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7E8EB-DCC6-417F-A7B9-83506AD7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1A98-4F65-4247-8091-0B3A124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078E-348D-400A-9B68-65E14E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F9CA-5070-4BC3-B237-F34AA80B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A357-E8B4-4B12-9F47-F8730FC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FC3D0-006B-4340-9583-B83E524E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ECE-AB65-46E6-8838-591F4B8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EA40-2E98-454E-8BAF-ABFDE431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5A18-8D9B-48D4-A148-29256E1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95D5A-79EE-40DA-BFCF-D0104FA0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3F51-E8CC-4FCE-A8E5-5C633E6E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500C-0B51-4D48-96F2-CFF3115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B950-BA6B-4815-92A7-FBC50FE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4DEB-51FF-44AF-BA59-F751797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A6A-19B2-4AC2-9F70-1A27316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FBAB-7608-470A-BDC5-3CADD731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7871-2365-4E02-BD58-9D33F832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BB6F-2A33-4218-8D50-D9E44E51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663-B9A3-4358-BF87-D564FF7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6D01-532E-4674-9028-B74779F3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B171-67F0-4923-A26F-0A85D7D6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02D0-4697-4229-9350-C8EBA50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D520-83B0-4914-8B17-E3109A4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4FC3-EABC-4EA4-B395-E80EB8D1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5593-B46C-4C72-94F5-4FBE5FBE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3F17-872E-4449-B49F-EE10FBB39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B6E7-C6BB-4C89-A17F-71EF746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6E1BE-D502-4BA1-A41A-7ED825F9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E0D3-CD1F-42C9-8E73-6B678298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3031-2CB1-4244-90D5-FF61DFA8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8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66CE-804A-4286-97B6-6A24125A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B8BC-B426-41D1-88E2-0B588174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866DD-B424-4384-A763-F413D422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AEF0-8F63-4331-93C2-C49F0A2B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D4A9-1F93-4F40-B692-208A7F03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31EA-C72F-4076-AB4D-18E0ABA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6391-B0D2-49DD-86FF-B863607F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D9E12-04AD-48A1-AAC0-D6E44CE3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F21-C510-4F4D-BE8E-19226EB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CC365-247F-44BC-BF0D-E88E5ECC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0E632-19A3-4DFA-AE20-5B2FE554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B687B-A8A1-4A2B-AAC8-FB98297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24FE-F05A-475A-A5C9-11AE04B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9EBD0-C1F1-4B61-B2D1-720E7AF7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143B1-F891-48F2-AC5A-1A946727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2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49D8-140D-4A95-8338-058BDC4D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33B2-96FF-4483-B81D-36AB835D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2029-0353-4A85-A2E7-93E10A2B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8619-9C2B-4295-9195-25AC766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D64-9EF6-40AE-BFF1-AF21C70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46F2-0C77-499D-BC7B-1E538E19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1FC5-D3BC-485F-A5B1-42F6097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BD72-DAF4-4C3E-8B6F-7C05F0DCC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6503-651F-43A1-9289-01BE22A1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1234-00B5-4F42-A2D1-1C7F329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F172-3306-4CD2-B945-2A5F1C55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D6A7-26E9-4A09-97F1-1A583D7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4FDD1-EDBB-4F30-A7A2-6DC6C3DC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3A7B-5E8D-4880-8C40-A49DE9F1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1A85-F01B-498E-9CC0-D490A96B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4939-6178-40D0-BDC1-251BCB0E91A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866D-71E1-4020-A243-4E0AA0041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4DF0-7165-43B7-9159-729EBE92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BE6EA-039E-46B5-BB2F-0015F7E7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75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Playing Atari with Deep Reinforcement Learning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B663A89-2B3A-4317-B618-CE64D24CFFB4}"/>
              </a:ext>
            </a:extLst>
          </p:cNvPr>
          <p:cNvSpPr txBox="1">
            <a:spLocks/>
          </p:cNvSpPr>
          <p:nvPr/>
        </p:nvSpPr>
        <p:spPr>
          <a:xfrm>
            <a:off x="838200" y="2219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err="1"/>
              <a:t>Volodymyr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Mnih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Koray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Kavukcuoglu</a:t>
            </a:r>
            <a:r>
              <a:rPr lang="en-US" altLang="ko-KR" sz="2000" dirty="0" smtClean="0"/>
              <a:t>, David Silver, Alex Graves, </a:t>
            </a:r>
            <a:r>
              <a:rPr lang="en-US" altLang="ko-KR" sz="2000" dirty="0" err="1" smtClean="0"/>
              <a:t>Ioannis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Antonoglou</a:t>
            </a:r>
            <a:r>
              <a:rPr lang="en-US" altLang="ko-KR" sz="2000" dirty="0" smtClean="0"/>
              <a:t>,</a:t>
            </a:r>
          </a:p>
          <a:p>
            <a:pPr algn="ctr"/>
            <a:r>
              <a:rPr lang="en-US" altLang="ko-KR" sz="2000" dirty="0" err="1" smtClean="0"/>
              <a:t>Daan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Wierstra</a:t>
            </a:r>
            <a:r>
              <a:rPr lang="en-US" altLang="ko-KR" sz="2000" dirty="0" smtClean="0"/>
              <a:t>, Martin </a:t>
            </a:r>
            <a:r>
              <a:rPr lang="en-US" altLang="ko-KR" sz="2000" dirty="0" err="1" smtClean="0"/>
              <a:t>Riedmiller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algn="ctr"/>
            <a:r>
              <a:rPr lang="en-US" altLang="ko-KR" sz="2000" dirty="0"/>
              <a:t>Google DeepMind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NIPS </a:t>
            </a:r>
            <a:r>
              <a:rPr lang="en-US" altLang="ko-KR" sz="2000" dirty="0" smtClean="0"/>
              <a:t>2013</a:t>
            </a: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49AC61-13DC-45DE-B635-DCF5EDE00AE9}"/>
              </a:ext>
            </a:extLst>
          </p:cNvPr>
          <p:cNvSpPr txBox="1">
            <a:spLocks/>
          </p:cNvSpPr>
          <p:nvPr/>
        </p:nvSpPr>
        <p:spPr>
          <a:xfrm>
            <a:off x="838200" y="4828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Presented by </a:t>
            </a:r>
            <a:r>
              <a:rPr lang="en-US" altLang="ko-KR" sz="2400" dirty="0" err="1" smtClean="0"/>
              <a:t>Yoonsung</a:t>
            </a:r>
            <a:r>
              <a:rPr lang="en-US" altLang="ko-KR" sz="2400" dirty="0" smtClean="0"/>
              <a:t> Kim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2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experiments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4" y="3361752"/>
            <a:ext cx="7534275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4" y="1528232"/>
            <a:ext cx="7458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introduction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First deep learning model to successfully learn control policies directly from high-dimensional sensory input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Model is a CNN network whose input is raw pixels and whose output is a value function estimating future rewards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Learning Algorithm : Q-learning[1], SGD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6604" y="5103581"/>
            <a:ext cx="3767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[1] Christopher JCH Watkins and Peter Dayan. Q-learning. Machine learning, 8(3-4):279–292, 1992.</a:t>
            </a:r>
            <a:endParaRPr lang="ko-KR" altLang="en-US" sz="1400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5" y="3573813"/>
            <a:ext cx="10955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Challenges is RL: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Reward is sparse, noisy and delayed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Highly correlated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Data distribution changes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0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Definitions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67639" y="2992821"/>
                <a:ext cx="10698353" cy="2089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 smtClean="0">
                    <a:latin typeface="+mj-lt"/>
                  </a:rPr>
                  <a:t>: environment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action set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+mn-ea"/>
                  </a:rPr>
                  <a:t> : input image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 : reward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state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>
                    <a:latin typeface="+mn-ea"/>
                  </a:rPr>
                  <a:t> : future discounted return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discount factor,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terminating time)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optimal action-value function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" y="2992821"/>
                <a:ext cx="10698353" cy="2089931"/>
              </a:xfrm>
              <a:prstGeom prst="rect">
                <a:avLst/>
              </a:prstGeom>
              <a:blipFill>
                <a:blip r:embed="rId2"/>
                <a:stretch>
                  <a:fillRect l="-399" t="-1749" b="-18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91439" y="1363409"/>
            <a:ext cx="4300601" cy="1629412"/>
            <a:chOff x="591439" y="1363409"/>
            <a:chExt cx="4300601" cy="1629412"/>
          </a:xfrm>
        </p:grpSpPr>
        <p:pic>
          <p:nvPicPr>
            <p:cNvPr id="1026" name="Picture 2" descr="reinforcement learning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39" y="1363409"/>
              <a:ext cx="4224401" cy="162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91439" y="1975968"/>
              <a:ext cx="5393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30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Bellman equation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67639" y="2992821"/>
                <a:ext cx="10698353" cy="929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 smtClean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+mn-ea"/>
                  </a:rPr>
                  <a:t>Conversely,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ea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+mn-ea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+mn-ea"/>
                  </a:rPr>
                  <a:t>Problem </a:t>
                </a:r>
                <a:r>
                  <a:rPr lang="en-US" altLang="ko-KR" dirty="0" smtClean="0">
                    <a:latin typeface="+mn-ea"/>
                  </a:rPr>
                  <a:t>reduces to</a:t>
                </a:r>
                <a:r>
                  <a:rPr lang="en-US" altLang="ko-KR" dirty="0" smtClean="0">
                    <a:latin typeface="+mn-ea"/>
                  </a:rPr>
                  <a:t>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which satisfies Bellman equation</a:t>
                </a:r>
                <a:endParaRPr lang="en-US" altLang="ko-KR" dirty="0" smtClean="0">
                  <a:latin typeface="+mn-ea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" y="2992821"/>
                <a:ext cx="10698353" cy="929742"/>
              </a:xfrm>
              <a:prstGeom prst="rect">
                <a:avLst/>
              </a:prstGeom>
              <a:blipFill>
                <a:blip r:embed="rId2"/>
                <a:stretch>
                  <a:fillRect l="-399" t="-1316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591439" y="1363409"/>
            <a:ext cx="4300601" cy="1629412"/>
            <a:chOff x="591439" y="1363409"/>
            <a:chExt cx="4300601" cy="1629412"/>
          </a:xfrm>
        </p:grpSpPr>
        <p:pic>
          <p:nvPicPr>
            <p:cNvPr id="1026" name="Picture 2" descr="reinforcement learning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39" y="1363409"/>
              <a:ext cx="4224401" cy="162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91439" y="1975968"/>
              <a:ext cx="5393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859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Q-learning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335088" y="2247744"/>
                <a:ext cx="10698353" cy="926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dirty="0" smtClean="0">
                    <a:latin typeface="Cambria Math" panose="02040503050406030204" pitchFamily="18" charset="0"/>
                  </a:rPr>
                  <a:t>Q-learning : iterative update using Bellman equation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b="0" dirty="0" smtClean="0"/>
                  <a:t>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 smtClean="0">
                  <a:latin typeface="+mn-ea"/>
                </a:endParaRPr>
              </a:p>
              <a:p>
                <a:pPr/>
                <a:r>
                  <a:rPr lang="en-US" altLang="ko-KR" b="0" dirty="0" smtClean="0">
                    <a:latin typeface="+mn-ea"/>
                  </a:rPr>
                  <a:t>-&gt; Totally impractical : Q is estimated separately for every pair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>
                  <a:latin typeface="+mn-ea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" y="2247744"/>
                <a:ext cx="10698353" cy="926536"/>
              </a:xfrm>
              <a:prstGeom prst="rect">
                <a:avLst/>
              </a:prstGeom>
              <a:blipFill>
                <a:blip r:embed="rId2"/>
                <a:stretch>
                  <a:fillRect l="-513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5088" y="1461234"/>
                <a:ext cx="6482800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Bellman 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" y="1461234"/>
                <a:ext cx="6482800" cy="372538"/>
              </a:xfrm>
              <a:prstGeom prst="rect">
                <a:avLst/>
              </a:prstGeom>
              <a:blipFill>
                <a:blip r:embed="rId3"/>
                <a:stretch>
                  <a:fillRect l="-847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0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Deep Q-learning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335088" y="2247744"/>
                <a:ext cx="10698353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dirty="0" smtClean="0">
                    <a:latin typeface="Cambria Math" panose="02040503050406030204" pitchFamily="18" charset="0"/>
                  </a:rPr>
                  <a:t>Deep Q-learning : Using nonlinear </a:t>
                </a:r>
                <a:r>
                  <a:rPr lang="en-US" altLang="ko-KR" dirty="0" err="1" smtClean="0">
                    <a:latin typeface="Cambria Math" panose="02040503050406030204" pitchFamily="18" charset="0"/>
                  </a:rPr>
                  <a:t>approximator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(neural network)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to estimate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 smtClean="0">
                    <a:latin typeface="Cambria Math" panose="02040503050406030204" pitchFamily="18" charset="0"/>
                  </a:rPr>
                  <a:t>Idea : to minimize difference between left-hand side and right-hand side in Bellman Equation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Loss function</a:t>
                </a:r>
              </a:p>
              <a:p>
                <a:pPr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 smtClean="0">
                    <a:latin typeface="Cambria Math" panose="02040503050406030204" pitchFamily="18" charset="0"/>
                  </a:rPr>
                  <a:t>Where 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 smtClean="0">
                    <a:latin typeface="Cambria Math" panose="02040503050406030204" pitchFamily="18" charset="0"/>
                  </a:rPr>
                  <a:t>-&gt; </a:t>
                </a:r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" y="2247744"/>
                <a:ext cx="10698353" cy="2031325"/>
              </a:xfrm>
              <a:prstGeom prst="rect">
                <a:avLst/>
              </a:prstGeom>
              <a:blipFill>
                <a:blip r:embed="rId2"/>
                <a:stretch>
                  <a:fillRect l="-513" t="-2102" b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5088" y="1461234"/>
                <a:ext cx="6482800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Bellman 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" y="1461234"/>
                <a:ext cx="6482800" cy="372538"/>
              </a:xfrm>
              <a:prstGeom prst="rect">
                <a:avLst/>
              </a:prstGeom>
              <a:blipFill>
                <a:blip r:embed="rId3"/>
                <a:stretch>
                  <a:fillRect l="-847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10" y="2944464"/>
            <a:ext cx="3162300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557" y="3561445"/>
            <a:ext cx="3514725" cy="238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74" y="3828447"/>
            <a:ext cx="6819900" cy="50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5088" y="4928616"/>
                <a:ext cx="8882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Model-free : doesn’t estimate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endParaRPr lang="en-US" altLang="ko-KR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Off-policy : use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 smtClean="0"/>
                  <a:t>-greedy strategy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" y="4928616"/>
                <a:ext cx="8882064" cy="646331"/>
              </a:xfrm>
              <a:prstGeom prst="rect">
                <a:avLst/>
              </a:prstGeom>
              <a:blipFill>
                <a:blip r:embed="rId7"/>
                <a:stretch>
                  <a:fillRect l="-618" t="-5660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2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Experience replay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335088" y="1461234"/>
                <a:ext cx="83224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Store agent’s experiences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) in a dataset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ko-KR" dirty="0" smtClean="0"/>
                  <a:t> while playing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</a:t>
                </a:r>
                <a:r>
                  <a:rPr lang="en-US" altLang="ko-KR" dirty="0" smtClean="0"/>
                  <a:t>ample fixed number of experiences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data, while </a:t>
                </a:r>
                <a:r>
                  <a:rPr lang="en-US" altLang="ko-KR" dirty="0" err="1" smtClean="0"/>
                  <a:t>trainingc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88" y="1461234"/>
                <a:ext cx="8322471" cy="646331"/>
              </a:xfrm>
              <a:prstGeom prst="rect">
                <a:avLst/>
              </a:prstGeom>
              <a:blipFill>
                <a:blip r:embed="rId2"/>
                <a:stretch>
                  <a:fillRect l="-51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335088" y="2521537"/>
            <a:ext cx="76544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Advantages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step of experience is potentially used in many weight updates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Fixed problem of strong correlations between consecutive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Prevented training samples being dominated by one-sided samples</a:t>
            </a:r>
          </a:p>
        </p:txBody>
      </p:sp>
    </p:spTree>
    <p:extLst>
      <p:ext uri="{BB962C8B-B14F-4D97-AF65-F5344CB8AC3E}">
        <p14:creationId xmlns:p14="http://schemas.microsoft.com/office/powerpoint/2010/main" val="6420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experiments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048" y="1307592"/>
            <a:ext cx="64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Network architecture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232" y="2048256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6584" y="2048256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660" y="3313758"/>
            <a:ext cx="95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Gray-scale, Down-sampling, Cropping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56532" y="2660903"/>
            <a:ext cx="254508" cy="634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24" idx="3"/>
            <a:endCxn id="13" idx="1"/>
          </p:cNvCxnSpPr>
          <p:nvPr/>
        </p:nvCxnSpPr>
        <p:spPr>
          <a:xfrm flipV="1">
            <a:off x="3505200" y="2978187"/>
            <a:ext cx="751332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87168" y="2163109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02992" y="2297221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18816" y="2449621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9056" y="2182368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880" y="2316480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60704" y="2450592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4880" y="3614404"/>
            <a:ext cx="78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Last 4 frames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27" idx="3"/>
            <a:endCxn id="24" idx="1"/>
          </p:cNvCxnSpPr>
          <p:nvPr/>
        </p:nvCxnSpPr>
        <p:spPr>
          <a:xfrm flipV="1">
            <a:off x="1847088" y="2979973"/>
            <a:ext cx="871728" cy="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10356" y="3067025"/>
            <a:ext cx="8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Conv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13" idx="3"/>
            <a:endCxn id="42" idx="1"/>
          </p:cNvCxnSpPr>
          <p:nvPr/>
        </p:nvCxnSpPr>
        <p:spPr>
          <a:xfrm>
            <a:off x="4511040" y="2978187"/>
            <a:ext cx="694944" cy="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05984" y="2761488"/>
            <a:ext cx="295656" cy="444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81906" y="3018471"/>
            <a:ext cx="55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Conv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42" idx="3"/>
            <a:endCxn id="61" idx="1"/>
          </p:cNvCxnSpPr>
          <p:nvPr/>
        </p:nvCxnSpPr>
        <p:spPr>
          <a:xfrm>
            <a:off x="5501640" y="2983507"/>
            <a:ext cx="399288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900928" y="2764536"/>
            <a:ext cx="295656" cy="444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34406" y="3049688"/>
            <a:ext cx="36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fc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6757416" y="1896118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1896118"/>
                <a:ext cx="667512" cy="309925"/>
              </a:xfrm>
              <a:prstGeom prst="rect">
                <a:avLst/>
              </a:prstGeom>
              <a:blipFill>
                <a:blip r:embed="rId2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6757416" y="2341834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2341834"/>
                <a:ext cx="667512" cy="309925"/>
              </a:xfrm>
              <a:prstGeom prst="rect">
                <a:avLst/>
              </a:prstGeom>
              <a:blipFill>
                <a:blip r:embed="rId3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/>
              <p:cNvSpPr/>
              <p:nvPr/>
            </p:nvSpPr>
            <p:spPr>
              <a:xfrm>
                <a:off x="6757416" y="2787550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2787550"/>
                <a:ext cx="667512" cy="309925"/>
              </a:xfrm>
              <a:prstGeom prst="rect">
                <a:avLst/>
              </a:prstGeom>
              <a:blipFill>
                <a:blip r:embed="rId4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/>
              <p:cNvSpPr/>
              <p:nvPr/>
            </p:nvSpPr>
            <p:spPr>
              <a:xfrm>
                <a:off x="6757416" y="3614404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3614404"/>
                <a:ext cx="667512" cy="309925"/>
              </a:xfrm>
              <a:prstGeom prst="rect">
                <a:avLst/>
              </a:prstGeom>
              <a:blipFill>
                <a:blip r:embed="rId5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6924294" y="3129092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72" name="꺾인 연결선 71"/>
          <p:cNvCxnSpPr>
            <a:stCxn id="61" idx="3"/>
            <a:endCxn id="65" idx="1"/>
          </p:cNvCxnSpPr>
          <p:nvPr/>
        </p:nvCxnSpPr>
        <p:spPr>
          <a:xfrm flipV="1">
            <a:off x="6196584" y="2051081"/>
            <a:ext cx="560832" cy="935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1" idx="3"/>
            <a:endCxn id="66" idx="1"/>
          </p:cNvCxnSpPr>
          <p:nvPr/>
        </p:nvCxnSpPr>
        <p:spPr>
          <a:xfrm flipV="1">
            <a:off x="6196584" y="2496797"/>
            <a:ext cx="560832" cy="489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1" idx="3"/>
            <a:endCxn id="67" idx="1"/>
          </p:cNvCxnSpPr>
          <p:nvPr/>
        </p:nvCxnSpPr>
        <p:spPr>
          <a:xfrm flipV="1">
            <a:off x="6196584" y="2942513"/>
            <a:ext cx="560832" cy="44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1" idx="3"/>
            <a:endCxn id="68" idx="1"/>
          </p:cNvCxnSpPr>
          <p:nvPr/>
        </p:nvCxnSpPr>
        <p:spPr>
          <a:xfrm>
            <a:off x="6196584" y="2986555"/>
            <a:ext cx="560832" cy="782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9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experiments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4048" y="1307592"/>
            <a:ext cx="64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Network architecture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3232" y="2048256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6584" y="2048256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660" y="3313758"/>
            <a:ext cx="95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Gray-scale, Down-sampling, Cropping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56532" y="2660903"/>
            <a:ext cx="254508" cy="634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24" idx="3"/>
            <a:endCxn id="13" idx="1"/>
          </p:cNvCxnSpPr>
          <p:nvPr/>
        </p:nvCxnSpPr>
        <p:spPr>
          <a:xfrm flipV="1">
            <a:off x="3505200" y="2978187"/>
            <a:ext cx="751332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87168" y="2163109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02992" y="2297221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18816" y="2449621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84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9056" y="2182368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44880" y="2316480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60704" y="2450592"/>
            <a:ext cx="786384" cy="1060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210x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160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4880" y="3614404"/>
            <a:ext cx="78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Last 4 frames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27" idx="3"/>
            <a:endCxn id="24" idx="1"/>
          </p:cNvCxnSpPr>
          <p:nvPr/>
        </p:nvCxnSpPr>
        <p:spPr>
          <a:xfrm flipV="1">
            <a:off x="1847088" y="2979973"/>
            <a:ext cx="871728" cy="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10356" y="3067025"/>
            <a:ext cx="80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Conv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stCxn id="13" idx="3"/>
            <a:endCxn id="42" idx="1"/>
          </p:cNvCxnSpPr>
          <p:nvPr/>
        </p:nvCxnSpPr>
        <p:spPr>
          <a:xfrm>
            <a:off x="4511040" y="2978187"/>
            <a:ext cx="694944" cy="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05984" y="2761488"/>
            <a:ext cx="295656" cy="444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81906" y="3018471"/>
            <a:ext cx="553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Conv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42" idx="3"/>
            <a:endCxn id="61" idx="1"/>
          </p:cNvCxnSpPr>
          <p:nvPr/>
        </p:nvCxnSpPr>
        <p:spPr>
          <a:xfrm>
            <a:off x="5501640" y="2983507"/>
            <a:ext cx="399288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900928" y="2764536"/>
            <a:ext cx="295656" cy="444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34406" y="3049688"/>
            <a:ext cx="36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fc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6757416" y="1896118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,1;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1896118"/>
                <a:ext cx="667512" cy="309925"/>
              </a:xfrm>
              <a:prstGeom prst="rect">
                <a:avLst/>
              </a:prstGeom>
              <a:blipFill>
                <a:blip r:embed="rId2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6757416" y="2341834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2341834"/>
                <a:ext cx="667512" cy="309925"/>
              </a:xfrm>
              <a:prstGeom prst="rect">
                <a:avLst/>
              </a:prstGeom>
              <a:blipFill>
                <a:blip r:embed="rId3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/>
              <p:cNvSpPr/>
              <p:nvPr/>
            </p:nvSpPr>
            <p:spPr>
              <a:xfrm>
                <a:off x="6757416" y="2787550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,3;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2787550"/>
                <a:ext cx="667512" cy="309925"/>
              </a:xfrm>
              <a:prstGeom prst="rect">
                <a:avLst/>
              </a:prstGeom>
              <a:blipFill>
                <a:blip r:embed="rId4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/>
              <p:cNvSpPr/>
              <p:nvPr/>
            </p:nvSpPr>
            <p:spPr>
              <a:xfrm>
                <a:off x="6757416" y="3614404"/>
                <a:ext cx="667512" cy="3099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ko-KR" alt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416" y="3614404"/>
                <a:ext cx="667512" cy="309925"/>
              </a:xfrm>
              <a:prstGeom prst="rect">
                <a:avLst/>
              </a:prstGeom>
              <a:blipFill>
                <a:blip r:embed="rId5"/>
                <a:stretch>
                  <a:fillRect l="-9009" r="-1802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6924294" y="3129092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72" name="꺾인 연결선 71"/>
          <p:cNvCxnSpPr>
            <a:stCxn id="61" idx="3"/>
            <a:endCxn id="65" idx="1"/>
          </p:cNvCxnSpPr>
          <p:nvPr/>
        </p:nvCxnSpPr>
        <p:spPr>
          <a:xfrm flipV="1">
            <a:off x="6196584" y="2051081"/>
            <a:ext cx="560832" cy="935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1" idx="3"/>
            <a:endCxn id="66" idx="1"/>
          </p:cNvCxnSpPr>
          <p:nvPr/>
        </p:nvCxnSpPr>
        <p:spPr>
          <a:xfrm flipV="1">
            <a:off x="6196584" y="2496797"/>
            <a:ext cx="560832" cy="489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1" idx="3"/>
            <a:endCxn id="67" idx="1"/>
          </p:cNvCxnSpPr>
          <p:nvPr/>
        </p:nvCxnSpPr>
        <p:spPr>
          <a:xfrm flipV="1">
            <a:off x="6196584" y="2942513"/>
            <a:ext cx="560832" cy="44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61" idx="3"/>
            <a:endCxn id="68" idx="1"/>
          </p:cNvCxnSpPr>
          <p:nvPr/>
        </p:nvCxnSpPr>
        <p:spPr>
          <a:xfrm>
            <a:off x="6196584" y="2986555"/>
            <a:ext cx="560832" cy="782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354899" y="4821217"/>
            <a:ext cx="4300601" cy="1629412"/>
            <a:chOff x="591439" y="1363409"/>
            <a:chExt cx="4300601" cy="1629412"/>
          </a:xfrm>
        </p:grpSpPr>
        <p:pic>
          <p:nvPicPr>
            <p:cNvPr id="34" name="Picture 2" descr="reinforcement learning에 대한 이미지 검색결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39" y="1363409"/>
              <a:ext cx="4224401" cy="162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blipFill>
                  <a:blip r:embed="rId7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591439" y="1975968"/>
              <a:ext cx="5393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직사각형 2"/>
          <p:cNvSpPr/>
          <p:nvPr/>
        </p:nvSpPr>
        <p:spPr>
          <a:xfrm>
            <a:off x="530352" y="1711888"/>
            <a:ext cx="7123176" cy="2567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30352" y="4279449"/>
            <a:ext cx="2743200" cy="731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014216" y="4278216"/>
            <a:ext cx="3639312" cy="732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4174299" y="5024403"/>
                <a:ext cx="836613" cy="340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𝑔𝑟𝑒𝑒𝑑𝑦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9" y="5024403"/>
                <a:ext cx="836613" cy="3403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61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354</Words>
  <Application>Microsoft Office PowerPoint</Application>
  <PresentationFormat>와이드스크린</PresentationFormat>
  <Paragraphs>143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Hancom Gothic</vt:lpstr>
      <vt:lpstr>맑은 고딕</vt:lpstr>
      <vt:lpstr>Arial</vt:lpstr>
      <vt:lpstr>Cambria Math</vt:lpstr>
      <vt:lpstr>Office Theme</vt:lpstr>
      <vt:lpstr>Playing Atari with Deep Reinforcement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상현</dc:creator>
  <cp:lastModifiedBy>user</cp:lastModifiedBy>
  <cp:revision>162</cp:revision>
  <dcterms:created xsi:type="dcterms:W3CDTF">2019-10-10T13:39:56Z</dcterms:created>
  <dcterms:modified xsi:type="dcterms:W3CDTF">2020-01-03T10:15:26Z</dcterms:modified>
</cp:coreProperties>
</file>