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58" r:id="rId4"/>
    <p:sldId id="263" r:id="rId5"/>
    <p:sldId id="260" r:id="rId6"/>
    <p:sldId id="264" r:id="rId7"/>
    <p:sldId id="261" r:id="rId8"/>
    <p:sldId id="267" r:id="rId9"/>
    <p:sldId id="268" r:id="rId10"/>
    <p:sldId id="270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5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74DAD-1DD4-405E-B99C-7B9A5D2E700E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571E-CA8D-442A-A61A-FD5281329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2DC4-3C50-455B-9975-85A8B27358B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9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4C3015-D7B6-4DEE-861B-8C20E4515F7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4C3015-D7B6-4DEE-861B-8C20E4515F70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028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9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7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599" cy="1143000"/>
          </a:xfrm>
          <a:prstGeom prst="rect">
            <a:avLst/>
          </a:prstGeom>
        </p:spPr>
        <p:txBody>
          <a:bodyPr lIns="87297" tIns="43648" rIns="87297" bIns="43648"/>
          <a:lstStyle>
            <a:lvl1pPr>
              <a:defRPr>
                <a:latin typeface="나눔고딕" pitchFamily="50" charset="-127"/>
                <a:ea typeface="나눔고딕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 userDrawn="1"/>
        </p:nvSpPr>
        <p:spPr>
          <a:xfrm>
            <a:off x="457201" y="274638"/>
            <a:ext cx="8229599" cy="1143000"/>
          </a:xfrm>
          <a:prstGeom prst="rect">
            <a:avLst/>
          </a:prstGeom>
        </p:spPr>
        <p:txBody>
          <a:bodyPr lIns="87297" tIns="43648" rIns="87297" bIns="43648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08" b="19597"/>
          <a:stretch/>
        </p:blipFill>
        <p:spPr>
          <a:xfrm>
            <a:off x="1" y="0"/>
            <a:ext cx="9143999" cy="55236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80" r="45536"/>
          <a:stretch/>
        </p:blipFill>
        <p:spPr>
          <a:xfrm>
            <a:off x="13226" y="4080204"/>
            <a:ext cx="2439403" cy="1420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"/>
          <a:stretch/>
        </p:blipFill>
        <p:spPr>
          <a:xfrm>
            <a:off x="4292074" y="0"/>
            <a:ext cx="4069261" cy="5523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5" r="92208" b="19597"/>
          <a:stretch/>
        </p:blipFill>
        <p:spPr>
          <a:xfrm>
            <a:off x="3145743" y="3589429"/>
            <a:ext cx="3323470" cy="19213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3" b="93265"/>
          <a:stretch/>
        </p:blipFill>
        <p:spPr>
          <a:xfrm>
            <a:off x="7726547" y="0"/>
            <a:ext cx="1417453" cy="4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341712" y="6251953"/>
            <a:ext cx="8505000" cy="0"/>
          </a:xfrm>
          <a:prstGeom prst="line">
            <a:avLst/>
          </a:prstGeom>
          <a:noFill/>
          <a:ln w="31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42534" y="692050"/>
            <a:ext cx="8505000" cy="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06649" y="6426712"/>
            <a:ext cx="328842" cy="2615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fld id="{8C6A2ACB-B6B9-4B92-981F-AC930D44EE88}" type="slidenum">
              <a:rPr lang="ko-KR" altLang="en-US" sz="923" b="1" smtClean="0">
                <a:solidFill>
                  <a:srgbClr val="6464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auto"/>
              <a:t>‹#›</a:t>
            </a:fld>
            <a:endParaRPr lang="ko-KR" altLang="en-US" sz="923" b="1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 descr="D:\WORK_KCM\Document Form★★★\NICE Image\영문가로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49" y="6404352"/>
            <a:ext cx="1584175" cy="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4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341712" y="6251953"/>
            <a:ext cx="8505000" cy="0"/>
          </a:xfrm>
          <a:prstGeom prst="line">
            <a:avLst/>
          </a:prstGeom>
          <a:noFill/>
          <a:ln w="31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42534" y="692050"/>
            <a:ext cx="8505000" cy="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06649" y="6426712"/>
            <a:ext cx="328842" cy="2615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fld id="{8C6A2ACB-B6B9-4B92-981F-AC930D44EE88}" type="slidenum">
              <a:rPr lang="ko-KR" altLang="en-US" sz="923" b="1" smtClean="0">
                <a:solidFill>
                  <a:srgbClr val="6464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auto"/>
              <a:t>‹#›</a:t>
            </a:fld>
            <a:endParaRPr lang="ko-KR" altLang="en-US" sz="923" b="1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WORK_KCM\Document Form★★★\NICE Image\영문가로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49" y="6404352"/>
            <a:ext cx="1584175" cy="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8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341712" y="6251953"/>
            <a:ext cx="8505000" cy="0"/>
          </a:xfrm>
          <a:prstGeom prst="line">
            <a:avLst/>
          </a:prstGeom>
          <a:noFill/>
          <a:ln w="31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42534" y="692050"/>
            <a:ext cx="8505000" cy="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7D0900"/>
              </a:buClr>
              <a:defRPr/>
            </a:pPr>
            <a:endParaRPr lang="ko-KR" altLang="en-US" sz="1477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06649" y="6426712"/>
            <a:ext cx="328842" cy="2615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auto"/>
            <a:fld id="{8C6A2ACB-B6B9-4B92-981F-AC930D44EE88}" type="slidenum">
              <a:rPr lang="ko-KR" altLang="en-US" sz="923" b="1" smtClean="0">
                <a:solidFill>
                  <a:srgbClr val="64646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auto"/>
              <a:t>‹#›</a:t>
            </a:fld>
            <a:endParaRPr lang="ko-KR" altLang="en-US" sz="923" b="1" dirty="0">
              <a:solidFill>
                <a:srgbClr val="64646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2" descr="D:\WORK_KCM\Document Form★★★\NICE Image\영문가로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49" y="6404352"/>
            <a:ext cx="1584175" cy="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3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83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103752" y="0"/>
            <a:ext cx="4040249" cy="22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31" b="1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NICE Info Vietnam / </a:t>
            </a:r>
            <a:r>
              <a:rPr lang="en-US" altLang="ko-KR" sz="831" b="1" i="1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NICE Information Service all rights reserved.</a:t>
            </a:r>
            <a:endParaRPr lang="ko-KR" altLang="en-US" sz="831" b="1" i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23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820555" y="0"/>
            <a:ext cx="3323445" cy="22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3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Copyright </a:t>
            </a:r>
            <a:r>
              <a:rPr lang="en-US" altLang="ko-KR" sz="831" i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NICE Information Service all rights reserved.</a:t>
            </a:r>
            <a:endParaRPr lang="ko-KR" altLang="en-US" sz="831" i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8" descr="C:\Documents and Settings\NICE\My Documents\My Pictures\그룹웨어로긴페이지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0" y="6627168"/>
            <a:ext cx="9144000" cy="220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31" b="1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 NICE</a:t>
            </a:r>
            <a:r>
              <a:rPr lang="en-US" altLang="ko-KR" sz="831" b="1" i="1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Info Vietnam / NICE Information Service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3602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7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25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8840-0E20-4F0C-AB53-EE8AA9983A21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4CE9-896A-419B-9712-B064FC00F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228601" y="702409"/>
            <a:ext cx="8658189" cy="866921"/>
          </a:xfrm>
          <a:prstGeom prst="rect">
            <a:avLst/>
          </a:prstGeom>
        </p:spPr>
        <p:txBody>
          <a:bodyPr lIns="87271" tIns="43635" rIns="87271" bIns="43635">
            <a:noAutofit/>
          </a:bodyPr>
          <a:lstStyle>
            <a:lvl1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2pPr>
            <a:lvl3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3pPr>
            <a:lvl4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4pPr>
            <a:lvl5pPr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5pPr>
            <a:lvl6pPr marL="4572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9pPr>
          </a:lstStyle>
          <a:p>
            <a:pPr eaLnBrk="0" latinLnBrk="0" hangingPunct="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800" b="0" kern="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</a:rPr>
              <a:t>VMG</a:t>
            </a:r>
          </a:p>
          <a:p>
            <a:pPr eaLnBrk="0" latinLnBrk="0" hangingPunct="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4800" b="0" kern="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  <a:cs typeface="+mn-cs"/>
              </a:rPr>
              <a:t>Telco Score System</a:t>
            </a:r>
          </a:p>
          <a:p>
            <a:pPr eaLnBrk="0" latinLnBrk="0" hangingPunct="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4800" b="0" kern="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  <a:cs typeface="+mn-cs"/>
              </a:rPr>
              <a:t>Configuration </a:t>
            </a:r>
            <a:r>
              <a:rPr lang="en-US" altLang="ko-KR" sz="4800" b="0" kern="0" dirty="0" err="1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  <a:cs typeface="+mn-cs"/>
              </a:rPr>
              <a:t>ver</a:t>
            </a:r>
            <a:r>
              <a:rPr lang="en-US" altLang="ko-KR" sz="4800" b="0" kern="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  <a:cs typeface="+mn-cs"/>
              </a:rPr>
              <a:t> </a:t>
            </a:r>
            <a:r>
              <a:rPr lang="en-US" altLang="ko-KR" sz="3600" b="0" kern="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erlin Sans FB" panose="020E0602020502020306" pitchFamily="34" charset="0"/>
                <a:ea typeface="나눔고딕 ExtraBold" panose="020D0904000000000000" pitchFamily="50" charset="-127"/>
                <a:cs typeface="+mn-cs"/>
              </a:rPr>
              <a:t>1.0</a:t>
            </a:r>
            <a:endParaRPr lang="en-GB" sz="3600" b="0" kern="0" dirty="0"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Berlin Sans FB" panose="020E0602020502020306" pitchFamily="34" charset="0"/>
              <a:ea typeface="나눔고딕 ExtraBold" panose="020D0904000000000000" pitchFamily="50" charset="-127"/>
              <a:cs typeface="+mn-cs"/>
            </a:endParaRPr>
          </a:p>
        </p:txBody>
      </p:sp>
      <p:pic>
        <p:nvPicPr>
          <p:cNvPr id="1026" name="Picture 2" descr="D:\WORK_KCM\Document Form★★★\NICE Image\영문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92" y="6165304"/>
            <a:ext cx="337230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3591" y="572396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February 25, 2020</a:t>
            </a:r>
            <a:endParaRPr lang="ko-KR" altLang="en-US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2830779"/>
            <a:ext cx="9144000" cy="2127006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altLang="ko-KR" sz="4431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Thank you</a:t>
            </a:r>
            <a:endParaRPr lang="ko-KR" altLang="en-US" sz="4431" kern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3" t="5001" r="919" b="5221"/>
          <a:stretch/>
        </p:blipFill>
        <p:spPr bwMode="auto">
          <a:xfrm>
            <a:off x="8161322" y="4879839"/>
            <a:ext cx="531751" cy="5432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19"/>
          <p:cNvSpPr>
            <a:spLocks noChangeArrowheads="1"/>
          </p:cNvSpPr>
          <p:nvPr/>
        </p:nvSpPr>
        <p:spPr bwMode="ltGray">
          <a:xfrm flipV="1">
            <a:off x="-242" y="4437112"/>
            <a:ext cx="9144242" cy="1152128"/>
          </a:xfrm>
          <a:prstGeom prst="rect">
            <a:avLst/>
          </a:prstGeom>
          <a:solidFill>
            <a:srgbClr val="000000">
              <a:alpha val="30000"/>
            </a:srgb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kumimoji="0" lang="ko-KR" altLang="en-US" sz="1800" b="0" dirty="0" smtClean="0">
              <a:solidFill>
                <a:srgbClr val="23387D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2027337" y="4475212"/>
            <a:ext cx="6037200" cy="1142603"/>
          </a:xfrm>
          <a:prstGeom prst="rect">
            <a:avLst/>
          </a:prstGeom>
        </p:spPr>
        <p:txBody>
          <a:bodyPr rtlCol="0" anchor="ctr" anchorCtr="0">
            <a:normAutofit/>
          </a:bodyPr>
          <a:lstStyle/>
          <a:p>
            <a:pPr marL="265113" indent="-265113" algn="r" fontAlgn="auto">
              <a:spcBef>
                <a:spcPts val="250"/>
              </a:spcBef>
              <a:spcAft>
                <a:spcPts val="0"/>
              </a:spcAft>
              <a:buClr>
                <a:srgbClr val="3F949A"/>
              </a:buClr>
              <a:buSzPct val="80000"/>
              <a:buFont typeface="Wingdings 2"/>
              <a:buNone/>
              <a:defRPr/>
            </a:pPr>
            <a:r>
              <a:rPr kumimoji="0" lang="en-US" altLang="ko-KR" sz="1300" dirty="0" smtClean="0">
                <a:solidFill>
                  <a:prstClr val="white"/>
                </a:solidFill>
                <a:latin typeface="Book Antiqua" pitchFamily="18" charset="0"/>
                <a:ea typeface="맑은 고딕" pitchFamily="50" charset="-127"/>
              </a:rPr>
              <a:t>NICE Information service</a:t>
            </a:r>
          </a:p>
          <a:p>
            <a:pPr marL="265113" indent="-265113" algn="r" fontAlgn="auto">
              <a:spcBef>
                <a:spcPts val="250"/>
              </a:spcBef>
              <a:spcAft>
                <a:spcPts val="0"/>
              </a:spcAft>
              <a:buClr>
                <a:srgbClr val="3F949A"/>
              </a:buClr>
              <a:buSzPct val="80000"/>
              <a:buFont typeface="Wingdings 2"/>
              <a:buNone/>
              <a:defRPr/>
            </a:pPr>
            <a:r>
              <a:rPr lang="en-US" altLang="ko-KR" sz="1300" dirty="0" smtClean="0">
                <a:solidFill>
                  <a:prstClr val="white"/>
                </a:solidFill>
                <a:latin typeface="Book Antiqua" pitchFamily="18" charset="0"/>
                <a:ea typeface="맑은 고딕" pitchFamily="50" charset="-127"/>
              </a:rPr>
              <a:t>Global Business</a:t>
            </a:r>
            <a:endParaRPr kumimoji="0" lang="en-US" altLang="ko-KR" sz="1300" dirty="0" smtClean="0">
              <a:solidFill>
                <a:prstClr val="white"/>
              </a:solidFill>
              <a:latin typeface="Book Antiqua" pitchFamily="18" charset="0"/>
              <a:ea typeface="맑은 고딕" pitchFamily="50" charset="-127"/>
            </a:endParaRPr>
          </a:p>
          <a:p>
            <a:pPr marL="265113" indent="-265113" algn="r" fontAlgn="auto">
              <a:spcBef>
                <a:spcPts val="250"/>
              </a:spcBef>
              <a:spcAft>
                <a:spcPts val="0"/>
              </a:spcAft>
              <a:buClr>
                <a:srgbClr val="3F949A"/>
              </a:buClr>
              <a:buSzPct val="80000"/>
              <a:buFont typeface="Wingdings 2"/>
              <a:buNone/>
              <a:defRPr/>
            </a:pPr>
            <a:r>
              <a:rPr lang="en-US" altLang="ko-KR" sz="1300" kern="0" dirty="0" smtClean="0">
                <a:solidFill>
                  <a:prstClr val="white"/>
                </a:solidFill>
                <a:latin typeface="Book Antiqua" pitchFamily="18" charset="0"/>
                <a:ea typeface="맑은 고딕" pitchFamily="50" charset="-127"/>
              </a:rPr>
              <a:t>Lee Hun</a:t>
            </a:r>
            <a:endParaRPr kumimoji="0" lang="en-US" altLang="ko-KR" sz="1300" kern="0" dirty="0">
              <a:solidFill>
                <a:prstClr val="white"/>
              </a:solidFill>
              <a:latin typeface="Book Antiqua" pitchFamily="18" charset="0"/>
              <a:ea typeface="맑은 고딕" pitchFamily="50" charset="-127"/>
            </a:endParaRPr>
          </a:p>
          <a:p>
            <a:pPr marL="265113" indent="-265113" algn="r" fontAlgn="auto">
              <a:spcBef>
                <a:spcPts val="250"/>
              </a:spcBef>
              <a:spcAft>
                <a:spcPts val="0"/>
              </a:spcAft>
              <a:buClr>
                <a:srgbClr val="3F949A"/>
              </a:buClr>
              <a:buSzPct val="80000"/>
              <a:buFont typeface="Wingdings 2"/>
              <a:buNone/>
              <a:defRPr/>
            </a:pPr>
            <a:r>
              <a:rPr kumimoji="0" lang="en-US" altLang="ko-KR" sz="1300" kern="0" dirty="0" smtClean="0">
                <a:solidFill>
                  <a:prstClr val="white"/>
                </a:solidFill>
                <a:latin typeface="Book Antiqua" pitchFamily="18" charset="0"/>
                <a:ea typeface="맑은 고딕" pitchFamily="50" charset="-127"/>
              </a:rPr>
              <a:t>(+82-2-2122-4528, gnshoon@nice.co.kr)</a:t>
            </a:r>
          </a:p>
        </p:txBody>
      </p:sp>
    </p:spTree>
    <p:extLst>
      <p:ext uri="{BB962C8B-B14F-4D97-AF65-F5344CB8AC3E}">
        <p14:creationId xmlns:p14="http://schemas.microsoft.com/office/powerpoint/2010/main" val="29220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8496" y="1901281"/>
            <a:ext cx="444352" cy="222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46" dirty="0">
                <a:latin typeface="+mn-ea"/>
                <a:cs typeface="Tahoma" pitchFamily="34" charset="0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846" dirty="0">
                <a:latin typeface="+mn-ea"/>
                <a:cs typeface="Tahoma" pitchFamily="34" charset="0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846" dirty="0">
                <a:latin typeface="+mn-ea"/>
                <a:cs typeface="Tahoma" pitchFamily="34" charset="0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1846" dirty="0">
                <a:latin typeface="+mn-ea"/>
                <a:cs typeface="Tahoma" pitchFamily="34" charset="0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1846" dirty="0">
                <a:latin typeface="+mn-ea"/>
                <a:cs typeface="Tahoma" pitchFamily="34" charset="0"/>
              </a:rPr>
              <a:t>05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3512456" y="2354840"/>
            <a:ext cx="51507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12456" y="2782373"/>
            <a:ext cx="51507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3780" y="1901281"/>
            <a:ext cx="4839416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23"/>
              </a:lnSpc>
            </a:pPr>
            <a:r>
              <a:rPr lang="en-US" altLang="ko-KR" sz="1569" dirty="0" smtClean="0">
                <a:latin typeface="+mn-ea"/>
              </a:rPr>
              <a:t>System H/W Configuration</a:t>
            </a:r>
            <a:endParaRPr lang="en-US" altLang="ko-KR" sz="1569" dirty="0">
              <a:latin typeface="+mn-ea"/>
            </a:endParaRPr>
          </a:p>
          <a:p>
            <a:pPr>
              <a:lnSpc>
                <a:spcPts val="3323"/>
              </a:lnSpc>
            </a:pPr>
            <a:r>
              <a:rPr lang="en-US" altLang="ko-KR" sz="1569" dirty="0">
                <a:latin typeface="+mn-ea"/>
              </a:rPr>
              <a:t>System S</a:t>
            </a:r>
            <a:r>
              <a:rPr lang="en-US" altLang="ko-KR" sz="1569" dirty="0" smtClean="0">
                <a:latin typeface="+mn-ea"/>
              </a:rPr>
              <a:t>/W </a:t>
            </a:r>
            <a:r>
              <a:rPr lang="en-US" altLang="ko-KR" sz="1569" dirty="0">
                <a:latin typeface="+mn-ea"/>
              </a:rPr>
              <a:t>Configuration</a:t>
            </a:r>
          </a:p>
          <a:p>
            <a:pPr>
              <a:lnSpc>
                <a:spcPts val="3323"/>
              </a:lnSpc>
            </a:pPr>
            <a:r>
              <a:rPr lang="en-US" altLang="ko-KR" sz="1569" dirty="0" smtClean="0">
                <a:latin typeface="+mn-ea"/>
              </a:rPr>
              <a:t>Telco Score Service Process</a:t>
            </a:r>
            <a:endParaRPr lang="en-US" altLang="ko-KR" sz="1569" dirty="0">
              <a:latin typeface="+mn-ea"/>
            </a:endParaRPr>
          </a:p>
          <a:p>
            <a:pPr>
              <a:lnSpc>
                <a:spcPts val="3323"/>
              </a:lnSpc>
            </a:pPr>
            <a:r>
              <a:rPr lang="en-US" altLang="ko-KR" sz="1569" dirty="0" smtClean="0">
                <a:latin typeface="+mn-ea"/>
              </a:rPr>
              <a:t>Score Calculation of R-CLIPS</a:t>
            </a:r>
          </a:p>
          <a:p>
            <a:pPr>
              <a:lnSpc>
                <a:spcPts val="3323"/>
              </a:lnSpc>
            </a:pPr>
            <a:r>
              <a:rPr lang="en-US" altLang="ko-KR" sz="1569" dirty="0" smtClean="0">
                <a:latin typeface="+mn-ea"/>
              </a:rPr>
              <a:t>Infrastructure Requirement</a:t>
            </a:r>
            <a:endParaRPr lang="en-US" altLang="ko-KR" sz="1569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12456" y="3209905"/>
            <a:ext cx="51507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512456" y="3637437"/>
            <a:ext cx="51507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12456" y="4064970"/>
            <a:ext cx="51507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5724127" y="3209171"/>
            <a:ext cx="267" cy="918316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5" descr="D:\최적화솔루션\전략최적화_문서\솔루션BI_manual\500x500_size\CI_시안3\gif\500x500_3_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7894"/>
            <a:ext cx="2016926" cy="20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411760" y="3270083"/>
            <a:ext cx="0" cy="877766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H="1">
            <a:off x="1611790" y="3188789"/>
            <a:ext cx="7882" cy="93869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Line 39"/>
          <p:cNvSpPr>
            <a:spLocks noChangeShapeType="1"/>
          </p:cNvSpPr>
          <p:nvPr/>
        </p:nvSpPr>
        <p:spPr bwMode="auto">
          <a:xfrm>
            <a:off x="6012160" y="4133113"/>
            <a:ext cx="5383" cy="1151081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Line 39"/>
          <p:cNvSpPr>
            <a:spLocks noChangeShapeType="1"/>
          </p:cNvSpPr>
          <p:nvPr/>
        </p:nvSpPr>
        <p:spPr bwMode="auto">
          <a:xfrm>
            <a:off x="3438288" y="4148241"/>
            <a:ext cx="5791" cy="101146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auto">
          <a:xfrm>
            <a:off x="4932740" y="3188789"/>
            <a:ext cx="1" cy="938698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/>
          <a:lstStyle/>
          <a:p>
            <a:pPr latinLnBrk="0"/>
            <a:endParaRPr lang="ko-KR" altLang="en-US" sz="8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Content Placeholder 1"/>
          <p:cNvSpPr txBox="1">
            <a:spLocks/>
          </p:cNvSpPr>
          <p:nvPr/>
        </p:nvSpPr>
        <p:spPr>
          <a:xfrm>
            <a:off x="253779" y="913317"/>
            <a:ext cx="8637908" cy="291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8288" indent="-215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2pPr>
            <a:lvl3pPr marL="54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3pPr>
            <a:lvl4pPr marL="81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4pPr>
            <a:lvl5pPr marL="108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2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  <a:latin typeface="+mn-lt"/>
                <a:ea typeface="+mn-ea"/>
              </a:rPr>
              <a:t>This is the H/W configuration for CSS</a:t>
            </a:r>
            <a:endParaRPr lang="en-US" altLang="ko-KR" sz="1292" b="0" dirty="0">
              <a:solidFill>
                <a:srgbClr val="646464">
                  <a:lumMod val="50000"/>
                </a:srgbClr>
              </a:solidFill>
              <a:latin typeface="+mn-lt"/>
              <a:ea typeface="+mn-ea"/>
            </a:endParaRPr>
          </a:p>
        </p:txBody>
      </p:sp>
      <p:pic>
        <p:nvPicPr>
          <p:cNvPr id="25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44" y="2432849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11" y="2432849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연결선 3880"/>
          <p:cNvCxnSpPr>
            <a:cxnSpLocks noChangeShapeType="1"/>
          </p:cNvCxnSpPr>
          <p:nvPr/>
        </p:nvCxnSpPr>
        <p:spPr bwMode="auto">
          <a:xfrm flipV="1">
            <a:off x="589788" y="4134868"/>
            <a:ext cx="7540884" cy="12981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11" descr="D:\모스트비주얼\아이콘 작업\ra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7393"/>
            <a:ext cx="308364" cy="5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2555776" y="2560327"/>
            <a:ext cx="664461" cy="2325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Batch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AP#2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78"/>
          <p:cNvSpPr>
            <a:spLocks noChangeArrowheads="1"/>
          </p:cNvSpPr>
          <p:nvPr/>
        </p:nvSpPr>
        <p:spPr bwMode="auto">
          <a:xfrm>
            <a:off x="1008790" y="2540796"/>
            <a:ext cx="664461" cy="2325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Batch AP#1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983" y="2463170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898152" y="1427811"/>
            <a:ext cx="5701998" cy="2591729"/>
          </a:xfrm>
          <a:prstGeom prst="roundRect">
            <a:avLst>
              <a:gd name="adj" fmla="val 720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  <a:latin typeface="Book Antiqua" pitchFamily="18" charset="0"/>
                <a:ea typeface="맑은 고딕" pitchFamily="50" charset="-127"/>
              </a:rPr>
              <a:t>Production</a:t>
            </a:r>
            <a:endParaRPr lang="ko-KR" altLang="en-US" sz="923" dirty="0">
              <a:solidFill>
                <a:schemeClr val="tx1"/>
              </a:solidFill>
              <a:latin typeface="Book Antiqua" pitchFamily="18" charset="0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508269" y="1808753"/>
            <a:ext cx="2935939" cy="1631999"/>
          </a:xfrm>
          <a:prstGeom prst="roundRect">
            <a:avLst>
              <a:gd name="adj" fmla="val 9395"/>
            </a:avLst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  <a:latin typeface="Book Antiqua" pitchFamily="18" charset="0"/>
                <a:ea typeface="맑은 고딕" pitchFamily="50" charset="-127"/>
              </a:rPr>
              <a:t>Rule Management</a:t>
            </a:r>
            <a:endParaRPr lang="ko-KR" altLang="en-US" sz="923" dirty="0">
              <a:solidFill>
                <a:schemeClr val="tx1"/>
              </a:solidFill>
              <a:latin typeface="Book Antiqua" pitchFamily="18" charset="0"/>
              <a:ea typeface="맑은 고딕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43053"/>
              </p:ext>
            </p:extLst>
          </p:nvPr>
        </p:nvGraphicFramePr>
        <p:xfrm>
          <a:off x="6711727" y="1979725"/>
          <a:ext cx="2180752" cy="1181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6617"/>
                <a:gridCol w="1224135"/>
              </a:tblGrid>
              <a:tr h="232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Server</a:t>
                      </a:r>
                      <a:endParaRPr lang="ko-KR" altLang="en-US" sz="900" dirty="0"/>
                    </a:p>
                  </a:txBody>
                  <a:tcPr marL="84387" marR="84387" marT="42193" marB="4219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/>
                    </a:p>
                  </a:txBody>
                  <a:tcPr marL="84387" marR="84387" marT="42193" marB="42193"/>
                </a:tc>
              </a:tr>
              <a:tr h="232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Rule Management</a:t>
                      </a:r>
                      <a:endParaRPr lang="ko-KR" altLang="en-US" sz="900" b="0" dirty="0"/>
                    </a:p>
                  </a:txBody>
                  <a:tcPr marL="84387" marR="84387" marT="42193" marB="421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/>
                        <a:t>Telco Score Rule management</a:t>
                      </a:r>
                      <a:endParaRPr lang="ko-KR" altLang="en-US" sz="900" b="0" dirty="0"/>
                    </a:p>
                  </a:txBody>
                  <a:tcPr marL="84387" marR="84387" marT="42193" marB="42193"/>
                </a:tc>
              </a:tr>
              <a:tr h="232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/>
                        <a:t>Batch AP</a:t>
                      </a:r>
                      <a:endParaRPr lang="ko-KR" altLang="en-US" sz="900" dirty="0"/>
                    </a:p>
                  </a:txBody>
                  <a:tcPr marL="84387" marR="84387" marT="42193" marB="421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/>
                        <a:t>Telco Score Calculation Batch</a:t>
                      </a:r>
                      <a:endParaRPr lang="ko-KR" altLang="en-US" sz="900" b="0" dirty="0" smtClean="0"/>
                    </a:p>
                  </a:txBody>
                  <a:tcPr marL="84387" marR="84387" marT="42193" marB="42193"/>
                </a:tc>
              </a:tr>
              <a:tr h="232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84387" marR="84387" marT="42193" marB="421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marL="84387" marR="84387" marT="42193" marB="42193"/>
                </a:tc>
              </a:tr>
            </a:tbl>
          </a:graphicData>
        </a:graphic>
      </p:graphicFrame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>
                <a:latin typeface="+mn-ea"/>
              </a:rPr>
              <a:t>1. System H/W Configuration</a:t>
            </a:r>
          </a:p>
        </p:txBody>
      </p:sp>
      <p:pic>
        <p:nvPicPr>
          <p:cNvPr id="136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55" y="4941168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85" y="4953364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모서리가 둥근 직사각형 138"/>
          <p:cNvSpPr/>
          <p:nvPr/>
        </p:nvSpPr>
        <p:spPr>
          <a:xfrm>
            <a:off x="2219944" y="4458872"/>
            <a:ext cx="4642047" cy="1546355"/>
          </a:xfrm>
          <a:prstGeom prst="roundRect">
            <a:avLst>
              <a:gd name="adj" fmla="val 7209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  <a:latin typeface="Book Antiqua" pitchFamily="18" charset="0"/>
                <a:ea typeface="맑은 고딕" pitchFamily="50" charset="-127"/>
              </a:rPr>
              <a:t>Development Stage</a:t>
            </a:r>
            <a:endParaRPr lang="ko-KR" altLang="en-US" sz="923" dirty="0">
              <a:solidFill>
                <a:schemeClr val="tx1"/>
              </a:solidFill>
              <a:latin typeface="Book Antiqua" pitchFamily="18" charset="0"/>
              <a:ea typeface="맑은 고딕" pitchFamily="50" charset="-127"/>
            </a:endParaRPr>
          </a:p>
        </p:txBody>
      </p:sp>
      <p:sp>
        <p:nvSpPr>
          <p:cNvPr id="140" name="Rectangle 78"/>
          <p:cNvSpPr>
            <a:spLocks noChangeArrowheads="1"/>
          </p:cNvSpPr>
          <p:nvPr/>
        </p:nvSpPr>
        <p:spPr bwMode="auto">
          <a:xfrm>
            <a:off x="2699792" y="5007621"/>
            <a:ext cx="664461" cy="2325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Batch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AP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91" y="1333801"/>
            <a:ext cx="2030489" cy="564802"/>
          </a:xfrm>
          <a:prstGeom prst="rect">
            <a:avLst/>
          </a:prstGeom>
        </p:spPr>
      </p:pic>
      <p:pic>
        <p:nvPicPr>
          <p:cNvPr id="35" name="Picture 20" descr="D:\모스트비주얼\아이콘 작업\왜가리\서버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71" y="2452380"/>
            <a:ext cx="523089" cy="84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3610529" y="2425503"/>
            <a:ext cx="1035747" cy="4759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Rule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Management</a:t>
            </a:r>
          </a:p>
          <a:p>
            <a:pPr algn="ctr" latinLnBrk="0">
              <a:defRPr/>
            </a:pPr>
            <a:endParaRPr lang="en-US" altLang="ko-KR" sz="923" kern="0" dirty="0" smtClean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DBMS(My SQL)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78"/>
          <p:cNvSpPr>
            <a:spLocks noChangeArrowheads="1"/>
          </p:cNvSpPr>
          <p:nvPr/>
        </p:nvSpPr>
        <p:spPr bwMode="auto">
          <a:xfrm>
            <a:off x="5635464" y="2263456"/>
            <a:ext cx="664461" cy="2325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RM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Backup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78"/>
          <p:cNvSpPr>
            <a:spLocks noChangeArrowheads="1"/>
          </p:cNvSpPr>
          <p:nvPr/>
        </p:nvSpPr>
        <p:spPr bwMode="auto">
          <a:xfrm>
            <a:off x="4758141" y="2257477"/>
            <a:ext cx="664461" cy="2325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RM Primary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4724443" y="5022211"/>
            <a:ext cx="1035747" cy="4759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0592" tIns="20592" rIns="20592" bIns="20592" anchor="ctr"/>
          <a:lstStyle/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Rule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Management</a:t>
            </a:r>
          </a:p>
          <a:p>
            <a:pPr algn="ctr" latinLnBrk="0">
              <a:defRPr/>
            </a:pPr>
            <a:endParaRPr lang="en-US" altLang="ko-KR" sz="923" kern="0" dirty="0" smtClean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DBMS(My SQL)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985974" y="3186294"/>
            <a:ext cx="0" cy="370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ontent Placeholder 1"/>
          <p:cNvSpPr txBox="1">
            <a:spLocks/>
          </p:cNvSpPr>
          <p:nvPr/>
        </p:nvSpPr>
        <p:spPr>
          <a:xfrm>
            <a:off x="253779" y="913317"/>
            <a:ext cx="8637908" cy="291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8288" indent="-215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2pPr>
            <a:lvl3pPr marL="54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3pPr>
            <a:lvl4pPr marL="81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4pPr>
            <a:lvl5pPr marL="108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2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1292" b="0" dirty="0">
                <a:solidFill>
                  <a:srgbClr val="646464">
                    <a:lumMod val="50000"/>
                  </a:srgbClr>
                </a:solidFill>
              </a:rPr>
              <a:t>This is the S</a:t>
            </a:r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</a:rPr>
              <a:t>/W </a:t>
            </a:r>
            <a:r>
              <a:rPr lang="en-US" altLang="ko-KR" sz="1292" b="0" dirty="0">
                <a:solidFill>
                  <a:srgbClr val="646464">
                    <a:lumMod val="50000"/>
                  </a:srgbClr>
                </a:solidFill>
              </a:rPr>
              <a:t>configuration for </a:t>
            </a:r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</a:rPr>
              <a:t>CSS</a:t>
            </a:r>
            <a:endParaRPr lang="en-US" altLang="ko-KR" sz="1292" b="0" dirty="0">
              <a:solidFill>
                <a:srgbClr val="646464">
                  <a:lumMod val="50000"/>
                </a:srgbClr>
              </a:solidFill>
            </a:endParaRP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>
                <a:latin typeface="+mn-ea"/>
              </a:rPr>
              <a:t>2</a:t>
            </a:r>
            <a:r>
              <a:rPr lang="en-US" altLang="ko-KR" sz="1569" dirty="0" smtClean="0">
                <a:latin typeface="+mn-ea"/>
              </a:rPr>
              <a:t>. </a:t>
            </a:r>
            <a:r>
              <a:rPr lang="en-US" altLang="ko-KR" sz="1569" dirty="0">
                <a:latin typeface="+mn-ea"/>
              </a:rPr>
              <a:t>System S</a:t>
            </a:r>
            <a:r>
              <a:rPr lang="en-US" altLang="ko-KR" sz="1569" dirty="0" smtClean="0">
                <a:latin typeface="+mn-ea"/>
              </a:rPr>
              <a:t>/W </a:t>
            </a:r>
            <a:r>
              <a:rPr lang="en-US" altLang="ko-KR" sz="1569" dirty="0">
                <a:latin typeface="+mn-ea"/>
              </a:rPr>
              <a:t>Configuration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7212429" y="3096656"/>
            <a:ext cx="0" cy="3970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5329" y="3123009"/>
            <a:ext cx="0" cy="370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3093"/>
              </p:ext>
            </p:extLst>
          </p:nvPr>
        </p:nvGraphicFramePr>
        <p:xfrm>
          <a:off x="1012516" y="2340373"/>
          <a:ext cx="1399244" cy="838074"/>
        </p:xfrm>
        <a:graphic>
          <a:graphicData uri="http://schemas.openxmlformats.org/drawingml/2006/table">
            <a:tbl>
              <a:tblPr/>
              <a:tblGrid>
                <a:gridCol w="701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Execution</a:t>
                      </a: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(Batch)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1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 Batch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Score</a:t>
                      </a:r>
                      <a:r>
                        <a:rPr kumimoji="1" lang="en-US" altLang="ko-KR" sz="8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800" kern="1200" baseline="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Calc</a:t>
                      </a:r>
                      <a:endParaRPr kumimoji="1" lang="en-US" altLang="ko-KR" sz="8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JDK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OS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9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31164"/>
              </p:ext>
            </p:extLst>
          </p:nvPr>
        </p:nvGraphicFramePr>
        <p:xfrm>
          <a:off x="3275856" y="4221088"/>
          <a:ext cx="1420237" cy="972526"/>
        </p:xfrm>
        <a:graphic>
          <a:graphicData uri="http://schemas.openxmlformats.org/drawingml/2006/table">
            <a:tbl>
              <a:tblPr/>
              <a:tblGrid>
                <a:gridCol w="75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Rule management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35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WAS (Tomcat)</a:t>
                      </a: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My SQL DB</a:t>
                      </a:r>
                      <a:endParaRPr kumimoji="1" lang="en-US" altLang="ko-KR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+mn-ea"/>
                          <a:cs typeface="한컴바탕" pitchFamily="18" charset="2"/>
                        </a:rPr>
                        <a:t>OS</a:t>
                      </a:r>
                      <a:endParaRPr kumimoji="1" lang="en-US" altLang="ko-KR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직선 연결선 41"/>
          <p:cNvCxnSpPr>
            <a:endCxn id="39" idx="0"/>
          </p:cNvCxnSpPr>
          <p:nvPr/>
        </p:nvCxnSpPr>
        <p:spPr>
          <a:xfrm flipH="1">
            <a:off x="3985974" y="3823138"/>
            <a:ext cx="2702" cy="3979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3"/>
          <p:cNvGrpSpPr>
            <a:grpSpLocks/>
          </p:cNvGrpSpPr>
          <p:nvPr/>
        </p:nvGrpSpPr>
        <p:grpSpPr bwMode="auto">
          <a:xfrm>
            <a:off x="384378" y="3485976"/>
            <a:ext cx="8400651" cy="362303"/>
            <a:chOff x="358" y="1513"/>
            <a:chExt cx="5945" cy="244"/>
          </a:xfrm>
        </p:grpSpPr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358" y="1513"/>
              <a:ext cx="5925" cy="244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843914" eaLnBrk="1" latinLnBrk="0" hangingPunct="1">
                <a:defRPr/>
              </a:pPr>
              <a:endParaRPr lang="ko-KR" altLang="en-US" sz="1754" ker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66"/>
            <p:cNvSpPr>
              <a:spLocks noChangeArrowheads="1"/>
            </p:cNvSpPr>
            <p:nvPr/>
          </p:nvSpPr>
          <p:spPr bwMode="auto">
            <a:xfrm flipH="1" flipV="1">
              <a:off x="6263" y="1513"/>
              <a:ext cx="40" cy="244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843914" eaLnBrk="1" latinLnBrk="0" hangingPunct="1">
                <a:defRPr/>
              </a:pPr>
              <a:endParaRPr lang="ko-KR" altLang="en-US" sz="1754" kern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319825" y="1966684"/>
            <a:ext cx="4942306" cy="3655792"/>
          </a:xfrm>
          <a:prstGeom prst="roundRect">
            <a:avLst>
              <a:gd name="adj" fmla="val 6475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923" dirty="0">
                <a:solidFill>
                  <a:schemeClr val="tx1"/>
                </a:solidFill>
                <a:latin typeface="Book Antiqua" pitchFamily="18" charset="0"/>
              </a:rPr>
              <a:t>Production</a:t>
            </a:r>
            <a:endParaRPr lang="ko-KR" altLang="en-US" sz="923" dirty="0">
              <a:solidFill>
                <a:schemeClr val="tx1"/>
              </a:solidFill>
              <a:latin typeface="Book Antiqua" pitchFamily="18" charset="0"/>
              <a:ea typeface="맑은 고딕" pitchFamily="50" charset="-127"/>
            </a:endParaRPr>
          </a:p>
        </p:txBody>
      </p:sp>
      <p:sp>
        <p:nvSpPr>
          <p:cNvPr id="54" name="Rectangle 66"/>
          <p:cNvSpPr>
            <a:spLocks noChangeArrowheads="1"/>
          </p:cNvSpPr>
          <p:nvPr/>
        </p:nvSpPr>
        <p:spPr bwMode="auto">
          <a:xfrm flipH="1" flipV="1">
            <a:off x="387653" y="3485702"/>
            <a:ext cx="56523" cy="362279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843914" eaLnBrk="1" latinLnBrk="0" hangingPunct="1">
              <a:defRPr/>
            </a:pPr>
            <a:endParaRPr lang="ko-KR" altLang="en-US" sz="1754" kern="0">
              <a:solidFill>
                <a:srgbClr val="00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7996265" y="3847981"/>
            <a:ext cx="0" cy="6295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24604" y="3847981"/>
            <a:ext cx="0" cy="5953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326684" y="1966684"/>
            <a:ext cx="3565003" cy="3655792"/>
          </a:xfrm>
          <a:prstGeom prst="roundRect">
            <a:avLst>
              <a:gd name="adj" fmla="val 7209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  <a:latin typeface="Book Antiqua" pitchFamily="18" charset="0"/>
                <a:ea typeface="맑은 고딕" pitchFamily="50" charset="-127"/>
              </a:rPr>
              <a:t>Testing/Development Stage</a:t>
            </a:r>
            <a:endParaRPr lang="ko-KR" altLang="en-US" sz="923" dirty="0">
              <a:solidFill>
                <a:schemeClr val="tx1"/>
              </a:solidFill>
              <a:latin typeface="Book Antiqua" pitchFamily="18" charset="0"/>
              <a:ea typeface="맑은 고딕" pitchFamily="50" charset="-127"/>
            </a:endParaRPr>
          </a:p>
        </p:txBody>
      </p:sp>
      <p:graphicFrame>
        <p:nvGraphicFramePr>
          <p:cNvPr id="64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72939"/>
              </p:ext>
            </p:extLst>
          </p:nvPr>
        </p:nvGraphicFramePr>
        <p:xfrm>
          <a:off x="6516216" y="2511266"/>
          <a:ext cx="1399245" cy="585390"/>
        </p:xfrm>
        <a:graphic>
          <a:graphicData uri="http://schemas.openxmlformats.org/drawingml/2006/table">
            <a:tbl>
              <a:tblPr/>
              <a:tblGrid>
                <a:gridCol w="612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1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DB Development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1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DBMS</a:t>
                      </a:r>
                    </a:p>
                  </a:txBody>
                  <a:tcPr marL="33234" marR="33234" marT="16616" marB="16616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34" marR="33234" marT="16616" marB="16616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OS</a:t>
                      </a:r>
                    </a:p>
                  </a:txBody>
                  <a:tcPr marL="33234" marR="33234" marT="16616" marB="16616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6012" marR="36012" marT="18005" marB="18005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5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63"/>
              </p:ext>
            </p:extLst>
          </p:nvPr>
        </p:nvGraphicFramePr>
        <p:xfrm>
          <a:off x="5623450" y="4282785"/>
          <a:ext cx="1399244" cy="838074"/>
        </p:xfrm>
        <a:graphic>
          <a:graphicData uri="http://schemas.openxmlformats.org/drawingml/2006/table">
            <a:tbl>
              <a:tblPr/>
              <a:tblGrid>
                <a:gridCol w="701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Execution</a:t>
                      </a: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(Batch)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1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 server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Score</a:t>
                      </a:r>
                      <a:r>
                        <a:rPr kumimoji="1" lang="en-US" altLang="ko-KR" sz="8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800" kern="1200" baseline="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Calc</a:t>
                      </a:r>
                      <a:endParaRPr kumimoji="1" lang="en-US" altLang="ko-KR" sz="8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JDK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OS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2614"/>
              </p:ext>
            </p:extLst>
          </p:nvPr>
        </p:nvGraphicFramePr>
        <p:xfrm>
          <a:off x="7238670" y="4342916"/>
          <a:ext cx="1420237" cy="972526"/>
        </p:xfrm>
        <a:graphic>
          <a:graphicData uri="http://schemas.openxmlformats.org/drawingml/2006/table">
            <a:tbl>
              <a:tblPr/>
              <a:tblGrid>
                <a:gridCol w="75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Rule management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35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WAS (Tomcat)</a:t>
                      </a: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My SQL DB</a:t>
                      </a: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+mn-ea"/>
                          <a:cs typeface="한컴바탕" pitchFamily="18" charset="2"/>
                        </a:rPr>
                        <a:t>OS</a:t>
                      </a:r>
                      <a:endParaRPr kumimoji="1" lang="en-US" altLang="ko-KR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65855"/>
              </p:ext>
            </p:extLst>
          </p:nvPr>
        </p:nvGraphicFramePr>
        <p:xfrm>
          <a:off x="3347864" y="2348880"/>
          <a:ext cx="1399244" cy="838074"/>
        </p:xfrm>
        <a:graphic>
          <a:graphicData uri="http://schemas.openxmlformats.org/drawingml/2006/table">
            <a:tbl>
              <a:tblPr/>
              <a:tblGrid>
                <a:gridCol w="701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7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Execution</a:t>
                      </a: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(Batch)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13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 Batch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Score</a:t>
                      </a:r>
                      <a:r>
                        <a:rPr kumimoji="1" lang="en-US" altLang="ko-KR" sz="800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en-US" altLang="ko-KR" sz="800" kern="1200" baseline="0" dirty="0" err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Calc</a:t>
                      </a:r>
                      <a:endParaRPr kumimoji="1" lang="en-US" altLang="ko-KR" sz="8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JDK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OS</a:t>
                      </a:r>
                    </a:p>
                  </a:txBody>
                  <a:tcPr marL="35400" marR="35400" marT="17700" marB="17700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Group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63567"/>
              </p:ext>
            </p:extLst>
          </p:nvPr>
        </p:nvGraphicFramePr>
        <p:xfrm>
          <a:off x="899592" y="4221088"/>
          <a:ext cx="1420237" cy="972526"/>
        </p:xfrm>
        <a:graphic>
          <a:graphicData uri="http://schemas.openxmlformats.org/drawingml/2006/table">
            <a:tbl>
              <a:tblPr/>
              <a:tblGrid>
                <a:gridCol w="75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9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r>
                        <a:rPr kumimoji="1" lang="en-US" altLang="ko-KR" sz="800" b="1" kern="1200" baseline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 Rule management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R-CLIPS</a:t>
                      </a:r>
                      <a:endParaRPr kumimoji="1" lang="ko-KR" altLang="en-US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Rule</a:t>
                      </a:r>
                    </a:p>
                  </a:txBody>
                  <a:tcPr marL="16612" marR="16612" marT="16614" marB="16614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35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WAS (Tomcat)</a:t>
                      </a: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13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맑은 고딕" pitchFamily="50" charset="-127"/>
                          <a:cs typeface="한컴바탕" pitchFamily="18" charset="2"/>
                        </a:rPr>
                        <a:t>My SQL DB</a:t>
                      </a:r>
                      <a:endParaRPr kumimoji="1" lang="en-US" altLang="ko-KR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8359" marR="38359" marT="19179" marB="19179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5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맑은 고딕" pitchFamily="50" charset="-127"/>
                          <a:ea typeface="+mn-ea"/>
                          <a:cs typeface="한컴바탕" pitchFamily="18" charset="2"/>
                        </a:rPr>
                        <a:t>OS</a:t>
                      </a:r>
                      <a:endParaRPr kumimoji="1" lang="en-US" altLang="ko-KR" sz="800" b="1" kern="1200" dirty="0" smtClean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맑은 고딕" pitchFamily="50" charset="-127"/>
                        <a:ea typeface="맑은 고딕" pitchFamily="50" charset="-127"/>
                        <a:cs typeface="한컴바탕" pitchFamily="18" charset="2"/>
                      </a:endParaRPr>
                    </a:p>
                  </a:txBody>
                  <a:tcPr marL="33223" marR="33223" marT="16612" marB="16612" anchor="ctr" anchorCtr="1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 flipH="1">
            <a:off x="1619672" y="3823138"/>
            <a:ext cx="2702" cy="3979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tent Placeholder 1"/>
          <p:cNvSpPr txBox="1">
            <a:spLocks/>
          </p:cNvSpPr>
          <p:nvPr/>
        </p:nvSpPr>
        <p:spPr>
          <a:xfrm>
            <a:off x="253779" y="913317"/>
            <a:ext cx="8637908" cy="291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8288" indent="-215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2pPr>
            <a:lvl3pPr marL="54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3pPr>
            <a:lvl4pPr marL="81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4pPr>
            <a:lvl5pPr marL="108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2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</a:rPr>
              <a:t>Process flow for Telco score service on Production environment</a:t>
            </a:r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</a:rPr>
              <a:t>.(Primary-Backup Configuration)</a:t>
            </a:r>
            <a:endParaRPr lang="en-US" altLang="ko-KR" sz="1292" b="0" dirty="0">
              <a:solidFill>
                <a:srgbClr val="646464">
                  <a:lumMod val="50000"/>
                </a:srgbClr>
              </a:solidFill>
            </a:endParaRPr>
          </a:p>
        </p:txBody>
      </p:sp>
      <p:sp>
        <p:nvSpPr>
          <p:cNvPr id="43" name="모서리가 둥근 직사각형 139">
            <a:extLst>
              <a:ext uri="{FF2B5EF4-FFF2-40B4-BE49-F238E27FC236}">
                <a16:creationId xmlns:a16="http://schemas.microsoft.com/office/drawing/2014/main" xmlns="" id="{FB6C8EF5-DFD6-4CA3-9B85-FE1DC5558B94}"/>
              </a:ext>
            </a:extLst>
          </p:cNvPr>
          <p:cNvSpPr/>
          <p:nvPr/>
        </p:nvSpPr>
        <p:spPr bwMode="auto">
          <a:xfrm rot="10800000" flipH="1" flipV="1">
            <a:off x="4286751" y="1829770"/>
            <a:ext cx="1512679" cy="620511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rclips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-batch 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23" kern="0" dirty="0" smtClean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923" i="1" u="sng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192.168.169.16</a:t>
            </a:r>
            <a:endParaRPr lang="en-US" altLang="ko-KR" sz="923" i="1" u="sng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</a:endParaRPr>
          </a:p>
          <a:p>
            <a:pPr algn="ctr" latinLnBrk="0">
              <a:defRPr/>
            </a:pPr>
            <a:endParaRPr lang="en-US" altLang="ko-KR" sz="923" kern="0" dirty="0" smtClean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(Backup</a:t>
            </a: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 #2)</a:t>
            </a:r>
            <a:endParaRPr lang="en-US" altLang="ko-KR" sz="831" i="1" u="sng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lang="en-US" altLang="ko-KR" sz="923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923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xmlns="" id="{5AF910DB-8D0F-468C-96B1-750BF795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2929751"/>
            <a:ext cx="1131223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SAVE score/strategy</a:t>
            </a:r>
          </a:p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binary package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xmlns="" id="{34FEF698-D99C-43F5-86F7-6C3CA2A0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717" y="1707173"/>
            <a:ext cx="1186392" cy="3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LOAD score/strategy binary package.</a:t>
            </a:r>
          </a:p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specific-time</a:t>
            </a:r>
          </a:p>
        </p:txBody>
      </p:sp>
      <p:cxnSp>
        <p:nvCxnSpPr>
          <p:cNvPr id="51" name="꺾인 연결선 53">
            <a:extLst>
              <a:ext uri="{FF2B5EF4-FFF2-40B4-BE49-F238E27FC236}">
                <a16:creationId xmlns:a16="http://schemas.microsoft.com/office/drawing/2014/main" xmlns="" id="{6B47C28C-14EC-416F-9669-03CDE001C2FB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7688115" y="5220942"/>
            <a:ext cx="584621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A709248-09B5-4624-ACDD-B7A6A03709C4}"/>
              </a:ext>
            </a:extLst>
          </p:cNvPr>
          <p:cNvSpPr/>
          <p:nvPr/>
        </p:nvSpPr>
        <p:spPr>
          <a:xfrm>
            <a:off x="3492378" y="1368462"/>
            <a:ext cx="5466570" cy="4004754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xmlns="" id="{337BFAB9-C30B-44C2-BBAA-E9CACB50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01" y="1394412"/>
            <a:ext cx="1643471" cy="1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R-CLIPS Production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139">
            <a:extLst>
              <a:ext uri="{FF2B5EF4-FFF2-40B4-BE49-F238E27FC236}">
                <a16:creationId xmlns:a16="http://schemas.microsoft.com/office/drawing/2014/main" xmlns="" id="{7BF62FAE-5DDE-4E83-94C7-2569661CB7E9}"/>
              </a:ext>
            </a:extLst>
          </p:cNvPr>
          <p:cNvSpPr/>
          <p:nvPr/>
        </p:nvSpPr>
        <p:spPr bwMode="auto">
          <a:xfrm rot="10800000" flipH="1" flipV="1">
            <a:off x="7359407" y="1700808"/>
            <a:ext cx="1248047" cy="1577006"/>
          </a:xfrm>
          <a:prstGeom prst="roundRect">
            <a:avLst>
              <a:gd name="adj" fmla="val 1085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Rule Management</a:t>
            </a: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192.168.169.14</a:t>
            </a:r>
            <a:endParaRPr lang="en-US" altLang="ko-KR" sz="831" i="1" u="sng" kern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 latinLnBrk="0">
              <a:defRPr/>
            </a:pPr>
            <a:endParaRPr lang="en-US" altLang="ko-KR" sz="831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en-US" altLang="ko-KR" sz="831" i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Rule Package</a:t>
            </a:r>
            <a:endParaRPr lang="ko-KR" altLang="en-US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3940909" y="1744986"/>
            <a:ext cx="506191" cy="305723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 Input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64" name="순서도: 자기 디스크 63">
            <a:extLst>
              <a:ext uri="{FF2B5EF4-FFF2-40B4-BE49-F238E27FC236}">
                <a16:creationId xmlns:a16="http://schemas.microsoft.com/office/drawing/2014/main" xmlns="" id="{045BEF74-5EAB-48B4-ABAB-76C226199757}"/>
              </a:ext>
            </a:extLst>
          </p:cNvPr>
          <p:cNvSpPr/>
          <p:nvPr/>
        </p:nvSpPr>
        <p:spPr>
          <a:xfrm>
            <a:off x="2274064" y="4533688"/>
            <a:ext cx="857776" cy="627928"/>
          </a:xfrm>
          <a:prstGeom prst="flowChartMagneticDisk">
            <a:avLst/>
          </a:prstGeom>
          <a:solidFill>
            <a:srgbClr val="F79646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prstDash val="solid"/>
            <a:miter lim="800000"/>
            <a:headEnd/>
            <a:tailEnd/>
          </a:ln>
        </p:spPr>
        <p:txBody>
          <a:bodyPr lIns="0" tIns="0" rIns="0" bIns="0" anchor="t" anchorCtr="1"/>
          <a:lstStyle/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Score Store</a:t>
            </a: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3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RDBMS]</a:t>
            </a:r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xmlns="" id="{CC74A6B6-5350-4A9D-B318-658E22B2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938" y="3847882"/>
            <a:ext cx="666345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Telco</a:t>
            </a:r>
          </a:p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score </a:t>
            </a: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</a:p>
        </p:txBody>
      </p:sp>
      <p:cxnSp>
        <p:nvCxnSpPr>
          <p:cNvPr id="74" name="꺾인 연결선 53">
            <a:extLst>
              <a:ext uri="{FF2B5EF4-FFF2-40B4-BE49-F238E27FC236}">
                <a16:creationId xmlns:a16="http://schemas.microsoft.com/office/drawing/2014/main" xmlns="" id="{653E364E-C2F5-48B7-9FE0-C2D765362508}"/>
              </a:ext>
            </a:extLst>
          </p:cNvPr>
          <p:cNvCxnSpPr>
            <a:cxnSpLocks/>
            <a:stCxn id="43" idx="3"/>
            <a:endCxn id="70" idx="2"/>
          </p:cNvCxnSpPr>
          <p:nvPr/>
        </p:nvCxnSpPr>
        <p:spPr>
          <a:xfrm>
            <a:off x="5799430" y="2140026"/>
            <a:ext cx="1755114" cy="6857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구름 74">
            <a:extLst>
              <a:ext uri="{FF2B5EF4-FFF2-40B4-BE49-F238E27FC236}">
                <a16:creationId xmlns:a16="http://schemas.microsoft.com/office/drawing/2014/main" xmlns="" id="{F9D9FED5-946A-4640-8C6E-296D22DC638D}"/>
              </a:ext>
            </a:extLst>
          </p:cNvPr>
          <p:cNvSpPr/>
          <p:nvPr/>
        </p:nvSpPr>
        <p:spPr>
          <a:xfrm>
            <a:off x="6819607" y="5441664"/>
            <a:ext cx="2139341" cy="7231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Testing / </a:t>
            </a:r>
            <a:r>
              <a:rPr lang="en-US" altLang="ko-KR" sz="1400" dirty="0" smtClean="0"/>
              <a:t>Dev</a:t>
            </a:r>
            <a:endParaRPr lang="ko-KR" altLang="en-US" sz="1400" dirty="0"/>
          </a:p>
        </p:txBody>
      </p:sp>
      <p:sp>
        <p:nvSpPr>
          <p:cNvPr id="76" name="직사각형 24" descr="어두운 하향 대각선">
            <a:extLst>
              <a:ext uri="{FF2B5EF4-FFF2-40B4-BE49-F238E27FC236}">
                <a16:creationId xmlns:a16="http://schemas.microsoft.com/office/drawing/2014/main" xmlns="" id="{85994820-F269-443D-B395-9E538D08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510" y="2286084"/>
            <a:ext cx="435379" cy="287423"/>
          </a:xfrm>
          <a:prstGeom prst="rect">
            <a:avLst/>
          </a:prstGeom>
          <a:solidFill>
            <a:srgbClr val="336699"/>
          </a:solidFill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4994" indent="-84994" algn="ctr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ko-KR" sz="923" kern="0" dirty="0" smtClean="0">
                <a:solidFill>
                  <a:srgbClr val="FFFFFF"/>
                </a:solidFill>
                <a:latin typeface="Book Antiqua"/>
                <a:ea typeface="굴림"/>
              </a:rPr>
              <a:t>FTP</a:t>
            </a:r>
            <a:endParaRPr lang="ko-KR" altLang="en-US" sz="1662" dirty="0">
              <a:solidFill>
                <a:srgbClr val="FFFFFF"/>
              </a:solidFill>
            </a:endParaRPr>
          </a:p>
        </p:txBody>
      </p:sp>
      <p:cxnSp>
        <p:nvCxnSpPr>
          <p:cNvPr id="79" name="꺾인 연결선 53">
            <a:extLst>
              <a:ext uri="{FF2B5EF4-FFF2-40B4-BE49-F238E27FC236}">
                <a16:creationId xmlns:a16="http://schemas.microsoft.com/office/drawing/2014/main" xmlns="" id="{C55BB266-2E13-4A3C-98EA-4A1935638E8B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rot="10800000">
            <a:off x="3188890" y="2429797"/>
            <a:ext cx="724965" cy="11188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23">
            <a:extLst>
              <a:ext uri="{FF2B5EF4-FFF2-40B4-BE49-F238E27FC236}">
                <a16:creationId xmlns:a16="http://schemas.microsoft.com/office/drawing/2014/main" xmlns="" id="{A7ECC716-BFD5-41BE-83DD-518E158A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34" y="5104605"/>
            <a:ext cx="1402085" cy="1471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33231" tIns="33231" rIns="33231" bIns="0">
            <a:spAutoFit/>
          </a:bodyPr>
          <a:lstStyle/>
          <a:p>
            <a:pPr algn="ctr"/>
            <a:r>
              <a:rPr lang="en-US" altLang="ko-KR" sz="738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* Rule </a:t>
            </a:r>
            <a:r>
              <a:rPr lang="en-US" altLang="ko-KR" sz="738" kern="0" dirty="0" smtClean="0">
                <a:solidFill>
                  <a:sysClr val="windowText" lastClr="000000"/>
                </a:solidFill>
                <a:latin typeface="맑은 고딕" pitchFamily="50" charset="-127"/>
              </a:rPr>
              <a:t>Deploy to Test/Dev</a:t>
            </a:r>
            <a:endParaRPr lang="ko-KR" altLang="en-US" sz="738" dirty="0"/>
          </a:p>
        </p:txBody>
      </p:sp>
      <p:cxnSp>
        <p:nvCxnSpPr>
          <p:cNvPr id="68" name="꺾인 연결선 53">
            <a:extLst>
              <a:ext uri="{FF2B5EF4-FFF2-40B4-BE49-F238E27FC236}">
                <a16:creationId xmlns:a16="http://schemas.microsoft.com/office/drawing/2014/main" xmlns="" id="{59579889-DECF-4040-88C1-9AC4AB5E7EBC}"/>
              </a:ext>
            </a:extLst>
          </p:cNvPr>
          <p:cNvCxnSpPr>
            <a:cxnSpLocks/>
            <a:stCxn id="64" idx="1"/>
            <a:endCxn id="107" idx="3"/>
          </p:cNvCxnSpPr>
          <p:nvPr/>
        </p:nvCxnSpPr>
        <p:spPr>
          <a:xfrm rot="16200000" flipV="1">
            <a:off x="1754088" y="3584824"/>
            <a:ext cx="949026" cy="948702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자기 디스크 69">
            <a:extLst>
              <a:ext uri="{FF2B5EF4-FFF2-40B4-BE49-F238E27FC236}">
                <a16:creationId xmlns:a16="http://schemas.microsoft.com/office/drawing/2014/main" xmlns="" id="{045BEF74-5EAB-48B4-ABAB-76C226199757}"/>
              </a:ext>
            </a:extLst>
          </p:cNvPr>
          <p:cNvSpPr/>
          <p:nvPr/>
        </p:nvSpPr>
        <p:spPr>
          <a:xfrm>
            <a:off x="7554544" y="2514316"/>
            <a:ext cx="857776" cy="62287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prstDash val="solid"/>
            <a:miter lim="800000"/>
            <a:headEnd/>
            <a:tailEnd/>
          </a:ln>
        </p:spPr>
        <p:txBody>
          <a:bodyPr lIns="0" tIns="0" rIns="0" bIns="0" anchor="t" anchorCtr="1"/>
          <a:lstStyle/>
          <a:p>
            <a:pPr algn="ctr" defTabSz="596732" latinLnBrk="0"/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Rule 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Apply Tabl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e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</a:endParaRP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Rule Binary</a:t>
            </a: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My SQL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0A709248-09B5-4624-ACDD-B7A6A03709C4}"/>
              </a:ext>
            </a:extLst>
          </p:cNvPr>
          <p:cNvSpPr/>
          <p:nvPr/>
        </p:nvSpPr>
        <p:spPr>
          <a:xfrm>
            <a:off x="374368" y="1368462"/>
            <a:ext cx="2973496" cy="45088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xmlns="" id="{337BFAB9-C30B-44C2-BBAA-E9CACB50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24" y="1420519"/>
            <a:ext cx="1710794" cy="1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VMG Business System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 smtClean="0">
                <a:latin typeface="+mn-ea"/>
              </a:rPr>
              <a:t>3. </a:t>
            </a:r>
            <a:r>
              <a:rPr lang="en-US" altLang="ko-KR" sz="1569" dirty="0">
                <a:latin typeface="+mn-ea"/>
              </a:rPr>
              <a:t>Telco Score Service Process</a:t>
            </a:r>
          </a:p>
        </p:txBody>
      </p:sp>
      <p:sp>
        <p:nvSpPr>
          <p:cNvPr id="87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4249248" y="2953534"/>
            <a:ext cx="537410" cy="27824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Output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139">
            <a:extLst>
              <a:ext uri="{FF2B5EF4-FFF2-40B4-BE49-F238E27FC236}">
                <a16:creationId xmlns:a16="http://schemas.microsoft.com/office/drawing/2014/main" xmlns="" id="{44C0B9BA-54D3-4244-A3A4-951786CBEEF5}"/>
              </a:ext>
            </a:extLst>
          </p:cNvPr>
          <p:cNvSpPr/>
          <p:nvPr/>
        </p:nvSpPr>
        <p:spPr bwMode="auto">
          <a:xfrm rot="10800000" flipH="1" flipV="1">
            <a:off x="547232" y="1844824"/>
            <a:ext cx="1323393" cy="196827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738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VMG Batch Server</a:t>
            </a:r>
            <a:endParaRPr lang="en-US" altLang="ko-KR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139">
            <a:extLst>
              <a:ext uri="{FF2B5EF4-FFF2-40B4-BE49-F238E27FC236}">
                <a16:creationId xmlns:a16="http://schemas.microsoft.com/office/drawing/2014/main" xmlns="" id="{B3D706E8-A39E-4E6B-B266-8F83B8B3213D}"/>
              </a:ext>
            </a:extLst>
          </p:cNvPr>
          <p:cNvSpPr/>
          <p:nvPr/>
        </p:nvSpPr>
        <p:spPr bwMode="auto">
          <a:xfrm rot="10800000" flipH="1" flipV="1">
            <a:off x="638250" y="2812196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Input File create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139">
            <a:extLst>
              <a:ext uri="{FF2B5EF4-FFF2-40B4-BE49-F238E27FC236}">
                <a16:creationId xmlns:a16="http://schemas.microsoft.com/office/drawing/2014/main" xmlns="" id="{224F5AAB-2493-429E-8776-AD3615B91C9E}"/>
              </a:ext>
            </a:extLst>
          </p:cNvPr>
          <p:cNvSpPr/>
          <p:nvPr/>
        </p:nvSpPr>
        <p:spPr bwMode="auto">
          <a:xfrm rot="10800000" flipH="1" flipV="1">
            <a:off x="638250" y="3185369"/>
            <a:ext cx="1116000" cy="168832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receive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139">
            <a:extLst>
              <a:ext uri="{FF2B5EF4-FFF2-40B4-BE49-F238E27FC236}">
                <a16:creationId xmlns:a16="http://schemas.microsoft.com/office/drawing/2014/main" xmlns="" id="{E440F78F-322F-49E7-A01A-7652AB5DF7BE}"/>
              </a:ext>
            </a:extLst>
          </p:cNvPr>
          <p:cNvSpPr/>
          <p:nvPr/>
        </p:nvSpPr>
        <p:spPr bwMode="auto">
          <a:xfrm rot="10800000" flipH="1" flipV="1">
            <a:off x="638250" y="2448549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ctr" anchorCtr="0"/>
          <a:lstStyle/>
          <a:p>
            <a:pPr latinLnBrk="0"/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Input Data extract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139">
            <a:extLst>
              <a:ext uri="{FF2B5EF4-FFF2-40B4-BE49-F238E27FC236}">
                <a16:creationId xmlns:a16="http://schemas.microsoft.com/office/drawing/2014/main" xmlns="" id="{5D8CA2B2-D224-434B-A4BF-E0B976040A1E}"/>
              </a:ext>
            </a:extLst>
          </p:cNvPr>
          <p:cNvSpPr/>
          <p:nvPr/>
        </p:nvSpPr>
        <p:spPr bwMode="auto">
          <a:xfrm rot="10800000" flipH="1" flipV="1">
            <a:off x="638250" y="2084902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Customer Extraction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196250" y="2264902"/>
            <a:ext cx="0" cy="1836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196250" y="2628549"/>
            <a:ext cx="0" cy="1836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39">
            <a:extLst>
              <a:ext uri="{FF2B5EF4-FFF2-40B4-BE49-F238E27FC236}">
                <a16:creationId xmlns:a16="http://schemas.microsoft.com/office/drawing/2014/main" xmlns="" id="{224F5AAB-2493-429E-8776-AD3615B91C9E}"/>
              </a:ext>
            </a:extLst>
          </p:cNvPr>
          <p:cNvSpPr/>
          <p:nvPr/>
        </p:nvSpPr>
        <p:spPr bwMode="auto">
          <a:xfrm rot="10800000" flipH="1" flipV="1">
            <a:off x="638250" y="3500246"/>
            <a:ext cx="1116000" cy="168832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Store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1196250" y="3344675"/>
            <a:ext cx="0" cy="15557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23">
            <a:extLst>
              <a:ext uri="{FF2B5EF4-FFF2-40B4-BE49-F238E27FC236}">
                <a16:creationId xmlns:a16="http://schemas.microsoft.com/office/drawing/2014/main" xmlns="" id="{CC74A6B6-5350-4A9D-B318-658E22B2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393" y="5229200"/>
            <a:ext cx="1072463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Query Telco score</a:t>
            </a:r>
          </a:p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when service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552" y="4320329"/>
            <a:ext cx="1383841" cy="1268911"/>
            <a:chOff x="4536360" y="3980248"/>
            <a:chExt cx="1323393" cy="1268911"/>
          </a:xfrm>
        </p:grpSpPr>
        <p:sp>
          <p:nvSpPr>
            <p:cNvPr id="72" name="모서리가 둥근 직사각형 139">
              <a:extLst>
                <a:ext uri="{FF2B5EF4-FFF2-40B4-BE49-F238E27FC236}">
                  <a16:creationId xmlns:a16="http://schemas.microsoft.com/office/drawing/2014/main" xmlns="" id="{44C0B9BA-54D3-4244-A3A4-951786CBEEF5}"/>
                </a:ext>
              </a:extLst>
            </p:cNvPr>
            <p:cNvSpPr/>
            <p:nvPr/>
          </p:nvSpPr>
          <p:spPr bwMode="auto">
            <a:xfrm rot="10800000" flipH="1" flipV="1">
              <a:off x="4536360" y="3980248"/>
              <a:ext cx="1323393" cy="1268911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algn="ctr" latinLnBrk="0">
                <a:defRPr/>
              </a:pPr>
              <a:r>
                <a:rPr lang="en-US" altLang="ko-KR" sz="738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VMG AP Server</a:t>
              </a:r>
              <a:endParaRPr lang="en-US" altLang="ko-KR" sz="738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endPara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626327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Score Query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295721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Telco Score request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956934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Score Return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2" name="직선 화살표 연결선 91"/>
          <p:cNvCxnSpPr>
            <a:stCxn id="89" idx="2"/>
            <a:endCxn id="88" idx="0"/>
          </p:cNvCxnSpPr>
          <p:nvPr/>
        </p:nvCxnSpPr>
        <p:spPr>
          <a:xfrm>
            <a:off x="1214986" y="4804634"/>
            <a:ext cx="0" cy="16177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8" idx="2"/>
            <a:endCxn id="91" idx="0"/>
          </p:cNvCxnSpPr>
          <p:nvPr/>
        </p:nvCxnSpPr>
        <p:spPr>
          <a:xfrm>
            <a:off x="1214986" y="5135240"/>
            <a:ext cx="0" cy="1617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24">
            <a:extLst>
              <a:ext uri="{FF2B5EF4-FFF2-40B4-BE49-F238E27FC236}">
                <a16:creationId xmlns:a16="http://schemas.microsoft.com/office/drawing/2014/main" xmlns="" id="{48913B01-5ED4-49EA-8A70-D676EDF118A4}"/>
              </a:ext>
            </a:extLst>
          </p:cNvPr>
          <p:cNvCxnSpPr>
            <a:cxnSpLocks/>
            <a:stCxn id="88" idx="3"/>
            <a:endCxn id="64" idx="2"/>
          </p:cNvCxnSpPr>
          <p:nvPr/>
        </p:nvCxnSpPr>
        <p:spPr>
          <a:xfrm flipV="1">
            <a:off x="1798473" y="4847652"/>
            <a:ext cx="475591" cy="203172"/>
          </a:xfrm>
          <a:prstGeom prst="bentConnector3">
            <a:avLst>
              <a:gd name="adj1" fmla="val 50000"/>
            </a:avLst>
          </a:prstGeom>
          <a:ln w="19050"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 53">
            <a:extLst>
              <a:ext uri="{FF2B5EF4-FFF2-40B4-BE49-F238E27FC236}">
                <a16:creationId xmlns:a16="http://schemas.microsoft.com/office/drawing/2014/main" xmlns="" id="{318A1697-1CBB-4B86-B138-0E8F67FD2409}"/>
              </a:ext>
            </a:extLst>
          </p:cNvPr>
          <p:cNvCxnSpPr>
            <a:cxnSpLocks/>
            <a:stCxn id="59" idx="3"/>
            <a:endCxn id="86" idx="1"/>
          </p:cNvCxnSpPr>
          <p:nvPr/>
        </p:nvCxnSpPr>
        <p:spPr>
          <a:xfrm>
            <a:off x="1754250" y="3269785"/>
            <a:ext cx="1884297" cy="1289840"/>
          </a:xfrm>
          <a:prstGeom prst="bentConnector3">
            <a:avLst>
              <a:gd name="adj1" fmla="val 79284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53">
            <a:extLst>
              <a:ext uri="{FF2B5EF4-FFF2-40B4-BE49-F238E27FC236}">
                <a16:creationId xmlns:a16="http://schemas.microsoft.com/office/drawing/2014/main" xmlns="" id="{318A1697-1CBB-4B86-B138-0E8F67FD2409}"/>
              </a:ext>
            </a:extLst>
          </p:cNvPr>
          <p:cNvCxnSpPr>
            <a:cxnSpLocks/>
            <a:stCxn id="76" idx="1"/>
            <a:endCxn id="58" idx="3"/>
          </p:cNvCxnSpPr>
          <p:nvPr/>
        </p:nvCxnSpPr>
        <p:spPr>
          <a:xfrm rot="10800000" flipV="1">
            <a:off x="1754250" y="2429796"/>
            <a:ext cx="999260" cy="472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139">
            <a:extLst>
              <a:ext uri="{FF2B5EF4-FFF2-40B4-BE49-F238E27FC236}">
                <a16:creationId xmlns:a16="http://schemas.microsoft.com/office/drawing/2014/main" xmlns="" id="{FB6C8EF5-DFD6-4CA3-9B85-FE1DC5558B94}"/>
              </a:ext>
            </a:extLst>
          </p:cNvPr>
          <p:cNvSpPr/>
          <p:nvPr/>
        </p:nvSpPr>
        <p:spPr bwMode="auto">
          <a:xfrm rot="10800000" flipH="1" flipV="1">
            <a:off x="4259696" y="3480589"/>
            <a:ext cx="1512679" cy="620511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rclips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-batch #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 latinLnBrk="0">
              <a:defRPr/>
            </a:pPr>
            <a:r>
              <a:rPr lang="en-US" altLang="ko-KR" sz="923" i="1" u="sng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</a:rPr>
              <a:t>192.168.169.15</a:t>
            </a:r>
            <a:endParaRPr lang="en-US" altLang="ko-KR" sz="923" i="1" u="sng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</a:endParaRPr>
          </a:p>
          <a:p>
            <a:pPr algn="ctr" latinLnBrk="0">
              <a:defRPr/>
            </a:pPr>
            <a:endParaRPr lang="en-US" altLang="ko-KR" sz="923" kern="0" dirty="0" smtClean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(P</a:t>
            </a: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rimary #</a:t>
            </a:r>
            <a:r>
              <a:rPr lang="en-US" altLang="ko-KR" sz="831" i="1" u="sng" kern="0" dirty="0">
                <a:solidFill>
                  <a:srgbClr val="000000"/>
                </a:solidFill>
                <a:latin typeface="맑은 고딕"/>
                <a:ea typeface="맑은 고딕"/>
              </a:rPr>
              <a:t>1)</a:t>
            </a:r>
            <a:endParaRPr lang="en-US" altLang="ko-KR" sz="831" i="1" u="sng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lang="en-US" altLang="ko-KR" sz="923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923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23">
            <a:extLst>
              <a:ext uri="{FF2B5EF4-FFF2-40B4-BE49-F238E27FC236}">
                <a16:creationId xmlns:a16="http://schemas.microsoft.com/office/drawing/2014/main" xmlns="" id="{5AF910DB-8D0F-468C-96B1-750BF795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129" y="4580570"/>
            <a:ext cx="1131223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SAVE score/strategy</a:t>
            </a:r>
          </a:p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binary package</a:t>
            </a: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xmlns="" id="{34FEF698-D99C-43F5-86F7-6C3CA2A0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62" y="3357992"/>
            <a:ext cx="1186392" cy="3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LOAD score/strategy binary package.</a:t>
            </a:r>
          </a:p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specific-time</a:t>
            </a:r>
          </a:p>
        </p:txBody>
      </p:sp>
      <p:sp>
        <p:nvSpPr>
          <p:cNvPr id="71" name="모서리가 둥근 직사각형 139">
            <a:extLst>
              <a:ext uri="{FF2B5EF4-FFF2-40B4-BE49-F238E27FC236}">
                <a16:creationId xmlns:a16="http://schemas.microsoft.com/office/drawing/2014/main" xmlns="" id="{7BF62FAE-5DDE-4E83-94C7-2569661CB7E9}"/>
              </a:ext>
            </a:extLst>
          </p:cNvPr>
          <p:cNvSpPr/>
          <p:nvPr/>
        </p:nvSpPr>
        <p:spPr bwMode="auto">
          <a:xfrm rot="10800000" flipH="1" flipV="1">
            <a:off x="7356401" y="3351627"/>
            <a:ext cx="1248047" cy="1577006"/>
          </a:xfrm>
          <a:prstGeom prst="roundRect">
            <a:avLst>
              <a:gd name="adj" fmla="val 1085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Rule Management</a:t>
            </a: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192.168.169.13</a:t>
            </a:r>
            <a:endParaRPr lang="en-US" altLang="ko-KR" sz="831" i="1" u="sng" kern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 latinLnBrk="0">
              <a:defRPr/>
            </a:pPr>
            <a:endParaRPr lang="en-US" altLang="ko-KR" sz="831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en-US" altLang="ko-KR" sz="831" i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Rule Package</a:t>
            </a:r>
            <a:endParaRPr lang="ko-KR" altLang="en-US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3913854" y="3395805"/>
            <a:ext cx="506191" cy="305723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 Input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cxnSp>
        <p:nvCxnSpPr>
          <p:cNvPr id="80" name="꺾인 연결선 53">
            <a:extLst>
              <a:ext uri="{FF2B5EF4-FFF2-40B4-BE49-F238E27FC236}">
                <a16:creationId xmlns:a16="http://schemas.microsoft.com/office/drawing/2014/main" xmlns="" id="{653E364E-C2F5-48B7-9FE0-C2D765362508}"/>
              </a:ext>
            </a:extLst>
          </p:cNvPr>
          <p:cNvCxnSpPr>
            <a:cxnSpLocks/>
            <a:stCxn id="63" idx="3"/>
            <a:endCxn id="81" idx="2"/>
          </p:cNvCxnSpPr>
          <p:nvPr/>
        </p:nvCxnSpPr>
        <p:spPr>
          <a:xfrm>
            <a:off x="5772375" y="3790845"/>
            <a:ext cx="1755114" cy="6857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자기 디스크 80">
            <a:extLst>
              <a:ext uri="{FF2B5EF4-FFF2-40B4-BE49-F238E27FC236}">
                <a16:creationId xmlns:a16="http://schemas.microsoft.com/office/drawing/2014/main" xmlns="" id="{045BEF74-5EAB-48B4-ABAB-76C226199757}"/>
              </a:ext>
            </a:extLst>
          </p:cNvPr>
          <p:cNvSpPr/>
          <p:nvPr/>
        </p:nvSpPr>
        <p:spPr>
          <a:xfrm>
            <a:off x="7527489" y="4165135"/>
            <a:ext cx="857776" cy="62287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prstDash val="solid"/>
            <a:miter lim="800000"/>
            <a:headEnd/>
            <a:tailEnd/>
          </a:ln>
        </p:spPr>
        <p:txBody>
          <a:bodyPr lIns="0" tIns="0" rIns="0" bIns="0" anchor="t" anchorCtr="1"/>
          <a:lstStyle/>
          <a:p>
            <a:pPr algn="ctr" defTabSz="596732" latinLnBrk="0"/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Rule 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Apply Tabl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e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</a:endParaRP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Rule Binary</a:t>
            </a: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My SQL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4222193" y="4604353"/>
            <a:ext cx="537410" cy="27824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Output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cxnSp>
        <p:nvCxnSpPr>
          <p:cNvPr id="85" name="꺾인 연결선 53">
            <a:extLst>
              <a:ext uri="{FF2B5EF4-FFF2-40B4-BE49-F238E27FC236}">
                <a16:creationId xmlns:a16="http://schemas.microsoft.com/office/drawing/2014/main" xmlns="" id="{C55BB266-2E13-4A3C-98EA-4A1935638E8B}"/>
              </a:ext>
            </a:extLst>
          </p:cNvPr>
          <p:cNvCxnSpPr>
            <a:cxnSpLocks/>
            <a:stCxn id="86" idx="3"/>
            <a:endCxn id="63" idx="2"/>
          </p:cNvCxnSpPr>
          <p:nvPr/>
        </p:nvCxnSpPr>
        <p:spPr>
          <a:xfrm flipV="1">
            <a:off x="4073926" y="4101100"/>
            <a:ext cx="942110" cy="458525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24" descr="어두운 하향 대각선">
            <a:extLst>
              <a:ext uri="{FF2B5EF4-FFF2-40B4-BE49-F238E27FC236}">
                <a16:creationId xmlns:a16="http://schemas.microsoft.com/office/drawing/2014/main" xmlns="" id="{85994820-F269-443D-B395-9E538D08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47" y="4444805"/>
            <a:ext cx="435379" cy="229640"/>
          </a:xfrm>
          <a:prstGeom prst="rect">
            <a:avLst/>
          </a:prstGeom>
          <a:solidFill>
            <a:srgbClr val="336699"/>
          </a:solidFill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4994" indent="-84994" algn="ctr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ko-KR" sz="923" kern="0" dirty="0" smtClean="0">
                <a:solidFill>
                  <a:srgbClr val="FFFFFF"/>
                </a:solidFill>
                <a:latin typeface="Book Antiqua"/>
                <a:ea typeface="굴림"/>
              </a:rPr>
              <a:t>FTP</a:t>
            </a:r>
            <a:endParaRPr lang="ko-KR" altLang="en-US" sz="166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139">
            <a:extLst>
              <a:ext uri="{FF2B5EF4-FFF2-40B4-BE49-F238E27FC236}">
                <a16:creationId xmlns:a16="http://schemas.microsoft.com/office/drawing/2014/main" xmlns="" id="{FB6C8EF5-DFD6-4CA3-9B85-FE1DC5558B94}"/>
              </a:ext>
            </a:extLst>
          </p:cNvPr>
          <p:cNvSpPr/>
          <p:nvPr/>
        </p:nvSpPr>
        <p:spPr bwMode="auto">
          <a:xfrm rot="10800000" flipH="1" flipV="1">
            <a:off x="4286751" y="3220947"/>
            <a:ext cx="1512679" cy="620511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rclips</a:t>
            </a:r>
            <a:r>
              <a:rPr lang="en-US" altLang="ko-KR" sz="923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-batch #1</a:t>
            </a:r>
            <a:endParaRPr lang="en-US" altLang="ko-KR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ea typeface="맑은 고딕"/>
              </a:rPr>
              <a:t>103.68.240.83 </a:t>
            </a: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(#1</a:t>
            </a:r>
            <a:r>
              <a:rPr lang="en-US" altLang="ko-KR" sz="831" i="1" u="sng" kern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831" i="1" u="sng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lang="en-US" altLang="ko-KR" sz="923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923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xmlns="" id="{5AF910DB-8D0F-468C-96B1-750BF795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458" y="3488087"/>
            <a:ext cx="1248047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SAVE score/strategy</a:t>
            </a:r>
          </a:p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binary package</a:t>
            </a: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xmlns="" id="{34FEF698-D99C-43F5-86F7-6C3CA2A0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880" y="3016484"/>
            <a:ext cx="1186392" cy="3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LOAD score/strategy binary package.</a:t>
            </a:r>
          </a:p>
          <a:p>
            <a:pPr latinLnBrk="0">
              <a:defRPr/>
            </a:pPr>
            <a:r>
              <a:rPr lang="en-US" altLang="ko-KR" sz="83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specific-time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A709248-09B5-4624-ACDD-B7A6A03709C4}"/>
              </a:ext>
            </a:extLst>
          </p:cNvPr>
          <p:cNvSpPr/>
          <p:nvPr/>
        </p:nvSpPr>
        <p:spPr>
          <a:xfrm>
            <a:off x="3492378" y="2276871"/>
            <a:ext cx="5466570" cy="3888433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xmlns="" id="{337BFAB9-C30B-44C2-BBAA-E9CACB50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01" y="2302822"/>
            <a:ext cx="1643471" cy="1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R-CLIPS Testing/Development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139">
            <a:extLst>
              <a:ext uri="{FF2B5EF4-FFF2-40B4-BE49-F238E27FC236}">
                <a16:creationId xmlns:a16="http://schemas.microsoft.com/office/drawing/2014/main" xmlns="" id="{7BF62FAE-5DDE-4E83-94C7-2569661CB7E9}"/>
              </a:ext>
            </a:extLst>
          </p:cNvPr>
          <p:cNvSpPr/>
          <p:nvPr/>
        </p:nvSpPr>
        <p:spPr bwMode="auto">
          <a:xfrm rot="10800000" flipH="1" flipV="1">
            <a:off x="7092280" y="4069288"/>
            <a:ext cx="1248047" cy="1816820"/>
          </a:xfrm>
          <a:prstGeom prst="roundRect">
            <a:avLst>
              <a:gd name="adj" fmla="val 1085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923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Rule Management</a:t>
            </a:r>
          </a:p>
          <a:p>
            <a:pPr algn="ctr" latinLnBrk="0">
              <a:defRPr/>
            </a:pPr>
            <a:r>
              <a:rPr lang="en-US" altLang="ko-KR" sz="831" i="1" u="sng" kern="0" dirty="0" smtClean="0">
                <a:solidFill>
                  <a:srgbClr val="000000"/>
                </a:solidFill>
                <a:latin typeface="맑은 고딕"/>
                <a:ea typeface="맑은 고딕"/>
              </a:rPr>
              <a:t>103.68.240.82</a:t>
            </a:r>
            <a:endParaRPr lang="en-US" altLang="ko-KR" sz="831" i="1" u="sng" kern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ctr" latinLnBrk="0">
              <a:defRPr/>
            </a:pPr>
            <a:endParaRPr lang="en-US" altLang="ko-KR" sz="831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831" i="1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en-US" altLang="ko-KR" sz="831" i="1" kern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Rule Package</a:t>
            </a:r>
            <a:endParaRPr lang="ko-KR" altLang="en-US" sz="923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3940909" y="3136163"/>
            <a:ext cx="506191" cy="305723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 Input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cxnSp>
        <p:nvCxnSpPr>
          <p:cNvPr id="74" name="꺾인 연결선 53">
            <a:extLst>
              <a:ext uri="{FF2B5EF4-FFF2-40B4-BE49-F238E27FC236}">
                <a16:creationId xmlns:a16="http://schemas.microsoft.com/office/drawing/2014/main" xmlns="" id="{653E364E-C2F5-48B7-9FE0-C2D765362508}"/>
              </a:ext>
            </a:extLst>
          </p:cNvPr>
          <p:cNvCxnSpPr>
            <a:cxnSpLocks/>
            <a:stCxn id="43" idx="3"/>
            <a:endCxn id="80" idx="2"/>
          </p:cNvCxnSpPr>
          <p:nvPr/>
        </p:nvCxnSpPr>
        <p:spPr>
          <a:xfrm>
            <a:off x="5799430" y="3531203"/>
            <a:ext cx="1487985" cy="1696079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구름 74">
            <a:extLst>
              <a:ext uri="{FF2B5EF4-FFF2-40B4-BE49-F238E27FC236}">
                <a16:creationId xmlns:a16="http://schemas.microsoft.com/office/drawing/2014/main" xmlns="" id="{F9D9FED5-946A-4640-8C6E-296D22DC638D}"/>
              </a:ext>
            </a:extLst>
          </p:cNvPr>
          <p:cNvSpPr/>
          <p:nvPr/>
        </p:nvSpPr>
        <p:spPr>
          <a:xfrm>
            <a:off x="6907214" y="1172845"/>
            <a:ext cx="1906209" cy="8202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Production</a:t>
            </a:r>
            <a:endParaRPr lang="ko-KR" altLang="en-US" sz="1400" dirty="0"/>
          </a:p>
        </p:txBody>
      </p:sp>
      <p:cxnSp>
        <p:nvCxnSpPr>
          <p:cNvPr id="79" name="꺾인 연결선 53">
            <a:extLst>
              <a:ext uri="{FF2B5EF4-FFF2-40B4-BE49-F238E27FC236}">
                <a16:creationId xmlns:a16="http://schemas.microsoft.com/office/drawing/2014/main" xmlns="" id="{C55BB266-2E13-4A3C-98EA-4A1935638E8B}"/>
              </a:ext>
            </a:extLst>
          </p:cNvPr>
          <p:cNvCxnSpPr>
            <a:cxnSpLocks/>
            <a:stCxn id="62" idx="1"/>
            <a:endCxn id="46" idx="3"/>
          </p:cNvCxnSpPr>
          <p:nvPr/>
        </p:nvCxnSpPr>
        <p:spPr>
          <a:xfrm rot="10800000">
            <a:off x="3188889" y="2717829"/>
            <a:ext cx="752020" cy="5711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 smtClean="0">
                <a:latin typeface="+mn-ea"/>
              </a:rPr>
              <a:t>3. </a:t>
            </a:r>
            <a:r>
              <a:rPr lang="en-US" altLang="ko-KR" sz="1569" dirty="0">
                <a:latin typeface="+mn-ea"/>
              </a:rPr>
              <a:t>Telco Score Service Process</a:t>
            </a:r>
          </a:p>
        </p:txBody>
      </p:sp>
      <p:sp>
        <p:nvSpPr>
          <p:cNvPr id="87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4249248" y="4149080"/>
            <a:ext cx="537410" cy="27824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Output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cxnSp>
        <p:nvCxnSpPr>
          <p:cNvPr id="100" name="꺾인 연결선 53">
            <a:extLst>
              <a:ext uri="{FF2B5EF4-FFF2-40B4-BE49-F238E27FC236}">
                <a16:creationId xmlns:a16="http://schemas.microsoft.com/office/drawing/2014/main" xmlns="" id="{C55BB266-2E13-4A3C-98EA-4A1935638E8B}"/>
              </a:ext>
            </a:extLst>
          </p:cNvPr>
          <p:cNvCxnSpPr>
            <a:cxnSpLocks/>
            <a:stCxn id="112" idx="3"/>
            <a:endCxn id="43" idx="2"/>
          </p:cNvCxnSpPr>
          <p:nvPr/>
        </p:nvCxnSpPr>
        <p:spPr>
          <a:xfrm flipV="1">
            <a:off x="4100981" y="3841458"/>
            <a:ext cx="942110" cy="26481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24" descr="어두운 하향 대각선">
            <a:extLst>
              <a:ext uri="{FF2B5EF4-FFF2-40B4-BE49-F238E27FC236}">
                <a16:creationId xmlns:a16="http://schemas.microsoft.com/office/drawing/2014/main" xmlns="" id="{85994820-F269-443D-B395-9E538D08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602" y="3991448"/>
            <a:ext cx="435379" cy="229640"/>
          </a:xfrm>
          <a:prstGeom prst="rect">
            <a:avLst/>
          </a:prstGeom>
          <a:solidFill>
            <a:srgbClr val="336699"/>
          </a:solidFill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4994" indent="-84994" algn="ctr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ko-KR" sz="923" kern="0" dirty="0" smtClean="0">
                <a:solidFill>
                  <a:srgbClr val="FFFFFF"/>
                </a:solidFill>
                <a:latin typeface="Book Antiqua"/>
                <a:ea typeface="굴림"/>
              </a:rPr>
              <a:t>FTP</a:t>
            </a:r>
            <a:endParaRPr lang="ko-KR" altLang="en-US" sz="1662" dirty="0">
              <a:solidFill>
                <a:srgbClr val="FFFFFF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15862" y="5499706"/>
            <a:ext cx="2436035" cy="51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34" indent="-158234">
              <a:buFont typeface="Arial" panose="020B0604020202020204" pitchFamily="34" charset="0"/>
              <a:buChar char="•"/>
            </a:pPr>
            <a:r>
              <a:rPr lang="en-US" altLang="ko-KR" sz="923" dirty="0" smtClean="0">
                <a:latin typeface="맑은 고딕" pitchFamily="50" charset="-127"/>
                <a:ea typeface="맑은 고딕" pitchFamily="50" charset="-127"/>
              </a:rPr>
              <a:t>Use for backup of the Production Rule Management Server in case of emergency</a:t>
            </a:r>
            <a:endParaRPr lang="ko-KR" altLang="en-US" sz="923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53">
            <a:extLst>
              <a:ext uri="{FF2B5EF4-FFF2-40B4-BE49-F238E27FC236}">
                <a16:creationId xmlns:a16="http://schemas.microsoft.com/office/drawing/2014/main" xmlns="" id="{C55BB266-2E13-4A3C-98EA-4A1935638E8B}"/>
              </a:ext>
            </a:extLst>
          </p:cNvPr>
          <p:cNvCxnSpPr>
            <a:cxnSpLocks/>
            <a:endCxn id="75" idx="1"/>
          </p:cNvCxnSpPr>
          <p:nvPr/>
        </p:nvCxnSpPr>
        <p:spPr>
          <a:xfrm flipH="1" flipV="1">
            <a:off x="7860319" y="1992246"/>
            <a:ext cx="263730" cy="3235036"/>
          </a:xfrm>
          <a:prstGeom prst="bentConnector4">
            <a:avLst>
              <a:gd name="adj1" fmla="val -227161"/>
              <a:gd name="adj2" fmla="val 65405"/>
            </a:avLst>
          </a:prstGeom>
          <a:ln w="19050"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1"/>
          <p:cNvSpPr txBox="1">
            <a:spLocks/>
          </p:cNvSpPr>
          <p:nvPr/>
        </p:nvSpPr>
        <p:spPr>
          <a:xfrm>
            <a:off x="253779" y="913317"/>
            <a:ext cx="8637908" cy="291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8288" indent="-215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2pPr>
            <a:lvl3pPr marL="54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3pPr>
            <a:lvl4pPr marL="81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4pPr>
            <a:lvl5pPr marL="108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2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</a:rPr>
              <a:t>Process flow for Telco score service on Testing/Dev environment.</a:t>
            </a:r>
            <a:endParaRPr lang="en-US" altLang="ko-KR" sz="1292" b="0" dirty="0">
              <a:solidFill>
                <a:srgbClr val="646464">
                  <a:lumMod val="50000"/>
                </a:srgbClr>
              </a:solidFill>
            </a:endParaRPr>
          </a:p>
        </p:txBody>
      </p: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xmlns="" id="{045BEF74-5EAB-48B4-ABAB-76C226199757}"/>
              </a:ext>
            </a:extLst>
          </p:cNvPr>
          <p:cNvSpPr/>
          <p:nvPr/>
        </p:nvSpPr>
        <p:spPr>
          <a:xfrm>
            <a:off x="2274064" y="4821720"/>
            <a:ext cx="857776" cy="627928"/>
          </a:xfrm>
          <a:prstGeom prst="flowChartMagneticDisk">
            <a:avLst/>
          </a:prstGeom>
          <a:solidFill>
            <a:srgbClr val="F79646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prstDash val="solid"/>
            <a:miter lim="800000"/>
            <a:headEnd/>
            <a:tailEnd/>
          </a:ln>
        </p:spPr>
        <p:txBody>
          <a:bodyPr lIns="0" tIns="0" rIns="0" bIns="0" anchor="t" anchorCtr="1"/>
          <a:lstStyle/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Score Store</a:t>
            </a: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3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RDBMS]</a:t>
            </a: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xmlns="" id="{CC74A6B6-5350-4A9D-B318-658E22B2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938" y="4135914"/>
            <a:ext cx="666345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Telco</a:t>
            </a:r>
          </a:p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score </a:t>
            </a:r>
            <a:r>
              <a:rPr lang="en-US" altLang="ko-KR" sz="923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</a:p>
        </p:txBody>
      </p:sp>
      <p:sp>
        <p:nvSpPr>
          <p:cNvPr id="46" name="직사각형 24" descr="어두운 하향 대각선">
            <a:extLst>
              <a:ext uri="{FF2B5EF4-FFF2-40B4-BE49-F238E27FC236}">
                <a16:creationId xmlns:a16="http://schemas.microsoft.com/office/drawing/2014/main" xmlns="" id="{85994820-F269-443D-B395-9E538D08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510" y="2574116"/>
            <a:ext cx="435379" cy="287423"/>
          </a:xfrm>
          <a:prstGeom prst="rect">
            <a:avLst/>
          </a:prstGeom>
          <a:solidFill>
            <a:srgbClr val="336699"/>
          </a:solidFill>
          <a:ln w="285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4994" indent="-84994" algn="ctr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ko-KR" sz="923" kern="0" dirty="0" smtClean="0">
                <a:solidFill>
                  <a:srgbClr val="FFFFFF"/>
                </a:solidFill>
                <a:latin typeface="Book Antiqua"/>
                <a:ea typeface="굴림"/>
              </a:rPr>
              <a:t>FTP</a:t>
            </a:r>
            <a:endParaRPr lang="ko-KR" altLang="en-US" sz="1662" dirty="0">
              <a:solidFill>
                <a:srgbClr val="FFFFFF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A709248-09B5-4624-ACDD-B7A6A03709C4}"/>
              </a:ext>
            </a:extLst>
          </p:cNvPr>
          <p:cNvSpPr/>
          <p:nvPr/>
        </p:nvSpPr>
        <p:spPr>
          <a:xfrm>
            <a:off x="374368" y="1656494"/>
            <a:ext cx="2973496" cy="45088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xmlns="" id="{337BFAB9-C30B-44C2-BBAA-E9CACB50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24" y="1708551"/>
            <a:ext cx="2692216" cy="1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VMG Business System(Testing/Dev)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139">
            <a:extLst>
              <a:ext uri="{FF2B5EF4-FFF2-40B4-BE49-F238E27FC236}">
                <a16:creationId xmlns:a16="http://schemas.microsoft.com/office/drawing/2014/main" xmlns="" id="{44C0B9BA-54D3-4244-A3A4-951786CBEEF5}"/>
              </a:ext>
            </a:extLst>
          </p:cNvPr>
          <p:cNvSpPr/>
          <p:nvPr/>
        </p:nvSpPr>
        <p:spPr bwMode="auto">
          <a:xfrm rot="10800000" flipH="1" flipV="1">
            <a:off x="547232" y="2132856"/>
            <a:ext cx="1323393" cy="196827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algn="ctr" latinLnBrk="0">
              <a:defRPr/>
            </a:pPr>
            <a:r>
              <a:rPr lang="en-US" altLang="ko-KR" sz="738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VMG Batch Server</a:t>
            </a:r>
            <a:endParaRPr lang="en-US" altLang="ko-KR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139">
            <a:extLst>
              <a:ext uri="{FF2B5EF4-FFF2-40B4-BE49-F238E27FC236}">
                <a16:creationId xmlns:a16="http://schemas.microsoft.com/office/drawing/2014/main" xmlns="" id="{B3D706E8-A39E-4E6B-B266-8F83B8B3213D}"/>
              </a:ext>
            </a:extLst>
          </p:cNvPr>
          <p:cNvSpPr/>
          <p:nvPr/>
        </p:nvSpPr>
        <p:spPr bwMode="auto">
          <a:xfrm rot="10800000" flipH="1" flipV="1">
            <a:off x="638250" y="3100228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Input File create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139">
            <a:extLst>
              <a:ext uri="{FF2B5EF4-FFF2-40B4-BE49-F238E27FC236}">
                <a16:creationId xmlns:a16="http://schemas.microsoft.com/office/drawing/2014/main" xmlns="" id="{224F5AAB-2493-429E-8776-AD3615B91C9E}"/>
              </a:ext>
            </a:extLst>
          </p:cNvPr>
          <p:cNvSpPr/>
          <p:nvPr/>
        </p:nvSpPr>
        <p:spPr bwMode="auto">
          <a:xfrm rot="10800000" flipH="1" flipV="1">
            <a:off x="638250" y="3473401"/>
            <a:ext cx="1116000" cy="168832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receive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139">
            <a:extLst>
              <a:ext uri="{FF2B5EF4-FFF2-40B4-BE49-F238E27FC236}">
                <a16:creationId xmlns:a16="http://schemas.microsoft.com/office/drawing/2014/main" xmlns="" id="{E440F78F-322F-49E7-A01A-7652AB5DF7BE}"/>
              </a:ext>
            </a:extLst>
          </p:cNvPr>
          <p:cNvSpPr/>
          <p:nvPr/>
        </p:nvSpPr>
        <p:spPr bwMode="auto">
          <a:xfrm rot="10800000" flipH="1" flipV="1">
            <a:off x="638250" y="2736581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ctr" anchorCtr="0"/>
          <a:lstStyle/>
          <a:p>
            <a:pPr latinLnBrk="0"/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Input Data extract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139">
            <a:extLst>
              <a:ext uri="{FF2B5EF4-FFF2-40B4-BE49-F238E27FC236}">
                <a16:creationId xmlns:a16="http://schemas.microsoft.com/office/drawing/2014/main" xmlns="" id="{5D8CA2B2-D224-434B-A4BF-E0B976040A1E}"/>
              </a:ext>
            </a:extLst>
          </p:cNvPr>
          <p:cNvSpPr/>
          <p:nvPr/>
        </p:nvSpPr>
        <p:spPr bwMode="auto">
          <a:xfrm rot="10800000" flipH="1" flipV="1">
            <a:off x="638250" y="2372934"/>
            <a:ext cx="1116000" cy="180000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Customer Extraction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196250" y="2552934"/>
            <a:ext cx="0" cy="1836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196250" y="2916581"/>
            <a:ext cx="0" cy="1836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139">
            <a:extLst>
              <a:ext uri="{FF2B5EF4-FFF2-40B4-BE49-F238E27FC236}">
                <a16:creationId xmlns:a16="http://schemas.microsoft.com/office/drawing/2014/main" xmlns="" id="{224F5AAB-2493-429E-8776-AD3615B91C9E}"/>
              </a:ext>
            </a:extLst>
          </p:cNvPr>
          <p:cNvSpPr/>
          <p:nvPr/>
        </p:nvSpPr>
        <p:spPr bwMode="auto">
          <a:xfrm rot="10800000" flipH="1" flipV="1">
            <a:off x="638250" y="3788278"/>
            <a:ext cx="1116000" cy="168832"/>
          </a:xfrm>
          <a:prstGeom prst="roundRect">
            <a:avLst>
              <a:gd name="adj" fmla="val 1085"/>
            </a:avLst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0597" tIns="20597" rIns="20597" bIns="20597" anchor="t" anchorCtr="0"/>
          <a:lstStyle/>
          <a:p>
            <a:pPr latinLnBrk="0">
              <a:defRPr/>
            </a:pPr>
            <a:r>
              <a: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R-CLIPS </a:t>
            </a:r>
            <a:r>
              <a:rPr lang="en-US" altLang="ko-KR" sz="738" kern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rPr>
              <a:t>Score Store</a:t>
            </a:r>
            <a:endParaRPr lang="ko-KR" altLang="en-US" sz="738" kern="0" dirty="0">
              <a:solidFill>
                <a:srgbClr val="000000">
                  <a:lumMod val="85000"/>
                  <a:lumOff val="1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196250" y="3632707"/>
            <a:ext cx="0" cy="15557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xmlns="" id="{CC74A6B6-5350-4A9D-B318-658E22B2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393" y="5517232"/>
            <a:ext cx="1072463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Query Telco score</a:t>
            </a:r>
          </a:p>
          <a:p>
            <a:pPr latinLnBrk="0">
              <a:defRPr/>
            </a:pPr>
            <a:r>
              <a:rPr lang="en-US" altLang="ko-KR" sz="923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when service</a:t>
            </a:r>
            <a:endParaRPr lang="en-US" altLang="ko-KR" sz="923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9552" y="4608361"/>
            <a:ext cx="1383841" cy="1268911"/>
            <a:chOff x="4536360" y="3980248"/>
            <a:chExt cx="1323393" cy="1268911"/>
          </a:xfrm>
        </p:grpSpPr>
        <p:sp>
          <p:nvSpPr>
            <p:cNvPr id="69" name="모서리가 둥근 직사각형 139">
              <a:extLst>
                <a:ext uri="{FF2B5EF4-FFF2-40B4-BE49-F238E27FC236}">
                  <a16:creationId xmlns:a16="http://schemas.microsoft.com/office/drawing/2014/main" xmlns="" id="{44C0B9BA-54D3-4244-A3A4-951786CBEEF5}"/>
                </a:ext>
              </a:extLst>
            </p:cNvPr>
            <p:cNvSpPr/>
            <p:nvPr/>
          </p:nvSpPr>
          <p:spPr bwMode="auto">
            <a:xfrm rot="10800000" flipH="1" flipV="1">
              <a:off x="4536360" y="3980248"/>
              <a:ext cx="1323393" cy="1268911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algn="ctr" latinLnBrk="0">
                <a:defRPr/>
              </a:pPr>
              <a:r>
                <a:rPr lang="en-US" altLang="ko-KR" sz="738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VMG AP Server</a:t>
              </a:r>
              <a:endParaRPr lang="en-US" altLang="ko-KR" sz="738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endParaRPr lang="en-US" altLang="ko-KR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>
                <a:defRPr/>
              </a:pP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626327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Score Query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295721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Telco Score request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모서리가 둥근 직사각형 139">
              <a:extLst>
                <a:ext uri="{FF2B5EF4-FFF2-40B4-BE49-F238E27FC236}">
                  <a16:creationId xmlns:a16="http://schemas.microsoft.com/office/drawing/2014/main" xmlns="" id="{224F5AAB-2493-429E-8776-AD3615B91C9E}"/>
                </a:ext>
              </a:extLst>
            </p:cNvPr>
            <p:cNvSpPr/>
            <p:nvPr/>
          </p:nvSpPr>
          <p:spPr bwMode="auto">
            <a:xfrm rot="10800000" flipH="1" flipV="1">
              <a:off x="4624290" y="4956934"/>
              <a:ext cx="1116000" cy="168832"/>
            </a:xfrm>
            <a:prstGeom prst="roundRect">
              <a:avLst>
                <a:gd name="adj" fmla="val 1085"/>
              </a:avLst>
            </a:prstGeom>
            <a:solidFill>
              <a:srgbClr val="FFFFFF"/>
            </a:solidFill>
            <a:ln w="38100" cap="flat" cmpd="sng" algn="ctr">
              <a:solidFill>
                <a:srgbClr val="FFFFFF"/>
              </a:solidFill>
              <a:prstDash val="solid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20597" tIns="20597" rIns="20597" bIns="20597" anchor="t" anchorCtr="0"/>
            <a:lstStyle/>
            <a:p>
              <a:pPr latinLnBrk="0">
                <a:defRPr/>
              </a:pPr>
              <a:r>
                <a:rPr lang="en-US" altLang="ko-KR" sz="738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Score Return</a:t>
              </a:r>
              <a:endParaRPr lang="ko-KR" altLang="en-US" sz="738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직선 화살표 연결선 75"/>
          <p:cNvCxnSpPr>
            <a:stCxn id="72" idx="2"/>
            <a:endCxn id="71" idx="0"/>
          </p:cNvCxnSpPr>
          <p:nvPr/>
        </p:nvCxnSpPr>
        <p:spPr>
          <a:xfrm>
            <a:off x="1214986" y="5092666"/>
            <a:ext cx="0" cy="16177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1" idx="2"/>
            <a:endCxn id="73" idx="0"/>
          </p:cNvCxnSpPr>
          <p:nvPr/>
        </p:nvCxnSpPr>
        <p:spPr>
          <a:xfrm>
            <a:off x="1214986" y="5423272"/>
            <a:ext cx="0" cy="16177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24">
            <a:extLst>
              <a:ext uri="{FF2B5EF4-FFF2-40B4-BE49-F238E27FC236}">
                <a16:creationId xmlns:a16="http://schemas.microsoft.com/office/drawing/2014/main" xmlns="" id="{48913B01-5ED4-49EA-8A70-D676EDF118A4}"/>
              </a:ext>
            </a:extLst>
          </p:cNvPr>
          <p:cNvCxnSpPr>
            <a:cxnSpLocks/>
            <a:stCxn id="71" idx="3"/>
            <a:endCxn id="41" idx="2"/>
          </p:cNvCxnSpPr>
          <p:nvPr/>
        </p:nvCxnSpPr>
        <p:spPr>
          <a:xfrm flipV="1">
            <a:off x="1798473" y="5135684"/>
            <a:ext cx="475591" cy="203172"/>
          </a:xfrm>
          <a:prstGeom prst="bentConnector3">
            <a:avLst>
              <a:gd name="adj1" fmla="val 50000"/>
            </a:avLst>
          </a:prstGeom>
          <a:ln w="19050"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53">
            <a:extLst>
              <a:ext uri="{FF2B5EF4-FFF2-40B4-BE49-F238E27FC236}">
                <a16:creationId xmlns:a16="http://schemas.microsoft.com/office/drawing/2014/main" xmlns="" id="{318A1697-1CBB-4B86-B138-0E8F67FD2409}"/>
              </a:ext>
            </a:extLst>
          </p:cNvPr>
          <p:cNvCxnSpPr>
            <a:cxnSpLocks/>
            <a:stCxn id="46" idx="1"/>
            <a:endCxn id="58" idx="3"/>
          </p:cNvCxnSpPr>
          <p:nvPr/>
        </p:nvCxnSpPr>
        <p:spPr>
          <a:xfrm rot="10800000" flipV="1">
            <a:off x="1754250" y="2717828"/>
            <a:ext cx="999260" cy="472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53">
            <a:extLst>
              <a:ext uri="{FF2B5EF4-FFF2-40B4-BE49-F238E27FC236}">
                <a16:creationId xmlns:a16="http://schemas.microsoft.com/office/drawing/2014/main" xmlns="" id="{318A1697-1CBB-4B86-B138-0E8F67FD2409}"/>
              </a:ext>
            </a:extLst>
          </p:cNvPr>
          <p:cNvCxnSpPr>
            <a:cxnSpLocks/>
            <a:stCxn id="59" idx="3"/>
            <a:endCxn id="112" idx="1"/>
          </p:cNvCxnSpPr>
          <p:nvPr/>
        </p:nvCxnSpPr>
        <p:spPr>
          <a:xfrm>
            <a:off x="1754250" y="3557817"/>
            <a:ext cx="1911352" cy="548451"/>
          </a:xfrm>
          <a:prstGeom prst="bentConnector3">
            <a:avLst>
              <a:gd name="adj1" fmla="val 69384"/>
            </a:avLst>
          </a:prstGeom>
          <a:ln w="19050">
            <a:solidFill>
              <a:schemeClr val="accent2">
                <a:lumMod val="7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3">
            <a:extLst>
              <a:ext uri="{FF2B5EF4-FFF2-40B4-BE49-F238E27FC236}">
                <a16:creationId xmlns:a16="http://schemas.microsoft.com/office/drawing/2014/main" xmlns="" id="{59579889-DECF-4040-88C1-9AC4AB5E7EBC}"/>
              </a:ext>
            </a:extLst>
          </p:cNvPr>
          <p:cNvCxnSpPr>
            <a:cxnSpLocks/>
            <a:stCxn id="41" idx="1"/>
            <a:endCxn id="65" idx="3"/>
          </p:cNvCxnSpPr>
          <p:nvPr/>
        </p:nvCxnSpPr>
        <p:spPr>
          <a:xfrm rot="16200000" flipV="1">
            <a:off x="1754088" y="3872856"/>
            <a:ext cx="949026" cy="948702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자기 디스크 79">
            <a:extLst>
              <a:ext uri="{FF2B5EF4-FFF2-40B4-BE49-F238E27FC236}">
                <a16:creationId xmlns:a16="http://schemas.microsoft.com/office/drawing/2014/main" xmlns="" id="{045BEF74-5EAB-48B4-ABAB-76C226199757}"/>
              </a:ext>
            </a:extLst>
          </p:cNvPr>
          <p:cNvSpPr/>
          <p:nvPr/>
        </p:nvSpPr>
        <p:spPr>
          <a:xfrm>
            <a:off x="7287415" y="4915845"/>
            <a:ext cx="857776" cy="62287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  <a:prstDash val="solid"/>
            <a:miter lim="800000"/>
            <a:headEnd/>
            <a:tailEnd/>
          </a:ln>
        </p:spPr>
        <p:txBody>
          <a:bodyPr lIns="0" tIns="0" rIns="0" bIns="0" anchor="t" anchorCtr="1"/>
          <a:lstStyle/>
          <a:p>
            <a:pPr algn="ctr" defTabSz="596732" latinLnBrk="0"/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Rule 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Apply Tabl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</a:rPr>
              <a:t>e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</a:endParaRP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Rule Binary</a:t>
            </a:r>
          </a:p>
          <a:p>
            <a:pPr algn="ctr" defTabSz="596732" latinLnBrk="0">
              <a:defRPr/>
            </a:pP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My SQL</a:t>
            </a:r>
            <a:r>
              <a:rPr lang="en-US" altLang="ko-KR" sz="83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831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7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tent Placeholder 1"/>
          <p:cNvSpPr txBox="1">
            <a:spLocks/>
          </p:cNvSpPr>
          <p:nvPr/>
        </p:nvSpPr>
        <p:spPr>
          <a:xfrm>
            <a:off x="253779" y="913317"/>
            <a:ext cx="8637908" cy="291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8288" indent="-2159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2pPr>
            <a:lvl3pPr marL="54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3pPr>
            <a:lvl4pPr marL="81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4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4pPr>
            <a:lvl5pPr marL="1080000" indent="-21600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200" b="1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1292" b="0" dirty="0" smtClean="0">
                <a:solidFill>
                  <a:srgbClr val="646464">
                    <a:lumMod val="50000"/>
                  </a:srgbClr>
                </a:solidFill>
                <a:latin typeface="+mn-lt"/>
                <a:ea typeface="+mn-ea"/>
              </a:rPr>
              <a:t>R-CLIPS Batch process for Score execution</a:t>
            </a:r>
            <a:endParaRPr lang="en-US" altLang="ko-KR" sz="1292" b="0" dirty="0">
              <a:solidFill>
                <a:srgbClr val="646464">
                  <a:lumMod val="50000"/>
                </a:srgbClr>
              </a:solidFill>
              <a:latin typeface="+mn-lt"/>
              <a:ea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55776" y="1772816"/>
            <a:ext cx="6186203" cy="388813"/>
            <a:chOff x="1246361" y="2780928"/>
            <a:chExt cx="6703271" cy="421312"/>
          </a:xfrm>
        </p:grpSpPr>
        <p:sp>
          <p:nvSpPr>
            <p:cNvPr id="81" name="이등변 삼각형 80"/>
            <p:cNvSpPr/>
            <p:nvPr/>
          </p:nvSpPr>
          <p:spPr>
            <a:xfrm rot="10800000">
              <a:off x="4538815" y="3141079"/>
              <a:ext cx="118362" cy="61161"/>
            </a:xfrm>
            <a:prstGeom prst="triangle">
              <a:avLst/>
            </a:prstGeom>
            <a:solidFill>
              <a:srgbClr val="F29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246361" y="2780928"/>
              <a:ext cx="6703271" cy="360151"/>
            </a:xfrm>
            <a:prstGeom prst="roundRect">
              <a:avLst>
                <a:gd name="adj" fmla="val 50000"/>
              </a:avLst>
            </a:prstGeom>
            <a:solidFill>
              <a:srgbClr val="F29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Book Antiqua" panose="02040602050305030304" pitchFamily="18" charset="0"/>
                </a:rPr>
                <a:t>R-CLIPS</a:t>
              </a:r>
              <a:endParaRPr lang="ko-KR" altLang="en-US" sz="12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27925" y="1772816"/>
            <a:ext cx="1361028" cy="388813"/>
            <a:chOff x="2219255" y="2739754"/>
            <a:chExt cx="1474788" cy="421312"/>
          </a:xfrm>
        </p:grpSpPr>
        <p:sp>
          <p:nvSpPr>
            <p:cNvPr id="84" name="이등변 삼각형 83"/>
            <p:cNvSpPr/>
            <p:nvPr/>
          </p:nvSpPr>
          <p:spPr>
            <a:xfrm rot="10800000">
              <a:off x="2897469" y="3099905"/>
              <a:ext cx="118362" cy="61161"/>
            </a:xfrm>
            <a:prstGeom prst="triangle">
              <a:avLst/>
            </a:prstGeom>
            <a:solidFill>
              <a:srgbClr val="ED5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219255" y="2739754"/>
              <a:ext cx="1474788" cy="360151"/>
            </a:xfrm>
            <a:prstGeom prst="roundRect">
              <a:avLst>
                <a:gd name="adj" fmla="val 50000"/>
              </a:avLst>
            </a:prstGeom>
            <a:solidFill>
              <a:srgbClr val="ED5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Book Antiqua" panose="02040602050305030304" pitchFamily="18" charset="0"/>
                </a:rPr>
                <a:t>VMG Business</a:t>
              </a:r>
              <a:endParaRPr lang="ko-KR" altLang="en-US" sz="12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1893373" y="5569042"/>
            <a:ext cx="6998313" cy="3802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latinLnBrk="0"/>
            <a:r>
              <a:rPr lang="en-US" altLang="ko-KR" sz="1292" kern="0" dirty="0" smtClean="0">
                <a:solidFill>
                  <a:srgbClr val="990000"/>
                </a:solidFill>
                <a:latin typeface="Book Antiqua" pitchFamily="18" charset="0"/>
                <a:ea typeface="맑은 고딕" pitchFamily="50" charset="-127"/>
              </a:rPr>
              <a:t>1. Run R-CLIPS Batch execution each month.</a:t>
            </a:r>
          </a:p>
          <a:p>
            <a:pPr latinLnBrk="0"/>
            <a:r>
              <a:rPr lang="en-US" altLang="ko-KR" sz="1292" kern="0" dirty="0" smtClean="0">
                <a:solidFill>
                  <a:srgbClr val="990000"/>
                </a:solidFill>
                <a:latin typeface="Book Antiqua" pitchFamily="18" charset="0"/>
                <a:ea typeface="맑은 고딕" pitchFamily="50" charset="-127"/>
              </a:rPr>
              <a:t>2</a:t>
            </a:r>
            <a:r>
              <a:rPr lang="en-US" altLang="ko-KR" sz="1292" kern="0" dirty="0">
                <a:solidFill>
                  <a:srgbClr val="990000"/>
                </a:solidFill>
                <a:latin typeface="Book Antiqua" pitchFamily="18" charset="0"/>
              </a:rPr>
              <a:t>. </a:t>
            </a:r>
            <a:r>
              <a:rPr lang="en-US" altLang="ko-KR" sz="1292" u="sng" kern="0" dirty="0">
                <a:solidFill>
                  <a:srgbClr val="990000"/>
                </a:solidFill>
                <a:latin typeface="Book Antiqua" pitchFamily="18" charset="0"/>
              </a:rPr>
              <a:t>Change the INF and DAT settings without additional coding when adding input </a:t>
            </a:r>
            <a:r>
              <a:rPr lang="en-US" altLang="ko-KR" sz="1292" u="sng" kern="0" dirty="0" smtClean="0">
                <a:solidFill>
                  <a:srgbClr val="990000"/>
                </a:solidFill>
                <a:latin typeface="Book Antiqua" pitchFamily="18" charset="0"/>
              </a:rPr>
              <a:t>variables</a:t>
            </a:r>
            <a:endParaRPr lang="en-US" altLang="ko-KR" sz="1292" kern="0" dirty="0">
              <a:solidFill>
                <a:srgbClr val="990000"/>
              </a:solidFill>
              <a:latin typeface="Book Antiqua" pitchFamily="18" charset="0"/>
              <a:ea typeface="맑은 고딕" pitchFamily="50" charset="-127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 smtClean="0">
                <a:latin typeface="+mn-ea"/>
              </a:rPr>
              <a:t>4. </a:t>
            </a:r>
            <a:r>
              <a:rPr lang="en-US" altLang="ko-KR" sz="1569" dirty="0">
                <a:latin typeface="+mn-ea"/>
              </a:rPr>
              <a:t>Score Calculation of </a:t>
            </a:r>
            <a:r>
              <a:rPr lang="en-US" altLang="ko-KR" sz="1569" dirty="0" smtClean="0">
                <a:latin typeface="+mn-ea"/>
              </a:rPr>
              <a:t>R-CLIPS</a:t>
            </a:r>
            <a:endParaRPr lang="en-US" altLang="ko-KR" sz="1569" dirty="0">
              <a:latin typeface="+mn-ea"/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5443269" y="4658743"/>
            <a:ext cx="1334048" cy="202123"/>
          </a:xfrm>
          <a:prstGeom prst="rightArrow">
            <a:avLst>
              <a:gd name="adj1" fmla="val 32277"/>
              <a:gd name="adj2" fmla="val 579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5400000">
            <a:off x="3549482" y="3768694"/>
            <a:ext cx="1167074" cy="202123"/>
          </a:xfrm>
          <a:prstGeom prst="rightArrow">
            <a:avLst>
              <a:gd name="adj1" fmla="val 32277"/>
              <a:gd name="adj2" fmla="val 579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6066762" y="2792887"/>
            <a:ext cx="2961852" cy="17292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2313" tIns="22313" rIns="22313" bIns="22313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Package </a:t>
            </a:r>
            <a:r>
              <a:rPr kumimoji="0" lang="en-US" altLang="ko-KR" sz="1200" dirty="0" err="1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Extration</a:t>
            </a:r>
            <a:endParaRPr kumimoji="0" lang="en-US" altLang="ko-KR" sz="120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Extract Requested </a:t>
            </a:r>
            <a:r>
              <a:rPr lang="en-US" altLang="ko-KR" sz="11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Package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625867" y="3263264"/>
            <a:ext cx="1182733" cy="1120938"/>
            <a:chOff x="4736976" y="3016628"/>
            <a:chExt cx="1728192" cy="1534141"/>
          </a:xfrm>
        </p:grpSpPr>
        <p:sp>
          <p:nvSpPr>
            <p:cNvPr id="54" name="원통 53"/>
            <p:cNvSpPr/>
            <p:nvPr/>
          </p:nvSpPr>
          <p:spPr>
            <a:xfrm>
              <a:off x="4736976" y="3078369"/>
              <a:ext cx="1728192" cy="1472400"/>
            </a:xfrm>
            <a:prstGeom prst="can">
              <a:avLst>
                <a:gd name="adj" fmla="val 17364"/>
              </a:avLst>
            </a:prstGeom>
            <a:solidFill>
              <a:srgbClr val="987C4D">
                <a:lumMod val="40000"/>
                <a:lumOff val="6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rtlCol="0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50763" y="3016628"/>
              <a:ext cx="1300619" cy="3044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95758"/>
                  </a:solidFill>
                  <a:effectLst/>
                  <a:uLnTx/>
                  <a:uFillTx/>
                  <a:latin typeface="Arial" panose="020B0604020202020204" pitchFamily="34" charset="0"/>
                  <a:ea typeface="나눔고딕" panose="020B0600000101010101" charset="-127"/>
                  <a:cs typeface="Arial" panose="020B0604020202020204" pitchFamily="34" charset="0"/>
                </a:rPr>
                <a:t>Rule Apply</a:t>
              </a:r>
              <a:endPara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  <p:sp>
          <p:nvSpPr>
            <p:cNvPr id="56" name="원통 55"/>
            <p:cNvSpPr/>
            <p:nvPr/>
          </p:nvSpPr>
          <p:spPr>
            <a:xfrm>
              <a:off x="4788160" y="4077072"/>
              <a:ext cx="1625824" cy="41212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7941D">
                    <a:tint val="50000"/>
                    <a:satMod val="300000"/>
                  </a:srgbClr>
                </a:gs>
                <a:gs pos="35000">
                  <a:srgbClr val="F7941D">
                    <a:tint val="37000"/>
                    <a:satMod val="300000"/>
                  </a:srgbClr>
                </a:gs>
                <a:gs pos="100000">
                  <a:srgbClr val="F7941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41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08000" tIns="0" rtlCol="0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kern="0" dirty="0">
                  <a:solidFill>
                    <a:srgbClr val="595758"/>
                  </a:solidFill>
                  <a:latin typeface="Arial" panose="020B0604020202020204" pitchFamily="34" charset="0"/>
                  <a:ea typeface="나눔고딕" panose="020B0600000101010101" charset="-127"/>
                  <a:cs typeface="Arial" panose="020B0604020202020204" pitchFamily="34" charset="0"/>
                </a:rPr>
                <a:t>Package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  <p:sp>
          <p:nvSpPr>
            <p:cNvPr id="57" name="원통 56"/>
            <p:cNvSpPr/>
            <p:nvPr/>
          </p:nvSpPr>
          <p:spPr>
            <a:xfrm>
              <a:off x="4788160" y="3842469"/>
              <a:ext cx="1625824" cy="41212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7941D">
                    <a:tint val="50000"/>
                    <a:satMod val="300000"/>
                  </a:srgbClr>
                </a:gs>
                <a:gs pos="35000">
                  <a:srgbClr val="F7941D">
                    <a:tint val="37000"/>
                    <a:satMod val="300000"/>
                  </a:srgbClr>
                </a:gs>
                <a:gs pos="100000">
                  <a:srgbClr val="F7941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41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08000" tIns="0" rtlCol="0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kern="0" dirty="0">
                  <a:solidFill>
                    <a:srgbClr val="595758"/>
                  </a:solidFill>
                  <a:latin typeface="Arial" panose="020B0604020202020204" pitchFamily="34" charset="0"/>
                  <a:ea typeface="나눔고딕" panose="020B0600000101010101" charset="-127"/>
                  <a:cs typeface="Arial" panose="020B0604020202020204" pitchFamily="34" charset="0"/>
                </a:rPr>
                <a:t>Package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  <p:sp>
          <p:nvSpPr>
            <p:cNvPr id="58" name="원통 57"/>
            <p:cNvSpPr/>
            <p:nvPr/>
          </p:nvSpPr>
          <p:spPr>
            <a:xfrm>
              <a:off x="4788160" y="3607867"/>
              <a:ext cx="1625824" cy="41212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F7941D">
                    <a:tint val="50000"/>
                    <a:satMod val="300000"/>
                  </a:srgbClr>
                </a:gs>
                <a:gs pos="35000">
                  <a:srgbClr val="F7941D">
                    <a:tint val="37000"/>
                    <a:satMod val="300000"/>
                  </a:srgbClr>
                </a:gs>
                <a:gs pos="100000">
                  <a:srgbClr val="F7941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41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08000" tIns="0" rtlCol="0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kern="0" dirty="0">
                  <a:solidFill>
                    <a:srgbClr val="595758"/>
                  </a:solidFill>
                  <a:latin typeface="Arial" panose="020B0604020202020204" pitchFamily="34" charset="0"/>
                  <a:ea typeface="나눔고딕" panose="020B0600000101010101" charset="-127"/>
                  <a:cs typeface="Arial" panose="020B0604020202020204" pitchFamily="34" charset="0"/>
                </a:rPr>
                <a:t>Package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  <p:sp>
          <p:nvSpPr>
            <p:cNvPr id="59" name="원통 58"/>
            <p:cNvSpPr/>
            <p:nvPr/>
          </p:nvSpPr>
          <p:spPr>
            <a:xfrm>
              <a:off x="4788160" y="3373265"/>
              <a:ext cx="1625824" cy="41212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108000" tIns="0" rtlCol="0" anchor="t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kern="0" dirty="0" smtClean="0">
                  <a:solidFill>
                    <a:srgbClr val="595758"/>
                  </a:solidFill>
                  <a:latin typeface="Arial" panose="020B0604020202020204" pitchFamily="34" charset="0"/>
                  <a:ea typeface="나눔고딕" panose="020B0600000101010101" charset="-127"/>
                  <a:cs typeface="Arial" panose="020B0604020202020204" pitchFamily="34" charset="0"/>
                </a:rPr>
                <a:t>Package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595758"/>
                </a:solidFill>
                <a:effectLst/>
                <a:uLnTx/>
                <a:uFillTx/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원통 59"/>
          <p:cNvSpPr/>
          <p:nvPr/>
        </p:nvSpPr>
        <p:spPr>
          <a:xfrm>
            <a:off x="6426802" y="4510354"/>
            <a:ext cx="1112675" cy="4255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08000" tIns="0"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kern="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Package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595758"/>
              </a:solidFill>
              <a:effectLst/>
              <a:uLnTx/>
              <a:uFillTx/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1" name="굽은 화살표 60"/>
          <p:cNvSpPr/>
          <p:nvPr/>
        </p:nvSpPr>
        <p:spPr>
          <a:xfrm rot="16200000" flipH="1">
            <a:off x="6791635" y="3690517"/>
            <a:ext cx="831553" cy="743037"/>
          </a:xfrm>
          <a:prstGeom prst="bentArrow">
            <a:avLst>
              <a:gd name="adj1" fmla="val 8218"/>
              <a:gd name="adj2" fmla="val 11776"/>
              <a:gd name="adj3" fmla="val 14941"/>
              <a:gd name="adj4" fmla="val 5312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90573" y="2886688"/>
            <a:ext cx="1440160" cy="372562"/>
          </a:xfrm>
          <a:prstGeom prst="flowChartAlternateProcess">
            <a:avLst/>
          </a:prstGeom>
          <a:solidFill>
            <a:srgbClr val="AC9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Customer File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08570" y="4674522"/>
            <a:ext cx="1440160" cy="372562"/>
          </a:xfrm>
          <a:prstGeom prst="flowChartAlternateProcess">
            <a:avLst/>
          </a:prstGeom>
          <a:solidFill>
            <a:srgbClr val="AC9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Score Result File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4" name="Rectangle 78"/>
          <p:cNvSpPr>
            <a:spLocks noChangeArrowheads="1"/>
          </p:cNvSpPr>
          <p:nvPr/>
        </p:nvSpPr>
        <p:spPr bwMode="auto">
          <a:xfrm>
            <a:off x="2987824" y="2773154"/>
            <a:ext cx="2448272" cy="6381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2313" tIns="22313" rIns="22313" bIns="22313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INF File Parsing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Extract package and DAT file information from INF file</a:t>
            </a:r>
            <a:endParaRPr kumimoji="0" lang="en-US" altLang="ko-KR" sz="1100" b="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834439" y="2972475"/>
            <a:ext cx="921309" cy="202123"/>
          </a:xfrm>
          <a:prstGeom prst="rightArrow">
            <a:avLst>
              <a:gd name="adj1" fmla="val 32277"/>
              <a:gd name="adj2" fmla="val 579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56" y="2499860"/>
            <a:ext cx="458697" cy="458697"/>
          </a:xfrm>
          <a:prstGeom prst="rect">
            <a:avLst/>
          </a:prstGeom>
        </p:spPr>
      </p:pic>
      <p:sp>
        <p:nvSpPr>
          <p:cNvPr id="68" name="오른쪽 화살표 67"/>
          <p:cNvSpPr/>
          <p:nvPr/>
        </p:nvSpPr>
        <p:spPr>
          <a:xfrm>
            <a:off x="5361785" y="2860531"/>
            <a:ext cx="921309" cy="202123"/>
          </a:xfrm>
          <a:prstGeom prst="rightArrow">
            <a:avLst>
              <a:gd name="adj1" fmla="val 32277"/>
              <a:gd name="adj2" fmla="val 579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3373" y="276309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SAM File</a:t>
            </a:r>
            <a:endPara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19240" y="2698888"/>
            <a:ext cx="11256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Package name</a:t>
            </a:r>
            <a:endPara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71" name="Rectangle 78"/>
          <p:cNvSpPr>
            <a:spLocks noChangeArrowheads="1"/>
          </p:cNvSpPr>
          <p:nvPr/>
        </p:nvSpPr>
        <p:spPr bwMode="auto">
          <a:xfrm>
            <a:off x="2816878" y="4520280"/>
            <a:ext cx="2626392" cy="6381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22313" tIns="22313" rIns="22313" bIns="22313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                Batch Execution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600" b="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Processing DAT Files Using File Layout </a:t>
            </a:r>
            <a:r>
              <a:rPr lang="en-US" altLang="ko-KR" sz="11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and </a:t>
            </a:r>
            <a:r>
              <a:rPr lang="en-US" altLang="ko-KR" sz="1100" dirty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Package </a:t>
            </a:r>
            <a:r>
              <a:rPr lang="en-US" altLang="ko-KR" sz="1100" dirty="0" smtClean="0">
                <a:solidFill>
                  <a:srgbClr val="595758"/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Information</a:t>
            </a:r>
            <a:endParaRPr kumimoji="0" lang="en-US" altLang="ko-KR" sz="1100" b="0" dirty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100" b="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100" b="0" dirty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100" b="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100" b="0" dirty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1100" b="0" dirty="0" smtClean="0">
              <a:solidFill>
                <a:srgbClr val="595758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1866888" y="4765281"/>
            <a:ext cx="921309" cy="202123"/>
          </a:xfrm>
          <a:prstGeom prst="rightArrow">
            <a:avLst>
              <a:gd name="adj1" fmla="val 32277"/>
              <a:gd name="adj2" fmla="val 5793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228709" y="3738434"/>
            <a:ext cx="8290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File layout</a:t>
            </a:r>
            <a:endPara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17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2925620" y="2578883"/>
            <a:ext cx="618908" cy="379674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 Input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119" name="사각형: 모서리가 접힌 도형 9">
            <a:extLst>
              <a:ext uri="{FF2B5EF4-FFF2-40B4-BE49-F238E27FC236}">
                <a16:creationId xmlns:a16="http://schemas.microsoft.com/office/drawing/2014/main" xmlns="" id="{4292D7B7-79C9-421B-9BD6-2C95F1CFECFE}"/>
              </a:ext>
            </a:extLst>
          </p:cNvPr>
          <p:cNvSpPr/>
          <p:nvPr/>
        </p:nvSpPr>
        <p:spPr>
          <a:xfrm>
            <a:off x="3082421" y="4382779"/>
            <a:ext cx="665287" cy="399602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ko-KR" sz="831" dirty="0" smtClean="0">
                <a:solidFill>
                  <a:schemeClr val="tx1"/>
                </a:solidFill>
              </a:rPr>
              <a:t>Output</a:t>
            </a:r>
            <a:endParaRPr lang="ko-KR" altLang="en-US" sz="83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961225" y="455930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나눔고딕" panose="020B0600000101010101" charset="-127"/>
                <a:cs typeface="Arial" panose="020B0604020202020204" pitchFamily="34" charset="0"/>
              </a:rPr>
              <a:t>SAM File</a:t>
            </a:r>
            <a:endPara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나눔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 smtClean="0">
                <a:latin typeface="+mn-ea"/>
              </a:rPr>
              <a:t>5. </a:t>
            </a:r>
            <a:r>
              <a:rPr lang="en-US" altLang="ko-KR" sz="1569" dirty="0">
                <a:latin typeface="+mn-ea"/>
              </a:rPr>
              <a:t>Infrastructure </a:t>
            </a:r>
            <a:r>
              <a:rPr lang="en-US" altLang="ko-KR" sz="1569" dirty="0" smtClean="0">
                <a:latin typeface="+mn-ea"/>
              </a:rPr>
              <a:t>Requirement</a:t>
            </a:r>
            <a:endParaRPr lang="en-US" altLang="ko-KR" sz="1569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488" y="2507412"/>
            <a:ext cx="4630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Production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R-CLIPS </a:t>
            </a:r>
            <a:r>
              <a:rPr lang="en-US" altLang="ko-KR" dirty="0" smtClean="0"/>
              <a:t>Rule management primary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R-CLIPS Rule management </a:t>
            </a:r>
            <a:r>
              <a:rPr lang="en-US" altLang="ko-KR" dirty="0" smtClean="0"/>
              <a:t>Backup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R-CLIPS batch </a:t>
            </a:r>
            <a:r>
              <a:rPr lang="en-US" altLang="ko-KR" dirty="0" smtClean="0"/>
              <a:t>server Primary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R-CLIPS </a:t>
            </a:r>
            <a:r>
              <a:rPr lang="en-US" altLang="ko-KR" dirty="0" smtClean="0"/>
              <a:t>batch </a:t>
            </a:r>
            <a:r>
              <a:rPr lang="en-US" altLang="ko-KR" dirty="0" smtClean="0"/>
              <a:t>server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R-CLIPS rule management server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R-CLIPS </a:t>
            </a:r>
            <a:r>
              <a:rPr lang="en-US" altLang="ko-KR" dirty="0"/>
              <a:t>batch </a:t>
            </a:r>
            <a:r>
              <a:rPr lang="en-US" altLang="ko-KR" dirty="0" smtClean="0"/>
              <a:t>server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344488" y="1484784"/>
            <a:ext cx="317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 are the server in VMG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OS type </a:t>
            </a:r>
            <a:r>
              <a:rPr lang="en-US" altLang="ko-KR" dirty="0" smtClean="0"/>
              <a:t>Linux</a:t>
            </a:r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253779" y="913317"/>
            <a:ext cx="138358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62"/>
            </a:lvl1pPr>
          </a:lstStyle>
          <a:p>
            <a:r>
              <a:rPr lang="en-US" altLang="ko-KR" dirty="0"/>
              <a:t>H/W </a:t>
            </a:r>
            <a:r>
              <a:rPr lang="en-US" altLang="ko-KR" dirty="0" smtClean="0"/>
              <a:t>Server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09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D28CF0-E1F8-452C-A9D9-DABB0D0526D7}"/>
              </a:ext>
            </a:extLst>
          </p:cNvPr>
          <p:cNvSpPr txBox="1"/>
          <p:nvPr/>
        </p:nvSpPr>
        <p:spPr>
          <a:xfrm>
            <a:off x="389997" y="1568981"/>
            <a:ext cx="8070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</a:lvl1pPr>
            <a:lvl2pPr marL="742950" lvl="1" indent="-285750">
              <a:buFont typeface="Arial" panose="020B0604020202020204" pitchFamily="34" charset="0"/>
              <a:buChar char="•"/>
            </a:lvl2pPr>
            <a:lvl3pPr marL="742950" lvl="2" indent="-285750">
              <a:buFont typeface="Arial" panose="020B0604020202020204" pitchFamily="34" charset="0"/>
              <a:buChar char="•"/>
            </a:lvl3pPr>
          </a:lstStyle>
          <a:p>
            <a:r>
              <a:rPr lang="en-US" altLang="ko-KR" dirty="0"/>
              <a:t>Production area</a:t>
            </a:r>
          </a:p>
          <a:p>
            <a:pPr lvl="1"/>
            <a:r>
              <a:rPr lang="en-US" altLang="ko-KR" dirty="0"/>
              <a:t>R-CLIPS Rule management </a:t>
            </a:r>
            <a:r>
              <a:rPr lang="en-US" altLang="ko-KR" dirty="0" smtClean="0"/>
              <a:t>Primary</a:t>
            </a:r>
            <a:endParaRPr lang="en-US" altLang="ko-KR" dirty="0"/>
          </a:p>
          <a:p>
            <a:pPr lvl="1"/>
            <a:r>
              <a:rPr lang="en-US" altLang="ko-KR" dirty="0"/>
              <a:t>R-CLIPS Rule management Backup</a:t>
            </a:r>
          </a:p>
          <a:p>
            <a:pPr lvl="1"/>
            <a:r>
              <a:rPr lang="en-US" altLang="ko-KR" dirty="0"/>
              <a:t>R-CLIPS Batch </a:t>
            </a:r>
            <a:r>
              <a:rPr lang="en-US" altLang="ko-KR" dirty="0" smtClean="0"/>
              <a:t>server </a:t>
            </a:r>
            <a:r>
              <a:rPr lang="en-US" altLang="ko-KR" dirty="0"/>
              <a:t>Primary</a:t>
            </a:r>
          </a:p>
          <a:p>
            <a:pPr lvl="1"/>
            <a:r>
              <a:rPr lang="en-US" altLang="ko-KR" dirty="0"/>
              <a:t>R-CLIPS Batch </a:t>
            </a:r>
            <a:r>
              <a:rPr lang="en-US" altLang="ko-KR" dirty="0" smtClean="0"/>
              <a:t>server Backup</a:t>
            </a:r>
          </a:p>
          <a:p>
            <a:pPr lvl="1"/>
            <a:r>
              <a:rPr lang="en-US" altLang="ko-KR" dirty="0"/>
              <a:t>WAS : Built-in (tomcat)</a:t>
            </a:r>
          </a:p>
          <a:p>
            <a:pPr lvl="1"/>
            <a:r>
              <a:rPr lang="en-US" altLang="ko-KR" dirty="0" smtClean="0"/>
              <a:t>JDK  </a:t>
            </a:r>
            <a:r>
              <a:rPr lang="en-US" altLang="ko-KR" dirty="0"/>
              <a:t>: </a:t>
            </a:r>
            <a:r>
              <a:rPr lang="en-US" altLang="ko-KR" dirty="0" smtClean="0"/>
              <a:t>1.8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 area</a:t>
            </a:r>
          </a:p>
          <a:p>
            <a:pPr lvl="1"/>
            <a:r>
              <a:rPr lang="en-US" altLang="ko-KR" dirty="0"/>
              <a:t>R-CLIPS Rule </a:t>
            </a:r>
            <a:r>
              <a:rPr lang="en-US" altLang="ko-KR" dirty="0" smtClean="0"/>
              <a:t>management </a:t>
            </a:r>
            <a:r>
              <a:rPr lang="en-US" altLang="ko-KR" dirty="0"/>
              <a:t>server</a:t>
            </a:r>
            <a:endParaRPr lang="ko-KR" altLang="en-US" dirty="0"/>
          </a:p>
          <a:p>
            <a:pPr lvl="1"/>
            <a:r>
              <a:rPr lang="en-US" altLang="ko-KR" dirty="0" smtClean="0"/>
              <a:t>R-CLIPS </a:t>
            </a:r>
            <a:r>
              <a:rPr lang="en-US" altLang="ko-KR" dirty="0"/>
              <a:t>Batch server</a:t>
            </a:r>
          </a:p>
          <a:p>
            <a:pPr lvl="2"/>
            <a:r>
              <a:rPr lang="en-US" altLang="ko-KR" dirty="0"/>
              <a:t>WAS : Built-in (tomcat)</a:t>
            </a:r>
          </a:p>
          <a:p>
            <a:pPr lvl="2"/>
            <a:r>
              <a:rPr lang="en-US" altLang="ko-KR" dirty="0" smtClean="0"/>
              <a:t>JDK  </a:t>
            </a:r>
            <a:r>
              <a:rPr lang="en-US" altLang="ko-KR" dirty="0"/>
              <a:t>: </a:t>
            </a:r>
            <a:r>
              <a:rPr lang="en-US" altLang="ko-KR" dirty="0" smtClean="0"/>
              <a:t>1.8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049EB2-E2B6-4EB7-B826-F262769DAD4D}"/>
              </a:ext>
            </a:extLst>
          </p:cNvPr>
          <p:cNvSpPr txBox="1"/>
          <p:nvPr/>
        </p:nvSpPr>
        <p:spPr>
          <a:xfrm>
            <a:off x="317989" y="940347"/>
            <a:ext cx="183935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 smtClean="0"/>
              <a:t>S/W requirement</a:t>
            </a:r>
            <a:endParaRPr lang="ko-KR" altLang="en-US" sz="1662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2692" y="272474"/>
            <a:ext cx="3970477" cy="3282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3323"/>
              </a:lnSpc>
              <a:defRPr/>
            </a:pPr>
            <a:r>
              <a:rPr lang="en-US" altLang="ko-KR" sz="1569" dirty="0" smtClean="0">
                <a:latin typeface="+mn-ea"/>
              </a:rPr>
              <a:t>5. </a:t>
            </a:r>
            <a:r>
              <a:rPr lang="en-US" altLang="ko-KR" sz="1569" dirty="0">
                <a:latin typeface="+mn-ea"/>
              </a:rPr>
              <a:t>Infrastructure </a:t>
            </a:r>
            <a:r>
              <a:rPr lang="en-US" altLang="ko-KR" sz="1569" dirty="0" smtClean="0">
                <a:latin typeface="+mn-ea"/>
              </a:rPr>
              <a:t>Requirement</a:t>
            </a:r>
            <a:endParaRPr lang="en-US" altLang="ko-KR" sz="1569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97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647</Words>
  <Application>Microsoft Office PowerPoint</Application>
  <PresentationFormat>화면 슬라이드 쇼(4:3)</PresentationFormat>
  <Paragraphs>248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굴림</vt:lpstr>
      <vt:lpstr>나눔고딕</vt:lpstr>
      <vt:lpstr>나눔고딕 ExtraBold</vt:lpstr>
      <vt:lpstr>맑은 고딕</vt:lpstr>
      <vt:lpstr>바탕체</vt:lpstr>
      <vt:lpstr>한컴바탕</vt:lpstr>
      <vt:lpstr>Arial</vt:lpstr>
      <vt:lpstr>Berlin Sans FB</vt:lpstr>
      <vt:lpstr>Book Antiqua</vt:lpstr>
      <vt:lpstr>Tahoma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vdi</dc:creator>
  <cp:lastModifiedBy>이훈</cp:lastModifiedBy>
  <cp:revision>31</cp:revision>
  <cp:lastPrinted>2019-11-20T09:13:45Z</cp:lastPrinted>
  <dcterms:created xsi:type="dcterms:W3CDTF">2019-10-22T10:41:44Z</dcterms:created>
  <dcterms:modified xsi:type="dcterms:W3CDTF">2020-05-18T08:02:14Z</dcterms:modified>
</cp:coreProperties>
</file>