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4" r:id="rId4"/>
    <p:sldId id="262" r:id="rId5"/>
    <p:sldId id="327" r:id="rId6"/>
    <p:sldId id="328" r:id="rId7"/>
    <p:sldId id="329" r:id="rId8"/>
    <p:sldId id="322" r:id="rId9"/>
    <p:sldId id="324" r:id="rId10"/>
    <p:sldId id="330" r:id="rId11"/>
    <p:sldId id="331" r:id="rId12"/>
    <p:sldId id="333" r:id="rId13"/>
    <p:sldId id="335" r:id="rId14"/>
    <p:sldId id="334" r:id="rId15"/>
    <p:sldId id="332" r:id="rId16"/>
    <p:sldId id="336" r:id="rId17"/>
    <p:sldId id="337" r:id="rId18"/>
    <p:sldId id="338" r:id="rId19"/>
    <p:sldId id="341" r:id="rId20"/>
    <p:sldId id="339" r:id="rId21"/>
    <p:sldId id="342" r:id="rId22"/>
    <p:sldId id="323" r:id="rId23"/>
    <p:sldId id="326" r:id="rId24"/>
    <p:sldId id="320" r:id="rId25"/>
  </p:sldIdLst>
  <p:sldSz cx="12192000" cy="6858000"/>
  <p:notesSz cx="6858000" cy="9144000"/>
  <p:embeddedFontLst>
    <p:embeddedFont>
      <p:font typeface="휴먼엑스포" pitchFamily="18" charset="-127"/>
      <p:regular r:id="rId28"/>
    </p:embeddedFont>
    <p:embeddedFont>
      <p:font typeface="맑은 고딕" pitchFamily="50" charset="-127"/>
      <p:regular r:id="rId29"/>
      <p:bold r:id="rId30"/>
    </p:embeddedFont>
    <p:embeddedFont>
      <p:font typeface="나눔고딕 ExtraBold" charset="-127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Calibri Light" pitchFamily="34" charset="0"/>
      <p:regular r:id="rId36"/>
      <p: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ie park" initials="B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9900"/>
    <a:srgbClr val="660066"/>
    <a:srgbClr val="FF9900"/>
    <a:srgbClr val="FC0404"/>
    <a:srgbClr val="F6ACED"/>
    <a:srgbClr val="EFE179"/>
    <a:srgbClr val="FCE4F9"/>
    <a:srgbClr val="B4A2F3"/>
    <a:srgbClr val="03339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9" autoAdjust="0"/>
    <p:restoredTop sz="99877" autoAdjust="0"/>
  </p:normalViewPr>
  <p:slideViewPr>
    <p:cSldViewPr snapToGrid="0" showGuides="1">
      <p:cViewPr>
        <p:scale>
          <a:sx n="90" d="100"/>
          <a:sy n="90" d="100"/>
        </p:scale>
        <p:origin x="-1782" y="-6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980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1"/>
            <c:spPr>
              <a:solidFill>
                <a:srgbClr val="92D050"/>
              </a:solidFill>
            </c:spPr>
          </c:dPt>
          <c:dPt>
            <c:idx val="2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3"/>
            <c:spPr>
              <a:solidFill>
                <a:srgbClr val="C00000"/>
              </a:solidFill>
            </c:spPr>
          </c:dPt>
          <c:dPt>
            <c:idx val="4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5"/>
            <c:spPr>
              <a:solidFill>
                <a:srgbClr val="FFC000"/>
              </a:solidFill>
            </c:spPr>
          </c:dPt>
          <c:dLbls>
            <c:showVal val="1"/>
            <c:showCatName val="1"/>
            <c:showLeaderLines val="1"/>
          </c:dLbls>
          <c:cat>
            <c:strRef>
              <c:f>Sheet1!$A$2:$A$7</c:f>
              <c:strCache>
                <c:ptCount val="6"/>
                <c:pt idx="0">
                  <c:v>주안 영화공간주안</c:v>
                </c:pt>
                <c:pt idx="1">
                  <c:v>역곡 CGV</c:v>
                </c:pt>
                <c:pt idx="2">
                  <c:v>부천 롯데시네마</c:v>
                </c:pt>
                <c:pt idx="3">
                  <c:v>신촌 메가박스</c:v>
                </c:pt>
                <c:pt idx="4">
                  <c:v>종로 대한극장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82</c:v>
                </c:pt>
                <c:pt idx="1">
                  <c:v>204</c:v>
                </c:pt>
                <c:pt idx="2">
                  <c:v>46</c:v>
                </c:pt>
                <c:pt idx="3">
                  <c:v>37</c:v>
                </c:pt>
                <c:pt idx="4">
                  <c:v>81</c:v>
                </c:pt>
                <c:pt idx="5">
                  <c:v>34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  <c:dispBlanksAs val="zero"/>
  </c:chart>
  <c:txPr>
    <a:bodyPr/>
    <a:lstStyle/>
    <a:p>
      <a:pPr>
        <a:defRPr sz="18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72F31-1D66-4F79-A3C0-165187512617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A6940-1FBB-49D3-9A8E-7484374C9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205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506BF-DE7F-470D-A76E-49D748AF28FA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D3A4-82A9-467C-B908-D4D3D49C5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20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44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43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94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166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69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162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642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47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87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17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5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2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9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06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82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7D82-4D51-462F-B849-B57CD2AF86D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E9-B962-48D0-BADD-D9AA14F72B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5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0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3269" y="2575509"/>
            <a:ext cx="8848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1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Our-movies</a:t>
            </a:r>
            <a:endParaRPr lang="ko-KR" altLang="en-US" sz="6600" b="1" dirty="0">
              <a:solidFill>
                <a:schemeClr val="accent1">
                  <a:lumMod val="75000"/>
                </a:schemeClr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8924" y="3683505"/>
            <a:ext cx="399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사회학과 이수민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832098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3200399" y="6462396"/>
            <a:ext cx="8873413" cy="348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 err="1" smtClean="0">
                <a:solidFill>
                  <a:schemeClr val="tx1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인문사회계열취</a:t>
            </a:r>
            <a:r>
              <a:rPr lang="en-US" altLang="ko-KR" sz="1800" dirty="0" smtClean="0">
                <a:solidFill>
                  <a:schemeClr val="tx1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1800" dirty="0" err="1" smtClean="0">
                <a:solidFill>
                  <a:schemeClr val="tx1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창업을위한웹프로그래밍</a:t>
            </a:r>
            <a:r>
              <a:rPr lang="ko-KR" altLang="en-US" sz="1800" dirty="0" smtClean="0">
                <a:solidFill>
                  <a:schemeClr val="tx1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홈페이지 작성 과제</a:t>
            </a:r>
            <a:endParaRPr lang="ko-KR" altLang="en-US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1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6" y="75407"/>
            <a:ext cx="108299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4104" y="1647343"/>
            <a:ext cx="6114994" cy="501675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class="menu-title"&gt;&lt;a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="our-movies.html"&gt;HOME&lt;/a&gt;&lt;/span&gt;&lt;/</a:t>
            </a:r>
            <a:r>
              <a:rPr lang="en-US" altLang="ko-KR" sz="1600" b="1" dirty="0" smtClean="0"/>
              <a:t>li&gt;</a:t>
            </a:r>
            <a:endParaRPr lang="en-US" altLang="ko-KR" sz="1600" b="1" dirty="0"/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class="menu-title"&gt;&lt;a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</a:t>
            </a:r>
            <a:r>
              <a:rPr lang="ko-KR" altLang="en-US" sz="1600" b="1" dirty="0" err="1"/>
              <a:t>보러갈거야</a:t>
            </a:r>
            <a:r>
              <a:rPr lang="en-US" altLang="ko-KR" sz="1600" b="1" dirty="0"/>
              <a:t>.html"&gt;</a:t>
            </a:r>
            <a:r>
              <a:rPr lang="ko-KR" altLang="en-US" sz="1600" b="1" dirty="0" err="1"/>
              <a:t>보러갈거야</a:t>
            </a:r>
            <a:r>
              <a:rPr lang="en-US" altLang="ko-KR" sz="1600" b="1" dirty="0"/>
              <a:t>&lt;/a&gt;&lt;/span&gt;&lt;/li&gt;</a:t>
            </a:r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class="menu-title"&gt;&lt;a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</a:t>
            </a:r>
            <a:r>
              <a:rPr lang="ko-KR" altLang="en-US" sz="1600" b="1" dirty="0"/>
              <a:t>영화 리뷰</a:t>
            </a:r>
            <a:r>
              <a:rPr lang="en-US" altLang="ko-KR" sz="1600" b="1" dirty="0"/>
              <a:t>.html"&gt;</a:t>
            </a:r>
            <a:r>
              <a:rPr lang="ko-KR" altLang="en-US" sz="1600" b="1" dirty="0"/>
              <a:t>영화 리뷰</a:t>
            </a:r>
            <a:r>
              <a:rPr lang="en-US" altLang="ko-KR" sz="1600" b="1" dirty="0"/>
              <a:t>&lt;/a&gt;&lt;/span&gt;&lt;/li&gt;</a:t>
            </a:r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class="menu-title"&gt;&lt;a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</a:t>
            </a:r>
            <a:r>
              <a:rPr lang="ko-KR" altLang="en-US" sz="1600" b="1" dirty="0"/>
              <a:t>영화 공간</a:t>
            </a:r>
            <a:r>
              <a:rPr lang="en-US" altLang="ko-KR" sz="1600" b="1" dirty="0"/>
              <a:t>.html"&gt;</a:t>
            </a:r>
            <a:r>
              <a:rPr lang="ko-KR" altLang="en-US" sz="1600" b="1" dirty="0"/>
              <a:t>영화 공간</a:t>
            </a:r>
            <a:r>
              <a:rPr lang="en-US" altLang="ko-KR" sz="1600" b="1" dirty="0"/>
              <a:t>&lt;/a&gt;&lt;/span</a:t>
            </a:r>
            <a:r>
              <a:rPr lang="en-US" altLang="ko-KR" sz="1600" b="1" dirty="0" smtClean="0"/>
              <a:t>&gt;&lt;/li&gt;</a:t>
            </a:r>
          </a:p>
          <a:p>
            <a:pPr fontAlgn="base"/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ul</a:t>
            </a:r>
            <a:r>
              <a:rPr lang="en-US" altLang="ko-KR" sz="1600" b="1" dirty="0"/>
              <a:t>&gt;</a:t>
            </a:r>
          </a:p>
          <a:p>
            <a:pPr fontAlgn="base"/>
            <a:r>
              <a:rPr lang="en-US" altLang="ko-KR" sz="1600" b="1" dirty="0"/>
              <a:t>&lt;/div&gt;</a:t>
            </a:r>
          </a:p>
          <a:p>
            <a:pPr fontAlgn="base"/>
            <a:r>
              <a:rPr lang="en-US" altLang="ko-KR" sz="1600" b="1" dirty="0">
                <a:solidFill>
                  <a:srgbClr val="0000FF"/>
                </a:solidFill>
              </a:rPr>
              <a:t>&lt;div class="pull-right"&gt;</a:t>
            </a:r>
          </a:p>
          <a:p>
            <a:pPr fontAlgn="base"/>
            <a:r>
              <a:rPr lang="en-US" altLang="ko-KR" sz="1600" b="1" dirty="0"/>
              <a:t>&lt;div class="search-bar"&gt;</a:t>
            </a:r>
          </a:p>
          <a:p>
            <a:pPr fontAlgn="base"/>
            <a:r>
              <a:rPr lang="en-US" altLang="ko-KR" sz="1600" b="1" dirty="0"/>
              <a:t>&lt;form&gt;</a:t>
            </a:r>
          </a:p>
          <a:p>
            <a:pPr fontAlgn="base"/>
            <a:r>
              <a:rPr lang="en-US" altLang="ko-KR" sz="1600" b="1" dirty="0"/>
              <a:t>&lt;input type="text" class="input-search"/&gt;</a:t>
            </a:r>
          </a:p>
          <a:p>
            <a:pPr fontAlgn="base"/>
            <a:r>
              <a:rPr lang="en-US" altLang="ko-KR" sz="1600" b="1" dirty="0"/>
              <a:t>&lt;input type="submit" class="input-search-submit" value="</a:t>
            </a:r>
            <a:r>
              <a:rPr lang="ko-KR" altLang="en-US" sz="1600" b="1" dirty="0"/>
              <a:t>검색</a:t>
            </a:r>
            <a:r>
              <a:rPr lang="en-US" altLang="ko-KR" sz="1600" b="1" dirty="0"/>
              <a:t>" /&gt;</a:t>
            </a:r>
            <a:endParaRPr lang="ko-KR" altLang="en-US" sz="1600" b="1" dirty="0"/>
          </a:p>
          <a:p>
            <a:pPr fontAlgn="base"/>
            <a:r>
              <a:rPr lang="en-US" altLang="ko-KR" sz="1600" b="1" dirty="0"/>
              <a:t>&lt;/form&gt;</a:t>
            </a:r>
          </a:p>
          <a:p>
            <a:pPr fontAlgn="base"/>
            <a:r>
              <a:rPr lang="en-US" altLang="ko-KR" sz="1600" b="1" dirty="0"/>
              <a:t>&lt;/div&gt;</a:t>
            </a:r>
          </a:p>
          <a:p>
            <a:pPr fontAlgn="base"/>
            <a:r>
              <a:rPr lang="en-US" altLang="ko-KR" sz="1600" b="1" dirty="0"/>
              <a:t>&lt;/div&gt;</a:t>
            </a:r>
          </a:p>
          <a:p>
            <a:pPr fontAlgn="base"/>
            <a:r>
              <a:rPr lang="en-US" altLang="ko-KR" sz="1600" b="1" dirty="0"/>
              <a:t>&lt;/</a:t>
            </a:r>
            <a:r>
              <a:rPr lang="en-US" altLang="ko-KR" sz="1600" b="1" dirty="0" err="1"/>
              <a:t>nav</a:t>
            </a:r>
            <a:r>
              <a:rPr lang="en-US" altLang="ko-KR" sz="1600" b="1" dirty="0"/>
              <a:t>&gt;</a:t>
            </a:r>
          </a:p>
          <a:p>
            <a:pPr fontAlgn="base"/>
            <a:r>
              <a:rPr lang="en-US" altLang="ko-KR" sz="1600" b="1" dirty="0"/>
              <a:t>&lt;/header&gt;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4896" y="1647343"/>
            <a:ext cx="5596271" cy="501675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&lt;header id="main-header"&gt;</a:t>
            </a:r>
          </a:p>
          <a:p>
            <a:pPr fontAlgn="base"/>
            <a:r>
              <a:rPr lang="en-US" altLang="ko-KR" sz="1600" b="1" dirty="0" smtClean="0"/>
              <a:t>&lt;div&gt;</a:t>
            </a:r>
          </a:p>
          <a:p>
            <a:pPr fontAlgn="base"/>
            <a:r>
              <a:rPr lang="en-US" altLang="ko-KR" sz="1600" b="1" dirty="0" smtClean="0">
                <a:solidFill>
                  <a:srgbClr val="0000FF"/>
                </a:solidFill>
              </a:rPr>
              <a:t>&lt;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ul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class="about-member" 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="#"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="alert(login)"&gt;</a:t>
            </a:r>
            <a:r>
              <a:rPr lang="ko-KR" altLang="en-US" sz="1600" b="1" dirty="0"/>
              <a:t>나의 영화목록</a:t>
            </a:r>
            <a:r>
              <a:rPr lang="en-US" altLang="ko-KR" sz="1600" b="1" dirty="0"/>
              <a:t>&lt;/a&gt;&lt;/li&gt;</a:t>
            </a:r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class="about-member"&gt;&lt;a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</a:t>
            </a:r>
            <a:r>
              <a:rPr lang="ko-KR" altLang="en-US" sz="1600" b="1" dirty="0"/>
              <a:t>회원가입</a:t>
            </a:r>
            <a:r>
              <a:rPr lang="en-US" altLang="ko-KR" sz="1600" b="1" dirty="0"/>
              <a:t>.html"&gt;</a:t>
            </a:r>
            <a:r>
              <a:rPr lang="ko-KR" altLang="en-US" sz="1600" b="1" dirty="0"/>
              <a:t>회원가입</a:t>
            </a:r>
            <a:r>
              <a:rPr lang="en-US" altLang="ko-KR" sz="1600" b="1" dirty="0"/>
              <a:t>&lt;/a&gt;&lt;/li&gt;</a:t>
            </a:r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/>
              <a:t>li class="about-member"&gt;&lt;a class="login"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="login.html"&gt;</a:t>
            </a:r>
            <a:r>
              <a:rPr lang="ko-KR" altLang="en-US" sz="1600" b="1" dirty="0"/>
              <a:t>로그인</a:t>
            </a:r>
            <a:r>
              <a:rPr lang="en-US" altLang="ko-KR" sz="1600" b="1" dirty="0"/>
              <a:t>&lt;/a&gt;&lt;/li&gt;</a:t>
            </a:r>
          </a:p>
          <a:p>
            <a:pPr fontAlgn="base"/>
            <a:r>
              <a:rPr lang="en-US" altLang="ko-KR" sz="1600" b="1" dirty="0" smtClean="0">
                <a:solidFill>
                  <a:srgbClr val="0000FF"/>
                </a:solidFill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</a:rPr>
              <a:t>ul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&gt;</a:t>
            </a:r>
          </a:p>
          <a:p>
            <a:pPr fontAlgn="base"/>
            <a:r>
              <a:rPr lang="en-US" altLang="ko-KR" sz="1600" b="1" dirty="0" smtClean="0"/>
              <a:t>&lt;/</a:t>
            </a:r>
            <a:r>
              <a:rPr lang="en-US" altLang="ko-KR" sz="1600" b="1" dirty="0"/>
              <a:t>div</a:t>
            </a:r>
            <a:r>
              <a:rPr lang="en-US" altLang="ko-KR" sz="1600" b="1" dirty="0" smtClean="0"/>
              <a:t>&gt;</a:t>
            </a:r>
          </a:p>
          <a:p>
            <a:pPr fontAlgn="base"/>
            <a:endParaRPr lang="en-US" altLang="ko-KR" sz="1600" b="1" dirty="0"/>
          </a:p>
          <a:p>
            <a:pPr fontAlgn="base"/>
            <a:r>
              <a:rPr lang="en-US" altLang="ko-KR" sz="1600" b="1" dirty="0" smtClean="0"/>
              <a:t>&lt;</a:t>
            </a:r>
            <a:r>
              <a:rPr lang="en-US" altLang="ko-KR" sz="1600" b="1" dirty="0" err="1"/>
              <a:t>img</a:t>
            </a:r>
            <a:r>
              <a:rPr lang="en-US" altLang="ko-KR" sz="1600" b="1" dirty="0"/>
              <a:t> class="main-</a:t>
            </a:r>
            <a:r>
              <a:rPr lang="en-US" altLang="ko-KR" sz="1600" b="1" dirty="0" err="1"/>
              <a:t>img</a:t>
            </a:r>
            <a:r>
              <a:rPr lang="en-US" altLang="ko-KR" sz="1600" b="1" dirty="0"/>
              <a:t>" 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="main.jpg" width="200" height="150</a:t>
            </a:r>
            <a:r>
              <a:rPr lang="en-US" altLang="ko-KR" sz="1600" b="1" dirty="0" smtClean="0"/>
              <a:t>"&gt;</a:t>
            </a:r>
          </a:p>
          <a:p>
            <a:pPr fontAlgn="base"/>
            <a:endParaRPr lang="en-US" altLang="ko-KR" sz="1600" b="1" dirty="0" smtClean="0"/>
          </a:p>
          <a:p>
            <a:pPr fontAlgn="base"/>
            <a:endParaRPr lang="en-US" altLang="ko-KR" sz="1600" b="1" dirty="0"/>
          </a:p>
          <a:p>
            <a:pPr fontAlgn="base"/>
            <a:r>
              <a:rPr lang="en-US" altLang="ko-KR" sz="1600" b="1" dirty="0"/>
              <a:t>&lt;!-- </a:t>
            </a:r>
            <a:r>
              <a:rPr lang="ko-KR" altLang="en-US" sz="1600" b="1" dirty="0"/>
              <a:t>헤더 안의 </a:t>
            </a:r>
            <a:r>
              <a:rPr lang="ko-KR" altLang="en-US" sz="1600" b="1" dirty="0" err="1"/>
              <a:t>내비게이션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--&gt;</a:t>
            </a:r>
            <a:endParaRPr lang="ko-KR" altLang="en-US" sz="1600" b="1" dirty="0"/>
          </a:p>
          <a:p>
            <a:pPr fontAlgn="base"/>
            <a:r>
              <a:rPr lang="en-US" altLang="ko-KR" sz="1600" b="1" dirty="0"/>
              <a:t>&lt;</a:t>
            </a:r>
            <a:r>
              <a:rPr lang="en-US" altLang="ko-KR" sz="1600" b="1" dirty="0" err="1"/>
              <a:t>nav</a:t>
            </a:r>
            <a:r>
              <a:rPr lang="en-US" altLang="ko-KR" sz="1600" b="1" dirty="0"/>
              <a:t> id="main-navigation"&gt;</a:t>
            </a:r>
          </a:p>
          <a:p>
            <a:pPr fontAlgn="base"/>
            <a:r>
              <a:rPr lang="en-US" altLang="ko-KR" sz="1600" b="1" dirty="0">
                <a:solidFill>
                  <a:srgbClr val="0000FF"/>
                </a:solidFill>
              </a:rPr>
              <a:t>&lt;div class="pull-left"&gt;</a:t>
            </a:r>
          </a:p>
          <a:p>
            <a:pPr fontAlgn="base"/>
            <a:r>
              <a:rPr lang="en-US" altLang="ko-KR" sz="1600" b="1" dirty="0"/>
              <a:t>&lt;</a:t>
            </a:r>
            <a:r>
              <a:rPr lang="en-US" altLang="ko-KR" sz="1600" b="1" dirty="0" err="1"/>
              <a:t>ul</a:t>
            </a:r>
            <a:r>
              <a:rPr lang="en-US" altLang="ko-KR" sz="16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795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223285"/>
            <a:ext cx="3907463" cy="85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1258518"/>
            <a:ext cx="3907463" cy="16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4287" y="223285"/>
            <a:ext cx="954662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1648"/>
          <a:stretch/>
        </p:blipFill>
        <p:spPr bwMode="auto">
          <a:xfrm>
            <a:off x="204287" y="3112476"/>
            <a:ext cx="3907463" cy="33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4067" y="1534965"/>
            <a:ext cx="7640868" cy="42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74067" y="327945"/>
            <a:ext cx="328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+mj-ea"/>
                <a:ea typeface="+mj-ea"/>
              </a:rPr>
              <a:t>Login.html</a:t>
            </a:r>
            <a:endParaRPr lang="ko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223285"/>
            <a:ext cx="3907463" cy="85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77" y="1329070"/>
            <a:ext cx="4354032" cy="49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24621" y="223285"/>
            <a:ext cx="1157072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2383" y="125945"/>
            <a:ext cx="328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회원가입</a:t>
            </a:r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.html</a:t>
            </a:r>
          </a:p>
          <a:p>
            <a:r>
              <a:rPr lang="en-US" altLang="ko-KR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Fieldset</a:t>
            </a:r>
            <a:r>
              <a:rPr lang="en-US" altLang="ko-KR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55" t="4850" b="4272"/>
          <a:stretch/>
        </p:blipFill>
        <p:spPr bwMode="auto">
          <a:xfrm>
            <a:off x="6113431" y="620332"/>
            <a:ext cx="5748559" cy="600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77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223285"/>
            <a:ext cx="3907463" cy="85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77" y="1329070"/>
            <a:ext cx="4354032" cy="496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24621" y="223285"/>
            <a:ext cx="1157072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2383" y="125945"/>
            <a:ext cx="328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회원가입</a:t>
            </a:r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.html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  <a:latin typeface="+mj-ea"/>
              </a:rPr>
              <a:t>Fieldset</a:t>
            </a:r>
            <a:r>
              <a:rPr lang="en-US" altLang="ko-KR" sz="28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+mj-ea"/>
              </a:rPr>
              <a:t>(2)</a:t>
            </a:r>
            <a:endParaRPr lang="ko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9615" y="125944"/>
            <a:ext cx="5517706" cy="498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33" b="7277"/>
          <a:stretch/>
        </p:blipFill>
        <p:spPr bwMode="auto">
          <a:xfrm>
            <a:off x="6704419" y="5475549"/>
            <a:ext cx="5188097" cy="133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27894" y="510621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…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223285"/>
            <a:ext cx="3907463" cy="85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961" y="1395969"/>
            <a:ext cx="4195168" cy="17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7" r="6771"/>
          <a:stretch/>
        </p:blipFill>
        <p:spPr bwMode="auto">
          <a:xfrm>
            <a:off x="5024541" y="1432887"/>
            <a:ext cx="7085833" cy="147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57998" y="189723"/>
            <a:ext cx="1731230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9850" y="3601729"/>
            <a:ext cx="11931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>
                <a:solidFill>
                  <a:schemeClr val="bg1"/>
                </a:solidFill>
              </a:rPr>
              <a:t>&lt;li class="about-member"&gt;&lt;a class="login" </a:t>
            </a:r>
            <a:r>
              <a:rPr lang="en-US" altLang="ko-KR" sz="2800" b="1" dirty="0" err="1">
                <a:solidFill>
                  <a:schemeClr val="bg1"/>
                </a:solidFill>
              </a:rPr>
              <a:t>href</a:t>
            </a:r>
            <a:r>
              <a:rPr lang="en-US" altLang="ko-KR" sz="2800" b="1" dirty="0">
                <a:solidFill>
                  <a:schemeClr val="bg1"/>
                </a:solidFill>
              </a:rPr>
              <a:t>="login.html"&gt;</a:t>
            </a:r>
            <a:r>
              <a:rPr lang="ko-KR" altLang="en-US" sz="2800" b="1" dirty="0">
                <a:solidFill>
                  <a:schemeClr val="bg1"/>
                </a:solidFill>
              </a:rPr>
              <a:t>로그인</a:t>
            </a:r>
            <a:r>
              <a:rPr lang="en-US" altLang="ko-KR" sz="2800" b="1" dirty="0">
                <a:solidFill>
                  <a:schemeClr val="bg1"/>
                </a:solidFill>
              </a:rPr>
              <a:t>&lt;/a&gt;&lt;/li&gt;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877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2511" y="210707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latin typeface="+mj-ea"/>
                <a:ea typeface="+mj-ea"/>
              </a:rPr>
              <a:t>Section</a:t>
            </a:r>
            <a:endParaRPr lang="ko-KR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179" y="3364922"/>
            <a:ext cx="7248528" cy="330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6762" y="210707"/>
            <a:ext cx="4403885" cy="315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9607" y="1240138"/>
            <a:ext cx="2633945" cy="543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179" y="2773154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2372" y="699017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css</a:t>
            </a:r>
            <a:endParaRPr lang="en-US" altLang="ko-KR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179" y="1067782"/>
            <a:ext cx="18097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179" y="375852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9900"/>
                </a:solidFill>
                <a:latin typeface="+mj-ea"/>
                <a:ea typeface="+mj-ea"/>
              </a:rPr>
              <a:t>Aside</a:t>
            </a:r>
            <a:endParaRPr lang="ko-KR" altLang="en-US" sz="3200" b="1" dirty="0">
              <a:solidFill>
                <a:srgbClr val="0099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7800" y="375852"/>
            <a:ext cx="4751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</a:p>
          <a:p>
            <a:r>
              <a:rPr lang="en-US" altLang="ko-KR" sz="2800" b="1" dirty="0" smtClean="0">
                <a:latin typeface="+mj-ea"/>
                <a:ea typeface="+mj-ea"/>
              </a:rPr>
              <a:t>1. </a:t>
            </a:r>
            <a:r>
              <a:rPr lang="en-US" altLang="ko-KR" sz="2800" b="1" dirty="0" err="1" smtClean="0">
                <a:latin typeface="+mj-ea"/>
                <a:ea typeface="+mj-ea"/>
              </a:rPr>
              <a:t>ul</a:t>
            </a:r>
            <a:r>
              <a:rPr lang="en-US" altLang="ko-KR" sz="2800" b="1" dirty="0" smtClean="0">
                <a:latin typeface="+mj-ea"/>
                <a:ea typeface="+mj-ea"/>
              </a:rPr>
              <a:t>, li </a:t>
            </a:r>
            <a:r>
              <a:rPr lang="ko-KR" altLang="en-US" sz="2800" b="1" dirty="0" smtClean="0">
                <a:latin typeface="+mj-ea"/>
                <a:ea typeface="+mj-ea"/>
              </a:rPr>
              <a:t>태그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r>
              <a:rPr lang="en-US" altLang="ko-KR" sz="2800" b="1" dirty="0" smtClean="0">
                <a:latin typeface="+mj-ea"/>
                <a:ea typeface="+mj-ea"/>
              </a:rPr>
              <a:t>2. </a:t>
            </a:r>
            <a:r>
              <a:rPr lang="ko-KR" altLang="en-US" sz="2800" b="1" dirty="0" smtClean="0">
                <a:latin typeface="+mj-ea"/>
                <a:ea typeface="+mj-ea"/>
              </a:rPr>
              <a:t>이미지 삽입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r>
              <a:rPr lang="en-US" altLang="ko-KR" sz="2800" b="1" dirty="0" smtClean="0">
                <a:latin typeface="+mj-ea"/>
                <a:ea typeface="+mj-ea"/>
              </a:rPr>
              <a:t>3. </a:t>
            </a:r>
            <a:r>
              <a:rPr lang="ko-KR" altLang="en-US" sz="2800" b="1" dirty="0" smtClean="0">
                <a:latin typeface="+mj-ea"/>
                <a:ea typeface="+mj-ea"/>
              </a:rPr>
              <a:t>텍스트 삽입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r>
              <a:rPr lang="en-US" altLang="ko-KR" sz="2800" b="1" dirty="0" smtClean="0">
                <a:latin typeface="+mj-ea"/>
                <a:ea typeface="+mj-ea"/>
              </a:rPr>
              <a:t>4. </a:t>
            </a:r>
            <a:r>
              <a:rPr lang="ko-KR" altLang="en-US" sz="2800" b="1" dirty="0" smtClean="0">
                <a:latin typeface="+mj-ea"/>
                <a:ea typeface="+mj-ea"/>
              </a:rPr>
              <a:t>이미지가 포함된 </a:t>
            </a:r>
            <a:r>
              <a:rPr lang="en-US" altLang="ko-KR" sz="2800" b="1" dirty="0" smtClean="0">
                <a:latin typeface="+mj-ea"/>
                <a:ea typeface="+mj-ea"/>
              </a:rPr>
              <a:t>a</a:t>
            </a:r>
            <a:r>
              <a:rPr lang="ko-KR" altLang="en-US" sz="2800" b="1" dirty="0" smtClean="0">
                <a:latin typeface="+mj-ea"/>
                <a:ea typeface="+mj-ea"/>
              </a:rPr>
              <a:t>태그</a:t>
            </a:r>
            <a:endParaRPr lang="en-US" altLang="ko-KR" sz="2800" b="1" dirty="0" smtClean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4725" y="2622621"/>
            <a:ext cx="7751491" cy="398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31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489" y="315587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7030A0"/>
                </a:solidFill>
                <a:latin typeface="+mj-ea"/>
                <a:ea typeface="+mj-ea"/>
              </a:rPr>
              <a:t>Footer</a:t>
            </a:r>
            <a:endParaRPr lang="ko-KR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581" t="-11501" r="-30068" b="11501"/>
          <a:stretch/>
        </p:blipFill>
        <p:spPr bwMode="auto">
          <a:xfrm>
            <a:off x="1213575" y="900362"/>
            <a:ext cx="10099511" cy="101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805" y="2467750"/>
            <a:ext cx="7825542" cy="230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53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70769"/>
            <a:ext cx="8817979" cy="67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92383" y="115128"/>
            <a:ext cx="1565487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96" y="818706"/>
            <a:ext cx="6739698" cy="58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5094038" y="3464661"/>
            <a:ext cx="1565487" cy="58478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6235764" y="2360428"/>
            <a:ext cx="1169581" cy="110423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1915" y="1020204"/>
            <a:ext cx="4862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'</a:t>
            </a:r>
            <a:r>
              <a:rPr lang="ko-KR" altLang="en-US" sz="2200" b="1" dirty="0" err="1"/>
              <a:t>보러갈거야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에서 상영 예정작인 영화들을 쭉 </a:t>
            </a:r>
            <a:r>
              <a:rPr lang="ko-KR" altLang="en-US" sz="2200" b="1" dirty="0" smtClean="0"/>
              <a:t>넘기다가</a:t>
            </a:r>
            <a:r>
              <a:rPr lang="en-US" altLang="ko-KR" sz="2200" b="1" dirty="0" smtClean="0"/>
              <a:t>,</a:t>
            </a:r>
            <a:r>
              <a:rPr lang="en-US" altLang="ko-KR" sz="2200" b="1" dirty="0"/>
              <a:t> </a:t>
            </a:r>
            <a:r>
              <a:rPr lang="ko-KR" altLang="en-US" sz="2200" b="1" dirty="0" smtClean="0"/>
              <a:t>영화관에서 </a:t>
            </a:r>
            <a:r>
              <a:rPr lang="ko-KR" altLang="en-US" sz="2200" b="1" dirty="0"/>
              <a:t>보고 싶은 영화가 있다면 </a:t>
            </a:r>
            <a:r>
              <a:rPr lang="en-US" altLang="ko-KR" sz="2200" b="1" dirty="0"/>
              <a:t>'</a:t>
            </a:r>
            <a:r>
              <a:rPr lang="ko-KR" altLang="en-US" sz="2200" b="1" dirty="0" err="1"/>
              <a:t>보고싶어요</a:t>
            </a:r>
            <a:r>
              <a:rPr lang="en-US" altLang="ko-KR" sz="2200" b="1" dirty="0"/>
              <a:t>' </a:t>
            </a:r>
            <a:r>
              <a:rPr lang="ko-KR" altLang="en-US" sz="2200" b="1" dirty="0"/>
              <a:t>버튼을 </a:t>
            </a:r>
            <a:r>
              <a:rPr lang="ko-KR" altLang="en-US" sz="2200" b="1" dirty="0" smtClean="0"/>
              <a:t>누른다</a:t>
            </a:r>
            <a:r>
              <a:rPr lang="en-US" altLang="ko-KR" sz="2200" b="1" dirty="0" smtClean="0"/>
              <a:t>.</a:t>
            </a:r>
          </a:p>
          <a:p>
            <a:endParaRPr lang="en-US" altLang="ko-KR" sz="2200" b="1" dirty="0"/>
          </a:p>
          <a:p>
            <a:r>
              <a:rPr lang="ko-KR" altLang="en-US" sz="2200" b="1" dirty="0" smtClean="0"/>
              <a:t>나중에 </a:t>
            </a:r>
            <a:r>
              <a:rPr lang="en-US" altLang="ko-KR" sz="2200" b="1" dirty="0" smtClean="0"/>
              <a:t>‘</a:t>
            </a:r>
            <a:r>
              <a:rPr lang="ko-KR" altLang="en-US" sz="2200" b="1" dirty="0" err="1" smtClean="0"/>
              <a:t>보고싶어요</a:t>
            </a:r>
            <a:r>
              <a:rPr lang="en-US" altLang="ko-KR" sz="2200" b="1" dirty="0" smtClean="0"/>
              <a:t>’</a:t>
            </a:r>
            <a:r>
              <a:rPr lang="ko-KR" altLang="en-US" sz="2200" b="1" dirty="0" smtClean="0"/>
              <a:t>는 지역별</a:t>
            </a:r>
            <a:r>
              <a:rPr lang="en-US" altLang="ko-KR" sz="2200" b="1" dirty="0" smtClean="0"/>
              <a:t>/</a:t>
            </a:r>
            <a:r>
              <a:rPr lang="ko-KR" altLang="en-US" sz="2200" b="1" dirty="0" err="1" smtClean="0"/>
              <a:t>영화관별로</a:t>
            </a:r>
            <a:r>
              <a:rPr lang="ko-KR" altLang="en-US" sz="2200" b="1" dirty="0" smtClean="0"/>
              <a:t> 합산된다</a:t>
            </a:r>
            <a:r>
              <a:rPr lang="en-US" altLang="ko-KR" sz="2200" b="1" dirty="0" smtClean="0"/>
              <a:t>.</a:t>
            </a:r>
          </a:p>
          <a:p>
            <a:r>
              <a:rPr lang="en-US" altLang="ko-KR" sz="2200" b="1" dirty="0" smtClean="0"/>
              <a:t>‘</a:t>
            </a:r>
            <a:r>
              <a:rPr lang="ko-KR" altLang="en-US" sz="2200" b="1" dirty="0" err="1" smtClean="0"/>
              <a:t>보고싶어요</a:t>
            </a:r>
            <a:r>
              <a:rPr lang="en-US" altLang="ko-KR" sz="2200" b="1" dirty="0" smtClean="0"/>
              <a:t>’</a:t>
            </a:r>
            <a:r>
              <a:rPr lang="ko-KR" altLang="en-US" sz="2200" b="1" dirty="0" smtClean="0"/>
              <a:t>를 누른 영화를 실제로 </a:t>
            </a:r>
            <a:r>
              <a:rPr lang="en-US" altLang="ko-KR" sz="2200" b="1" dirty="0" smtClean="0"/>
              <a:t>1~3</a:t>
            </a:r>
            <a:r>
              <a:rPr lang="ko-KR" altLang="en-US" sz="2200" b="1" dirty="0" smtClean="0"/>
              <a:t>순위 영화관에서 본 비율 또한 </a:t>
            </a:r>
            <a:r>
              <a:rPr lang="ko-KR" altLang="en-US" sz="2200" b="1" dirty="0" err="1" smtClean="0"/>
              <a:t>회원별로</a:t>
            </a:r>
            <a:r>
              <a:rPr lang="ko-KR" altLang="en-US" sz="2200" b="1" dirty="0" smtClean="0"/>
              <a:t> 집계된다</a:t>
            </a:r>
            <a:r>
              <a:rPr lang="en-US" altLang="ko-KR" sz="2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647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70769"/>
            <a:ext cx="8817979" cy="67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92383" y="115128"/>
            <a:ext cx="1565487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02" r="4702" b="47193"/>
          <a:stretch/>
        </p:blipFill>
        <p:spPr bwMode="auto">
          <a:xfrm>
            <a:off x="-318305" y="744277"/>
            <a:ext cx="6038621" cy="27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" y="3636791"/>
            <a:ext cx="6406636" cy="311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4049" y="744277"/>
            <a:ext cx="4375077" cy="44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6569" y="3726161"/>
            <a:ext cx="2854613" cy="28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65783" y="3726161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2445" y="699917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css</a:t>
            </a:r>
            <a:endParaRPr lang="en-US" altLang="ko-KR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0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0755" y="563522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7747" y="27107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23854" y="6845350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791" y="2033073"/>
            <a:ext cx="31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주제 및 동기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94689" y="1205147"/>
            <a:ext cx="35548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813744" y="1917393"/>
            <a:ext cx="861603" cy="861603"/>
            <a:chOff x="1991744" y="2604111"/>
            <a:chExt cx="861603" cy="861603"/>
          </a:xfrm>
        </p:grpSpPr>
        <p:sp>
          <p:nvSpPr>
            <p:cNvPr id="9" name="눈물 방울 8"/>
            <p:cNvSpPr/>
            <p:nvPr/>
          </p:nvSpPr>
          <p:spPr>
            <a:xfrm rot="7968360">
              <a:off x="1991744" y="2604111"/>
              <a:ext cx="861603" cy="861603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638" y="2750570"/>
              <a:ext cx="431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13744" y="3240239"/>
            <a:ext cx="861603" cy="861603"/>
            <a:chOff x="1991744" y="2604111"/>
            <a:chExt cx="861603" cy="861603"/>
          </a:xfrm>
        </p:grpSpPr>
        <p:sp>
          <p:nvSpPr>
            <p:cNvPr id="20" name="눈물 방울 19"/>
            <p:cNvSpPr/>
            <p:nvPr/>
          </p:nvSpPr>
          <p:spPr>
            <a:xfrm rot="7968360">
              <a:off x="1991744" y="2604111"/>
              <a:ext cx="861603" cy="861603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6638" y="2750570"/>
              <a:ext cx="431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13743" y="4546525"/>
            <a:ext cx="861603" cy="861603"/>
            <a:chOff x="1991744" y="2604111"/>
            <a:chExt cx="861603" cy="861603"/>
          </a:xfrm>
        </p:grpSpPr>
        <p:sp>
          <p:nvSpPr>
            <p:cNvPr id="25" name="눈물 방울 24"/>
            <p:cNvSpPr/>
            <p:nvPr/>
          </p:nvSpPr>
          <p:spPr>
            <a:xfrm rot="7968360">
              <a:off x="1991744" y="2604111"/>
              <a:ext cx="861603" cy="861603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6638" y="2750570"/>
              <a:ext cx="431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47791" y="3347874"/>
            <a:ext cx="31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홈페이지 소개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791" y="4662205"/>
            <a:ext cx="31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4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70769"/>
            <a:ext cx="8817979" cy="67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7870" y="115128"/>
            <a:ext cx="1565487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074" y="1271588"/>
            <a:ext cx="54197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90" y="3510184"/>
            <a:ext cx="6617661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6723" y="3510184"/>
            <a:ext cx="4156630" cy="26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290" y="2986964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6723" y="2986964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css</a:t>
            </a:r>
            <a:endParaRPr lang="en-US" altLang="ko-KR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9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287" y="70769"/>
            <a:ext cx="8817979" cy="67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5917" y="102664"/>
            <a:ext cx="1565487" cy="584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8581" y="3510184"/>
            <a:ext cx="4156630" cy="26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290" y="2986964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30777" y="2986964"/>
            <a:ext cx="11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+mj-ea"/>
                <a:ea typeface="+mj-ea"/>
              </a:rPr>
              <a:t>css</a:t>
            </a:r>
            <a:endParaRPr lang="en-US" altLang="ko-KR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90" y="1567971"/>
            <a:ext cx="4962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83"/>
          <a:stretch/>
        </p:blipFill>
        <p:spPr bwMode="auto">
          <a:xfrm>
            <a:off x="326290" y="3510183"/>
            <a:ext cx="7233459" cy="26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926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2430" y="2140531"/>
            <a:ext cx="4643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향후 계획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9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03. </a:t>
            </a:r>
            <a:r>
              <a:rPr lang="ko-KR" altLang="en-US" sz="1600" dirty="0" smtClean="0">
                <a:latin typeface="+mj-ea"/>
                <a:ea typeface="+mj-ea"/>
              </a:rPr>
              <a:t>향후 계획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2873" y="6515189"/>
            <a:ext cx="331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2015 </a:t>
            </a:r>
            <a:r>
              <a:rPr lang="ko-KR" altLang="en-US" sz="1200" dirty="0" smtClean="0">
                <a:latin typeface="+mj-ea"/>
                <a:ea typeface="+mj-ea"/>
              </a:rPr>
              <a:t>따로 또 같이 프로젝트 </a:t>
            </a:r>
            <a:r>
              <a:rPr lang="en-US" altLang="ko-KR" sz="1200" dirty="0" smtClean="0">
                <a:latin typeface="+mj-ea"/>
                <a:ea typeface="+mj-ea"/>
              </a:rPr>
              <a:t>by </a:t>
            </a:r>
            <a:r>
              <a:rPr lang="ko-KR" altLang="en-US" sz="1200" dirty="0" smtClean="0">
                <a:latin typeface="+mj-ea"/>
                <a:ea typeface="+mj-ea"/>
              </a:rPr>
              <a:t>이수민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048" y="938533"/>
            <a:ext cx="107841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홈페이지를 알리기 위한 방법을 생각해볼 것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회원가입을 통해 정보를 입력한 뒤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err="1" smtClean="0">
                <a:latin typeface="+mn-ea"/>
              </a:rPr>
              <a:t>페이스북처럼</a:t>
            </a:r>
            <a:r>
              <a:rPr lang="ko-KR" altLang="en-US" sz="2400" dirty="0" smtClean="0">
                <a:latin typeface="+mn-ea"/>
              </a:rPr>
              <a:t> 간편하게 </a:t>
            </a:r>
            <a:r>
              <a:rPr lang="en-US" altLang="ko-KR" sz="2400" dirty="0" smtClean="0">
                <a:latin typeface="+mn-ea"/>
              </a:rPr>
              <a:t>‘</a:t>
            </a:r>
            <a:r>
              <a:rPr lang="ko-KR" altLang="en-US" sz="2400" dirty="0" err="1" smtClean="0">
                <a:latin typeface="+mn-ea"/>
              </a:rPr>
              <a:t>보고싶어요</a:t>
            </a:r>
            <a:r>
              <a:rPr lang="en-US" altLang="ko-KR" sz="2400" dirty="0" smtClean="0">
                <a:latin typeface="+mn-ea"/>
              </a:rPr>
              <a:t>’</a:t>
            </a:r>
            <a:r>
              <a:rPr lang="ko-KR" altLang="en-US" sz="2400" dirty="0" smtClean="0">
                <a:latin typeface="+mn-ea"/>
              </a:rPr>
              <a:t>만 누르면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자신의 의사가 반영이 된다는 강점을 알리고자 한다</a:t>
            </a:r>
            <a:r>
              <a:rPr lang="en-US" altLang="ko-KR" sz="2400" dirty="0" smtClean="0">
                <a:latin typeface="+mn-ea"/>
              </a:rPr>
              <a:t>.</a:t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아무래도 이용하는 사람이 많으면 많을수록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관객의 의사가 반영될 확률을 올라가기 때문에 </a:t>
            </a:r>
            <a:r>
              <a:rPr lang="ko-KR" altLang="en-US" sz="2400" dirty="0" err="1" smtClean="0">
                <a:latin typeface="+mn-ea"/>
              </a:rPr>
              <a:t>회원수를</a:t>
            </a:r>
            <a:r>
              <a:rPr lang="ko-KR" altLang="en-US" sz="2400" dirty="0" smtClean="0">
                <a:latin typeface="+mn-ea"/>
              </a:rPr>
              <a:t> 모집하는 데 힘쓴다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통계 처리를 통하여 </a:t>
            </a:r>
            <a:r>
              <a:rPr lang="en-US" altLang="ko-KR" sz="2400" dirty="0" smtClean="0">
                <a:latin typeface="+mn-ea"/>
              </a:rPr>
              <a:t>‘</a:t>
            </a:r>
            <a:r>
              <a:rPr lang="ko-KR" altLang="en-US" sz="2400" dirty="0" smtClean="0">
                <a:latin typeface="+mn-ea"/>
              </a:rPr>
              <a:t>영화에 대한 수요</a:t>
            </a:r>
            <a:r>
              <a:rPr lang="en-US" altLang="ko-KR" sz="2400" dirty="0" smtClean="0">
                <a:latin typeface="+mn-ea"/>
              </a:rPr>
              <a:t>’</a:t>
            </a:r>
            <a:r>
              <a:rPr lang="ko-KR" altLang="en-US" sz="2400" dirty="0" smtClean="0">
                <a:latin typeface="+mn-ea"/>
              </a:rPr>
              <a:t>를 </a:t>
            </a:r>
            <a:r>
              <a:rPr lang="ko-KR" altLang="en-US" sz="2400" dirty="0" err="1" smtClean="0">
                <a:latin typeface="+mn-ea"/>
              </a:rPr>
              <a:t>영화관별을</a:t>
            </a:r>
            <a:r>
              <a:rPr lang="ko-KR" altLang="en-US" sz="2400" dirty="0" smtClean="0">
                <a:latin typeface="+mn-ea"/>
              </a:rPr>
              <a:t> 넘어 시간대별까지 정보를 수집하여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err="1" smtClean="0">
                <a:latin typeface="+mn-ea"/>
              </a:rPr>
              <a:t>빅데이터를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멀티플렉스에게는</a:t>
            </a:r>
            <a:r>
              <a:rPr lang="ko-KR" altLang="en-US" sz="2400" dirty="0" smtClean="0">
                <a:latin typeface="+mn-ea"/>
              </a:rPr>
              <a:t> 높은 가격으로 판매하고 예술</a:t>
            </a:r>
            <a:r>
              <a:rPr lang="en-US" altLang="ko-KR" sz="2400" dirty="0" smtClean="0">
                <a:latin typeface="+mn-ea"/>
              </a:rPr>
              <a:t>/</a:t>
            </a:r>
            <a:r>
              <a:rPr lang="ko-KR" altLang="en-US" sz="2400" dirty="0" smtClean="0">
                <a:latin typeface="+mn-ea"/>
              </a:rPr>
              <a:t>독립 전용 영화관에게는 낮은 가격으로 판매한다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웹 프로그래밍을 좀 많이 배우도록 할 것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algn="just">
              <a:spcAft>
                <a:spcPts val="1200"/>
              </a:spcAft>
            </a:pP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1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0180" y="4672491"/>
            <a:ext cx="841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en-US" altLang="ko-KR" sz="24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3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2430" y="2140531"/>
            <a:ext cx="4643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주제 및 동기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2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01. </a:t>
            </a:r>
            <a:r>
              <a:rPr lang="ko-KR" altLang="en-US" sz="1600" dirty="0" smtClean="0">
                <a:latin typeface="+mj-ea"/>
                <a:ea typeface="+mj-ea"/>
              </a:rPr>
              <a:t>주제 및 동기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899" y="692362"/>
            <a:ext cx="129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주제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2454" y="726620"/>
            <a:ext cx="855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보고 싶은 영화를 자주 가는 상영관에서 보자</a:t>
            </a:r>
            <a:r>
              <a:rPr lang="en-US" altLang="ko-KR" sz="2800" b="1" dirty="0" smtClean="0">
                <a:latin typeface="+mn-ea"/>
              </a:rPr>
              <a:t>.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2873" y="6515189"/>
            <a:ext cx="331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2015 </a:t>
            </a:r>
            <a:r>
              <a:rPr lang="ko-KR" altLang="en-US" sz="1200" dirty="0" smtClean="0">
                <a:latin typeface="+mj-ea"/>
                <a:ea typeface="+mj-ea"/>
              </a:rPr>
              <a:t>따로 또 같이 프로젝트 </a:t>
            </a:r>
            <a:r>
              <a:rPr lang="en-US" altLang="ko-KR" sz="1200" dirty="0" smtClean="0">
                <a:latin typeface="+mj-ea"/>
                <a:ea typeface="+mj-ea"/>
              </a:rPr>
              <a:t>by </a:t>
            </a:r>
            <a:r>
              <a:rPr lang="ko-KR" altLang="en-US" sz="1200" dirty="0" smtClean="0">
                <a:latin typeface="+mj-ea"/>
                <a:ea typeface="+mj-ea"/>
              </a:rPr>
              <a:t>이수민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99" y="2398566"/>
            <a:ext cx="129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동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6255" y="1868161"/>
            <a:ext cx="911134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n-ea"/>
              </a:rPr>
              <a:t>한국의 영화 산업은 </a:t>
            </a:r>
            <a:r>
              <a:rPr lang="en-US" altLang="ko-KR" sz="2200" dirty="0" smtClean="0">
                <a:latin typeface="+mn-ea"/>
              </a:rPr>
              <a:t>‘</a:t>
            </a:r>
            <a:r>
              <a:rPr lang="ko-KR" altLang="en-US" sz="2200" dirty="0" smtClean="0">
                <a:latin typeface="+mn-ea"/>
              </a:rPr>
              <a:t>투자</a:t>
            </a:r>
            <a:r>
              <a:rPr lang="en-US" altLang="ko-KR" sz="2200" dirty="0" smtClean="0">
                <a:latin typeface="+mn-ea"/>
              </a:rPr>
              <a:t>-</a:t>
            </a:r>
            <a:r>
              <a:rPr lang="ko-KR" altLang="en-US" sz="2200" dirty="0" smtClean="0">
                <a:latin typeface="+mn-ea"/>
              </a:rPr>
              <a:t>제작</a:t>
            </a:r>
            <a:r>
              <a:rPr lang="en-US" altLang="ko-KR" sz="2200" dirty="0" smtClean="0">
                <a:latin typeface="+mn-ea"/>
              </a:rPr>
              <a:t>-</a:t>
            </a:r>
            <a:r>
              <a:rPr lang="ko-KR" altLang="en-US" sz="2200" dirty="0" smtClean="0">
                <a:latin typeface="+mn-ea"/>
              </a:rPr>
              <a:t>배급</a:t>
            </a:r>
            <a:r>
              <a:rPr lang="en-US" altLang="ko-KR" sz="2200" dirty="0" smtClean="0">
                <a:latin typeface="+mn-ea"/>
              </a:rPr>
              <a:t>-</a:t>
            </a:r>
            <a:r>
              <a:rPr lang="ko-KR" altLang="en-US" sz="2200" dirty="0" smtClean="0">
                <a:latin typeface="+mn-ea"/>
              </a:rPr>
              <a:t>상영</a:t>
            </a:r>
            <a:r>
              <a:rPr lang="en-US" altLang="ko-KR" sz="2200" dirty="0" smtClean="0">
                <a:latin typeface="+mn-ea"/>
              </a:rPr>
              <a:t>’</a:t>
            </a:r>
            <a:r>
              <a:rPr lang="ko-KR" altLang="en-US" sz="2200" dirty="0" smtClean="0">
                <a:latin typeface="+mn-ea"/>
              </a:rPr>
              <a:t>이 수직 통합적으로 이루어지는 구조로 이루어져있고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투자 배급사 중심의 자본조달 구조는 영화 산업을 확대시키는 계기를 가져왔지만 독과점의 문제를 가져왔다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n-ea"/>
              </a:rPr>
              <a:t>거대자본을 앞세운 배급</a:t>
            </a:r>
            <a:r>
              <a:rPr lang="en-US" altLang="ko-KR" sz="2200" dirty="0" smtClean="0">
                <a:latin typeface="+mn-ea"/>
              </a:rPr>
              <a:t>/</a:t>
            </a:r>
            <a:r>
              <a:rPr lang="ko-KR" altLang="en-US" sz="2200" dirty="0" err="1" smtClean="0">
                <a:latin typeface="+mn-ea"/>
              </a:rPr>
              <a:t>투자사</a:t>
            </a:r>
            <a:r>
              <a:rPr lang="ko-KR" altLang="en-US" sz="2200" dirty="0" smtClean="0">
                <a:latin typeface="+mn-ea"/>
              </a:rPr>
              <a:t> 및 이와 결탁된 극장업자의 영화독과점에 의해서 </a:t>
            </a:r>
            <a:r>
              <a:rPr lang="ko-KR" altLang="en-US" sz="2200" dirty="0" err="1" smtClean="0">
                <a:latin typeface="+mn-ea"/>
              </a:rPr>
              <a:t>저예산</a:t>
            </a:r>
            <a:r>
              <a:rPr lang="ko-KR" altLang="en-US" sz="2200" dirty="0" smtClean="0">
                <a:latin typeface="+mn-ea"/>
              </a:rPr>
              <a:t> 영화나 독립</a:t>
            </a:r>
            <a:r>
              <a:rPr lang="en-US" altLang="ko-KR" sz="2200" dirty="0" smtClean="0">
                <a:latin typeface="+mn-ea"/>
              </a:rPr>
              <a:t>/</a:t>
            </a:r>
            <a:r>
              <a:rPr lang="ko-KR" altLang="en-US" sz="2200" dirty="0" smtClean="0">
                <a:latin typeface="+mn-ea"/>
              </a:rPr>
              <a:t>예술 영화는 균등한 상영기회를 부여 받지 못하였다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n-ea"/>
              </a:rPr>
              <a:t>평소에도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특정한 영화가 유난히도 많은 상영관을 독점하는 경우를 많이 접하며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보고 싶은 영화가 보기 힘든 시간대에 배정되어 있거나 지리적으로 먼 곳에 위치한 경우가 많아 </a:t>
            </a:r>
            <a:r>
              <a:rPr lang="en-US" altLang="ko-KR" sz="2200" dirty="0" smtClean="0">
                <a:latin typeface="+mn-ea"/>
              </a:rPr>
              <a:t>1~2</a:t>
            </a:r>
            <a:r>
              <a:rPr lang="ko-KR" altLang="en-US" sz="2200" dirty="0" smtClean="0">
                <a:latin typeface="+mn-ea"/>
              </a:rPr>
              <a:t>시간씩 이동 시간을 소요하여 영화를 보고 온 친구들도 주변에 존재한다</a:t>
            </a:r>
            <a:r>
              <a:rPr lang="en-US" altLang="ko-KR" sz="2200" dirty="0">
                <a:latin typeface="+mn-ea"/>
              </a:rPr>
              <a:t>.</a:t>
            </a:r>
            <a:endParaRPr lang="en-US" altLang="ko-KR" sz="2200" dirty="0" smtClean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385391" y="1613622"/>
            <a:ext cx="1123924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6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01. </a:t>
            </a:r>
            <a:r>
              <a:rPr lang="ko-KR" altLang="en-US" sz="1600" dirty="0" smtClean="0">
                <a:latin typeface="+mj-ea"/>
                <a:ea typeface="+mj-ea"/>
              </a:rPr>
              <a:t>주제 및 동기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2873" y="6515189"/>
            <a:ext cx="331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2015 </a:t>
            </a:r>
            <a:r>
              <a:rPr lang="ko-KR" altLang="en-US" sz="1200" dirty="0" smtClean="0">
                <a:latin typeface="+mj-ea"/>
                <a:ea typeface="+mj-ea"/>
              </a:rPr>
              <a:t>따로 또 같이 프로젝트 </a:t>
            </a:r>
            <a:r>
              <a:rPr lang="en-US" altLang="ko-KR" sz="1200" dirty="0" smtClean="0">
                <a:latin typeface="+mj-ea"/>
                <a:ea typeface="+mj-ea"/>
              </a:rPr>
              <a:t>by </a:t>
            </a:r>
            <a:r>
              <a:rPr lang="ko-KR" altLang="en-US" sz="1200" dirty="0" smtClean="0">
                <a:latin typeface="+mj-ea"/>
                <a:ea typeface="+mj-ea"/>
              </a:rPr>
              <a:t>이수민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774" y="733539"/>
            <a:ext cx="196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따라서</a:t>
            </a:r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..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592" y="1513319"/>
            <a:ext cx="10335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ko-KR" altLang="en-US" sz="2200" dirty="0" smtClean="0">
                <a:latin typeface="+mn-ea"/>
              </a:rPr>
              <a:t>장기적으로 상영되는 영화를 관객이 선택하는 것이 아니라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관객이 선택한 영화가 영화관에서 상영되도록 하고자 </a:t>
            </a:r>
            <a:r>
              <a:rPr lang="en-US" altLang="ko-KR" sz="2200" dirty="0" smtClean="0">
                <a:latin typeface="+mn-ea"/>
              </a:rPr>
              <a:t>“Our-movies”</a:t>
            </a:r>
            <a:r>
              <a:rPr lang="ko-KR" altLang="en-US" sz="2200" dirty="0" smtClean="0">
                <a:latin typeface="+mn-ea"/>
              </a:rPr>
              <a:t>를 만들게 되었다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ko-KR" altLang="en-US" sz="2200" dirty="0" smtClean="0">
                <a:latin typeface="+mn-ea"/>
              </a:rPr>
              <a:t>만약 </a:t>
            </a:r>
            <a:r>
              <a:rPr lang="ko-KR" altLang="en-US" sz="2200" dirty="0" err="1" smtClean="0">
                <a:latin typeface="+mn-ea"/>
              </a:rPr>
              <a:t>역곡에</a:t>
            </a:r>
            <a:r>
              <a:rPr lang="ko-KR" altLang="en-US" sz="2200" dirty="0" smtClean="0">
                <a:latin typeface="+mn-ea"/>
              </a:rPr>
              <a:t> 위치한 </a:t>
            </a:r>
            <a:r>
              <a:rPr lang="en-US" altLang="ko-KR" sz="2200" dirty="0" smtClean="0">
                <a:latin typeface="+mn-ea"/>
              </a:rPr>
              <a:t>A</a:t>
            </a:r>
            <a:r>
              <a:rPr lang="ko-KR" altLang="en-US" sz="2200" dirty="0" smtClean="0">
                <a:latin typeface="+mn-ea"/>
              </a:rPr>
              <a:t>라는 상영관에서 특정한 영화에 대한 수요가 많다면</a:t>
            </a:r>
            <a:r>
              <a:rPr lang="en-US" altLang="ko-KR" sz="2200" dirty="0" smtClean="0">
                <a:latin typeface="+mn-ea"/>
              </a:rPr>
              <a:t>, A</a:t>
            </a:r>
            <a:r>
              <a:rPr lang="ko-KR" altLang="en-US" sz="2200" dirty="0" smtClean="0">
                <a:latin typeface="+mn-ea"/>
              </a:rPr>
              <a:t>는 이를 상영함으로써 이윤을 창출할 수 있을 것이기 때문에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결과적으로 관객과 극장 모두 </a:t>
            </a:r>
            <a:r>
              <a:rPr lang="en-US" altLang="ko-KR" sz="2200" dirty="0" smtClean="0">
                <a:latin typeface="+mn-ea"/>
              </a:rPr>
              <a:t>win-win!</a:t>
            </a:r>
            <a:endParaRPr lang="en-US" altLang="ko-KR" sz="2200" dirty="0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19592" y="4844954"/>
            <a:ext cx="1446665" cy="109182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극</a:t>
            </a:r>
            <a:r>
              <a:rPr lang="ko-KR" altLang="en-US" sz="3200" b="1" dirty="0"/>
              <a:t>장</a:t>
            </a:r>
            <a:endParaRPr lang="en-US" altLang="ko-KR" sz="3200" b="1" dirty="0" smtClean="0"/>
          </a:p>
        </p:txBody>
      </p:sp>
      <p:sp>
        <p:nvSpPr>
          <p:cNvPr id="18" name="타원 17"/>
          <p:cNvSpPr/>
          <p:nvPr/>
        </p:nvSpPr>
        <p:spPr>
          <a:xfrm>
            <a:off x="719592" y="3547847"/>
            <a:ext cx="1446665" cy="109182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관객</a:t>
            </a:r>
            <a:endParaRPr lang="en-US" altLang="ko-KR" sz="32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83892" y="3726774"/>
            <a:ext cx="779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보고싶은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영화를 집 앞 극장에서</a:t>
            </a:r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892" y="4996015"/>
            <a:ext cx="92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영화의 수요를 파악하여 안정적인 이윤 창출을</a:t>
            </a:r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6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01. </a:t>
            </a:r>
            <a:r>
              <a:rPr lang="ko-KR" altLang="en-US" sz="1600" dirty="0" smtClean="0">
                <a:latin typeface="+mj-ea"/>
                <a:ea typeface="+mj-ea"/>
              </a:rPr>
              <a:t>주제 및 동기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2873" y="6515189"/>
            <a:ext cx="331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2015 </a:t>
            </a:r>
            <a:r>
              <a:rPr lang="ko-KR" altLang="en-US" sz="1200" dirty="0" smtClean="0">
                <a:latin typeface="+mj-ea"/>
                <a:ea typeface="+mj-ea"/>
              </a:rPr>
              <a:t>따로 또 같이 프로젝트 </a:t>
            </a:r>
            <a:r>
              <a:rPr lang="en-US" altLang="ko-KR" sz="1200" dirty="0" smtClean="0">
                <a:latin typeface="+mj-ea"/>
                <a:ea typeface="+mj-ea"/>
              </a:rPr>
              <a:t>by </a:t>
            </a:r>
            <a:r>
              <a:rPr lang="ko-KR" altLang="en-US" sz="1200" dirty="0" smtClean="0">
                <a:latin typeface="+mj-ea"/>
                <a:ea typeface="+mj-ea"/>
              </a:rPr>
              <a:t>이수민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774" y="733539"/>
            <a:ext cx="196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HOW?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592" y="1513319"/>
            <a:ext cx="10335095" cy="359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1. </a:t>
            </a:r>
            <a:r>
              <a:rPr lang="ko-KR" altLang="en-US" sz="2200" b="1" dirty="0"/>
              <a:t>회원이 되어 자신이 자주 가는 영화관을 설정해주세요</a:t>
            </a:r>
            <a:r>
              <a:rPr lang="en-US" altLang="ko-KR" sz="2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2. '</a:t>
            </a:r>
            <a:r>
              <a:rPr lang="ko-KR" altLang="en-US" sz="2200" b="1" dirty="0" err="1"/>
              <a:t>보러갈거야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에서 상영 예정작인 영화들을 쭉 넘기면서 봅니다</a:t>
            </a:r>
            <a:r>
              <a:rPr lang="en-US" altLang="ko-KR" sz="2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3. </a:t>
            </a:r>
            <a:r>
              <a:rPr lang="ko-KR" altLang="en-US" sz="2200" b="1" dirty="0"/>
              <a:t>만약 영화관에서 보고 싶은 영화가 있다면 </a:t>
            </a:r>
            <a:r>
              <a:rPr lang="en-US" altLang="ko-KR" sz="2200" b="1" dirty="0"/>
              <a:t>'</a:t>
            </a:r>
            <a:r>
              <a:rPr lang="ko-KR" altLang="en-US" sz="2200" b="1" dirty="0" err="1"/>
              <a:t>보고싶어요</a:t>
            </a:r>
            <a:r>
              <a:rPr lang="en-US" altLang="ko-KR" sz="2200" b="1" dirty="0"/>
              <a:t>' </a:t>
            </a:r>
            <a:r>
              <a:rPr lang="ko-KR" altLang="en-US" sz="2200" b="1" dirty="0"/>
              <a:t>버튼을 눌러주세요</a:t>
            </a:r>
            <a:r>
              <a:rPr lang="en-US" altLang="ko-KR" sz="2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4. </a:t>
            </a:r>
            <a:r>
              <a:rPr lang="ko-KR" altLang="en-US" sz="2200" b="1" dirty="0"/>
              <a:t>이후에 보고 싶은 영화가 개봉되어 </a:t>
            </a:r>
            <a:r>
              <a:rPr lang="en-US" altLang="ko-KR" sz="2200" b="1" dirty="0"/>
              <a:t>'1~3</a:t>
            </a:r>
            <a:r>
              <a:rPr lang="ko-KR" altLang="en-US" sz="2200" b="1" dirty="0"/>
              <a:t>순위 영화관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에서 관람을 한 경우 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나의 영화 목록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에서 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봤어요</a:t>
            </a:r>
            <a:r>
              <a:rPr lang="en-US" altLang="ko-KR" sz="2200" b="1" dirty="0"/>
              <a:t>'</a:t>
            </a:r>
            <a:r>
              <a:rPr lang="ko-KR" altLang="en-US" sz="2200" b="1" dirty="0"/>
              <a:t>를 체크해주세요</a:t>
            </a:r>
            <a:r>
              <a:rPr lang="en-US" altLang="ko-KR" sz="2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5. '</a:t>
            </a:r>
            <a:r>
              <a:rPr lang="ko-KR" altLang="en-US" sz="2200" b="1" dirty="0"/>
              <a:t>봤어요</a:t>
            </a:r>
            <a:r>
              <a:rPr lang="en-US" altLang="ko-KR" sz="2200" b="1" dirty="0"/>
              <a:t>' </a:t>
            </a:r>
            <a:r>
              <a:rPr lang="ko-KR" altLang="en-US" sz="2200" b="1" dirty="0"/>
              <a:t>체크가 올라갈수록 내가 이용하는 영화관에서 보고 싶은 영화가 상영될 확률이 올라가는 결과를 가져올 것입니다</a:t>
            </a:r>
            <a:r>
              <a:rPr lang="en-US" altLang="ko-KR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249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01. </a:t>
            </a:r>
            <a:r>
              <a:rPr lang="ko-KR" altLang="en-US" sz="1600" dirty="0" smtClean="0">
                <a:latin typeface="+mj-ea"/>
                <a:ea typeface="+mj-ea"/>
              </a:rPr>
              <a:t>주제 및 동기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2873" y="6515189"/>
            <a:ext cx="331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2015 </a:t>
            </a:r>
            <a:r>
              <a:rPr lang="ko-KR" altLang="en-US" sz="1200" dirty="0" smtClean="0">
                <a:latin typeface="+mj-ea"/>
                <a:ea typeface="+mj-ea"/>
              </a:rPr>
              <a:t>따로 또 같이 프로젝트 </a:t>
            </a:r>
            <a:r>
              <a:rPr lang="en-US" altLang="ko-KR" sz="1200" dirty="0" smtClean="0">
                <a:latin typeface="+mj-ea"/>
                <a:ea typeface="+mj-ea"/>
              </a:rPr>
              <a:t>by </a:t>
            </a:r>
            <a:r>
              <a:rPr lang="ko-KR" altLang="en-US" sz="1200" dirty="0" smtClean="0">
                <a:latin typeface="+mj-ea"/>
                <a:ea typeface="+mj-ea"/>
              </a:rPr>
              <a:t>이수민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774" y="733539"/>
            <a:ext cx="196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HOW?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:\Users\user\Desktop\movie_image7GBGTUO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588" y="1514758"/>
            <a:ext cx="2892980" cy="41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xmlns="" val="2750985641"/>
              </p:ext>
            </p:extLst>
          </p:nvPr>
        </p:nvGraphicFramePr>
        <p:xfrm>
          <a:off x="3713673" y="6823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96456" y="5128175"/>
            <a:ext cx="647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내일을 위한 시간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&gt;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예상 관객 수요</a:t>
            </a:r>
            <a:endParaRPr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0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2430" y="2140531"/>
            <a:ext cx="4643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홈페이지 소개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6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531" y="171920"/>
            <a:ext cx="200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02. </a:t>
            </a:r>
            <a:r>
              <a:rPr lang="ko-KR" altLang="en-US" sz="1600" dirty="0" smtClean="0">
                <a:latin typeface="+mj-ea"/>
                <a:ea typeface="+mj-ea"/>
              </a:rPr>
              <a:t>홈페이지 소개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6256" y="171920"/>
            <a:ext cx="8169096" cy="65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77412" y="264165"/>
            <a:ext cx="7867454" cy="1356939"/>
          </a:xfrm>
          <a:prstGeom prst="rect">
            <a:avLst/>
          </a:prstGeom>
          <a:solidFill>
            <a:srgbClr val="FC0404">
              <a:alpha val="10196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2473" y="1665708"/>
            <a:ext cx="6180152" cy="4500916"/>
          </a:xfrm>
          <a:prstGeom prst="rect">
            <a:avLst/>
          </a:prstGeom>
          <a:solidFill>
            <a:srgbClr val="0000FF">
              <a:alpha val="7843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08380" y="1654557"/>
            <a:ext cx="1636486" cy="4500916"/>
          </a:xfrm>
          <a:prstGeom prst="rect">
            <a:avLst/>
          </a:prstGeom>
          <a:solidFill>
            <a:srgbClr val="009900">
              <a:alpha val="14118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80332" y="6224134"/>
            <a:ext cx="7867454" cy="339235"/>
          </a:xfrm>
          <a:prstGeom prst="rect">
            <a:avLst/>
          </a:prstGeom>
          <a:solidFill>
            <a:srgbClr val="660066">
              <a:alpha val="10196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47100" y="1197151"/>
            <a:ext cx="5997766" cy="375172"/>
          </a:xfrm>
          <a:prstGeom prst="rect">
            <a:avLst/>
          </a:prstGeom>
          <a:solidFill>
            <a:srgbClr val="FF9900">
              <a:alpha val="2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300" y="904763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+mj-ea"/>
                <a:ea typeface="+mj-ea"/>
              </a:rPr>
              <a:t>Header</a:t>
            </a:r>
            <a:endParaRPr lang="ko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287" y="2975173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latin typeface="+mj-ea"/>
                <a:ea typeface="+mj-ea"/>
              </a:rPr>
              <a:t>Section</a:t>
            </a:r>
            <a:endParaRPr lang="ko-KR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27827" y="2914584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9900"/>
                </a:solidFill>
                <a:latin typeface="+mj-ea"/>
                <a:ea typeface="+mj-ea"/>
              </a:rPr>
              <a:t>Aside</a:t>
            </a:r>
            <a:endParaRPr lang="ko-KR" altLang="en-US" sz="3200" b="1" dirty="0">
              <a:solidFill>
                <a:srgbClr val="009900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27827" y="1092349"/>
            <a:ext cx="186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  <a:latin typeface="+mj-ea"/>
                <a:ea typeface="+mj-ea"/>
              </a:rPr>
              <a:t>Navigation</a:t>
            </a:r>
            <a:endParaRPr lang="ko-KR" altLang="en-US" sz="2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531" y="6101363"/>
            <a:ext cx="186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7030A0"/>
                </a:solidFill>
                <a:latin typeface="+mj-ea"/>
                <a:ea typeface="+mj-ea"/>
              </a:rPr>
              <a:t>Footer</a:t>
            </a:r>
            <a:endParaRPr lang="ko-KR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</TotalTime>
  <Words>773</Words>
  <Application>Microsoft Office PowerPoint</Application>
  <PresentationFormat>사용자 지정</PresentationFormat>
  <Paragraphs>133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휴먼엑스포</vt:lpstr>
      <vt:lpstr>맑은 고딕</vt:lpstr>
      <vt:lpstr>나눔고딕 ExtraBold</vt:lpstr>
      <vt:lpstr>Calibri</vt:lpstr>
      <vt:lpstr>Adobe 고딕 Std B</vt:lpstr>
      <vt:lpstr>Calibri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CUK_stu</cp:lastModifiedBy>
  <cp:revision>115</cp:revision>
  <dcterms:created xsi:type="dcterms:W3CDTF">2014-11-29T16:54:20Z</dcterms:created>
  <dcterms:modified xsi:type="dcterms:W3CDTF">2015-07-13T06:12:25Z</dcterms:modified>
</cp:coreProperties>
</file>