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9" r:id="rId2"/>
    <p:sldId id="402" r:id="rId3"/>
    <p:sldId id="322" r:id="rId4"/>
    <p:sldId id="445" r:id="rId5"/>
    <p:sldId id="446" r:id="rId6"/>
    <p:sldId id="447" r:id="rId7"/>
    <p:sldId id="448" r:id="rId8"/>
    <p:sldId id="461" r:id="rId9"/>
    <p:sldId id="449" r:id="rId10"/>
    <p:sldId id="414" r:id="rId11"/>
    <p:sldId id="407" r:id="rId12"/>
    <p:sldId id="406" r:id="rId13"/>
    <p:sldId id="321" r:id="rId14"/>
    <p:sldId id="410" r:id="rId15"/>
    <p:sldId id="390" r:id="rId16"/>
    <p:sldId id="318" r:id="rId17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202"/>
    <a:srgbClr val="AA140E"/>
    <a:srgbClr val="B2A2B4"/>
    <a:srgbClr val="E19AB0"/>
    <a:srgbClr val="9E4162"/>
    <a:srgbClr val="37C790"/>
    <a:srgbClr val="17A89F"/>
    <a:srgbClr val="ED4627"/>
    <a:srgbClr val="FF7215"/>
    <a:srgbClr val="F01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 showGuides="1">
      <p:cViewPr>
        <p:scale>
          <a:sx n="75" d="100"/>
          <a:sy n="75" d="100"/>
        </p:scale>
        <p:origin x="2288" y="1228"/>
      </p:cViewPr>
      <p:guideLst>
        <p:guide orient="horz" pos="16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2571750"/>
            <a:ext cx="8640960" cy="230425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3568" y="2139702"/>
            <a:ext cx="4032448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RESEARCH REPORT</a:t>
            </a:r>
            <a:endParaRPr kumimoji="1"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9441" y="1564096"/>
            <a:ext cx="391230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SOFTWARE ARCHITECTURE</a:t>
            </a:r>
            <a:endParaRPr kumimoji="1"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39486" y="1849622"/>
            <a:ext cx="427833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SOFTWARE ENGINEERING GROUP 14</a:t>
            </a:r>
            <a:endParaRPr kumimoji="1"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59832" y="1524663"/>
            <a:ext cx="1728192" cy="9030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607505" y="2012482"/>
            <a:ext cx="1971797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dk1">
                    <a:lumMod val="100000"/>
                  </a:schemeClr>
                </a:solidFill>
              </a:rPr>
              <a:t>The team found that current SA assessment methods fall short in terms of sustainability. So they developed a SA assessment blueprint specifically for sustainability assessment and integrated cases using Canvas.</a:t>
            </a:r>
            <a:endParaRPr lang="zh-CN" altLang="en-US" sz="1200" b="1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17" name="文本框 68"/>
          <p:cNvSpPr txBox="1"/>
          <p:nvPr/>
        </p:nvSpPr>
        <p:spPr>
          <a:xfrm>
            <a:off x="6955500" y="1985934"/>
            <a:ext cx="1957565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dk1">
                    <a:lumMod val="100000"/>
                  </a:schemeClr>
                </a:solidFill>
              </a:rPr>
              <a:t>They do not regard the sustainability dimensions as a prior factor, which may affect making an informed decision.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dk1">
                    <a:lumMod val="100000"/>
                  </a:schemeClr>
                </a:solidFill>
              </a:rPr>
              <a:t>And they do not regard the sustainability dimensions as a prior factor, which may affect making an informed decision.</a:t>
            </a:r>
            <a:endParaRPr lang="zh-CN" altLang="en-US" sz="1200" b="1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4784725" cy="2770120"/>
            <a:chOff x="2428014" y="1380417"/>
            <a:chExt cx="4784725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4784725" cy="2687955"/>
              <a:chOff x="2428014" y="1462582"/>
              <a:chExt cx="4784725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1997710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 CHEN Le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0581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 (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Chosen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 Assessment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Sustainability: A Case Study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511102" y="1391947"/>
            <a:ext cx="2666914" cy="1460395"/>
            <a:chOff x="1511102" y="1391947"/>
            <a:chExt cx="2666914" cy="1460395"/>
          </a:xfrm>
        </p:grpSpPr>
        <p:sp>
          <p:nvSpPr>
            <p:cNvPr id="4" name="Rectangle: Rounded Corners 1"/>
            <p:cNvSpPr/>
            <p:nvPr/>
          </p:nvSpPr>
          <p:spPr>
            <a:xfrm>
              <a:off x="1511102" y="1391947"/>
              <a:ext cx="2666914" cy="534035"/>
            </a:xfrm>
            <a:prstGeom prst="roundRect">
              <a:avLst>
                <a:gd name="adj" fmla="val 4459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anchor="ctr">
              <a:normAutofit/>
            </a:bodyPr>
            <a:lstStyle/>
            <a:p>
              <a:pPr lvl="0" algn="ctr"/>
              <a:r>
                <a:rPr lang="en-US" altLang="zh-CN" sz="1600" dirty="0">
                  <a:solidFill>
                    <a:schemeClr val="bg1"/>
                  </a:solidFill>
                </a:rPr>
                <a:t>empirical-based techniques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2"/>
            <p:cNvSpPr txBox="1"/>
            <p:nvPr/>
          </p:nvSpPr>
          <p:spPr>
            <a:xfrm>
              <a:off x="1515386" y="2160817"/>
              <a:ext cx="2628547" cy="691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leverage expert feedback to analyze alternatives and trade-offs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72828" y="1391947"/>
            <a:ext cx="2667001" cy="1494434"/>
            <a:chOff x="4972828" y="1391947"/>
            <a:chExt cx="2667001" cy="1494434"/>
          </a:xfrm>
        </p:grpSpPr>
        <p:sp>
          <p:nvSpPr>
            <p:cNvPr id="18" name="Rectangle 27"/>
            <p:cNvSpPr/>
            <p:nvPr/>
          </p:nvSpPr>
          <p:spPr>
            <a:xfrm>
              <a:off x="4972828" y="2126779"/>
              <a:ext cx="2667001" cy="759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/>
                <a:t>leveraged elements of the open-source SAF toolkit and the Sustainability Impact Score (SIS) to identify sustainability impacts</a:t>
              </a:r>
              <a:endParaRPr lang="zh-CN" altLang="en-US" sz="1200" dirty="0"/>
            </a:p>
          </p:txBody>
        </p:sp>
        <p:sp>
          <p:nvSpPr>
            <p:cNvPr id="19" name="Rectangle: Rounded Corners 28"/>
            <p:cNvSpPr/>
            <p:nvPr/>
          </p:nvSpPr>
          <p:spPr>
            <a:xfrm>
              <a:off x="4972916" y="1391947"/>
              <a:ext cx="2666913" cy="534035"/>
            </a:xfrm>
            <a:prstGeom prst="roundRect">
              <a:avLst>
                <a:gd name="adj" fmla="val 4459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25400" tIns="25400" rIns="25400" bIns="25400" anchor="ctr">
              <a:normAutofit/>
            </a:bodyPr>
            <a:lstStyle/>
            <a:p>
              <a:pPr lvl="0" algn="ctr"/>
              <a:r>
                <a:rPr lang="en-US" altLang="zh-CN" sz="1600" dirty="0">
                  <a:solidFill>
                    <a:schemeClr val="bg1"/>
                  </a:solidFill>
                </a:rPr>
                <a:t>quantitative-based techniques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6644" y="3245172"/>
            <a:ext cx="6442744" cy="1276446"/>
            <a:chOff x="1325427" y="3030802"/>
            <a:chExt cx="6442744" cy="1276446"/>
          </a:xfrm>
        </p:grpSpPr>
        <p:grpSp>
          <p:nvGrpSpPr>
            <p:cNvPr id="6" name="Group 3"/>
            <p:cNvGrpSpPr/>
            <p:nvPr/>
          </p:nvGrpSpPr>
          <p:grpSpPr>
            <a:xfrm>
              <a:off x="5943668" y="3030802"/>
              <a:ext cx="407043" cy="407043"/>
              <a:chOff x="7924891" y="4464172"/>
              <a:chExt cx="542724" cy="542724"/>
            </a:xfrm>
          </p:grpSpPr>
          <p:sp>
            <p:nvSpPr>
              <p:cNvPr id="35" name="Freeform: Shape 4"/>
              <p:cNvSpPr/>
              <p:nvPr/>
            </p:nvSpPr>
            <p:spPr>
              <a:xfrm>
                <a:off x="7924891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5"/>
              <p:cNvSpPr/>
              <p:nvPr/>
            </p:nvSpPr>
            <p:spPr>
              <a:xfrm>
                <a:off x="8082466" y="4626398"/>
                <a:ext cx="207486" cy="2182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9" h="21367" extrusionOk="0">
                    <a:moveTo>
                      <a:pt x="5399" y="21367"/>
                    </a:moveTo>
                    <a:cubicBezTo>
                      <a:pt x="3945" y="21367"/>
                      <a:pt x="2583" y="20761"/>
                      <a:pt x="1600" y="19796"/>
                    </a:cubicBezTo>
                    <a:cubicBezTo>
                      <a:pt x="-305" y="17926"/>
                      <a:pt x="-835" y="14661"/>
                      <a:pt x="1835" y="12040"/>
                    </a:cubicBezTo>
                    <a:cubicBezTo>
                      <a:pt x="3400" y="10503"/>
                      <a:pt x="9667" y="4351"/>
                      <a:pt x="12796" y="1279"/>
                    </a:cubicBezTo>
                    <a:cubicBezTo>
                      <a:pt x="13906" y="188"/>
                      <a:pt x="15321" y="-233"/>
                      <a:pt x="16674" y="123"/>
                    </a:cubicBezTo>
                    <a:cubicBezTo>
                      <a:pt x="18004" y="473"/>
                      <a:pt x="19093" y="1542"/>
                      <a:pt x="19449" y="2847"/>
                    </a:cubicBezTo>
                    <a:cubicBezTo>
                      <a:pt x="19811" y="4176"/>
                      <a:pt x="19382" y="5564"/>
                      <a:pt x="18273" y="6654"/>
                    </a:cubicBezTo>
                    <a:lnTo>
                      <a:pt x="7790" y="16945"/>
                    </a:lnTo>
                    <a:cubicBezTo>
                      <a:pt x="7191" y="17533"/>
                      <a:pt x="6516" y="17880"/>
                      <a:pt x="5836" y="17951"/>
                    </a:cubicBezTo>
                    <a:cubicBezTo>
                      <a:pt x="5163" y="18020"/>
                      <a:pt x="4520" y="17808"/>
                      <a:pt x="4071" y="17366"/>
                    </a:cubicBezTo>
                    <a:cubicBezTo>
                      <a:pt x="3256" y="16566"/>
                      <a:pt x="3140" y="15060"/>
                      <a:pt x="4495" y="13730"/>
                    </a:cubicBezTo>
                    <a:lnTo>
                      <a:pt x="11857" y="6501"/>
                    </a:lnTo>
                    <a:cubicBezTo>
                      <a:pt x="12160" y="6204"/>
                      <a:pt x="12650" y="6204"/>
                      <a:pt x="12952" y="6501"/>
                    </a:cubicBezTo>
                    <a:cubicBezTo>
                      <a:pt x="13255" y="6798"/>
                      <a:pt x="13255" y="7279"/>
                      <a:pt x="12952" y="7576"/>
                    </a:cubicBezTo>
                    <a:lnTo>
                      <a:pt x="5590" y="14805"/>
                    </a:lnTo>
                    <a:cubicBezTo>
                      <a:pt x="4953" y="15429"/>
                      <a:pt x="4896" y="16025"/>
                      <a:pt x="5166" y="16291"/>
                    </a:cubicBezTo>
                    <a:cubicBezTo>
                      <a:pt x="5285" y="16409"/>
                      <a:pt x="5464" y="16461"/>
                      <a:pt x="5672" y="16439"/>
                    </a:cubicBezTo>
                    <a:cubicBezTo>
                      <a:pt x="5992" y="16406"/>
                      <a:pt x="6354" y="16204"/>
                      <a:pt x="6695" y="15870"/>
                    </a:cubicBezTo>
                    <a:lnTo>
                      <a:pt x="17178" y="5579"/>
                    </a:lnTo>
                    <a:cubicBezTo>
                      <a:pt x="17896" y="4873"/>
                      <a:pt x="18171" y="4043"/>
                      <a:pt x="17953" y="3240"/>
                    </a:cubicBezTo>
                    <a:cubicBezTo>
                      <a:pt x="17737" y="2451"/>
                      <a:pt x="17078" y="1804"/>
                      <a:pt x="16273" y="1592"/>
                    </a:cubicBezTo>
                    <a:cubicBezTo>
                      <a:pt x="15457" y="1377"/>
                      <a:pt x="14611" y="1648"/>
                      <a:pt x="13891" y="2354"/>
                    </a:cubicBezTo>
                    <a:cubicBezTo>
                      <a:pt x="10762" y="5426"/>
                      <a:pt x="4495" y="11579"/>
                      <a:pt x="2930" y="13115"/>
                    </a:cubicBezTo>
                    <a:cubicBezTo>
                      <a:pt x="887" y="15120"/>
                      <a:pt x="1378" y="17427"/>
                      <a:pt x="2695" y="18721"/>
                    </a:cubicBezTo>
                    <a:cubicBezTo>
                      <a:pt x="4014" y="20015"/>
                      <a:pt x="6364" y="20495"/>
                      <a:pt x="8406" y="18491"/>
                    </a:cubicBezTo>
                    <a:lnTo>
                      <a:pt x="19368" y="7729"/>
                    </a:lnTo>
                    <a:cubicBezTo>
                      <a:pt x="19670" y="7433"/>
                      <a:pt x="20160" y="7433"/>
                      <a:pt x="20463" y="7729"/>
                    </a:cubicBezTo>
                    <a:cubicBezTo>
                      <a:pt x="20765" y="8026"/>
                      <a:pt x="20765" y="8508"/>
                      <a:pt x="20463" y="8804"/>
                    </a:cubicBezTo>
                    <a:lnTo>
                      <a:pt x="9501" y="19566"/>
                    </a:lnTo>
                    <a:cubicBezTo>
                      <a:pt x="8209" y="20835"/>
                      <a:pt x="6763" y="21367"/>
                      <a:pt x="5399" y="213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325427" y="3605584"/>
              <a:ext cx="1193291" cy="691521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ctr" anchorCtr="1">
              <a:normAutofit/>
            </a:bodyPr>
            <a:lstStyle/>
            <a:p>
              <a:pPr lvl="0" algn="ctr"/>
              <a:r>
                <a:rPr lang="en-US" altLang="zh-CN" sz="1200" dirty="0"/>
                <a:t>Requirement&amp;Goal</a:t>
              </a:r>
            </a:p>
            <a:p>
              <a:pPr lvl="0" algn="ctr"/>
              <a:r>
                <a:rPr lang="en-US" altLang="zh-CN" sz="1200" dirty="0"/>
                <a:t>Identification</a:t>
              </a:r>
              <a:endParaRPr lang="zh-CN" altLang="en-US" sz="12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791400" y="3030802"/>
              <a:ext cx="407043" cy="407043"/>
              <a:chOff x="3721867" y="4464172"/>
              <a:chExt cx="542724" cy="542724"/>
            </a:xfrm>
          </p:grpSpPr>
          <p:sp>
            <p:nvSpPr>
              <p:cNvPr id="33" name="Freeform: Shape 8"/>
              <p:cNvSpPr/>
              <p:nvPr/>
            </p:nvSpPr>
            <p:spPr>
              <a:xfrm>
                <a:off x="3721867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9"/>
              <p:cNvSpPr/>
              <p:nvPr/>
            </p:nvSpPr>
            <p:spPr>
              <a:xfrm>
                <a:off x="3874891" y="4633413"/>
                <a:ext cx="233430" cy="204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0"/>
                    </a:moveTo>
                    <a:lnTo>
                      <a:pt x="2700" y="0"/>
                    </a:lnTo>
                    <a:cubicBezTo>
                      <a:pt x="1216" y="0"/>
                      <a:pt x="0" y="1389"/>
                      <a:pt x="0" y="3086"/>
                    </a:cubicBezTo>
                    <a:lnTo>
                      <a:pt x="0" y="13885"/>
                    </a:lnTo>
                    <a:cubicBezTo>
                      <a:pt x="0" y="15583"/>
                      <a:pt x="1216" y="16971"/>
                      <a:pt x="2700" y="16971"/>
                    </a:cubicBezTo>
                    <a:lnTo>
                      <a:pt x="8100" y="16971"/>
                    </a:lnTo>
                    <a:lnTo>
                      <a:pt x="13500" y="21600"/>
                    </a:lnTo>
                    <a:lnTo>
                      <a:pt x="13500" y="16971"/>
                    </a:lnTo>
                    <a:lnTo>
                      <a:pt x="18900" y="16971"/>
                    </a:lnTo>
                    <a:cubicBezTo>
                      <a:pt x="20384" y="16971"/>
                      <a:pt x="21600" y="15583"/>
                      <a:pt x="21600" y="13885"/>
                    </a:cubicBezTo>
                    <a:lnTo>
                      <a:pt x="21600" y="3086"/>
                    </a:lnTo>
                    <a:cubicBezTo>
                      <a:pt x="21600" y="1389"/>
                      <a:pt x="20384" y="0"/>
                      <a:pt x="189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Rectangle 10"/>
            <p:cNvSpPr/>
            <p:nvPr/>
          </p:nvSpPr>
          <p:spPr>
            <a:xfrm>
              <a:off x="2591939" y="3615727"/>
              <a:ext cx="882571" cy="691521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ctr" anchorCtr="1">
              <a:normAutofit/>
            </a:bodyPr>
            <a:lstStyle/>
            <a:p>
              <a:pPr lvl="0" algn="ctr"/>
              <a:r>
                <a:rPr lang="en-US" altLang="zh-CN" sz="1200" dirty="0"/>
                <a:t>Method</a:t>
              </a:r>
            </a:p>
            <a:p>
              <a:pPr lvl="0" algn="ctr"/>
              <a:r>
                <a:rPr lang="en-US" altLang="zh-CN" sz="1200" dirty="0"/>
                <a:t>Presentation</a:t>
              </a:r>
              <a:endParaRPr lang="zh-CN" altLang="en-US" sz="1200" dirty="0"/>
            </a:p>
          </p:txBody>
        </p:sp>
        <p:sp>
          <p:nvSpPr>
            <p:cNvPr id="10" name="Rectangle 11"/>
            <p:cNvSpPr/>
            <p:nvPr/>
          </p:nvSpPr>
          <p:spPr>
            <a:xfrm>
              <a:off x="3604403" y="3605584"/>
              <a:ext cx="882571" cy="691521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ctr" anchorCtr="1">
              <a:normAutofit/>
            </a:bodyPr>
            <a:lstStyle/>
            <a:p>
              <a:pPr lvl="0" algn="ctr"/>
              <a:r>
                <a:rPr lang="en-US" altLang="zh-CN" sz="1200" dirty="0"/>
                <a:t>Architecture</a:t>
              </a:r>
            </a:p>
            <a:p>
              <a:pPr lvl="0" algn="ctr"/>
              <a:r>
                <a:rPr lang="en-US" altLang="zh-CN" sz="1200" dirty="0"/>
                <a:t>Presentation</a:t>
              </a:r>
              <a:endParaRPr lang="zh-CN" altLang="en-US" sz="1200" dirty="0"/>
            </a:p>
          </p:txBody>
        </p:sp>
        <p:grpSp>
          <p:nvGrpSpPr>
            <p:cNvPr id="11" name="Group 12"/>
            <p:cNvGrpSpPr/>
            <p:nvPr/>
          </p:nvGrpSpPr>
          <p:grpSpPr>
            <a:xfrm>
              <a:off x="3840918" y="3030802"/>
              <a:ext cx="407043" cy="407043"/>
              <a:chOff x="5121224" y="4464172"/>
              <a:chExt cx="542724" cy="542724"/>
            </a:xfrm>
          </p:grpSpPr>
          <p:sp>
            <p:nvSpPr>
              <p:cNvPr id="31" name="Freeform: Shape 13"/>
              <p:cNvSpPr/>
              <p:nvPr/>
            </p:nvSpPr>
            <p:spPr>
              <a:xfrm>
                <a:off x="5121224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4"/>
              <p:cNvSpPr/>
              <p:nvPr/>
            </p:nvSpPr>
            <p:spPr>
              <a:xfrm>
                <a:off x="5292217" y="4624750"/>
                <a:ext cx="208280" cy="22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7" extrusionOk="0">
                    <a:moveTo>
                      <a:pt x="10665" y="9681"/>
                    </a:moveTo>
                    <a:cubicBezTo>
                      <a:pt x="10079" y="14119"/>
                      <a:pt x="7081" y="15033"/>
                      <a:pt x="7081" y="18117"/>
                    </a:cubicBezTo>
                    <a:cubicBezTo>
                      <a:pt x="7081" y="20023"/>
                      <a:pt x="8782" y="21567"/>
                      <a:pt x="10799" y="21567"/>
                    </a:cubicBezTo>
                    <a:cubicBezTo>
                      <a:pt x="12818" y="21567"/>
                      <a:pt x="14519" y="20023"/>
                      <a:pt x="14519" y="18117"/>
                    </a:cubicBezTo>
                    <a:cubicBezTo>
                      <a:pt x="14519" y="15033"/>
                      <a:pt x="11521" y="14119"/>
                      <a:pt x="10935" y="9681"/>
                    </a:cubicBezTo>
                    <a:cubicBezTo>
                      <a:pt x="10917" y="9547"/>
                      <a:pt x="10683" y="9547"/>
                      <a:pt x="10665" y="9681"/>
                    </a:cubicBezTo>
                    <a:close/>
                    <a:moveTo>
                      <a:pt x="18015" y="101"/>
                    </a:moveTo>
                    <a:cubicBezTo>
                      <a:pt x="17997" y="-33"/>
                      <a:pt x="17762" y="-33"/>
                      <a:pt x="17744" y="101"/>
                    </a:cubicBezTo>
                    <a:cubicBezTo>
                      <a:pt x="17159" y="4539"/>
                      <a:pt x="14160" y="5453"/>
                      <a:pt x="14160" y="8537"/>
                    </a:cubicBezTo>
                    <a:cubicBezTo>
                      <a:pt x="14160" y="10442"/>
                      <a:pt x="15863" y="11987"/>
                      <a:pt x="17880" y="11987"/>
                    </a:cubicBezTo>
                    <a:cubicBezTo>
                      <a:pt x="19897" y="11987"/>
                      <a:pt x="21600" y="10442"/>
                      <a:pt x="21600" y="8537"/>
                    </a:cubicBezTo>
                    <a:cubicBezTo>
                      <a:pt x="21600" y="5453"/>
                      <a:pt x="18602" y="4539"/>
                      <a:pt x="18015" y="101"/>
                    </a:cubicBezTo>
                    <a:close/>
                    <a:moveTo>
                      <a:pt x="3856" y="101"/>
                    </a:moveTo>
                    <a:cubicBezTo>
                      <a:pt x="3838" y="-33"/>
                      <a:pt x="3603" y="-33"/>
                      <a:pt x="3586" y="101"/>
                    </a:cubicBezTo>
                    <a:cubicBezTo>
                      <a:pt x="2999" y="4539"/>
                      <a:pt x="0" y="5453"/>
                      <a:pt x="0" y="8537"/>
                    </a:cubicBezTo>
                    <a:cubicBezTo>
                      <a:pt x="0" y="10442"/>
                      <a:pt x="1703" y="11987"/>
                      <a:pt x="3720" y="11987"/>
                    </a:cubicBezTo>
                    <a:cubicBezTo>
                      <a:pt x="5739" y="11987"/>
                      <a:pt x="7440" y="10442"/>
                      <a:pt x="7440" y="8537"/>
                    </a:cubicBezTo>
                    <a:cubicBezTo>
                      <a:pt x="7440" y="5453"/>
                      <a:pt x="4442" y="4539"/>
                      <a:pt x="3856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Group 15"/>
            <p:cNvGrpSpPr/>
            <p:nvPr/>
          </p:nvGrpSpPr>
          <p:grpSpPr>
            <a:xfrm>
              <a:off x="4892294" y="3030802"/>
              <a:ext cx="407043" cy="407043"/>
              <a:chOff x="6523058" y="4464172"/>
              <a:chExt cx="542724" cy="542724"/>
            </a:xfrm>
          </p:grpSpPr>
          <p:sp>
            <p:nvSpPr>
              <p:cNvPr id="29" name="Freeform: Shape 16"/>
              <p:cNvSpPr/>
              <p:nvPr/>
            </p:nvSpPr>
            <p:spPr>
              <a:xfrm>
                <a:off x="6523058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7"/>
              <p:cNvSpPr/>
              <p:nvPr/>
            </p:nvSpPr>
            <p:spPr>
              <a:xfrm>
                <a:off x="6732712" y="4617826"/>
                <a:ext cx="129250" cy="2215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0" extrusionOk="0">
                    <a:moveTo>
                      <a:pt x="9547" y="8995"/>
                    </a:moveTo>
                    <a:cubicBezTo>
                      <a:pt x="9431" y="9241"/>
                      <a:pt x="9310" y="9495"/>
                      <a:pt x="9182" y="9756"/>
                    </a:cubicBezTo>
                    <a:cubicBezTo>
                      <a:pt x="8409" y="11354"/>
                      <a:pt x="7531" y="13164"/>
                      <a:pt x="7531" y="15261"/>
                    </a:cubicBezTo>
                    <a:cubicBezTo>
                      <a:pt x="7531" y="16396"/>
                      <a:pt x="6379" y="16800"/>
                      <a:pt x="5302" y="16800"/>
                    </a:cubicBezTo>
                    <a:cubicBezTo>
                      <a:pt x="4071" y="16800"/>
                      <a:pt x="3070" y="16212"/>
                      <a:pt x="3070" y="15491"/>
                    </a:cubicBezTo>
                    <a:cubicBezTo>
                      <a:pt x="3070" y="13016"/>
                      <a:pt x="5121" y="11397"/>
                      <a:pt x="6930" y="9971"/>
                    </a:cubicBezTo>
                    <a:cubicBezTo>
                      <a:pt x="7496" y="9523"/>
                      <a:pt x="8031" y="9101"/>
                      <a:pt x="8465" y="8681"/>
                    </a:cubicBezTo>
                    <a:cubicBezTo>
                      <a:pt x="8665" y="8489"/>
                      <a:pt x="9201" y="8497"/>
                      <a:pt x="9443" y="8687"/>
                    </a:cubicBezTo>
                    <a:cubicBezTo>
                      <a:pt x="9559" y="8776"/>
                      <a:pt x="9596" y="8890"/>
                      <a:pt x="9547" y="8995"/>
                    </a:cubicBezTo>
                    <a:close/>
                    <a:moveTo>
                      <a:pt x="11191" y="180"/>
                    </a:moveTo>
                    <a:cubicBezTo>
                      <a:pt x="11140" y="-60"/>
                      <a:pt x="10460" y="-60"/>
                      <a:pt x="10409" y="180"/>
                    </a:cubicBezTo>
                    <a:cubicBezTo>
                      <a:pt x="8706" y="8155"/>
                      <a:pt x="0" y="9798"/>
                      <a:pt x="0" y="15341"/>
                    </a:cubicBezTo>
                    <a:cubicBezTo>
                      <a:pt x="0" y="18765"/>
                      <a:pt x="4944" y="21540"/>
                      <a:pt x="10801" y="21540"/>
                    </a:cubicBezTo>
                    <a:cubicBezTo>
                      <a:pt x="16656" y="21540"/>
                      <a:pt x="21600" y="18765"/>
                      <a:pt x="21600" y="15341"/>
                    </a:cubicBezTo>
                    <a:cubicBezTo>
                      <a:pt x="21600" y="9798"/>
                      <a:pt x="12894" y="8155"/>
                      <a:pt x="11191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8"/>
            <p:cNvSpPr/>
            <p:nvPr/>
          </p:nvSpPr>
          <p:spPr>
            <a:xfrm>
              <a:off x="4655778" y="3605584"/>
              <a:ext cx="882571" cy="691520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ctr" anchorCtr="1">
              <a:normAutofit/>
            </a:bodyPr>
            <a:lstStyle/>
            <a:p>
              <a:pPr lvl="0" algn="ctr"/>
              <a:r>
                <a:rPr lang="en-US" altLang="zh-CN" sz="1200" dirty="0"/>
                <a:t>Prioritization</a:t>
              </a:r>
              <a:endParaRPr lang="zh-CN" altLang="en-US" sz="1200" dirty="0"/>
            </a:p>
          </p:txBody>
        </p:sp>
        <p:grpSp>
          <p:nvGrpSpPr>
            <p:cNvPr id="14" name="Group 19"/>
            <p:cNvGrpSpPr/>
            <p:nvPr/>
          </p:nvGrpSpPr>
          <p:grpSpPr>
            <a:xfrm>
              <a:off x="1740665" y="3030802"/>
              <a:ext cx="407043" cy="407043"/>
              <a:chOff x="2320887" y="4464172"/>
              <a:chExt cx="542724" cy="542724"/>
            </a:xfrm>
          </p:grpSpPr>
          <p:sp>
            <p:nvSpPr>
              <p:cNvPr id="27" name="Freeform: Shape 20"/>
              <p:cNvSpPr/>
              <p:nvPr/>
            </p:nvSpPr>
            <p:spPr>
              <a:xfrm>
                <a:off x="2320887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21"/>
              <p:cNvSpPr/>
              <p:nvPr/>
            </p:nvSpPr>
            <p:spPr>
              <a:xfrm>
                <a:off x="2475534" y="4604112"/>
                <a:ext cx="233430" cy="248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3" h="21260" extrusionOk="0">
                    <a:moveTo>
                      <a:pt x="11752" y="11733"/>
                    </a:moveTo>
                    <a:lnTo>
                      <a:pt x="9401" y="11733"/>
                    </a:lnTo>
                    <a:lnTo>
                      <a:pt x="9401" y="5975"/>
                    </a:lnTo>
                    <a:lnTo>
                      <a:pt x="11752" y="5975"/>
                    </a:lnTo>
                    <a:cubicBezTo>
                      <a:pt x="11752" y="5975"/>
                      <a:pt x="11752" y="11733"/>
                      <a:pt x="11752" y="11733"/>
                    </a:cubicBezTo>
                    <a:close/>
                    <a:moveTo>
                      <a:pt x="11752" y="15276"/>
                    </a:moveTo>
                    <a:lnTo>
                      <a:pt x="9401" y="15276"/>
                    </a:lnTo>
                    <a:lnTo>
                      <a:pt x="9401" y="12951"/>
                    </a:lnTo>
                    <a:lnTo>
                      <a:pt x="11752" y="12951"/>
                    </a:lnTo>
                    <a:cubicBezTo>
                      <a:pt x="11752" y="12951"/>
                      <a:pt x="11752" y="15276"/>
                      <a:pt x="11752" y="15276"/>
                    </a:cubicBezTo>
                    <a:close/>
                    <a:moveTo>
                      <a:pt x="20789" y="13227"/>
                    </a:moveTo>
                    <a:lnTo>
                      <a:pt x="18761" y="11523"/>
                    </a:lnTo>
                    <a:cubicBezTo>
                      <a:pt x="18172" y="11029"/>
                      <a:pt x="18172" y="10223"/>
                      <a:pt x="18761" y="9729"/>
                    </a:cubicBezTo>
                    <a:lnTo>
                      <a:pt x="20789" y="8025"/>
                    </a:lnTo>
                    <a:cubicBezTo>
                      <a:pt x="21376" y="7532"/>
                      <a:pt x="21220" y="7072"/>
                      <a:pt x="20441" y="7001"/>
                    </a:cubicBezTo>
                    <a:lnTo>
                      <a:pt x="17751" y="6761"/>
                    </a:lnTo>
                    <a:cubicBezTo>
                      <a:pt x="16971" y="6692"/>
                      <a:pt x="16552" y="6061"/>
                      <a:pt x="16819" y="5360"/>
                    </a:cubicBezTo>
                    <a:lnTo>
                      <a:pt x="18247" y="1615"/>
                    </a:lnTo>
                    <a:cubicBezTo>
                      <a:pt x="18515" y="912"/>
                      <a:pt x="18188" y="656"/>
                      <a:pt x="17520" y="1047"/>
                    </a:cubicBezTo>
                    <a:lnTo>
                      <a:pt x="14346" y="2896"/>
                    </a:lnTo>
                    <a:cubicBezTo>
                      <a:pt x="13678" y="3285"/>
                      <a:pt x="12815" y="3072"/>
                      <a:pt x="12430" y="2423"/>
                    </a:cubicBezTo>
                    <a:lnTo>
                      <a:pt x="11279" y="489"/>
                    </a:lnTo>
                    <a:cubicBezTo>
                      <a:pt x="10893" y="-160"/>
                      <a:pt x="10255" y="-164"/>
                      <a:pt x="9860" y="481"/>
                    </a:cubicBezTo>
                    <a:lnTo>
                      <a:pt x="8793" y="2232"/>
                    </a:lnTo>
                    <a:cubicBezTo>
                      <a:pt x="8398" y="2877"/>
                      <a:pt x="7493" y="3153"/>
                      <a:pt x="6781" y="2844"/>
                    </a:cubicBezTo>
                    <a:lnTo>
                      <a:pt x="4900" y="2031"/>
                    </a:lnTo>
                    <a:cubicBezTo>
                      <a:pt x="4188" y="1723"/>
                      <a:pt x="3639" y="2080"/>
                      <a:pt x="3682" y="2825"/>
                    </a:cubicBezTo>
                    <a:lnTo>
                      <a:pt x="3784" y="4615"/>
                    </a:lnTo>
                    <a:cubicBezTo>
                      <a:pt x="3826" y="5360"/>
                      <a:pt x="3242" y="6128"/>
                      <a:pt x="2486" y="6320"/>
                    </a:cubicBezTo>
                    <a:lnTo>
                      <a:pt x="670" y="6780"/>
                    </a:lnTo>
                    <a:cubicBezTo>
                      <a:pt x="-85" y="6972"/>
                      <a:pt x="-224" y="7532"/>
                      <a:pt x="365" y="8025"/>
                    </a:cubicBezTo>
                    <a:lnTo>
                      <a:pt x="2394" y="9729"/>
                    </a:lnTo>
                    <a:cubicBezTo>
                      <a:pt x="2981" y="10223"/>
                      <a:pt x="2981" y="11029"/>
                      <a:pt x="2394" y="11523"/>
                    </a:cubicBezTo>
                    <a:lnTo>
                      <a:pt x="365" y="13225"/>
                    </a:lnTo>
                    <a:cubicBezTo>
                      <a:pt x="-224" y="13720"/>
                      <a:pt x="-68" y="14196"/>
                      <a:pt x="709" y="14285"/>
                    </a:cubicBezTo>
                    <a:lnTo>
                      <a:pt x="3171" y="14567"/>
                    </a:lnTo>
                    <a:cubicBezTo>
                      <a:pt x="3948" y="14656"/>
                      <a:pt x="4381" y="15309"/>
                      <a:pt x="4133" y="16017"/>
                    </a:cubicBezTo>
                    <a:lnTo>
                      <a:pt x="2869" y="19625"/>
                    </a:lnTo>
                    <a:cubicBezTo>
                      <a:pt x="2622" y="20333"/>
                      <a:pt x="2976" y="20609"/>
                      <a:pt x="3655" y="20240"/>
                    </a:cubicBezTo>
                    <a:lnTo>
                      <a:pt x="6549" y="18661"/>
                    </a:lnTo>
                    <a:cubicBezTo>
                      <a:pt x="7229" y="18291"/>
                      <a:pt x="8143" y="18495"/>
                      <a:pt x="8581" y="19113"/>
                    </a:cubicBezTo>
                    <a:lnTo>
                      <a:pt x="9782" y="20816"/>
                    </a:lnTo>
                    <a:cubicBezTo>
                      <a:pt x="10219" y="21436"/>
                      <a:pt x="10875" y="21403"/>
                      <a:pt x="11240" y="20741"/>
                    </a:cubicBezTo>
                    <a:lnTo>
                      <a:pt x="12297" y="18823"/>
                    </a:lnTo>
                    <a:cubicBezTo>
                      <a:pt x="12660" y="18160"/>
                      <a:pt x="13532" y="17891"/>
                      <a:pt x="14234" y="18221"/>
                    </a:cubicBezTo>
                    <a:lnTo>
                      <a:pt x="16272" y="19181"/>
                    </a:lnTo>
                    <a:cubicBezTo>
                      <a:pt x="16974" y="19511"/>
                      <a:pt x="17514" y="19172"/>
                      <a:pt x="17472" y="18427"/>
                    </a:cubicBezTo>
                    <a:lnTo>
                      <a:pt x="17370" y="16637"/>
                    </a:lnTo>
                    <a:cubicBezTo>
                      <a:pt x="17327" y="15891"/>
                      <a:pt x="17912" y="15124"/>
                      <a:pt x="18668" y="14932"/>
                    </a:cubicBezTo>
                    <a:lnTo>
                      <a:pt x="20482" y="14472"/>
                    </a:lnTo>
                    <a:cubicBezTo>
                      <a:pt x="21239" y="14280"/>
                      <a:pt x="21376" y="13720"/>
                      <a:pt x="20789" y="13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5" name="Rectangle 22"/>
            <p:cNvSpPr/>
            <p:nvPr/>
          </p:nvSpPr>
          <p:spPr>
            <a:xfrm>
              <a:off x="5619038" y="3594370"/>
              <a:ext cx="1017066" cy="701664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ctr" anchorCtr="1">
              <a:normAutofit/>
            </a:bodyPr>
            <a:lstStyle/>
            <a:p>
              <a:pPr lvl="0" algn="ctr"/>
              <a:r>
                <a:rPr lang="en-US" altLang="zh-CN" sz="1200" dirty="0"/>
                <a:t>Identification of </a:t>
              </a:r>
            </a:p>
            <a:p>
              <a:pPr lvl="0" algn="ctr"/>
              <a:r>
                <a:rPr lang="en-US" altLang="zh-CN" sz="1200" dirty="0"/>
                <a:t>Architecture </a:t>
              </a:r>
            </a:p>
            <a:p>
              <a:pPr lvl="0" algn="ctr"/>
              <a:r>
                <a:rPr lang="en-US" altLang="zh-CN" sz="1200" dirty="0"/>
                <a:t>Approaches</a:t>
              </a:r>
              <a:endParaRPr lang="zh-CN" altLang="en-US" sz="1200" dirty="0"/>
            </a:p>
          </p:txBody>
        </p:sp>
        <p:grpSp>
          <p:nvGrpSpPr>
            <p:cNvPr id="16" name="Group 23"/>
            <p:cNvGrpSpPr/>
            <p:nvPr/>
          </p:nvGrpSpPr>
          <p:grpSpPr>
            <a:xfrm>
              <a:off x="6991751" y="3030802"/>
              <a:ext cx="407043" cy="407043"/>
              <a:chOff x="9322335" y="4464172"/>
              <a:chExt cx="542724" cy="542724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9322335" y="4464172"/>
                <a:ext cx="542724" cy="542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9510609" y="4604010"/>
                <a:ext cx="166177" cy="249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9464" y="0"/>
                      <a:pt x="8150" y="146"/>
                      <a:pt x="6863" y="450"/>
                    </a:cubicBezTo>
                    <a:cubicBezTo>
                      <a:pt x="5576" y="755"/>
                      <a:pt x="4422" y="1177"/>
                      <a:pt x="3403" y="1706"/>
                    </a:cubicBezTo>
                    <a:cubicBezTo>
                      <a:pt x="2383" y="2236"/>
                      <a:pt x="1554" y="2892"/>
                      <a:pt x="928" y="3694"/>
                    </a:cubicBezTo>
                    <a:cubicBezTo>
                      <a:pt x="302" y="4496"/>
                      <a:pt x="0" y="5372"/>
                      <a:pt x="0" y="6300"/>
                    </a:cubicBezTo>
                    <a:cubicBezTo>
                      <a:pt x="0" y="7753"/>
                      <a:pt x="717" y="9009"/>
                      <a:pt x="2166" y="10069"/>
                    </a:cubicBezTo>
                    <a:cubicBezTo>
                      <a:pt x="2798" y="10528"/>
                      <a:pt x="3326" y="10932"/>
                      <a:pt x="3741" y="11288"/>
                    </a:cubicBezTo>
                    <a:cubicBezTo>
                      <a:pt x="4155" y="11644"/>
                      <a:pt x="4556" y="12098"/>
                      <a:pt x="4978" y="12638"/>
                    </a:cubicBezTo>
                    <a:cubicBezTo>
                      <a:pt x="5399" y="13176"/>
                      <a:pt x="5654" y="13668"/>
                      <a:pt x="5709" y="14138"/>
                    </a:cubicBezTo>
                    <a:cubicBezTo>
                      <a:pt x="5048" y="14400"/>
                      <a:pt x="4725" y="14794"/>
                      <a:pt x="4725" y="15300"/>
                    </a:cubicBezTo>
                    <a:cubicBezTo>
                      <a:pt x="4725" y="15647"/>
                      <a:pt x="4880" y="15947"/>
                      <a:pt x="5231" y="16200"/>
                    </a:cubicBezTo>
                    <a:cubicBezTo>
                      <a:pt x="4880" y="16453"/>
                      <a:pt x="4725" y="16753"/>
                      <a:pt x="4725" y="17100"/>
                    </a:cubicBezTo>
                    <a:cubicBezTo>
                      <a:pt x="4725" y="17588"/>
                      <a:pt x="5020" y="17972"/>
                      <a:pt x="5653" y="18244"/>
                    </a:cubicBezTo>
                    <a:cubicBezTo>
                      <a:pt x="5470" y="18459"/>
                      <a:pt x="5400" y="18675"/>
                      <a:pt x="5400" y="18900"/>
                    </a:cubicBezTo>
                    <a:cubicBezTo>
                      <a:pt x="5400" y="19331"/>
                      <a:pt x="5605" y="19660"/>
                      <a:pt x="6047" y="19894"/>
                    </a:cubicBezTo>
                    <a:cubicBezTo>
                      <a:pt x="6489" y="20128"/>
                      <a:pt x="7032" y="20250"/>
                      <a:pt x="7678" y="20250"/>
                    </a:cubicBezTo>
                    <a:cubicBezTo>
                      <a:pt x="7960" y="20662"/>
                      <a:pt x="8382" y="20981"/>
                      <a:pt x="8944" y="21225"/>
                    </a:cubicBezTo>
                    <a:cubicBezTo>
                      <a:pt x="9506" y="21469"/>
                      <a:pt x="10139" y="21600"/>
                      <a:pt x="10800" y="21600"/>
                    </a:cubicBezTo>
                    <a:cubicBezTo>
                      <a:pt x="11461" y="21600"/>
                      <a:pt x="12065" y="21469"/>
                      <a:pt x="12628" y="21225"/>
                    </a:cubicBezTo>
                    <a:cubicBezTo>
                      <a:pt x="13191" y="20981"/>
                      <a:pt x="13613" y="20662"/>
                      <a:pt x="13894" y="20250"/>
                    </a:cubicBezTo>
                    <a:cubicBezTo>
                      <a:pt x="14541" y="20250"/>
                      <a:pt x="15083" y="20128"/>
                      <a:pt x="15525" y="19894"/>
                    </a:cubicBezTo>
                    <a:cubicBezTo>
                      <a:pt x="15967" y="19660"/>
                      <a:pt x="16200" y="19331"/>
                      <a:pt x="16200" y="18900"/>
                    </a:cubicBezTo>
                    <a:cubicBezTo>
                      <a:pt x="16200" y="18675"/>
                      <a:pt x="16102" y="18459"/>
                      <a:pt x="15919" y="18244"/>
                    </a:cubicBezTo>
                    <a:cubicBezTo>
                      <a:pt x="16552" y="17972"/>
                      <a:pt x="16875" y="17588"/>
                      <a:pt x="16875" y="17100"/>
                    </a:cubicBezTo>
                    <a:cubicBezTo>
                      <a:pt x="16875" y="16753"/>
                      <a:pt x="16692" y="16453"/>
                      <a:pt x="16341" y="16200"/>
                    </a:cubicBezTo>
                    <a:cubicBezTo>
                      <a:pt x="16692" y="15947"/>
                      <a:pt x="16875" y="15647"/>
                      <a:pt x="16875" y="15300"/>
                    </a:cubicBezTo>
                    <a:cubicBezTo>
                      <a:pt x="16875" y="14793"/>
                      <a:pt x="16524" y="14400"/>
                      <a:pt x="15863" y="14138"/>
                    </a:cubicBezTo>
                    <a:cubicBezTo>
                      <a:pt x="15919" y="13668"/>
                      <a:pt x="16173" y="13176"/>
                      <a:pt x="16594" y="12638"/>
                    </a:cubicBezTo>
                    <a:cubicBezTo>
                      <a:pt x="17016" y="12098"/>
                      <a:pt x="17417" y="11644"/>
                      <a:pt x="17831" y="11288"/>
                    </a:cubicBezTo>
                    <a:cubicBezTo>
                      <a:pt x="18247" y="10932"/>
                      <a:pt x="18774" y="10528"/>
                      <a:pt x="19406" y="10069"/>
                    </a:cubicBezTo>
                    <a:cubicBezTo>
                      <a:pt x="20855" y="9009"/>
                      <a:pt x="21600" y="7753"/>
                      <a:pt x="21600" y="6300"/>
                    </a:cubicBezTo>
                    <a:cubicBezTo>
                      <a:pt x="21600" y="5372"/>
                      <a:pt x="21271" y="4496"/>
                      <a:pt x="20644" y="3694"/>
                    </a:cubicBezTo>
                    <a:cubicBezTo>
                      <a:pt x="20018" y="2893"/>
                      <a:pt x="19188" y="2236"/>
                      <a:pt x="18169" y="1706"/>
                    </a:cubicBezTo>
                    <a:cubicBezTo>
                      <a:pt x="17149" y="1177"/>
                      <a:pt x="15996" y="755"/>
                      <a:pt x="14709" y="450"/>
                    </a:cubicBezTo>
                    <a:cubicBezTo>
                      <a:pt x="13422" y="146"/>
                      <a:pt x="12136" y="0"/>
                      <a:pt x="10800" y="0"/>
                    </a:cubicBezTo>
                    <a:close/>
                    <a:moveTo>
                      <a:pt x="10800" y="1800"/>
                    </a:moveTo>
                    <a:cubicBezTo>
                      <a:pt x="11771" y="1800"/>
                      <a:pt x="12719" y="1907"/>
                      <a:pt x="13669" y="2119"/>
                    </a:cubicBezTo>
                    <a:cubicBezTo>
                      <a:pt x="14617" y="2329"/>
                      <a:pt x="15475" y="2611"/>
                      <a:pt x="16256" y="2981"/>
                    </a:cubicBezTo>
                    <a:cubicBezTo>
                      <a:pt x="17036" y="3352"/>
                      <a:pt x="17683" y="3825"/>
                      <a:pt x="18169" y="4406"/>
                    </a:cubicBezTo>
                    <a:cubicBezTo>
                      <a:pt x="18653" y="4988"/>
                      <a:pt x="18900" y="5625"/>
                      <a:pt x="18900" y="6300"/>
                    </a:cubicBezTo>
                    <a:cubicBezTo>
                      <a:pt x="18900" y="7246"/>
                      <a:pt x="18421" y="8091"/>
                      <a:pt x="17466" y="8831"/>
                    </a:cubicBezTo>
                    <a:cubicBezTo>
                      <a:pt x="17324" y="8935"/>
                      <a:pt x="17107" y="9094"/>
                      <a:pt x="16819" y="9300"/>
                    </a:cubicBezTo>
                    <a:cubicBezTo>
                      <a:pt x="16531" y="9507"/>
                      <a:pt x="16312" y="9647"/>
                      <a:pt x="16172" y="9750"/>
                    </a:cubicBezTo>
                    <a:cubicBezTo>
                      <a:pt x="14372" y="11184"/>
                      <a:pt x="13374" y="12591"/>
                      <a:pt x="13191" y="13950"/>
                    </a:cubicBezTo>
                    <a:lnTo>
                      <a:pt x="8381" y="13950"/>
                    </a:lnTo>
                    <a:cubicBezTo>
                      <a:pt x="8198" y="12591"/>
                      <a:pt x="7200" y="11185"/>
                      <a:pt x="5400" y="9750"/>
                    </a:cubicBezTo>
                    <a:cubicBezTo>
                      <a:pt x="5260" y="9647"/>
                      <a:pt x="5041" y="9507"/>
                      <a:pt x="4753" y="9300"/>
                    </a:cubicBezTo>
                    <a:cubicBezTo>
                      <a:pt x="4465" y="9094"/>
                      <a:pt x="4275" y="8935"/>
                      <a:pt x="4134" y="8831"/>
                    </a:cubicBezTo>
                    <a:cubicBezTo>
                      <a:pt x="3179" y="8091"/>
                      <a:pt x="2700" y="7247"/>
                      <a:pt x="2700" y="6300"/>
                    </a:cubicBezTo>
                    <a:cubicBezTo>
                      <a:pt x="2700" y="5625"/>
                      <a:pt x="2919" y="4988"/>
                      <a:pt x="3403" y="4406"/>
                    </a:cubicBezTo>
                    <a:cubicBezTo>
                      <a:pt x="3889" y="3825"/>
                      <a:pt x="4536" y="3352"/>
                      <a:pt x="5316" y="2981"/>
                    </a:cubicBezTo>
                    <a:cubicBezTo>
                      <a:pt x="6096" y="2611"/>
                      <a:pt x="6954" y="2329"/>
                      <a:pt x="7903" y="2119"/>
                    </a:cubicBezTo>
                    <a:cubicBezTo>
                      <a:pt x="8853" y="1907"/>
                      <a:pt x="9829" y="1800"/>
                      <a:pt x="10800" y="1800"/>
                    </a:cubicBezTo>
                    <a:close/>
                    <a:moveTo>
                      <a:pt x="10688" y="3881"/>
                    </a:moveTo>
                    <a:cubicBezTo>
                      <a:pt x="10506" y="3881"/>
                      <a:pt x="10343" y="3923"/>
                      <a:pt x="10209" y="4013"/>
                    </a:cubicBezTo>
                    <a:cubicBezTo>
                      <a:pt x="10075" y="4102"/>
                      <a:pt x="10013" y="4210"/>
                      <a:pt x="10013" y="4331"/>
                    </a:cubicBezTo>
                    <a:cubicBezTo>
                      <a:pt x="10013" y="4453"/>
                      <a:pt x="10075" y="4561"/>
                      <a:pt x="10209" y="4650"/>
                    </a:cubicBezTo>
                    <a:cubicBezTo>
                      <a:pt x="10343" y="4739"/>
                      <a:pt x="10506" y="4781"/>
                      <a:pt x="10688" y="4781"/>
                    </a:cubicBezTo>
                    <a:cubicBezTo>
                      <a:pt x="11420" y="4781"/>
                      <a:pt x="12178" y="4903"/>
                      <a:pt x="12938" y="5138"/>
                    </a:cubicBezTo>
                    <a:cubicBezTo>
                      <a:pt x="13697" y="5372"/>
                      <a:pt x="14063" y="5700"/>
                      <a:pt x="14063" y="6131"/>
                    </a:cubicBezTo>
                    <a:cubicBezTo>
                      <a:pt x="14063" y="6253"/>
                      <a:pt x="14126" y="6362"/>
                      <a:pt x="14259" y="6450"/>
                    </a:cubicBezTo>
                    <a:cubicBezTo>
                      <a:pt x="14393" y="6539"/>
                      <a:pt x="14554" y="6581"/>
                      <a:pt x="14738" y="6581"/>
                    </a:cubicBezTo>
                    <a:cubicBezTo>
                      <a:pt x="14920" y="6581"/>
                      <a:pt x="15082" y="6539"/>
                      <a:pt x="15216" y="6450"/>
                    </a:cubicBezTo>
                    <a:cubicBezTo>
                      <a:pt x="15350" y="6362"/>
                      <a:pt x="15413" y="6253"/>
                      <a:pt x="15413" y="6131"/>
                    </a:cubicBezTo>
                    <a:cubicBezTo>
                      <a:pt x="15413" y="5643"/>
                      <a:pt x="15152" y="5213"/>
                      <a:pt x="14625" y="4856"/>
                    </a:cubicBezTo>
                    <a:cubicBezTo>
                      <a:pt x="14098" y="4501"/>
                      <a:pt x="13494" y="4256"/>
                      <a:pt x="12797" y="4106"/>
                    </a:cubicBezTo>
                    <a:cubicBezTo>
                      <a:pt x="12102" y="3957"/>
                      <a:pt x="11391" y="3881"/>
                      <a:pt x="10688" y="3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Rectangle 26"/>
            <p:cNvSpPr/>
            <p:nvPr/>
          </p:nvSpPr>
          <p:spPr>
            <a:xfrm>
              <a:off x="6716794" y="3595441"/>
              <a:ext cx="1051377" cy="701663"/>
            </a:xfrm>
            <a:prstGeom prst="rect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wrap="none" lIns="25400" tIns="25400" rIns="25400" bIns="25400" anchor="ctr" anchorCtr="1">
              <a:normAutofit/>
            </a:bodyPr>
            <a:lstStyle/>
            <a:p>
              <a:pPr lvl="0" algn="ctr"/>
              <a:r>
                <a:rPr lang="en-US" altLang="zh-CN" sz="1200" dirty="0"/>
                <a:t>Generation </a:t>
              </a:r>
            </a:p>
            <a:p>
              <a:pPr lvl="0" algn="ctr"/>
              <a:r>
                <a:rPr lang="en-US" altLang="zh-CN" sz="1200" dirty="0"/>
                <a:t>of Data </a:t>
              </a:r>
            </a:p>
            <a:p>
              <a:pPr lvl="0" algn="ctr"/>
              <a:r>
                <a:rPr lang="en-US" altLang="zh-CN" sz="1200" dirty="0"/>
                <a:t>for Analysis</a:t>
              </a:r>
              <a:endParaRPr lang="zh-CN" altLang="en-US" sz="1200" dirty="0"/>
            </a:p>
          </p:txBody>
        </p:sp>
        <p:sp>
          <p:nvSpPr>
            <p:cNvPr id="20" name="Straight Connector 29"/>
            <p:cNvSpPr/>
            <p:nvPr/>
          </p:nvSpPr>
          <p:spPr>
            <a:xfrm>
              <a:off x="2266353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Straight Connector 30"/>
            <p:cNvSpPr/>
            <p:nvPr/>
          </p:nvSpPr>
          <p:spPr>
            <a:xfrm>
              <a:off x="3322305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Straight Connector 31"/>
            <p:cNvSpPr/>
            <p:nvPr/>
          </p:nvSpPr>
          <p:spPr>
            <a:xfrm>
              <a:off x="4368159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Straight Connector 32"/>
            <p:cNvSpPr/>
            <p:nvPr/>
          </p:nvSpPr>
          <p:spPr>
            <a:xfrm>
              <a:off x="5417901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Straight Connector 33"/>
            <p:cNvSpPr/>
            <p:nvPr/>
          </p:nvSpPr>
          <p:spPr>
            <a:xfrm>
              <a:off x="6455619" y="3229130"/>
              <a:ext cx="405794" cy="1"/>
            </a:xfrm>
            <a:prstGeom prst="line">
              <a:avLst/>
            </a:prstGeom>
            <a:ln w="3175">
              <a:solidFill>
                <a:srgbClr val="A6AAA9"/>
              </a:solidFill>
              <a:miter lim="400000"/>
              <a:tailEnd type="triangle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" name="Title 1"/>
          <p:cNvSpPr txBox="1"/>
          <p:nvPr/>
        </p:nvSpPr>
        <p:spPr>
          <a:xfrm>
            <a:off x="611559" y="175643"/>
            <a:ext cx="375659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combination of two techniques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" name="Straight Connector 33">
            <a:extLst>
              <a:ext uri="{FF2B5EF4-FFF2-40B4-BE49-F238E27FC236}">
                <a16:creationId xmlns:a16="http://schemas.microsoft.com/office/drawing/2014/main" id="{B5ABE105-C20F-23D9-2149-5F207ADFFF15}"/>
              </a:ext>
            </a:extLst>
          </p:cNvPr>
          <p:cNvSpPr/>
          <p:nvPr/>
        </p:nvSpPr>
        <p:spPr>
          <a:xfrm>
            <a:off x="7160349" y="3443500"/>
            <a:ext cx="405794" cy="1"/>
          </a:xfrm>
          <a:prstGeom prst="line">
            <a:avLst/>
          </a:prstGeom>
          <a:ln w="3175">
            <a:solidFill>
              <a:srgbClr val="A6AAA9"/>
            </a:solidFill>
            <a:miter lim="400000"/>
            <a:tailEnd type="triangle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" name="Freeform: Shape 24">
            <a:extLst>
              <a:ext uri="{FF2B5EF4-FFF2-40B4-BE49-F238E27FC236}">
                <a16:creationId xmlns:a16="http://schemas.microsoft.com/office/drawing/2014/main" id="{DAE7A0D2-63F4-7178-A434-E8BB704B3B3F}"/>
              </a:ext>
            </a:extLst>
          </p:cNvPr>
          <p:cNvSpPr/>
          <p:nvPr/>
        </p:nvSpPr>
        <p:spPr>
          <a:xfrm>
            <a:off x="7696481" y="3239978"/>
            <a:ext cx="407043" cy="407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040419B4-E04A-D298-9C42-C311E9D4B86B}"/>
              </a:ext>
            </a:extLst>
          </p:cNvPr>
          <p:cNvSpPr/>
          <p:nvPr/>
        </p:nvSpPr>
        <p:spPr>
          <a:xfrm>
            <a:off x="7808175" y="3350051"/>
            <a:ext cx="198334" cy="152191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8AD8D800-9AE0-8121-98C7-4ACCC2EF31C6}"/>
              </a:ext>
            </a:extLst>
          </p:cNvPr>
          <p:cNvSpPr/>
          <p:nvPr/>
        </p:nvSpPr>
        <p:spPr>
          <a:xfrm>
            <a:off x="7480820" y="3808741"/>
            <a:ext cx="1051377" cy="701663"/>
          </a:xfrm>
          <a:prstGeom prst="rect">
            <a:avLst/>
          </a:prstGeom>
          <a:solidFill>
            <a:srgbClr val="E6E7EA"/>
          </a:solidFill>
          <a:ln w="12700">
            <a:miter lim="400000"/>
          </a:ln>
        </p:spPr>
        <p:txBody>
          <a:bodyPr wrap="none" lIns="25400" tIns="25400" rIns="25400" bIns="25400" anchor="ctr" anchorCtr="1">
            <a:normAutofit/>
          </a:bodyPr>
          <a:lstStyle/>
          <a:p>
            <a:pPr lvl="0" algn="ctr"/>
            <a:r>
              <a:rPr lang="en-US" altLang="zh-CN" sz="1200" dirty="0"/>
              <a:t>Evaluation of </a:t>
            </a:r>
          </a:p>
          <a:p>
            <a:pPr lvl="0" algn="ctr"/>
            <a:r>
              <a:rPr lang="en-US" altLang="zh-CN" sz="1200" dirty="0"/>
              <a:t>Obtained Data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7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39352" y="2112697"/>
            <a:ext cx="8590287" cy="1884402"/>
            <a:chOff x="608717" y="2008441"/>
            <a:chExt cx="11686303" cy="2563559"/>
          </a:xfrm>
        </p:grpSpPr>
        <p:sp>
          <p:nvSpPr>
            <p:cNvPr id="11" name="矩形 10"/>
            <p:cNvSpPr/>
            <p:nvPr/>
          </p:nvSpPr>
          <p:spPr>
            <a:xfrm>
              <a:off x="608717" y="2008441"/>
              <a:ext cx="2197559" cy="386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806275" y="2008441"/>
              <a:ext cx="2197559" cy="386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/>
                <a:t>2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88137" y="2008441"/>
              <a:ext cx="2197559" cy="386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/>
                <a:t>3</a:t>
              </a:r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185695" y="2008441"/>
              <a:ext cx="2197559" cy="386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/>
                <a:t>4</a:t>
              </a:r>
              <a:endParaRPr lang="zh-CN" altLang="en-US" sz="1600" dirty="0"/>
            </a:p>
          </p:txBody>
        </p:sp>
        <p:sp>
          <p:nvSpPr>
            <p:cNvPr id="15" name="箭头: 五边形 14"/>
            <p:cNvSpPr/>
            <p:nvPr/>
          </p:nvSpPr>
          <p:spPr>
            <a:xfrm>
              <a:off x="9383254" y="2008441"/>
              <a:ext cx="2197559" cy="38663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/>
                <a:t>5</a:t>
              </a:r>
              <a:endParaRPr lang="zh-CN" altLang="en-US" sz="1600" dirty="0"/>
            </a:p>
          </p:txBody>
        </p:sp>
        <p:sp>
          <p:nvSpPr>
            <p:cNvPr id="16" name="椭圆 15"/>
            <p:cNvSpPr/>
            <p:nvPr/>
          </p:nvSpPr>
          <p:spPr bwMode="gray">
            <a:xfrm>
              <a:off x="1075560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椭圆 16"/>
            <p:cNvSpPr/>
            <p:nvPr/>
          </p:nvSpPr>
          <p:spPr bwMode="gray">
            <a:xfrm>
              <a:off x="3059676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椭圆 17"/>
            <p:cNvSpPr/>
            <p:nvPr/>
          </p:nvSpPr>
          <p:spPr bwMode="gray">
            <a:xfrm>
              <a:off x="5144965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椭圆 18"/>
            <p:cNvSpPr/>
            <p:nvPr/>
          </p:nvSpPr>
          <p:spPr bwMode="gray">
            <a:xfrm>
              <a:off x="6350453" y="2334326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椭圆 19"/>
            <p:cNvSpPr/>
            <p:nvPr/>
          </p:nvSpPr>
          <p:spPr bwMode="gray">
            <a:xfrm>
              <a:off x="8587387" y="2311123"/>
              <a:ext cx="109878" cy="107159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椭圆 20"/>
            <p:cNvSpPr/>
            <p:nvPr/>
          </p:nvSpPr>
          <p:spPr bwMode="gray">
            <a:xfrm>
              <a:off x="4401391" y="2334326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椭圆 21"/>
            <p:cNvSpPr/>
            <p:nvPr/>
          </p:nvSpPr>
          <p:spPr bwMode="gray">
            <a:xfrm>
              <a:off x="9171827" y="2311123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椭圆 22"/>
            <p:cNvSpPr/>
            <p:nvPr/>
          </p:nvSpPr>
          <p:spPr bwMode="gray">
            <a:xfrm>
              <a:off x="10845154" y="2281209"/>
              <a:ext cx="109878" cy="107159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直接连接符 25"/>
            <p:cNvSpPr/>
            <p:nvPr/>
          </p:nvSpPr>
          <p:spPr bwMode="gray">
            <a:xfrm flipV="1">
              <a:off x="10894823" y="2334326"/>
              <a:ext cx="0" cy="847709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直接连接符 26"/>
            <p:cNvSpPr/>
            <p:nvPr/>
          </p:nvSpPr>
          <p:spPr bwMode="gray">
            <a:xfrm flipV="1">
              <a:off x="9229497" y="2375047"/>
              <a:ext cx="0" cy="1595689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直接连接符 27"/>
            <p:cNvSpPr/>
            <p:nvPr/>
          </p:nvSpPr>
          <p:spPr bwMode="gray">
            <a:xfrm flipV="1">
              <a:off x="4456330" y="2402131"/>
              <a:ext cx="0" cy="1595689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直接连接符 28"/>
            <p:cNvSpPr/>
            <p:nvPr/>
          </p:nvSpPr>
          <p:spPr bwMode="gray">
            <a:xfrm flipV="1">
              <a:off x="3114615" y="2402131"/>
              <a:ext cx="0" cy="249326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直接连接符 29"/>
            <p:cNvSpPr/>
            <p:nvPr/>
          </p:nvSpPr>
          <p:spPr bwMode="gray">
            <a:xfrm flipV="1">
              <a:off x="8641736" y="2402131"/>
              <a:ext cx="0" cy="2394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直接连接符 30"/>
            <p:cNvSpPr/>
            <p:nvPr/>
          </p:nvSpPr>
          <p:spPr bwMode="gray">
            <a:xfrm flipV="1">
              <a:off x="6405392" y="2425692"/>
              <a:ext cx="0" cy="153259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直接连接符 31"/>
            <p:cNvSpPr/>
            <p:nvPr/>
          </p:nvSpPr>
          <p:spPr bwMode="gray">
            <a:xfrm flipV="1">
              <a:off x="5199904" y="2425693"/>
              <a:ext cx="0" cy="2394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直接连接符 32"/>
            <p:cNvSpPr/>
            <p:nvPr/>
          </p:nvSpPr>
          <p:spPr bwMode="gray">
            <a:xfrm flipV="1">
              <a:off x="1130499" y="2425693"/>
              <a:ext cx="0" cy="2394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文本框 24"/>
            <p:cNvSpPr txBox="1"/>
            <p:nvPr/>
          </p:nvSpPr>
          <p:spPr>
            <a:xfrm>
              <a:off x="1092282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1"/>
                  </a:solidFill>
                </a:rPr>
                <a:t>We briefly describe each paper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5" name="文本框 25"/>
            <p:cNvSpPr txBox="1"/>
            <p:nvPr/>
          </p:nvSpPr>
          <p:spPr>
            <a:xfrm>
              <a:off x="3086414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3"/>
                  </a:solidFill>
                </a:rPr>
                <a:t>Check out their summaries and improvements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6" name="文本框 26"/>
            <p:cNvSpPr txBox="1"/>
            <p:nvPr/>
          </p:nvSpPr>
          <p:spPr>
            <a:xfrm>
              <a:off x="5147381" y="2689715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1"/>
                  </a:solidFill>
                </a:rPr>
                <a:t>Result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7" name="文本框 27"/>
            <p:cNvSpPr txBox="1"/>
            <p:nvPr/>
          </p:nvSpPr>
          <p:spPr>
            <a:xfrm>
              <a:off x="8241120" y="2665161"/>
              <a:ext cx="1428413" cy="52807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1"/>
                  </a:solidFill>
                </a:rPr>
                <a:t>Integration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29"/>
            <p:cNvSpPr txBox="1"/>
            <p:nvPr/>
          </p:nvSpPr>
          <p:spPr>
            <a:xfrm>
              <a:off x="4404948" y="4043921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3"/>
                  </a:solidFill>
                </a:rPr>
                <a:t>Vote for the paper that best fits the topic and is most suitable for improvement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0" name="文本框 30"/>
            <p:cNvSpPr txBox="1"/>
            <p:nvPr/>
          </p:nvSpPr>
          <p:spPr>
            <a:xfrm>
              <a:off x="6374465" y="4043921"/>
              <a:ext cx="1428413" cy="5280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1"/>
                  </a:solidFill>
                </a:rPr>
                <a:t>Propose your own suggestions for improvement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1" name="文本框 31"/>
            <p:cNvSpPr txBox="1"/>
            <p:nvPr/>
          </p:nvSpPr>
          <p:spPr>
            <a:xfrm>
              <a:off x="9226766" y="3989136"/>
              <a:ext cx="1428413" cy="528078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3"/>
                  </a:solidFill>
                </a:rPr>
                <a:t>refining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2" name="文本框 32"/>
            <p:cNvSpPr txBox="1"/>
            <p:nvPr/>
          </p:nvSpPr>
          <p:spPr>
            <a:xfrm>
              <a:off x="10866607" y="3217794"/>
              <a:ext cx="1428413" cy="533360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defTabSz="430530">
                <a:spcBef>
                  <a:spcPts val="600"/>
                </a:spcBef>
                <a:buSzPct val="100000"/>
              </a:pPr>
              <a:r>
                <a:rPr lang="en-US" altLang="zh-CN" sz="1200" dirty="0">
                  <a:solidFill>
                    <a:schemeClr val="accent3"/>
                  </a:solidFill>
                </a:rPr>
                <a:t>Final</a:t>
              </a:r>
              <a:endParaRPr lang="zh-CN" alt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任意多边形: 形状 4"/>
          <p:cNvSpPr/>
          <p:nvPr/>
        </p:nvSpPr>
        <p:spPr>
          <a:xfrm>
            <a:off x="1150582" y="1504157"/>
            <a:ext cx="392906" cy="391016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任意多边形: 形状 43"/>
          <p:cNvSpPr/>
          <p:nvPr/>
        </p:nvSpPr>
        <p:spPr>
          <a:xfrm>
            <a:off x="2787262" y="1503212"/>
            <a:ext cx="350278" cy="392906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5" name="任意多边形: 形状 44"/>
          <p:cNvSpPr/>
          <p:nvPr/>
        </p:nvSpPr>
        <p:spPr>
          <a:xfrm>
            <a:off x="4414381" y="1503212"/>
            <a:ext cx="326773" cy="392906"/>
          </a:xfrm>
          <a:custGeom>
            <a:avLst/>
            <a:gdLst>
              <a:gd name="connsiteX0" fmla="*/ 55289 w 268288"/>
              <a:gd name="connsiteY0" fmla="*/ 122559 h 322584"/>
              <a:gd name="connsiteX1" fmla="*/ 214313 w 268288"/>
              <a:gd name="connsiteY1" fmla="*/ 122559 h 322584"/>
              <a:gd name="connsiteX2" fmla="*/ 214313 w 268288"/>
              <a:gd name="connsiteY2" fmla="*/ 235731 h 322584"/>
              <a:gd name="connsiteX3" fmla="*/ 188028 w 268288"/>
              <a:gd name="connsiteY3" fmla="*/ 268630 h 322584"/>
              <a:gd name="connsiteX4" fmla="*/ 188028 w 268288"/>
              <a:gd name="connsiteY4" fmla="*/ 309425 h 322584"/>
              <a:gd name="connsiteX5" fmla="*/ 168314 w 268288"/>
              <a:gd name="connsiteY5" fmla="*/ 322584 h 322584"/>
              <a:gd name="connsiteX6" fmla="*/ 148601 w 268288"/>
              <a:gd name="connsiteY6" fmla="*/ 309425 h 322584"/>
              <a:gd name="connsiteX7" fmla="*/ 148601 w 268288"/>
              <a:gd name="connsiteY7" fmla="*/ 268630 h 322584"/>
              <a:gd name="connsiteX8" fmla="*/ 119687 w 268288"/>
              <a:gd name="connsiteY8" fmla="*/ 268630 h 322584"/>
              <a:gd name="connsiteX9" fmla="*/ 119687 w 268288"/>
              <a:gd name="connsiteY9" fmla="*/ 309425 h 322584"/>
              <a:gd name="connsiteX10" fmla="*/ 99974 w 268288"/>
              <a:gd name="connsiteY10" fmla="*/ 322584 h 322584"/>
              <a:gd name="connsiteX11" fmla="*/ 81574 w 268288"/>
              <a:gd name="connsiteY11" fmla="*/ 309425 h 322584"/>
              <a:gd name="connsiteX12" fmla="*/ 81574 w 268288"/>
              <a:gd name="connsiteY12" fmla="*/ 268630 h 322584"/>
              <a:gd name="connsiteX13" fmla="*/ 53975 w 268288"/>
              <a:gd name="connsiteY13" fmla="*/ 235731 h 322584"/>
              <a:gd name="connsiteX14" fmla="*/ 55289 w 268288"/>
              <a:gd name="connsiteY14" fmla="*/ 122559 h 322584"/>
              <a:gd name="connsiteX15" fmla="*/ 248444 w 268288"/>
              <a:gd name="connsiteY15" fmla="*/ 108272 h 322584"/>
              <a:gd name="connsiteX16" fmla="*/ 268288 w 268288"/>
              <a:gd name="connsiteY16" fmla="*/ 121403 h 322584"/>
              <a:gd name="connsiteX17" fmla="*/ 268288 w 268288"/>
              <a:gd name="connsiteY17" fmla="*/ 201504 h 322584"/>
              <a:gd name="connsiteX18" fmla="*/ 248444 w 268288"/>
              <a:gd name="connsiteY18" fmla="*/ 214635 h 322584"/>
              <a:gd name="connsiteX19" fmla="*/ 228600 w 268288"/>
              <a:gd name="connsiteY19" fmla="*/ 201504 h 322584"/>
              <a:gd name="connsiteX20" fmla="*/ 228600 w 268288"/>
              <a:gd name="connsiteY20" fmla="*/ 121403 h 322584"/>
              <a:gd name="connsiteX21" fmla="*/ 248444 w 268288"/>
              <a:gd name="connsiteY21" fmla="*/ 108272 h 322584"/>
              <a:gd name="connsiteX22" fmla="*/ 19844 w 268288"/>
              <a:gd name="connsiteY22" fmla="*/ 108272 h 322584"/>
              <a:gd name="connsiteX23" fmla="*/ 39688 w 268288"/>
              <a:gd name="connsiteY23" fmla="*/ 121437 h 322584"/>
              <a:gd name="connsiteX24" fmla="*/ 39688 w 268288"/>
              <a:gd name="connsiteY24" fmla="*/ 201741 h 322584"/>
              <a:gd name="connsiteX25" fmla="*/ 19844 w 268288"/>
              <a:gd name="connsiteY25" fmla="*/ 216222 h 322584"/>
              <a:gd name="connsiteX26" fmla="*/ 0 w 268288"/>
              <a:gd name="connsiteY26" fmla="*/ 201741 h 322584"/>
              <a:gd name="connsiteX27" fmla="*/ 0 w 268288"/>
              <a:gd name="connsiteY27" fmla="*/ 121437 h 322584"/>
              <a:gd name="connsiteX28" fmla="*/ 19844 w 268288"/>
              <a:gd name="connsiteY28" fmla="*/ 108272 h 322584"/>
              <a:gd name="connsiteX29" fmla="*/ 167482 w 268288"/>
              <a:gd name="connsiteY29" fmla="*/ 65409 h 322584"/>
              <a:gd name="connsiteX30" fmla="*/ 157163 w 268288"/>
              <a:gd name="connsiteY30" fmla="*/ 75728 h 322584"/>
              <a:gd name="connsiteX31" fmla="*/ 167482 w 268288"/>
              <a:gd name="connsiteY31" fmla="*/ 86047 h 322584"/>
              <a:gd name="connsiteX32" fmla="*/ 177801 w 268288"/>
              <a:gd name="connsiteY32" fmla="*/ 75728 h 322584"/>
              <a:gd name="connsiteX33" fmla="*/ 167482 w 268288"/>
              <a:gd name="connsiteY33" fmla="*/ 65409 h 322584"/>
              <a:gd name="connsiteX34" fmla="*/ 100807 w 268288"/>
              <a:gd name="connsiteY34" fmla="*/ 65409 h 322584"/>
              <a:gd name="connsiteX35" fmla="*/ 90488 w 268288"/>
              <a:gd name="connsiteY35" fmla="*/ 75728 h 322584"/>
              <a:gd name="connsiteX36" fmla="*/ 100807 w 268288"/>
              <a:gd name="connsiteY36" fmla="*/ 86047 h 322584"/>
              <a:gd name="connsiteX37" fmla="*/ 111126 w 268288"/>
              <a:gd name="connsiteY37" fmla="*/ 75728 h 322584"/>
              <a:gd name="connsiteX38" fmla="*/ 100807 w 268288"/>
              <a:gd name="connsiteY38" fmla="*/ 65409 h 322584"/>
              <a:gd name="connsiteX39" fmla="*/ 71089 w 268288"/>
              <a:gd name="connsiteY39" fmla="*/ 1373 h 322584"/>
              <a:gd name="connsiteX40" fmla="*/ 81621 w 268288"/>
              <a:gd name="connsiteY40" fmla="*/ 4013 h 322584"/>
              <a:gd name="connsiteX41" fmla="*/ 106633 w 268288"/>
              <a:gd name="connsiteY41" fmla="*/ 43605 h 322584"/>
              <a:gd name="connsiteX42" fmla="*/ 106633 w 268288"/>
              <a:gd name="connsiteY42" fmla="*/ 44924 h 322584"/>
              <a:gd name="connsiteX43" fmla="*/ 134279 w 268288"/>
              <a:gd name="connsiteY43" fmla="*/ 40965 h 322584"/>
              <a:gd name="connsiteX44" fmla="*/ 161925 w 268288"/>
              <a:gd name="connsiteY44" fmla="*/ 44924 h 322584"/>
              <a:gd name="connsiteX45" fmla="*/ 163242 w 268288"/>
              <a:gd name="connsiteY45" fmla="*/ 43605 h 322584"/>
              <a:gd name="connsiteX46" fmla="*/ 188254 w 268288"/>
              <a:gd name="connsiteY46" fmla="*/ 4013 h 322584"/>
              <a:gd name="connsiteX47" fmla="*/ 197470 w 268288"/>
              <a:gd name="connsiteY47" fmla="*/ 1373 h 322584"/>
              <a:gd name="connsiteX48" fmla="*/ 201419 w 268288"/>
              <a:gd name="connsiteY48" fmla="*/ 10611 h 322584"/>
              <a:gd name="connsiteX49" fmla="*/ 175090 w 268288"/>
              <a:gd name="connsiteY49" fmla="*/ 50203 h 322584"/>
              <a:gd name="connsiteX50" fmla="*/ 175090 w 268288"/>
              <a:gd name="connsiteY50" fmla="*/ 51523 h 322584"/>
              <a:gd name="connsiteX51" fmla="*/ 215900 w 268288"/>
              <a:gd name="connsiteY51" fmla="*/ 108272 h 322584"/>
              <a:gd name="connsiteX52" fmla="*/ 53975 w 268288"/>
              <a:gd name="connsiteY52" fmla="*/ 108272 h 322584"/>
              <a:gd name="connsiteX53" fmla="*/ 94785 w 268288"/>
              <a:gd name="connsiteY53" fmla="*/ 51523 h 322584"/>
              <a:gd name="connsiteX54" fmla="*/ 93469 w 268288"/>
              <a:gd name="connsiteY54" fmla="*/ 50203 h 322584"/>
              <a:gd name="connsiteX55" fmla="*/ 68456 w 268288"/>
              <a:gd name="connsiteY55" fmla="*/ 10611 h 322584"/>
              <a:gd name="connsiteX56" fmla="*/ 71089 w 268288"/>
              <a:gd name="connsiteY56" fmla="*/ 1373 h 32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8288" h="322584">
                <a:moveTo>
                  <a:pt x="55289" y="122559"/>
                </a:moveTo>
                <a:cubicBezTo>
                  <a:pt x="55289" y="122559"/>
                  <a:pt x="55289" y="122559"/>
                  <a:pt x="214313" y="122559"/>
                </a:cubicBezTo>
                <a:cubicBezTo>
                  <a:pt x="214313" y="122559"/>
                  <a:pt x="214313" y="122559"/>
                  <a:pt x="214313" y="235731"/>
                </a:cubicBezTo>
                <a:cubicBezTo>
                  <a:pt x="214313" y="255471"/>
                  <a:pt x="206428" y="265998"/>
                  <a:pt x="188028" y="268630"/>
                </a:cubicBezTo>
                <a:cubicBezTo>
                  <a:pt x="188028" y="268630"/>
                  <a:pt x="188028" y="268630"/>
                  <a:pt x="188028" y="309425"/>
                </a:cubicBezTo>
                <a:cubicBezTo>
                  <a:pt x="188028" y="316004"/>
                  <a:pt x="178828" y="322584"/>
                  <a:pt x="168314" y="322584"/>
                </a:cubicBezTo>
                <a:cubicBezTo>
                  <a:pt x="157800" y="322584"/>
                  <a:pt x="148601" y="316004"/>
                  <a:pt x="148601" y="309425"/>
                </a:cubicBezTo>
                <a:cubicBezTo>
                  <a:pt x="148601" y="309425"/>
                  <a:pt x="148601" y="309425"/>
                  <a:pt x="148601" y="268630"/>
                </a:cubicBezTo>
                <a:cubicBezTo>
                  <a:pt x="139401" y="268630"/>
                  <a:pt x="128887" y="268630"/>
                  <a:pt x="119687" y="268630"/>
                </a:cubicBezTo>
                <a:cubicBezTo>
                  <a:pt x="119687" y="268630"/>
                  <a:pt x="119687" y="268630"/>
                  <a:pt x="119687" y="309425"/>
                </a:cubicBezTo>
                <a:cubicBezTo>
                  <a:pt x="119687" y="316004"/>
                  <a:pt x="111802" y="322584"/>
                  <a:pt x="99974" y="322584"/>
                </a:cubicBezTo>
                <a:cubicBezTo>
                  <a:pt x="89460" y="322584"/>
                  <a:pt x="81574" y="316004"/>
                  <a:pt x="81574" y="309425"/>
                </a:cubicBezTo>
                <a:cubicBezTo>
                  <a:pt x="81574" y="309425"/>
                  <a:pt x="81574" y="309425"/>
                  <a:pt x="81574" y="268630"/>
                </a:cubicBezTo>
                <a:cubicBezTo>
                  <a:pt x="63175" y="265998"/>
                  <a:pt x="53975" y="255471"/>
                  <a:pt x="53975" y="235731"/>
                </a:cubicBezTo>
                <a:cubicBezTo>
                  <a:pt x="53975" y="212044"/>
                  <a:pt x="55289" y="122559"/>
                  <a:pt x="55289" y="122559"/>
                </a:cubicBezTo>
                <a:close/>
                <a:moveTo>
                  <a:pt x="248444" y="108272"/>
                </a:moveTo>
                <a:cubicBezTo>
                  <a:pt x="259028" y="108272"/>
                  <a:pt x="268288" y="114838"/>
                  <a:pt x="268288" y="121403"/>
                </a:cubicBezTo>
                <a:cubicBezTo>
                  <a:pt x="268288" y="121403"/>
                  <a:pt x="268288" y="121403"/>
                  <a:pt x="268288" y="201504"/>
                </a:cubicBezTo>
                <a:cubicBezTo>
                  <a:pt x="268288" y="208070"/>
                  <a:pt x="259028" y="214635"/>
                  <a:pt x="248444" y="214635"/>
                </a:cubicBezTo>
                <a:cubicBezTo>
                  <a:pt x="237861" y="214635"/>
                  <a:pt x="228600" y="208070"/>
                  <a:pt x="228600" y="201504"/>
                </a:cubicBezTo>
                <a:cubicBezTo>
                  <a:pt x="228600" y="201504"/>
                  <a:pt x="228600" y="201504"/>
                  <a:pt x="228600" y="121403"/>
                </a:cubicBezTo>
                <a:cubicBezTo>
                  <a:pt x="228600" y="114838"/>
                  <a:pt x="237861" y="108272"/>
                  <a:pt x="248444" y="108272"/>
                </a:cubicBezTo>
                <a:close/>
                <a:moveTo>
                  <a:pt x="19844" y="108272"/>
                </a:moveTo>
                <a:cubicBezTo>
                  <a:pt x="30427" y="108272"/>
                  <a:pt x="39688" y="113538"/>
                  <a:pt x="39688" y="121437"/>
                </a:cubicBezTo>
                <a:cubicBezTo>
                  <a:pt x="39688" y="121437"/>
                  <a:pt x="39688" y="121437"/>
                  <a:pt x="39688" y="201741"/>
                </a:cubicBezTo>
                <a:cubicBezTo>
                  <a:pt x="39688" y="209640"/>
                  <a:pt x="30427" y="216222"/>
                  <a:pt x="19844" y="216222"/>
                </a:cubicBezTo>
                <a:cubicBezTo>
                  <a:pt x="9260" y="216222"/>
                  <a:pt x="0" y="209640"/>
                  <a:pt x="0" y="201741"/>
                </a:cubicBezTo>
                <a:cubicBezTo>
                  <a:pt x="0" y="201741"/>
                  <a:pt x="0" y="201741"/>
                  <a:pt x="0" y="121437"/>
                </a:cubicBezTo>
                <a:cubicBezTo>
                  <a:pt x="0" y="113538"/>
                  <a:pt x="9260" y="108272"/>
                  <a:pt x="19844" y="108272"/>
                </a:cubicBezTo>
                <a:close/>
                <a:moveTo>
                  <a:pt x="167482" y="65409"/>
                </a:moveTo>
                <a:cubicBezTo>
                  <a:pt x="161783" y="65409"/>
                  <a:pt x="157163" y="70029"/>
                  <a:pt x="157163" y="75728"/>
                </a:cubicBezTo>
                <a:cubicBezTo>
                  <a:pt x="157163" y="81427"/>
                  <a:pt x="161783" y="86047"/>
                  <a:pt x="167482" y="86047"/>
                </a:cubicBezTo>
                <a:cubicBezTo>
                  <a:pt x="173181" y="86047"/>
                  <a:pt x="177801" y="81427"/>
                  <a:pt x="177801" y="75728"/>
                </a:cubicBezTo>
                <a:cubicBezTo>
                  <a:pt x="177801" y="70029"/>
                  <a:pt x="173181" y="65409"/>
                  <a:pt x="167482" y="65409"/>
                </a:cubicBezTo>
                <a:close/>
                <a:moveTo>
                  <a:pt x="100807" y="65409"/>
                </a:moveTo>
                <a:cubicBezTo>
                  <a:pt x="95108" y="65409"/>
                  <a:pt x="90488" y="70029"/>
                  <a:pt x="90488" y="75728"/>
                </a:cubicBezTo>
                <a:cubicBezTo>
                  <a:pt x="90488" y="81427"/>
                  <a:pt x="95108" y="86047"/>
                  <a:pt x="100807" y="86047"/>
                </a:cubicBezTo>
                <a:cubicBezTo>
                  <a:pt x="106506" y="86047"/>
                  <a:pt x="111126" y="81427"/>
                  <a:pt x="111126" y="75728"/>
                </a:cubicBezTo>
                <a:cubicBezTo>
                  <a:pt x="111126" y="70029"/>
                  <a:pt x="106506" y="65409"/>
                  <a:pt x="100807" y="65409"/>
                </a:cubicBezTo>
                <a:close/>
                <a:moveTo>
                  <a:pt x="71089" y="1373"/>
                </a:moveTo>
                <a:cubicBezTo>
                  <a:pt x="75038" y="-1266"/>
                  <a:pt x="78988" y="53"/>
                  <a:pt x="81621" y="4013"/>
                </a:cubicBezTo>
                <a:cubicBezTo>
                  <a:pt x="81621" y="4013"/>
                  <a:pt x="81621" y="4013"/>
                  <a:pt x="106633" y="43605"/>
                </a:cubicBezTo>
                <a:cubicBezTo>
                  <a:pt x="106633" y="43605"/>
                  <a:pt x="106633" y="44924"/>
                  <a:pt x="106633" y="44924"/>
                </a:cubicBezTo>
                <a:cubicBezTo>
                  <a:pt x="115849" y="42285"/>
                  <a:pt x="125064" y="40965"/>
                  <a:pt x="134279" y="40965"/>
                </a:cubicBezTo>
                <a:cubicBezTo>
                  <a:pt x="144811" y="40965"/>
                  <a:pt x="154026" y="42285"/>
                  <a:pt x="161925" y="44924"/>
                </a:cubicBezTo>
                <a:cubicBezTo>
                  <a:pt x="161925" y="44924"/>
                  <a:pt x="161925" y="43605"/>
                  <a:pt x="163242" y="43605"/>
                </a:cubicBezTo>
                <a:cubicBezTo>
                  <a:pt x="163242" y="43605"/>
                  <a:pt x="163242" y="43605"/>
                  <a:pt x="188254" y="4013"/>
                </a:cubicBezTo>
                <a:cubicBezTo>
                  <a:pt x="189571" y="53"/>
                  <a:pt x="194837" y="-1266"/>
                  <a:pt x="197470" y="1373"/>
                </a:cubicBezTo>
                <a:cubicBezTo>
                  <a:pt x="201419" y="2693"/>
                  <a:pt x="202735" y="6652"/>
                  <a:pt x="201419" y="10611"/>
                </a:cubicBezTo>
                <a:cubicBezTo>
                  <a:pt x="201419" y="10611"/>
                  <a:pt x="201419" y="10611"/>
                  <a:pt x="175090" y="50203"/>
                </a:cubicBezTo>
                <a:cubicBezTo>
                  <a:pt x="175090" y="50203"/>
                  <a:pt x="175090" y="50203"/>
                  <a:pt x="175090" y="51523"/>
                </a:cubicBezTo>
                <a:cubicBezTo>
                  <a:pt x="196153" y="63401"/>
                  <a:pt x="211951" y="83197"/>
                  <a:pt x="215900" y="108272"/>
                </a:cubicBezTo>
                <a:cubicBezTo>
                  <a:pt x="215900" y="108272"/>
                  <a:pt x="215900" y="108272"/>
                  <a:pt x="53975" y="108272"/>
                </a:cubicBezTo>
                <a:cubicBezTo>
                  <a:pt x="57924" y="83197"/>
                  <a:pt x="73722" y="63401"/>
                  <a:pt x="94785" y="51523"/>
                </a:cubicBezTo>
                <a:cubicBezTo>
                  <a:pt x="94785" y="51523"/>
                  <a:pt x="93469" y="50203"/>
                  <a:pt x="93469" y="50203"/>
                </a:cubicBezTo>
                <a:cubicBezTo>
                  <a:pt x="93469" y="50203"/>
                  <a:pt x="93469" y="50203"/>
                  <a:pt x="68456" y="10611"/>
                </a:cubicBezTo>
                <a:cubicBezTo>
                  <a:pt x="65823" y="6652"/>
                  <a:pt x="67140" y="2693"/>
                  <a:pt x="71089" y="137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6" name="任意多边形: 形状 45"/>
          <p:cNvSpPr/>
          <p:nvPr/>
        </p:nvSpPr>
        <p:spPr>
          <a:xfrm>
            <a:off x="6028639" y="1503212"/>
            <a:ext cx="328988" cy="39290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7" name="任意多边形: 形状 46"/>
          <p:cNvSpPr/>
          <p:nvPr/>
        </p:nvSpPr>
        <p:spPr>
          <a:xfrm>
            <a:off x="7637892" y="1503212"/>
            <a:ext cx="341211" cy="39290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Meeting Process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2571750"/>
            <a:ext cx="8640960" cy="230425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48"/>
          <p:cNvSpPr txBox="1"/>
          <p:nvPr/>
        </p:nvSpPr>
        <p:spPr>
          <a:xfrm>
            <a:off x="4236720" y="1504315"/>
            <a:ext cx="328549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IMPROVEMENT PLAN</a:t>
            </a:r>
          </a:p>
        </p:txBody>
      </p:sp>
      <p:sp>
        <p:nvSpPr>
          <p:cNvPr id="10" name="矩形 9"/>
          <p:cNvSpPr/>
          <p:nvPr/>
        </p:nvSpPr>
        <p:spPr>
          <a:xfrm>
            <a:off x="3045600" y="2100793"/>
            <a:ext cx="1465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  <a:cs typeface="+mn-ea"/>
                <a:sym typeface="+mn-lt"/>
              </a:rPr>
              <a:t>02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59832" y="1524663"/>
            <a:ext cx="1728192" cy="9030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401116" y="1086584"/>
            <a:ext cx="5042754" cy="829358"/>
            <a:chOff x="1401116" y="1086584"/>
            <a:chExt cx="5042754" cy="829358"/>
          </a:xfrm>
        </p:grpSpPr>
        <p:sp>
          <p:nvSpPr>
            <p:cNvPr id="4" name="箭头: V 形 3"/>
            <p:cNvSpPr/>
            <p:nvPr/>
          </p:nvSpPr>
          <p:spPr>
            <a:xfrm>
              <a:off x="4571718" y="1086584"/>
              <a:ext cx="1872152" cy="829358"/>
            </a:xfrm>
            <a:prstGeom prst="chevron">
              <a:avLst>
                <a:gd name="adj" fmla="val 41391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箭头: V 形 9"/>
            <p:cNvSpPr/>
            <p:nvPr/>
          </p:nvSpPr>
          <p:spPr>
            <a:xfrm>
              <a:off x="1401116" y="1086584"/>
              <a:ext cx="3519607" cy="829358"/>
            </a:xfrm>
            <a:prstGeom prst="chevron">
              <a:avLst>
                <a:gd name="adj" fmla="val 41391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六边形 11"/>
            <p:cNvSpPr/>
            <p:nvPr/>
          </p:nvSpPr>
          <p:spPr>
            <a:xfrm>
              <a:off x="4312778" y="1278039"/>
              <a:ext cx="517879" cy="446448"/>
            </a:xfrm>
            <a:prstGeom prst="hexagon">
              <a:avLst>
                <a:gd name="adj" fmla="val 41111"/>
                <a:gd name="vf" fmla="val 11547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/>
              <a:r>
                <a:rPr lang="en-US" altLang="zh-CN" sz="2000" b="1"/>
                <a:t>1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676532" y="1215905"/>
              <a:ext cx="2735517" cy="627813"/>
              <a:chOff x="-825300" y="3139323"/>
              <a:chExt cx="4272695" cy="980601"/>
            </a:xfrm>
          </p:grpSpPr>
          <p:sp>
            <p:nvSpPr>
              <p:cNvPr id="26" name="文本框 53"/>
              <p:cNvSpPr txBox="1"/>
              <p:nvPr/>
            </p:nvSpPr>
            <p:spPr>
              <a:xfrm>
                <a:off x="-825300" y="3530368"/>
                <a:ext cx="427269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77500" lnSpcReduction="20000"/>
              </a:bodyPr>
              <a:lstStyle/>
              <a:p>
                <a:pPr algn="r" defTabSz="914400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no enough expert who fully understand the complex software </a:t>
                </a:r>
              </a:p>
              <a:p>
                <a:pPr algn="r" defTabSz="914400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hard to get an accurate feedback</a:t>
                </a:r>
                <a:endParaRPr lang="zh-CN" altLang="en-US" sz="10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77500" lnSpcReduction="20000"/>
              </a:bodyPr>
              <a:lstStyle/>
              <a:p>
                <a:pPr lvl="0" algn="r" defTabSz="914400">
                  <a:defRPr/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Enough expert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？</a:t>
                </a:r>
              </a:p>
            </p:txBody>
          </p:sp>
        </p:grpSp>
        <p:sp>
          <p:nvSpPr>
            <p:cNvPr id="20" name="任意多边形: 形状 19"/>
            <p:cNvSpPr/>
            <p:nvPr/>
          </p:nvSpPr>
          <p:spPr bwMode="auto">
            <a:xfrm>
              <a:off x="5345966" y="1270182"/>
              <a:ext cx="241003" cy="378463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699566" y="3574657"/>
            <a:ext cx="5039469" cy="829358"/>
            <a:chOff x="2699566" y="3574657"/>
            <a:chExt cx="5039469" cy="829358"/>
          </a:xfrm>
        </p:grpSpPr>
        <p:sp>
          <p:nvSpPr>
            <p:cNvPr id="7" name="箭头: V 形 6"/>
            <p:cNvSpPr/>
            <p:nvPr/>
          </p:nvSpPr>
          <p:spPr>
            <a:xfrm flipH="1">
              <a:off x="2699566" y="3574657"/>
              <a:ext cx="1872152" cy="829358"/>
            </a:xfrm>
            <a:prstGeom prst="chevron">
              <a:avLst>
                <a:gd name="adj" fmla="val 41391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箭头: V 形 8"/>
            <p:cNvSpPr/>
            <p:nvPr/>
          </p:nvSpPr>
          <p:spPr>
            <a:xfrm flipH="1">
              <a:off x="4219428" y="3574657"/>
              <a:ext cx="3519607" cy="829358"/>
            </a:xfrm>
            <a:prstGeom prst="chevron">
              <a:avLst>
                <a:gd name="adj" fmla="val 41391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4312778" y="3766111"/>
              <a:ext cx="517879" cy="446448"/>
            </a:xfrm>
            <a:prstGeom prst="hexagon">
              <a:avLst>
                <a:gd name="adj" fmla="val 41111"/>
                <a:gd name="vf" fmla="val 11547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/>
              <a:r>
                <a:rPr lang="en-US" altLang="zh-CN" sz="2000" b="1"/>
                <a:t>4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039039" y="3721789"/>
              <a:ext cx="1573262" cy="535092"/>
              <a:chOff x="9029821" y="3139323"/>
              <a:chExt cx="2457329" cy="835777"/>
            </a:xfrm>
          </p:grpSpPr>
          <p:sp>
            <p:nvSpPr>
              <p:cNvPr id="28" name="文本框 55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400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A more nuanced scoring system!</a:t>
                </a:r>
                <a:endParaRPr lang="zh-CN" altLang="en-US" sz="10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77500" lnSpcReduction="20000"/>
              </a:bodyPr>
              <a:lstStyle/>
              <a:p>
                <a:pPr lvl="0" defTabSz="914400">
                  <a:defRPr/>
                </a:pPr>
                <a:r>
                  <a:rPr lang="en-US" altLang="zh-CN" sz="1600" b="1" dirty="0">
                    <a:solidFill>
                      <a:schemeClr val="accent6"/>
                    </a:solidFill>
                  </a:rPr>
                  <a:t>Impact values?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21" name="任意多边形: 形状 20"/>
            <p:cNvSpPr/>
            <p:nvPr/>
          </p:nvSpPr>
          <p:spPr bwMode="auto">
            <a:xfrm>
              <a:off x="3571327" y="3777801"/>
              <a:ext cx="243314" cy="382092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01116" y="2745299"/>
            <a:ext cx="5042754" cy="829358"/>
            <a:chOff x="1401116" y="2745299"/>
            <a:chExt cx="5042754" cy="829358"/>
          </a:xfrm>
        </p:grpSpPr>
        <p:sp>
          <p:nvSpPr>
            <p:cNvPr id="6" name="箭头: V 形 5"/>
            <p:cNvSpPr/>
            <p:nvPr/>
          </p:nvSpPr>
          <p:spPr>
            <a:xfrm>
              <a:off x="4571718" y="2745299"/>
              <a:ext cx="1872152" cy="829358"/>
            </a:xfrm>
            <a:prstGeom prst="chevron">
              <a:avLst>
                <a:gd name="adj" fmla="val 41391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箭头: V 形 10"/>
            <p:cNvSpPr/>
            <p:nvPr/>
          </p:nvSpPr>
          <p:spPr>
            <a:xfrm>
              <a:off x="1401116" y="2745299"/>
              <a:ext cx="3519607" cy="829358"/>
            </a:xfrm>
            <a:prstGeom prst="chevron">
              <a:avLst>
                <a:gd name="adj" fmla="val 41391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4312778" y="2936754"/>
              <a:ext cx="517879" cy="446448"/>
            </a:xfrm>
            <a:prstGeom prst="hexagon">
              <a:avLst>
                <a:gd name="adj" fmla="val 41111"/>
                <a:gd name="vf" fmla="val 11547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/>
              <a:r>
                <a:rPr lang="en-US" altLang="zh-CN" sz="2000" b="1"/>
                <a:t>3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595200" y="2892432"/>
              <a:ext cx="1541433" cy="535092"/>
              <a:chOff x="609599" y="3139323"/>
              <a:chExt cx="2407615" cy="835777"/>
            </a:xfrm>
          </p:grpSpPr>
          <p:sp>
            <p:nvSpPr>
              <p:cNvPr id="24" name="文本框 51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a more reliable result than the feedback of experts</a:t>
                </a:r>
                <a:endParaRPr lang="zh-CN" altLang="en-US" sz="10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77500" lnSpcReduction="20000"/>
              </a:bodyPr>
              <a:lstStyle/>
              <a:p>
                <a:pPr lvl="0" algn="r" defTabSz="914400">
                  <a:defRPr/>
                </a:pPr>
                <a:r>
                  <a:rPr lang="en-US" altLang="zh-CN" sz="1600" b="1" dirty="0">
                    <a:solidFill>
                      <a:schemeClr val="accent4"/>
                    </a:solidFill>
                  </a:rPr>
                  <a:t>Based on experiment?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2" name="任意多边形: 形状 21"/>
            <p:cNvSpPr/>
            <p:nvPr/>
          </p:nvSpPr>
          <p:spPr bwMode="auto">
            <a:xfrm>
              <a:off x="5336725" y="2916507"/>
              <a:ext cx="308740" cy="484835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699566" y="1915942"/>
            <a:ext cx="5039469" cy="829358"/>
            <a:chOff x="2699566" y="1915942"/>
            <a:chExt cx="5039469" cy="829358"/>
          </a:xfrm>
        </p:grpSpPr>
        <p:sp>
          <p:nvSpPr>
            <p:cNvPr id="5" name="箭头: V 形 4"/>
            <p:cNvSpPr/>
            <p:nvPr/>
          </p:nvSpPr>
          <p:spPr>
            <a:xfrm flipH="1">
              <a:off x="2699566" y="1915942"/>
              <a:ext cx="1872152" cy="829358"/>
            </a:xfrm>
            <a:prstGeom prst="chevron">
              <a:avLst>
                <a:gd name="adj" fmla="val 41391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箭头: V 形 7"/>
            <p:cNvSpPr/>
            <p:nvPr/>
          </p:nvSpPr>
          <p:spPr>
            <a:xfrm flipH="1">
              <a:off x="4219428" y="1915942"/>
              <a:ext cx="3519607" cy="829358"/>
            </a:xfrm>
            <a:prstGeom prst="chevron">
              <a:avLst>
                <a:gd name="adj" fmla="val 41391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" name="六边形 12"/>
            <p:cNvSpPr/>
            <p:nvPr/>
          </p:nvSpPr>
          <p:spPr>
            <a:xfrm>
              <a:off x="4312778" y="2107397"/>
              <a:ext cx="517879" cy="446448"/>
            </a:xfrm>
            <a:prstGeom prst="hexagon">
              <a:avLst>
                <a:gd name="adj" fmla="val 41111"/>
                <a:gd name="vf" fmla="val 11547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/>
              <a:r>
                <a:rPr lang="en-US" altLang="zh-CN" sz="2000" b="1"/>
                <a:t>2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039039" y="2063074"/>
              <a:ext cx="1573262" cy="535092"/>
              <a:chOff x="9029821" y="3139323"/>
              <a:chExt cx="2457329" cy="835777"/>
            </a:xfrm>
          </p:grpSpPr>
          <p:sp>
            <p:nvSpPr>
              <p:cNvPr id="30" name="文本框 57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400">
                  <a:lnSpc>
                    <a:spcPct val="120000"/>
                  </a:lnSpc>
                  <a:defRPr/>
                </a:pPr>
                <a:r>
                  <a:rPr lang="en-US" altLang="zh-CN" sz="1000" dirty="0"/>
                  <a:t> If the software is used for specific industries…</a:t>
                </a:r>
                <a:endParaRPr lang="zh-CN" altLang="en-US" sz="10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77500" lnSpcReduction="20000"/>
              </a:bodyPr>
              <a:lstStyle/>
              <a:p>
                <a:pPr lvl="0" defTabSz="914400">
                  <a:defRPr/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Different area</a:t>
                </a:r>
                <a:r>
                  <a:rPr lang="zh-CN" altLang="en-US" sz="1600" b="1" dirty="0">
                    <a:solidFill>
                      <a:schemeClr val="accent2"/>
                    </a:solidFill>
                  </a:rPr>
                  <a:t>？</a:t>
                </a:r>
              </a:p>
            </p:txBody>
          </p:sp>
        </p:grpSp>
        <p:sp>
          <p:nvSpPr>
            <p:cNvPr id="23" name="任意多边形: 形状 22"/>
            <p:cNvSpPr/>
            <p:nvPr/>
          </p:nvSpPr>
          <p:spPr bwMode="auto">
            <a:xfrm>
              <a:off x="3510445" y="2134016"/>
              <a:ext cx="250392" cy="393208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Improvements(I)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029291" y="1626645"/>
            <a:ext cx="1620989" cy="2904523"/>
            <a:chOff x="3597457" y="1626645"/>
            <a:chExt cx="1620989" cy="2904523"/>
          </a:xfrm>
        </p:grpSpPr>
        <p:sp>
          <p:nvSpPr>
            <p:cNvPr id="13" name="矩形 12"/>
            <p:cNvSpPr/>
            <p:nvPr/>
          </p:nvSpPr>
          <p:spPr>
            <a:xfrm>
              <a:off x="3660059" y="2000712"/>
              <a:ext cx="1546534" cy="9540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矩形 13"/>
            <p:cNvSpPr/>
            <p:nvPr/>
          </p:nvSpPr>
          <p:spPr>
            <a:xfrm>
              <a:off x="3597457" y="3030436"/>
              <a:ext cx="1620989" cy="15007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en-US" altLang="zh-CN" sz="1100" noProof="1"/>
                <a:t>The evaluation results of different cases will be affected by factors such as the experience of different experts, and even the same case will have differences. </a:t>
              </a:r>
              <a:endParaRPr lang="zh-CN" altLang="en-US" sz="1100" noProof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3660058" y="1626645"/>
              <a:ext cx="1537732" cy="305853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spc="-151" noProof="1"/>
                <a:t>5</a:t>
              </a:r>
              <a:endParaRPr lang="zh-CN" altLang="en-US" sz="2000" b="1" spc="-151" noProof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3700224" y="2598597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600" b="1" noProof="1">
                  <a:solidFill>
                    <a:schemeClr val="bg1"/>
                  </a:solidFill>
                </a:rPr>
                <a:t>Non-reproducibility</a:t>
              </a:r>
              <a:endParaRPr lang="zh-CN" alt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4270294" y="2165259"/>
              <a:ext cx="342900" cy="325171"/>
            </a:xfrm>
            <a:custGeom>
              <a:avLst/>
              <a:gdLst>
                <a:gd name="connsiteX0" fmla="*/ 17139 w 331464"/>
                <a:gd name="connsiteY0" fmla="*/ 274638 h 314326"/>
                <a:gd name="connsiteX1" fmla="*/ 312414 w 331464"/>
                <a:gd name="connsiteY1" fmla="*/ 274638 h 314326"/>
                <a:gd name="connsiteX2" fmla="*/ 312414 w 331464"/>
                <a:gd name="connsiteY2" fmla="*/ 302420 h 314326"/>
                <a:gd name="connsiteX3" fmla="*/ 300758 w 331464"/>
                <a:gd name="connsiteY3" fmla="*/ 314326 h 314326"/>
                <a:gd name="connsiteX4" fmla="*/ 28795 w 331464"/>
                <a:gd name="connsiteY4" fmla="*/ 314326 h 314326"/>
                <a:gd name="connsiteX5" fmla="*/ 17139 w 331464"/>
                <a:gd name="connsiteY5" fmla="*/ 302420 h 314326"/>
                <a:gd name="connsiteX6" fmla="*/ 220339 w 331464"/>
                <a:gd name="connsiteY6" fmla="*/ 168275 h 314326"/>
                <a:gd name="connsiteX7" fmla="*/ 312414 w 331464"/>
                <a:gd name="connsiteY7" fmla="*/ 168275 h 314326"/>
                <a:gd name="connsiteX8" fmla="*/ 312414 w 331464"/>
                <a:gd name="connsiteY8" fmla="*/ 258763 h 314326"/>
                <a:gd name="connsiteX9" fmla="*/ 220339 w 331464"/>
                <a:gd name="connsiteY9" fmla="*/ 258763 h 314326"/>
                <a:gd name="connsiteX10" fmla="*/ 128264 w 331464"/>
                <a:gd name="connsiteY10" fmla="*/ 168275 h 314326"/>
                <a:gd name="connsiteX11" fmla="*/ 201289 w 331464"/>
                <a:gd name="connsiteY11" fmla="*/ 168275 h 314326"/>
                <a:gd name="connsiteX12" fmla="*/ 201289 w 331464"/>
                <a:gd name="connsiteY12" fmla="*/ 258763 h 314326"/>
                <a:gd name="connsiteX13" fmla="*/ 128264 w 331464"/>
                <a:gd name="connsiteY13" fmla="*/ 258763 h 314326"/>
                <a:gd name="connsiteX14" fmla="*/ 17139 w 331464"/>
                <a:gd name="connsiteY14" fmla="*/ 168275 h 314326"/>
                <a:gd name="connsiteX15" fmla="*/ 110802 w 331464"/>
                <a:gd name="connsiteY15" fmla="*/ 168275 h 314326"/>
                <a:gd name="connsiteX16" fmla="*/ 110802 w 331464"/>
                <a:gd name="connsiteY16" fmla="*/ 258763 h 314326"/>
                <a:gd name="connsiteX17" fmla="*/ 17139 w 331464"/>
                <a:gd name="connsiteY17" fmla="*/ 258763 h 314326"/>
                <a:gd name="connsiteX18" fmla="*/ 28189 w 331464"/>
                <a:gd name="connsiteY18" fmla="*/ 93663 h 314326"/>
                <a:gd name="connsiteX19" fmla="*/ 302951 w 331464"/>
                <a:gd name="connsiteY19" fmla="*/ 93663 h 314326"/>
                <a:gd name="connsiteX20" fmla="*/ 328872 w 331464"/>
                <a:gd name="connsiteY20" fmla="*/ 132428 h 314326"/>
                <a:gd name="connsiteX21" fmla="*/ 331464 w 331464"/>
                <a:gd name="connsiteY21" fmla="*/ 138888 h 314326"/>
                <a:gd name="connsiteX22" fmla="*/ 322392 w 331464"/>
                <a:gd name="connsiteY22" fmla="*/ 149226 h 314326"/>
                <a:gd name="connsiteX23" fmla="*/ 7452 w 331464"/>
                <a:gd name="connsiteY23" fmla="*/ 149226 h 314326"/>
                <a:gd name="connsiteX24" fmla="*/ 972 w 331464"/>
                <a:gd name="connsiteY24" fmla="*/ 144057 h 314326"/>
                <a:gd name="connsiteX25" fmla="*/ 972 w 331464"/>
                <a:gd name="connsiteY25" fmla="*/ 132428 h 314326"/>
                <a:gd name="connsiteX26" fmla="*/ 28189 w 331464"/>
                <a:gd name="connsiteY26" fmla="*/ 93663 h 314326"/>
                <a:gd name="connsiteX27" fmla="*/ 47833 w 331464"/>
                <a:gd name="connsiteY27" fmla="*/ 0 h 314326"/>
                <a:gd name="connsiteX28" fmla="*/ 283308 w 331464"/>
                <a:gd name="connsiteY28" fmla="*/ 0 h 314326"/>
                <a:gd name="connsiteX29" fmla="*/ 294952 w 331464"/>
                <a:gd name="connsiteY29" fmla="*/ 11824 h 314326"/>
                <a:gd name="connsiteX30" fmla="*/ 294952 w 331464"/>
                <a:gd name="connsiteY30" fmla="*/ 76200 h 314326"/>
                <a:gd name="connsiteX31" fmla="*/ 36189 w 331464"/>
                <a:gd name="connsiteY31" fmla="*/ 76200 h 314326"/>
                <a:gd name="connsiteX32" fmla="*/ 36189 w 331464"/>
                <a:gd name="connsiteY32" fmla="*/ 11824 h 314326"/>
                <a:gd name="connsiteX33" fmla="*/ 47833 w 331464"/>
                <a:gd name="connsiteY33" fmla="*/ 0 h 3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464" h="314326">
                  <a:moveTo>
                    <a:pt x="17139" y="274638"/>
                  </a:moveTo>
                  <a:cubicBezTo>
                    <a:pt x="17139" y="274638"/>
                    <a:pt x="17139" y="274638"/>
                    <a:pt x="312414" y="274638"/>
                  </a:cubicBezTo>
                  <a:cubicBezTo>
                    <a:pt x="312414" y="274638"/>
                    <a:pt x="312414" y="274638"/>
                    <a:pt x="312414" y="302420"/>
                  </a:cubicBezTo>
                  <a:cubicBezTo>
                    <a:pt x="312414" y="309035"/>
                    <a:pt x="307234" y="314326"/>
                    <a:pt x="300758" y="314326"/>
                  </a:cubicBezTo>
                  <a:cubicBezTo>
                    <a:pt x="300758" y="314326"/>
                    <a:pt x="300758" y="314326"/>
                    <a:pt x="28795" y="314326"/>
                  </a:cubicBezTo>
                  <a:cubicBezTo>
                    <a:pt x="22319" y="314326"/>
                    <a:pt x="17139" y="309035"/>
                    <a:pt x="17139" y="302420"/>
                  </a:cubicBezTo>
                  <a:close/>
                  <a:moveTo>
                    <a:pt x="220339" y="168275"/>
                  </a:moveTo>
                  <a:lnTo>
                    <a:pt x="312414" y="168275"/>
                  </a:lnTo>
                  <a:lnTo>
                    <a:pt x="312414" y="258763"/>
                  </a:lnTo>
                  <a:lnTo>
                    <a:pt x="220339" y="258763"/>
                  </a:lnTo>
                  <a:close/>
                  <a:moveTo>
                    <a:pt x="128264" y="168275"/>
                  </a:moveTo>
                  <a:lnTo>
                    <a:pt x="201289" y="168275"/>
                  </a:lnTo>
                  <a:lnTo>
                    <a:pt x="201289" y="258763"/>
                  </a:lnTo>
                  <a:lnTo>
                    <a:pt x="128264" y="258763"/>
                  </a:lnTo>
                  <a:close/>
                  <a:moveTo>
                    <a:pt x="17139" y="168275"/>
                  </a:moveTo>
                  <a:lnTo>
                    <a:pt x="110802" y="168275"/>
                  </a:lnTo>
                  <a:lnTo>
                    <a:pt x="110802" y="258763"/>
                  </a:lnTo>
                  <a:lnTo>
                    <a:pt x="17139" y="258763"/>
                  </a:lnTo>
                  <a:close/>
                  <a:moveTo>
                    <a:pt x="28189" y="93663"/>
                  </a:moveTo>
                  <a:cubicBezTo>
                    <a:pt x="28189" y="93663"/>
                    <a:pt x="28189" y="93663"/>
                    <a:pt x="302951" y="93663"/>
                  </a:cubicBezTo>
                  <a:cubicBezTo>
                    <a:pt x="302951" y="93663"/>
                    <a:pt x="302951" y="93663"/>
                    <a:pt x="328872" y="132428"/>
                  </a:cubicBezTo>
                  <a:cubicBezTo>
                    <a:pt x="330168" y="133720"/>
                    <a:pt x="331464" y="136304"/>
                    <a:pt x="331464" y="138888"/>
                  </a:cubicBezTo>
                  <a:cubicBezTo>
                    <a:pt x="331464" y="144057"/>
                    <a:pt x="327576" y="147934"/>
                    <a:pt x="322392" y="149226"/>
                  </a:cubicBezTo>
                  <a:cubicBezTo>
                    <a:pt x="322392" y="149226"/>
                    <a:pt x="322392" y="149226"/>
                    <a:pt x="7452" y="149226"/>
                  </a:cubicBezTo>
                  <a:cubicBezTo>
                    <a:pt x="4860" y="147934"/>
                    <a:pt x="2268" y="146641"/>
                    <a:pt x="972" y="144057"/>
                  </a:cubicBezTo>
                  <a:cubicBezTo>
                    <a:pt x="-324" y="140181"/>
                    <a:pt x="-324" y="136304"/>
                    <a:pt x="972" y="132428"/>
                  </a:cubicBezTo>
                  <a:cubicBezTo>
                    <a:pt x="972" y="132428"/>
                    <a:pt x="972" y="132428"/>
                    <a:pt x="28189" y="93663"/>
                  </a:cubicBezTo>
                  <a:close/>
                  <a:moveTo>
                    <a:pt x="47833" y="0"/>
                  </a:moveTo>
                  <a:cubicBezTo>
                    <a:pt x="47833" y="0"/>
                    <a:pt x="47833" y="0"/>
                    <a:pt x="283308" y="0"/>
                  </a:cubicBezTo>
                  <a:cubicBezTo>
                    <a:pt x="289777" y="0"/>
                    <a:pt x="294952" y="5255"/>
                    <a:pt x="294952" y="11824"/>
                  </a:cubicBezTo>
                  <a:lnTo>
                    <a:pt x="294952" y="76200"/>
                  </a:lnTo>
                  <a:cubicBezTo>
                    <a:pt x="294952" y="76200"/>
                    <a:pt x="294952" y="76200"/>
                    <a:pt x="36189" y="76200"/>
                  </a:cubicBezTo>
                  <a:cubicBezTo>
                    <a:pt x="36189" y="76200"/>
                    <a:pt x="36189" y="76200"/>
                    <a:pt x="36189" y="11824"/>
                  </a:cubicBezTo>
                  <a:cubicBezTo>
                    <a:pt x="36189" y="5255"/>
                    <a:pt x="41364" y="0"/>
                    <a:pt x="478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52069" y="1626645"/>
            <a:ext cx="1620989" cy="2904523"/>
            <a:chOff x="5320235" y="1626645"/>
            <a:chExt cx="1620989" cy="2904523"/>
          </a:xfrm>
        </p:grpSpPr>
        <p:sp>
          <p:nvSpPr>
            <p:cNvPr id="17" name="矩形 16"/>
            <p:cNvSpPr/>
            <p:nvPr/>
          </p:nvSpPr>
          <p:spPr>
            <a:xfrm>
              <a:off x="5363972" y="2000712"/>
              <a:ext cx="1546534" cy="9540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矩形 17"/>
            <p:cNvSpPr/>
            <p:nvPr/>
          </p:nvSpPr>
          <p:spPr>
            <a:xfrm>
              <a:off x="5320235" y="3030436"/>
              <a:ext cx="1620989" cy="15007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en-US" altLang="zh-CN" sz="1100" noProof="1"/>
                <a:t>dynamically adjusts the SA evaluation indicators and weights by continuously collecting and analyzing user feedback and demand changes</a:t>
              </a:r>
              <a:endParaRPr lang="zh-CN" altLang="en-US" sz="1100" noProof="1"/>
            </a:p>
          </p:txBody>
        </p:sp>
        <p:sp>
          <p:nvSpPr>
            <p:cNvPr id="19" name="矩形 18"/>
            <p:cNvSpPr/>
            <p:nvPr/>
          </p:nvSpPr>
          <p:spPr>
            <a:xfrm>
              <a:off x="5363972" y="1626645"/>
              <a:ext cx="1537732" cy="305853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spc="-151" noProof="1"/>
                <a:t>6</a:t>
              </a:r>
              <a:endParaRPr lang="zh-CN" altLang="en-US" sz="2000" b="1" spc="-151" noProof="1"/>
            </a:p>
          </p:txBody>
        </p:sp>
        <p:sp>
          <p:nvSpPr>
            <p:cNvPr id="20" name="矩形 19"/>
            <p:cNvSpPr/>
            <p:nvPr/>
          </p:nvSpPr>
          <p:spPr>
            <a:xfrm>
              <a:off x="5404136" y="2598597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600" b="1" noProof="1">
                  <a:solidFill>
                    <a:schemeClr val="bg1"/>
                  </a:solidFill>
                </a:rPr>
                <a:t>A dynamic model</a:t>
              </a:r>
              <a:endParaRPr lang="zh-CN" alt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959280" y="2165259"/>
              <a:ext cx="342900" cy="325171"/>
            </a:xfrm>
            <a:custGeom>
              <a:avLst/>
              <a:gdLst>
                <a:gd name="connsiteX0" fmla="*/ 17139 w 331464"/>
                <a:gd name="connsiteY0" fmla="*/ 274638 h 314326"/>
                <a:gd name="connsiteX1" fmla="*/ 312414 w 331464"/>
                <a:gd name="connsiteY1" fmla="*/ 274638 h 314326"/>
                <a:gd name="connsiteX2" fmla="*/ 312414 w 331464"/>
                <a:gd name="connsiteY2" fmla="*/ 302420 h 314326"/>
                <a:gd name="connsiteX3" fmla="*/ 300758 w 331464"/>
                <a:gd name="connsiteY3" fmla="*/ 314326 h 314326"/>
                <a:gd name="connsiteX4" fmla="*/ 28795 w 331464"/>
                <a:gd name="connsiteY4" fmla="*/ 314326 h 314326"/>
                <a:gd name="connsiteX5" fmla="*/ 17139 w 331464"/>
                <a:gd name="connsiteY5" fmla="*/ 302420 h 314326"/>
                <a:gd name="connsiteX6" fmla="*/ 220339 w 331464"/>
                <a:gd name="connsiteY6" fmla="*/ 168275 h 314326"/>
                <a:gd name="connsiteX7" fmla="*/ 312414 w 331464"/>
                <a:gd name="connsiteY7" fmla="*/ 168275 h 314326"/>
                <a:gd name="connsiteX8" fmla="*/ 312414 w 331464"/>
                <a:gd name="connsiteY8" fmla="*/ 258763 h 314326"/>
                <a:gd name="connsiteX9" fmla="*/ 220339 w 331464"/>
                <a:gd name="connsiteY9" fmla="*/ 258763 h 314326"/>
                <a:gd name="connsiteX10" fmla="*/ 128264 w 331464"/>
                <a:gd name="connsiteY10" fmla="*/ 168275 h 314326"/>
                <a:gd name="connsiteX11" fmla="*/ 201289 w 331464"/>
                <a:gd name="connsiteY11" fmla="*/ 168275 h 314326"/>
                <a:gd name="connsiteX12" fmla="*/ 201289 w 331464"/>
                <a:gd name="connsiteY12" fmla="*/ 258763 h 314326"/>
                <a:gd name="connsiteX13" fmla="*/ 128264 w 331464"/>
                <a:gd name="connsiteY13" fmla="*/ 258763 h 314326"/>
                <a:gd name="connsiteX14" fmla="*/ 17139 w 331464"/>
                <a:gd name="connsiteY14" fmla="*/ 168275 h 314326"/>
                <a:gd name="connsiteX15" fmla="*/ 110802 w 331464"/>
                <a:gd name="connsiteY15" fmla="*/ 168275 h 314326"/>
                <a:gd name="connsiteX16" fmla="*/ 110802 w 331464"/>
                <a:gd name="connsiteY16" fmla="*/ 258763 h 314326"/>
                <a:gd name="connsiteX17" fmla="*/ 17139 w 331464"/>
                <a:gd name="connsiteY17" fmla="*/ 258763 h 314326"/>
                <a:gd name="connsiteX18" fmla="*/ 28189 w 331464"/>
                <a:gd name="connsiteY18" fmla="*/ 93663 h 314326"/>
                <a:gd name="connsiteX19" fmla="*/ 302951 w 331464"/>
                <a:gd name="connsiteY19" fmla="*/ 93663 h 314326"/>
                <a:gd name="connsiteX20" fmla="*/ 328872 w 331464"/>
                <a:gd name="connsiteY20" fmla="*/ 132428 h 314326"/>
                <a:gd name="connsiteX21" fmla="*/ 331464 w 331464"/>
                <a:gd name="connsiteY21" fmla="*/ 138888 h 314326"/>
                <a:gd name="connsiteX22" fmla="*/ 322392 w 331464"/>
                <a:gd name="connsiteY22" fmla="*/ 149226 h 314326"/>
                <a:gd name="connsiteX23" fmla="*/ 7452 w 331464"/>
                <a:gd name="connsiteY23" fmla="*/ 149226 h 314326"/>
                <a:gd name="connsiteX24" fmla="*/ 972 w 331464"/>
                <a:gd name="connsiteY24" fmla="*/ 144057 h 314326"/>
                <a:gd name="connsiteX25" fmla="*/ 972 w 331464"/>
                <a:gd name="connsiteY25" fmla="*/ 132428 h 314326"/>
                <a:gd name="connsiteX26" fmla="*/ 28189 w 331464"/>
                <a:gd name="connsiteY26" fmla="*/ 93663 h 314326"/>
                <a:gd name="connsiteX27" fmla="*/ 47833 w 331464"/>
                <a:gd name="connsiteY27" fmla="*/ 0 h 314326"/>
                <a:gd name="connsiteX28" fmla="*/ 283308 w 331464"/>
                <a:gd name="connsiteY28" fmla="*/ 0 h 314326"/>
                <a:gd name="connsiteX29" fmla="*/ 294952 w 331464"/>
                <a:gd name="connsiteY29" fmla="*/ 11824 h 314326"/>
                <a:gd name="connsiteX30" fmla="*/ 294952 w 331464"/>
                <a:gd name="connsiteY30" fmla="*/ 76200 h 314326"/>
                <a:gd name="connsiteX31" fmla="*/ 36189 w 331464"/>
                <a:gd name="connsiteY31" fmla="*/ 76200 h 314326"/>
                <a:gd name="connsiteX32" fmla="*/ 36189 w 331464"/>
                <a:gd name="connsiteY32" fmla="*/ 11824 h 314326"/>
                <a:gd name="connsiteX33" fmla="*/ 47833 w 331464"/>
                <a:gd name="connsiteY33" fmla="*/ 0 h 3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464" h="314326">
                  <a:moveTo>
                    <a:pt x="17139" y="274638"/>
                  </a:moveTo>
                  <a:cubicBezTo>
                    <a:pt x="17139" y="274638"/>
                    <a:pt x="17139" y="274638"/>
                    <a:pt x="312414" y="274638"/>
                  </a:cubicBezTo>
                  <a:cubicBezTo>
                    <a:pt x="312414" y="274638"/>
                    <a:pt x="312414" y="274638"/>
                    <a:pt x="312414" y="302420"/>
                  </a:cubicBezTo>
                  <a:cubicBezTo>
                    <a:pt x="312414" y="309035"/>
                    <a:pt x="307234" y="314326"/>
                    <a:pt x="300758" y="314326"/>
                  </a:cubicBezTo>
                  <a:cubicBezTo>
                    <a:pt x="300758" y="314326"/>
                    <a:pt x="300758" y="314326"/>
                    <a:pt x="28795" y="314326"/>
                  </a:cubicBezTo>
                  <a:cubicBezTo>
                    <a:pt x="22319" y="314326"/>
                    <a:pt x="17139" y="309035"/>
                    <a:pt x="17139" y="302420"/>
                  </a:cubicBezTo>
                  <a:close/>
                  <a:moveTo>
                    <a:pt x="220339" y="168275"/>
                  </a:moveTo>
                  <a:lnTo>
                    <a:pt x="312414" y="168275"/>
                  </a:lnTo>
                  <a:lnTo>
                    <a:pt x="312414" y="258763"/>
                  </a:lnTo>
                  <a:lnTo>
                    <a:pt x="220339" y="258763"/>
                  </a:lnTo>
                  <a:close/>
                  <a:moveTo>
                    <a:pt x="128264" y="168275"/>
                  </a:moveTo>
                  <a:lnTo>
                    <a:pt x="201289" y="168275"/>
                  </a:lnTo>
                  <a:lnTo>
                    <a:pt x="201289" y="258763"/>
                  </a:lnTo>
                  <a:lnTo>
                    <a:pt x="128264" y="258763"/>
                  </a:lnTo>
                  <a:close/>
                  <a:moveTo>
                    <a:pt x="17139" y="168275"/>
                  </a:moveTo>
                  <a:lnTo>
                    <a:pt x="110802" y="168275"/>
                  </a:lnTo>
                  <a:lnTo>
                    <a:pt x="110802" y="258763"/>
                  </a:lnTo>
                  <a:lnTo>
                    <a:pt x="17139" y="258763"/>
                  </a:lnTo>
                  <a:close/>
                  <a:moveTo>
                    <a:pt x="28189" y="93663"/>
                  </a:moveTo>
                  <a:cubicBezTo>
                    <a:pt x="28189" y="93663"/>
                    <a:pt x="28189" y="93663"/>
                    <a:pt x="302951" y="93663"/>
                  </a:cubicBezTo>
                  <a:cubicBezTo>
                    <a:pt x="302951" y="93663"/>
                    <a:pt x="302951" y="93663"/>
                    <a:pt x="328872" y="132428"/>
                  </a:cubicBezTo>
                  <a:cubicBezTo>
                    <a:pt x="330168" y="133720"/>
                    <a:pt x="331464" y="136304"/>
                    <a:pt x="331464" y="138888"/>
                  </a:cubicBezTo>
                  <a:cubicBezTo>
                    <a:pt x="331464" y="144057"/>
                    <a:pt x="327576" y="147934"/>
                    <a:pt x="322392" y="149226"/>
                  </a:cubicBezTo>
                  <a:cubicBezTo>
                    <a:pt x="322392" y="149226"/>
                    <a:pt x="322392" y="149226"/>
                    <a:pt x="7452" y="149226"/>
                  </a:cubicBezTo>
                  <a:cubicBezTo>
                    <a:pt x="4860" y="147934"/>
                    <a:pt x="2268" y="146641"/>
                    <a:pt x="972" y="144057"/>
                  </a:cubicBezTo>
                  <a:cubicBezTo>
                    <a:pt x="-324" y="140181"/>
                    <a:pt x="-324" y="136304"/>
                    <a:pt x="972" y="132428"/>
                  </a:cubicBezTo>
                  <a:cubicBezTo>
                    <a:pt x="972" y="132428"/>
                    <a:pt x="972" y="132428"/>
                    <a:pt x="28189" y="93663"/>
                  </a:cubicBezTo>
                  <a:close/>
                  <a:moveTo>
                    <a:pt x="47833" y="0"/>
                  </a:moveTo>
                  <a:cubicBezTo>
                    <a:pt x="47833" y="0"/>
                    <a:pt x="47833" y="0"/>
                    <a:pt x="283308" y="0"/>
                  </a:cubicBezTo>
                  <a:cubicBezTo>
                    <a:pt x="289777" y="0"/>
                    <a:pt x="294952" y="5255"/>
                    <a:pt x="294952" y="11824"/>
                  </a:cubicBezTo>
                  <a:lnTo>
                    <a:pt x="294952" y="76200"/>
                  </a:lnTo>
                  <a:cubicBezTo>
                    <a:pt x="294952" y="76200"/>
                    <a:pt x="294952" y="76200"/>
                    <a:pt x="36189" y="76200"/>
                  </a:cubicBezTo>
                  <a:cubicBezTo>
                    <a:pt x="36189" y="76200"/>
                    <a:pt x="36189" y="76200"/>
                    <a:pt x="36189" y="11824"/>
                  </a:cubicBezTo>
                  <a:cubicBezTo>
                    <a:pt x="36189" y="5255"/>
                    <a:pt x="41364" y="0"/>
                    <a:pt x="478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41054" y="1626645"/>
            <a:ext cx="1620989" cy="2701390"/>
            <a:chOff x="7009220" y="1626645"/>
            <a:chExt cx="1620989" cy="2701390"/>
          </a:xfrm>
        </p:grpSpPr>
        <p:sp>
          <p:nvSpPr>
            <p:cNvPr id="21" name="矩形 20"/>
            <p:cNvSpPr/>
            <p:nvPr/>
          </p:nvSpPr>
          <p:spPr>
            <a:xfrm>
              <a:off x="7067885" y="2000712"/>
              <a:ext cx="1546534" cy="9540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矩形 21"/>
            <p:cNvSpPr/>
            <p:nvPr/>
          </p:nvSpPr>
          <p:spPr>
            <a:xfrm>
              <a:off x="7009220" y="3030436"/>
              <a:ext cx="1620989" cy="12975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  <a:defRPr/>
              </a:pPr>
              <a:r>
                <a:rPr lang="en-US" altLang="zh-CN" sz="1100" noProof="1"/>
                <a:t>Consider the various factors in the software architecture as nodes in the network, and the relationships between the factors as edges.</a:t>
              </a:r>
              <a:endParaRPr lang="zh-CN" altLang="en-US" sz="1100" noProof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7067885" y="1626645"/>
              <a:ext cx="1537732" cy="305853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b="1" spc="-151" noProof="1"/>
                <a:t>7</a:t>
              </a:r>
              <a:endParaRPr lang="zh-CN" altLang="en-US" sz="2000" b="1" spc="-151" noProof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7108050" y="2598597"/>
              <a:ext cx="1497568" cy="275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600" b="1" noProof="1">
                  <a:solidFill>
                    <a:schemeClr val="bg1"/>
                  </a:solidFill>
                </a:rPr>
                <a:t>Relationship network</a:t>
              </a:r>
              <a:endParaRPr lang="zh-CN" alt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7648265" y="2165259"/>
              <a:ext cx="342900" cy="325171"/>
            </a:xfrm>
            <a:custGeom>
              <a:avLst/>
              <a:gdLst>
                <a:gd name="connsiteX0" fmla="*/ 17139 w 331464"/>
                <a:gd name="connsiteY0" fmla="*/ 274638 h 314326"/>
                <a:gd name="connsiteX1" fmla="*/ 312414 w 331464"/>
                <a:gd name="connsiteY1" fmla="*/ 274638 h 314326"/>
                <a:gd name="connsiteX2" fmla="*/ 312414 w 331464"/>
                <a:gd name="connsiteY2" fmla="*/ 302420 h 314326"/>
                <a:gd name="connsiteX3" fmla="*/ 300758 w 331464"/>
                <a:gd name="connsiteY3" fmla="*/ 314326 h 314326"/>
                <a:gd name="connsiteX4" fmla="*/ 28795 w 331464"/>
                <a:gd name="connsiteY4" fmla="*/ 314326 h 314326"/>
                <a:gd name="connsiteX5" fmla="*/ 17139 w 331464"/>
                <a:gd name="connsiteY5" fmla="*/ 302420 h 314326"/>
                <a:gd name="connsiteX6" fmla="*/ 220339 w 331464"/>
                <a:gd name="connsiteY6" fmla="*/ 168275 h 314326"/>
                <a:gd name="connsiteX7" fmla="*/ 312414 w 331464"/>
                <a:gd name="connsiteY7" fmla="*/ 168275 h 314326"/>
                <a:gd name="connsiteX8" fmla="*/ 312414 w 331464"/>
                <a:gd name="connsiteY8" fmla="*/ 258763 h 314326"/>
                <a:gd name="connsiteX9" fmla="*/ 220339 w 331464"/>
                <a:gd name="connsiteY9" fmla="*/ 258763 h 314326"/>
                <a:gd name="connsiteX10" fmla="*/ 128264 w 331464"/>
                <a:gd name="connsiteY10" fmla="*/ 168275 h 314326"/>
                <a:gd name="connsiteX11" fmla="*/ 201289 w 331464"/>
                <a:gd name="connsiteY11" fmla="*/ 168275 h 314326"/>
                <a:gd name="connsiteX12" fmla="*/ 201289 w 331464"/>
                <a:gd name="connsiteY12" fmla="*/ 258763 h 314326"/>
                <a:gd name="connsiteX13" fmla="*/ 128264 w 331464"/>
                <a:gd name="connsiteY13" fmla="*/ 258763 h 314326"/>
                <a:gd name="connsiteX14" fmla="*/ 17139 w 331464"/>
                <a:gd name="connsiteY14" fmla="*/ 168275 h 314326"/>
                <a:gd name="connsiteX15" fmla="*/ 110802 w 331464"/>
                <a:gd name="connsiteY15" fmla="*/ 168275 h 314326"/>
                <a:gd name="connsiteX16" fmla="*/ 110802 w 331464"/>
                <a:gd name="connsiteY16" fmla="*/ 258763 h 314326"/>
                <a:gd name="connsiteX17" fmla="*/ 17139 w 331464"/>
                <a:gd name="connsiteY17" fmla="*/ 258763 h 314326"/>
                <a:gd name="connsiteX18" fmla="*/ 28189 w 331464"/>
                <a:gd name="connsiteY18" fmla="*/ 93663 h 314326"/>
                <a:gd name="connsiteX19" fmla="*/ 302951 w 331464"/>
                <a:gd name="connsiteY19" fmla="*/ 93663 h 314326"/>
                <a:gd name="connsiteX20" fmla="*/ 328872 w 331464"/>
                <a:gd name="connsiteY20" fmla="*/ 132428 h 314326"/>
                <a:gd name="connsiteX21" fmla="*/ 331464 w 331464"/>
                <a:gd name="connsiteY21" fmla="*/ 138888 h 314326"/>
                <a:gd name="connsiteX22" fmla="*/ 322392 w 331464"/>
                <a:gd name="connsiteY22" fmla="*/ 149226 h 314326"/>
                <a:gd name="connsiteX23" fmla="*/ 7452 w 331464"/>
                <a:gd name="connsiteY23" fmla="*/ 149226 h 314326"/>
                <a:gd name="connsiteX24" fmla="*/ 972 w 331464"/>
                <a:gd name="connsiteY24" fmla="*/ 144057 h 314326"/>
                <a:gd name="connsiteX25" fmla="*/ 972 w 331464"/>
                <a:gd name="connsiteY25" fmla="*/ 132428 h 314326"/>
                <a:gd name="connsiteX26" fmla="*/ 28189 w 331464"/>
                <a:gd name="connsiteY26" fmla="*/ 93663 h 314326"/>
                <a:gd name="connsiteX27" fmla="*/ 47833 w 331464"/>
                <a:gd name="connsiteY27" fmla="*/ 0 h 314326"/>
                <a:gd name="connsiteX28" fmla="*/ 283308 w 331464"/>
                <a:gd name="connsiteY28" fmla="*/ 0 h 314326"/>
                <a:gd name="connsiteX29" fmla="*/ 294952 w 331464"/>
                <a:gd name="connsiteY29" fmla="*/ 11824 h 314326"/>
                <a:gd name="connsiteX30" fmla="*/ 294952 w 331464"/>
                <a:gd name="connsiteY30" fmla="*/ 76200 h 314326"/>
                <a:gd name="connsiteX31" fmla="*/ 36189 w 331464"/>
                <a:gd name="connsiteY31" fmla="*/ 76200 h 314326"/>
                <a:gd name="connsiteX32" fmla="*/ 36189 w 331464"/>
                <a:gd name="connsiteY32" fmla="*/ 11824 h 314326"/>
                <a:gd name="connsiteX33" fmla="*/ 47833 w 331464"/>
                <a:gd name="connsiteY33" fmla="*/ 0 h 3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464" h="314326">
                  <a:moveTo>
                    <a:pt x="17139" y="274638"/>
                  </a:moveTo>
                  <a:cubicBezTo>
                    <a:pt x="17139" y="274638"/>
                    <a:pt x="17139" y="274638"/>
                    <a:pt x="312414" y="274638"/>
                  </a:cubicBezTo>
                  <a:cubicBezTo>
                    <a:pt x="312414" y="274638"/>
                    <a:pt x="312414" y="274638"/>
                    <a:pt x="312414" y="302420"/>
                  </a:cubicBezTo>
                  <a:cubicBezTo>
                    <a:pt x="312414" y="309035"/>
                    <a:pt x="307234" y="314326"/>
                    <a:pt x="300758" y="314326"/>
                  </a:cubicBezTo>
                  <a:cubicBezTo>
                    <a:pt x="300758" y="314326"/>
                    <a:pt x="300758" y="314326"/>
                    <a:pt x="28795" y="314326"/>
                  </a:cubicBezTo>
                  <a:cubicBezTo>
                    <a:pt x="22319" y="314326"/>
                    <a:pt x="17139" y="309035"/>
                    <a:pt x="17139" y="302420"/>
                  </a:cubicBezTo>
                  <a:close/>
                  <a:moveTo>
                    <a:pt x="220339" y="168275"/>
                  </a:moveTo>
                  <a:lnTo>
                    <a:pt x="312414" y="168275"/>
                  </a:lnTo>
                  <a:lnTo>
                    <a:pt x="312414" y="258763"/>
                  </a:lnTo>
                  <a:lnTo>
                    <a:pt x="220339" y="258763"/>
                  </a:lnTo>
                  <a:close/>
                  <a:moveTo>
                    <a:pt x="128264" y="168275"/>
                  </a:moveTo>
                  <a:lnTo>
                    <a:pt x="201289" y="168275"/>
                  </a:lnTo>
                  <a:lnTo>
                    <a:pt x="201289" y="258763"/>
                  </a:lnTo>
                  <a:lnTo>
                    <a:pt x="128264" y="258763"/>
                  </a:lnTo>
                  <a:close/>
                  <a:moveTo>
                    <a:pt x="17139" y="168275"/>
                  </a:moveTo>
                  <a:lnTo>
                    <a:pt x="110802" y="168275"/>
                  </a:lnTo>
                  <a:lnTo>
                    <a:pt x="110802" y="258763"/>
                  </a:lnTo>
                  <a:lnTo>
                    <a:pt x="17139" y="258763"/>
                  </a:lnTo>
                  <a:close/>
                  <a:moveTo>
                    <a:pt x="28189" y="93663"/>
                  </a:moveTo>
                  <a:cubicBezTo>
                    <a:pt x="28189" y="93663"/>
                    <a:pt x="28189" y="93663"/>
                    <a:pt x="302951" y="93663"/>
                  </a:cubicBezTo>
                  <a:cubicBezTo>
                    <a:pt x="302951" y="93663"/>
                    <a:pt x="302951" y="93663"/>
                    <a:pt x="328872" y="132428"/>
                  </a:cubicBezTo>
                  <a:cubicBezTo>
                    <a:pt x="330168" y="133720"/>
                    <a:pt x="331464" y="136304"/>
                    <a:pt x="331464" y="138888"/>
                  </a:cubicBezTo>
                  <a:cubicBezTo>
                    <a:pt x="331464" y="144057"/>
                    <a:pt x="327576" y="147934"/>
                    <a:pt x="322392" y="149226"/>
                  </a:cubicBezTo>
                  <a:cubicBezTo>
                    <a:pt x="322392" y="149226"/>
                    <a:pt x="322392" y="149226"/>
                    <a:pt x="7452" y="149226"/>
                  </a:cubicBezTo>
                  <a:cubicBezTo>
                    <a:pt x="4860" y="147934"/>
                    <a:pt x="2268" y="146641"/>
                    <a:pt x="972" y="144057"/>
                  </a:cubicBezTo>
                  <a:cubicBezTo>
                    <a:pt x="-324" y="140181"/>
                    <a:pt x="-324" y="136304"/>
                    <a:pt x="972" y="132428"/>
                  </a:cubicBezTo>
                  <a:cubicBezTo>
                    <a:pt x="972" y="132428"/>
                    <a:pt x="972" y="132428"/>
                    <a:pt x="28189" y="93663"/>
                  </a:cubicBezTo>
                  <a:close/>
                  <a:moveTo>
                    <a:pt x="47833" y="0"/>
                  </a:moveTo>
                  <a:cubicBezTo>
                    <a:pt x="47833" y="0"/>
                    <a:pt x="47833" y="0"/>
                    <a:pt x="283308" y="0"/>
                  </a:cubicBezTo>
                  <a:cubicBezTo>
                    <a:pt x="289777" y="0"/>
                    <a:pt x="294952" y="5255"/>
                    <a:pt x="294952" y="11824"/>
                  </a:cubicBezTo>
                  <a:lnTo>
                    <a:pt x="294952" y="76200"/>
                  </a:lnTo>
                  <a:cubicBezTo>
                    <a:pt x="294952" y="76200"/>
                    <a:pt x="294952" y="76200"/>
                    <a:pt x="36189" y="76200"/>
                  </a:cubicBezTo>
                  <a:cubicBezTo>
                    <a:pt x="36189" y="76200"/>
                    <a:pt x="36189" y="76200"/>
                    <a:pt x="36189" y="11824"/>
                  </a:cubicBezTo>
                  <a:cubicBezTo>
                    <a:pt x="36189" y="5255"/>
                    <a:pt x="41364" y="0"/>
                    <a:pt x="478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2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Improvements(II)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2571750"/>
            <a:ext cx="8640960" cy="230425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2139702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THANK YOU</a:t>
            </a:r>
            <a:endParaRPr kumimoji="1"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5976" y="1707382"/>
            <a:ext cx="4278331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 14 ON SOFTWARE ARCHITECTURE</a:t>
            </a:r>
            <a:endParaRPr kumimoji="1"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59832" y="1524663"/>
            <a:ext cx="1728192" cy="9030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2571750"/>
            <a:ext cx="8640960" cy="2304256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rrow: Pentagon 2"/>
          <p:cNvSpPr/>
          <p:nvPr/>
        </p:nvSpPr>
        <p:spPr bwMode="auto">
          <a:xfrm>
            <a:off x="1835696" y="1993589"/>
            <a:ext cx="1911170" cy="1154225"/>
          </a:xfrm>
          <a:prstGeom prst="homePlate">
            <a:avLst>
              <a:gd name="adj" fmla="val 0"/>
            </a:avLst>
          </a:prstGeom>
          <a:noFill/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algn="ctr"/>
            <a:r>
              <a:rPr lang="en-US" altLang="zh-CN" sz="3200" b="1" dirty="0"/>
              <a:t>CONTENT</a:t>
            </a:r>
          </a:p>
        </p:txBody>
      </p:sp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3924561" y="1661865"/>
            <a:ext cx="3322574" cy="468262"/>
            <a:chOff x="3683842" y="2297792"/>
            <a:chExt cx="3322574" cy="468262"/>
          </a:xfrm>
        </p:grpSpPr>
        <p:sp>
          <p:nvSpPr>
            <p:cNvPr id="13" name="Diamond 31"/>
            <p:cNvSpPr/>
            <p:nvPr>
              <p:custDataLst>
                <p:tags r:id="rId6"/>
              </p:custDataLst>
            </p:nvPr>
          </p:nvSpPr>
          <p:spPr>
            <a:xfrm>
              <a:off x="3683842" y="2297792"/>
              <a:ext cx="468262" cy="46826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TextBox 37"/>
            <p:cNvSpPr txBox="1"/>
            <p:nvPr>
              <p:custDataLst>
                <p:tags r:id="rId7"/>
              </p:custDataLst>
            </p:nvPr>
          </p:nvSpPr>
          <p:spPr>
            <a:xfrm>
              <a:off x="4034486" y="2320711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0000" lnSpcReduction="20000"/>
            </a:bodyPr>
            <a:lstStyle/>
            <a:p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IMPROVEMENT PLAN</a:t>
              </a:r>
            </a:p>
          </p:txBody>
        </p:sp>
      </p:grpSp>
      <p:grpSp>
        <p:nvGrpSpPr>
          <p:cNvPr id="30" name="组合 29"/>
          <p:cNvGrpSpPr/>
          <p:nvPr>
            <p:custDataLst>
              <p:tags r:id="rId3"/>
            </p:custDataLst>
          </p:nvPr>
        </p:nvGrpSpPr>
        <p:grpSpPr>
          <a:xfrm>
            <a:off x="3924563" y="1002933"/>
            <a:ext cx="3322572" cy="468262"/>
            <a:chOff x="3683844" y="1638860"/>
            <a:chExt cx="3322572" cy="468262"/>
          </a:xfrm>
        </p:grpSpPr>
        <p:sp>
          <p:nvSpPr>
            <p:cNvPr id="15" name="Diamond 33"/>
            <p:cNvSpPr/>
            <p:nvPr>
              <p:custDataLst>
                <p:tags r:id="rId4"/>
              </p:custDataLst>
            </p:nvPr>
          </p:nvSpPr>
          <p:spPr>
            <a:xfrm>
              <a:off x="3683844" y="1638860"/>
              <a:ext cx="468262" cy="46826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TextBox 35"/>
            <p:cNvSpPr txBox="1"/>
            <p:nvPr>
              <p:custDataLst>
                <p:tags r:id="rId5"/>
              </p:custDataLst>
            </p:nvPr>
          </p:nvSpPr>
          <p:spPr>
            <a:xfrm>
              <a:off x="4034486" y="1661779"/>
              <a:ext cx="2971930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0000" lnSpcReduction="20000"/>
            </a:bodyPr>
            <a:lstStyle/>
            <a:p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INDIVIDUAL PART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3059832" y="1668679"/>
            <a:ext cx="1728192" cy="9030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520" y="2571750"/>
            <a:ext cx="8640960" cy="2304256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48"/>
          <p:cNvSpPr txBox="1"/>
          <p:nvPr/>
        </p:nvSpPr>
        <p:spPr>
          <a:xfrm>
            <a:off x="4067944" y="1504272"/>
            <a:ext cx="2973707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avie" panose="04040805050809020602" pitchFamily="82" charset="0"/>
                <a:ea typeface="华康雅宋体W9(P)" panose="02020900000000000000" pitchFamily="18" charset="-122"/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INDIVIDUAL PART</a:t>
            </a:r>
          </a:p>
        </p:txBody>
      </p:sp>
      <p:sp>
        <p:nvSpPr>
          <p:cNvPr id="10" name="矩形 9"/>
          <p:cNvSpPr/>
          <p:nvPr/>
        </p:nvSpPr>
        <p:spPr>
          <a:xfrm>
            <a:off x="3045600" y="2100793"/>
            <a:ext cx="1465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70A03080606020203" pitchFamily="18" charset="0"/>
                <a:cs typeface="+mn-ea"/>
                <a:sym typeface="+mn-lt"/>
              </a:rPr>
              <a:t>01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latin typeface="Bodoni MT Black" panose="02070A03080606020203" pitchFamily="18" charset="0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059832" y="1524663"/>
            <a:ext cx="1728192" cy="9030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473710" y="1036955"/>
            <a:ext cx="2197735" cy="306895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sz="1100" b="1" dirty="0">
                <a:solidFill>
                  <a:schemeClr val="dk1">
                    <a:lumMod val="100000"/>
                  </a:schemeClr>
                </a:solidFill>
              </a:rPr>
              <a:t> 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The paper introduces the Actor-Driven Decomposition (ADD) methodology, refining DDD by incorporating user behavior data into the decomposition process. ADD enables the creation of actor-specific microservices, improving scalability and reducing overhead.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941185" y="1203325"/>
            <a:ext cx="1845945" cy="2299970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Incorporating machine learning for dynamic actor profiling </a:t>
            </a:r>
          </a:p>
          <a:p>
            <a:pPr>
              <a:lnSpc>
                <a:spcPct val="120000"/>
              </a:lnSpc>
            </a:pPr>
            <a:endParaRPr sz="1200" b="1" dirty="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A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n adaptive decomposition layer</a:t>
            </a:r>
          </a:p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Event-driven patterns like Saga </a:t>
            </a:r>
            <a:endParaRPr sz="1200" dirty="0">
              <a:solidFill>
                <a:schemeClr val="dk1">
                  <a:lumMod val="10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5153025" cy="2770120"/>
            <a:chOff x="2428014" y="1380417"/>
            <a:chExt cx="5153025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5153025" cy="2687955"/>
              <a:chOff x="2428014" y="1462582"/>
              <a:chExt cx="5153025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2366010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 TIAN Xinzhu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27087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Paper: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Actor-Driven Decomposition of Microservices through Multi-level Scalability Assessment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605790" y="1639570"/>
            <a:ext cx="1977390" cy="2376170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A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ddresses the challenges in integrating machine learning (ML) models with web applications, focusing on Django REST Framework. It proposes a </a:t>
            </a: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 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Software Design Architecture (SDA)</a:t>
            </a: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 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 and</a:t>
            </a: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 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Deployment Workflow (SDW) to bridge theoretical ML concepts with practical applications. 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948170" y="1275715"/>
            <a:ext cx="1610360" cy="199072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A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dopting modular designs, implementing containerization tools like Docker, and using version control tools like MLflow to track and deploy models efficiently.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4506595" cy="2770120"/>
            <a:chOff x="2428014" y="1380417"/>
            <a:chExt cx="4506595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4500245" cy="2687955"/>
              <a:chOff x="2428014" y="1462582"/>
              <a:chExt cx="4500245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1713230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 CHEN Yuan 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37692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Paper: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 Software Architecture and Model Workflow. A Case of Django REST Framework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593090" y="1639570"/>
            <a:ext cx="1990090" cy="1958975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 It highlights how traditional tools overlook these dependencies, leading to inaccurate modularity assessments. The study proposed type inference techniques to address this gap, improving maintenance practices.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934835" y="1389380"/>
            <a:ext cx="1879600" cy="1746250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Extending the study to other dynamically typed languages like JavaScript </a:t>
            </a:r>
          </a:p>
          <a:p>
            <a:pPr>
              <a:lnSpc>
                <a:spcPct val="120000"/>
              </a:lnSpc>
            </a:pPr>
            <a:endParaRPr sz="1200" b="1" dirty="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Incorporating large language models (LLMs) for automated dependency annotation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4579620" cy="2770120"/>
            <a:chOff x="2428014" y="1380417"/>
            <a:chExt cx="4579620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4579620" cy="2687955"/>
              <a:chOff x="2428014" y="1462582"/>
              <a:chExt cx="4579620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1792605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 LI Xiao 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2461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Paper: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Exploring the Architectural Impact of Possible Dependencies in Python Software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684530" y="1395095"/>
            <a:ext cx="1898650" cy="2437765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I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ntroduces EsArCost, a method to estimate repair costs for software architecture erosion using slice technology. It identifies erosion points, analyzes their impact, and estimates costs based on repair complexity.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934835" y="1389380"/>
            <a:ext cx="1649730" cy="1655445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L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everaging machine learning to refine repair cost predictions by analyzing historical data and introducing adaptive mechanisms for more accurate estimations."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5900420" cy="2770120"/>
            <a:chOff x="2428014" y="1380417"/>
            <a:chExt cx="5900420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5900420" cy="2687955"/>
              <a:chOff x="2428014" y="1462582"/>
              <a:chExt cx="5900420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3113405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 LIU Yunjie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24992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Paper: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EsArCost: Estimating repair costs of software architecture erosion using slice technology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684530" y="1395095"/>
            <a:ext cx="1898650" cy="2437765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P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resents RA4SaS, an architecture designed for self-adaptive software. Features like persistent annotation modules and automated code generation improve efficiency and reduce errors. 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934835" y="1389380"/>
            <a:ext cx="1649730" cy="1655445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The architecture could expand its support for additional programming languages and databases</a:t>
            </a:r>
          </a:p>
          <a:p>
            <a:pPr>
              <a:lnSpc>
                <a:spcPct val="120000"/>
              </a:lnSpc>
            </a:pPr>
            <a:endParaRPr sz="1200" b="1" dirty="0">
              <a:solidFill>
                <a:schemeClr val="dk1">
                  <a:lumMod val="10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Optimizing automation processes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5900420" cy="2770120"/>
            <a:chOff x="2428014" y="1380417"/>
            <a:chExt cx="5900420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5900420" cy="2687955"/>
              <a:chOff x="2428014" y="1462582"/>
              <a:chExt cx="5900420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3113405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 CHEN Tian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24992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Paper: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Reference Architecture Based on Reflection for Self-Adaptive Software: A Second Release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67"/>
          <p:cNvSpPr txBox="1"/>
          <p:nvPr/>
        </p:nvSpPr>
        <p:spPr>
          <a:xfrm>
            <a:off x="693420" y="1639570"/>
            <a:ext cx="1889760" cy="1827530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E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xplores the use of knowledge graphs for improving software architecture design</a:t>
            </a: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.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By converting UML diagrams into RDF graphs, the methodology enhances traceability and reuse.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934835" y="1389380"/>
            <a:ext cx="1621155" cy="1186815"/>
          </a:xfrm>
          <a:prstGeom prst="rect">
            <a:avLst/>
          </a:prstGeom>
          <a:noFill/>
        </p:spPr>
        <p:txBody>
          <a:bodyPr wrap="square" lIns="0" tIns="0" rIns="0" bIns="0" anchor="ctr" anchorCtr="0"/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dk1">
                    <a:lumMod val="100000"/>
                  </a:schemeClr>
                </a:solidFill>
              </a:rPr>
              <a:t>D</a:t>
            </a:r>
            <a:r>
              <a:rPr sz="1200" b="1" dirty="0">
                <a:solidFill>
                  <a:schemeClr val="dk1">
                    <a:lumMod val="100000"/>
                  </a:schemeClr>
                </a:solidFill>
              </a:rPr>
              <a:t>eveloping automated tools to streamline this process, reducing errors and increasing efficiency.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428014" y="1380417"/>
            <a:ext cx="4588510" cy="2770120"/>
            <a:chOff x="2428014" y="1380417"/>
            <a:chExt cx="4588510" cy="2770120"/>
          </a:xfrm>
        </p:grpSpPr>
        <p:sp>
          <p:nvSpPr>
            <p:cNvPr id="9" name="文本框 55"/>
            <p:cNvSpPr txBox="1"/>
            <p:nvPr/>
          </p:nvSpPr>
          <p:spPr>
            <a:xfrm>
              <a:off x="5672229" y="1380417"/>
              <a:ext cx="1262380" cy="242570"/>
            </a:xfrm>
            <a:prstGeom prst="rect">
              <a:avLst/>
            </a:prstGeom>
            <a:noFill/>
          </p:spPr>
          <p:txBody>
            <a:bodyPr wrap="square"/>
            <a:lstStyle/>
            <a:p>
              <a:r>
                <a:rPr lang="en-US" altLang="de-DE" sz="1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Improvements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428014" y="1462582"/>
              <a:ext cx="4588510" cy="2687955"/>
              <a:chOff x="2428014" y="1462582"/>
              <a:chExt cx="4588510" cy="268795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180736" y="1574257"/>
                <a:ext cx="1824153" cy="1824153"/>
                <a:chOff x="14382607" y="3858443"/>
                <a:chExt cx="4864408" cy="4864408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4791898" y="4248047"/>
                  <a:ext cx="4144194" cy="4144194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382607" y="3858443"/>
                  <a:ext cx="4864408" cy="4864408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962521" y="2614803"/>
                <a:ext cx="1106364" cy="1106364"/>
                <a:chOff x="13800701" y="6633228"/>
                <a:chExt cx="2950304" cy="2950304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4047153" y="6850109"/>
                  <a:ext cx="2513488" cy="2513488"/>
                </a:xfrm>
                <a:prstGeom prst="ellipse">
                  <a:avLst/>
                </a:prstGeom>
                <a:solidFill>
                  <a:schemeClr val="accent3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3800701" y="6633228"/>
                  <a:ext cx="2950304" cy="2950304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3303051" y="1886192"/>
                <a:ext cx="1534102" cy="1534102"/>
                <a:chOff x="12042112" y="4690267"/>
                <a:chExt cx="4090937" cy="4090937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12384220" y="4995355"/>
                  <a:ext cx="3485242" cy="3485242"/>
                </a:xfrm>
                <a:prstGeom prst="ellipse">
                  <a:avLst/>
                </a:pr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  <a:effectLst>
                  <a:outerShdw blurRad="38100" dist="38100" algn="ctr" rotWithShape="0">
                    <a:srgbClr val="000000">
                      <a:alpha val="23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2042112" y="4690267"/>
                  <a:ext cx="4090937" cy="4090937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5178321" y="1480079"/>
                <a:ext cx="437672" cy="878860"/>
              </a:xfrm>
              <a:prstGeom prst="line">
                <a:avLst/>
              </a:prstGeom>
              <a:ln w="12700" cap="flat" cmpd="sng" algn="ctr">
                <a:solidFill>
                  <a:schemeClr val="accent2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5580017" y="1462582"/>
                <a:ext cx="71951" cy="7195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432259" y="1785704"/>
                <a:ext cx="553660" cy="72321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3390311" y="1733867"/>
                <a:ext cx="71951" cy="719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文本框 61"/>
              <p:cNvSpPr txBox="1"/>
              <p:nvPr/>
            </p:nvSpPr>
            <p:spPr>
              <a:xfrm>
                <a:off x="2428014" y="1639488"/>
                <a:ext cx="916917" cy="242374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pPr algn="r"/>
                <a:r>
                  <a:rPr lang="en-US" altLang="de-DE" sz="140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Summary</a:t>
                </a:r>
                <a:endParaRPr lang="en-US" altLang="de-DE" sz="120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4584392" y="3292500"/>
                <a:ext cx="553660" cy="723214"/>
              </a:xfrm>
              <a:prstGeom prst="line">
                <a:avLst/>
              </a:prstGeom>
              <a:ln w="12700" cap="flat" cmpd="sng" algn="ctr">
                <a:solidFill>
                  <a:schemeClr val="accent3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5106271" y="3979740"/>
                <a:ext cx="71951" cy="71951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文本框 66"/>
              <p:cNvSpPr txBox="1"/>
              <p:nvPr/>
            </p:nvSpPr>
            <p:spPr>
              <a:xfrm>
                <a:off x="5215029" y="3907967"/>
                <a:ext cx="1801495" cy="242570"/>
              </a:xfrm>
              <a:prstGeom prst="rect">
                <a:avLst/>
              </a:prstGeom>
              <a:noFill/>
            </p:spPr>
            <p:txBody>
              <a:bodyPr wrap="square"/>
              <a:lstStyle/>
              <a:p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uthor:</a:t>
                </a:r>
                <a:r>
                  <a:rPr 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de-DE" sz="1400">
                    <a:solidFill>
                      <a:schemeClr val="accent3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 CHEN Yanyu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68694" y="2228651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798637" y="2360618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274229" y="2949922"/>
                <a:ext cx="517346" cy="517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de-DE" sz="1600" b="1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</p:grpSp>
      </p:grpSp>
      <p:sp>
        <p:nvSpPr>
          <p:cNvPr id="31" name="Title 1"/>
          <p:cNvSpPr txBox="1"/>
          <p:nvPr/>
        </p:nvSpPr>
        <p:spPr>
          <a:xfrm>
            <a:off x="611505" y="175895"/>
            <a:ext cx="823658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The Paper: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Software Architectures and the Use of Knowledge Graphs to Support Their Design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COMMONDATA" val="eyJoZGlkIjoiOGIyNDg2MzhiYWFiZjI5MDNhODdiNTJhYWViY2M1O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2.6444881889764,&quot;left&quot;:308.97055118110234,&quot;top&quot;:55.08204724409448,&quot;width&quot;:443.05763779527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2.6444881889764,&quot;left&quot;:308.97055118110234,&quot;top&quot;:55.08204724409448,&quot;width&quot;:443.05763779527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2.6444881889764,&quot;left&quot;:308.97055118110234,&quot;top&quot;:55.08204724409448,&quot;width&quot;:443.05763779527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2.6444881889764,&quot;left&quot;:308.97055118110234,&quot;top&quot;:55.08204724409448,&quot;width&quot;:443.057637795275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2.6444881889764,&quot;left&quot;:308.97055118110234,&quot;top&quot;:55.08204724409448,&quot;width&quot;:443.057637795275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2.6444881889764,&quot;left&quot;:308.97055118110234,&quot;top&quot;:55.08204724409448,&quot;width&quot;:443.0576377952755}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AC3D1"/>
      </a:accent1>
      <a:accent2>
        <a:srgbClr val="A28185"/>
      </a:accent2>
      <a:accent3>
        <a:srgbClr val="9AC3D1"/>
      </a:accent3>
      <a:accent4>
        <a:srgbClr val="A28185"/>
      </a:accent4>
      <a:accent5>
        <a:srgbClr val="9AC3D1"/>
      </a:accent5>
      <a:accent6>
        <a:srgbClr val="A28185"/>
      </a:accent6>
      <a:hlink>
        <a:srgbClr val="F01306"/>
      </a:hlink>
      <a:folHlink>
        <a:srgbClr val="FF6F0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9AC3D1"/>
    </a:accent1>
    <a:accent2>
      <a:srgbClr val="A28185"/>
    </a:accent2>
    <a:accent3>
      <a:srgbClr val="9AC3D1"/>
    </a:accent3>
    <a:accent4>
      <a:srgbClr val="A28185"/>
    </a:accent4>
    <a:accent5>
      <a:srgbClr val="9AC3D1"/>
    </a:accent5>
    <a:accent6>
      <a:srgbClr val="A28185"/>
    </a:accent6>
    <a:hlink>
      <a:srgbClr val="F01306"/>
    </a:hlink>
    <a:folHlink>
      <a:srgbClr val="FF6F0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848</Words>
  <Application>Microsoft Office PowerPoint</Application>
  <PresentationFormat>全屏显示(16:9)</PresentationFormat>
  <Paragraphs>149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Arial</vt:lpstr>
      <vt:lpstr>Bodoni MT Black</vt:lpstr>
      <vt:lpstr>Calibri</vt:lpstr>
      <vt:lpstr>Impact</vt:lpstr>
      <vt:lpstr>Ravie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Le Chen</cp:lastModifiedBy>
  <cp:revision>261</cp:revision>
  <dcterms:created xsi:type="dcterms:W3CDTF">2015-12-11T17:46:00Z</dcterms:created>
  <dcterms:modified xsi:type="dcterms:W3CDTF">2024-11-24T18:31:23Z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61804F2F353B47FAB164073D0190272F_12</vt:lpwstr>
  </property>
  <property fmtid="{D5CDD505-2E9C-101B-9397-08002B2CF9AE}" pid="3" name="KSOProductBuildVer">
    <vt:lpwstr>2052-12.1.0.16250</vt:lpwstr>
  </property>
</Properties>
</file>