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86" r:id="rId3"/>
    <p:sldId id="291" r:id="rId4"/>
    <p:sldId id="288" r:id="rId5"/>
    <p:sldId id="281" r:id="rId6"/>
    <p:sldId id="293" r:id="rId7"/>
    <p:sldId id="285" r:id="rId8"/>
    <p:sldId id="297" r:id="rId9"/>
    <p:sldId id="294" r:id="rId10"/>
    <p:sldId id="296" r:id="rId11"/>
    <p:sldId id="29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7AD8"/>
    <a:srgbClr val="7C76FA"/>
    <a:srgbClr val="61D6FF"/>
    <a:srgbClr val="7FC3F2"/>
    <a:srgbClr val="71C2FF"/>
    <a:srgbClr val="25FF88"/>
    <a:srgbClr val="B4DE86"/>
    <a:srgbClr val="FFFF79"/>
    <a:srgbClr val="FFDB69"/>
    <a:srgbClr val="FF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주 이" userId="127c22c127daa135" providerId="LiveId" clId="{2BEE74E6-768B-4D05-BFCF-AB642D88BE56}"/>
    <pc:docChg chg="modSld">
      <pc:chgData name="승주 이" userId="127c22c127daa135" providerId="LiveId" clId="{2BEE74E6-768B-4D05-BFCF-AB642D88BE56}" dt="2025-09-16T07:49:08.150" v="0" actId="20577"/>
      <pc:docMkLst>
        <pc:docMk/>
      </pc:docMkLst>
      <pc:sldChg chg="modSp mod">
        <pc:chgData name="승주 이" userId="127c22c127daa135" providerId="LiveId" clId="{2BEE74E6-768B-4D05-BFCF-AB642D88BE56}" dt="2025-09-16T07:49:08.150" v="0" actId="20577"/>
        <pc:sldMkLst>
          <pc:docMk/>
          <pc:sldMk cId="280505433" sldId="294"/>
        </pc:sldMkLst>
        <pc:spChg chg="mod">
          <ac:chgData name="승주 이" userId="127c22c127daa135" providerId="LiveId" clId="{2BEE74E6-768B-4D05-BFCF-AB642D88BE56}" dt="2025-09-16T07:49:08.150" v="0" actId="20577"/>
          <ac:spMkLst>
            <pc:docMk/>
            <pc:sldMk cId="280505433" sldId="294"/>
            <ac:spMk id="3" creationId="{CAEB3281-AB8B-05D7-4B6B-70D6D1F08E3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8B367-D401-8914-23D0-9FC6C4457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1FAC86-F4B5-E0A6-308A-798830D0E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8B788-EACC-69AE-9870-783C616BF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7C1145-7E15-DA6E-1BF1-CBDE47CE7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230042-A52F-73F0-D652-44C36F85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31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0C250-F71D-8CF7-519D-4CE3FD4E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1B7C02-FE89-C24E-6C6C-296FB2D8D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6F9ED-6835-0F8C-099D-A2CBECFA9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26E01-A6D4-F786-3D0A-AF96FDDC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72B4D-F91D-6443-E262-D53FC157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60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2C7ADC-CDD7-0F30-7DF4-1B13BAFD8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FDBFC-B6B5-9C9B-E34E-31EE9C18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BDEE6-32D3-0FCD-B4BD-E2B7DE20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74DFF8-E14E-D917-E53B-6C66919C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4FB621-5013-7A34-94B5-DBB34F22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05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0CF96-6782-6A21-90FA-DF0930DB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389A5-E5AF-815C-DEFA-CD12DCC04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4E411-3BC7-9A69-F0C0-673437C2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E80E79-D032-9FDE-A1AB-9C64FB75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F850C0-E5E5-406B-3F8D-B1813F06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3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12223-ABEC-E15D-911B-FEDBDFD53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101ECE-923A-8009-0AB7-43226063C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93D2B-CA7A-D11C-C87C-BFC72D0B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95BB6C-04AB-3B9A-D331-9E3AB866E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08C59-3A5D-1478-2633-D10A487A1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3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06261-F231-468E-4413-973858BDD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6D2ADF-4C35-AF5D-3E63-E37EF259A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503FDF-903D-45B7-A7ED-3D93EF9E1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B5DA17-586E-B5D9-E223-1A5CFFB30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7BAC7B-DC8F-B219-BD2F-1C964C7DB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621636-F0AD-E623-9D57-44EFA985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91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19B88-8327-34A4-1265-199534E5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198DD6-BF4C-0F33-A841-96135B5B9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E19800-D1BC-570F-9519-46F5F7C12A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3B70D1-6858-E930-D972-23A02AC73E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86DDD2-321F-0DDB-B94B-94F977DE4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0740A0-9315-3FFA-E0DE-F6A7B7F9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BE259D-72FA-047B-350D-8EA7684A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478DE9-AA21-7994-DEDB-83ED8FB4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510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9D025-0896-FDEE-AC9C-7B03C0E2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6A8F7A-A15D-2F54-B0D9-6FB6AFA96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F5F69A-73A7-7A26-5247-F45AB891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07734C-54E3-759E-C38B-C98CD7EF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59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906D81-4A22-0CB9-237C-D993E753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A06DB3-5036-E812-239B-88A17BA6A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F014E4-B2DD-9687-6835-868A9053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5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FEC5A-2399-800E-96E5-4A36FED4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0F2E8-43A8-8851-F456-C526A8F81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940100-A0D1-B970-8AD7-53E49A69A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2A6866-8C61-1FC0-236B-B290FAFC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92F02-9652-411D-95D3-3310955A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1DC225-98F2-6282-57BD-198D720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8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1E7D88-A1F6-FC86-01ED-7FDF0913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7B33C0-C9A5-5D64-BB99-831A97BAD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9E4D9A-0853-851B-0861-58F76C9C4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645851-FB03-C9E8-5077-8CCD4C95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673F1-8EFA-B533-06F4-9D6E24DB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5EED2-8789-15E1-1588-117656C5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45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8370">
              <a:srgbClr val="7030A0"/>
            </a:gs>
            <a:gs pos="84000">
              <a:srgbClr val="0070C0"/>
            </a:gs>
            <a:gs pos="72000">
              <a:srgbClr val="00B0F0"/>
            </a:gs>
            <a:gs pos="58000">
              <a:srgbClr val="00B050"/>
            </a:gs>
            <a:gs pos="45000">
              <a:srgbClr val="92D050"/>
            </a:gs>
            <a:gs pos="30000">
              <a:srgbClr val="FFFF00"/>
            </a:gs>
            <a:gs pos="17000">
              <a:srgbClr val="FFC000"/>
            </a:gs>
            <a:gs pos="3000">
              <a:srgbClr val="FF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58812A-FA0D-DE62-A622-045BE6AC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ACA41D-2018-3799-3B84-2B0C07257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6A6F3E-CACF-FA51-CF90-632FA605A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09743-BF93-4B1E-A691-4CA8F0E9DFDF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46BDC6-8D51-7BBD-70AC-4F09537F81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22A4AD-D0F4-E1C7-8118-2067C6FA2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3289F-1E2B-4798-B4EF-CEB31F94A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04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8AE5C0A2-50ED-DD95-0B26-C0E6D714BA70}"/>
              </a:ext>
            </a:extLst>
          </p:cNvPr>
          <p:cNvSpPr/>
          <p:nvPr/>
        </p:nvSpPr>
        <p:spPr>
          <a:xfrm rot="341562">
            <a:off x="4750441" y="1430979"/>
            <a:ext cx="1453263" cy="1221384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0A9D45A1-77D3-FA1C-CD9C-BC5C0D73AF88}"/>
              </a:ext>
            </a:extLst>
          </p:cNvPr>
          <p:cNvSpPr/>
          <p:nvPr/>
        </p:nvSpPr>
        <p:spPr>
          <a:xfrm rot="341562">
            <a:off x="6623715" y="4848802"/>
            <a:ext cx="2260753" cy="2093686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별: 꼭짓점 5개 10">
            <a:extLst>
              <a:ext uri="{FF2B5EF4-FFF2-40B4-BE49-F238E27FC236}">
                <a16:creationId xmlns:a16="http://schemas.microsoft.com/office/drawing/2014/main" id="{BEDFB91F-76F2-2AA3-3CF3-59484082BFF1}"/>
              </a:ext>
            </a:extLst>
          </p:cNvPr>
          <p:cNvSpPr/>
          <p:nvPr/>
        </p:nvSpPr>
        <p:spPr>
          <a:xfrm>
            <a:off x="-487395" y="3429000"/>
            <a:ext cx="3019628" cy="2839605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8B0711-2DD5-45DB-98BC-3409ABBFF769}"/>
              </a:ext>
            </a:extLst>
          </p:cNvPr>
          <p:cNvSpPr txBox="1"/>
          <p:nvPr/>
        </p:nvSpPr>
        <p:spPr>
          <a:xfrm>
            <a:off x="8505062" y="2820809"/>
            <a:ext cx="31008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n w="19050">
                  <a:noFill/>
                </a:ln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발표자</a:t>
            </a:r>
            <a:r>
              <a:rPr lang="en-US" altLang="ko-KR" sz="2400" dirty="0">
                <a:ln w="19050">
                  <a:noFill/>
                </a:ln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: </a:t>
            </a:r>
            <a:r>
              <a:rPr lang="ko-KR" altLang="en-US" sz="2400" dirty="0">
                <a:ln w="19050">
                  <a:noFill/>
                </a:ln>
                <a:solidFill>
                  <a:schemeClr val="bg1"/>
                </a:solidFill>
                <a:latin typeface="카페24 써라운드" pitchFamily="2" charset="-127"/>
                <a:ea typeface="카페24 써라운드" pitchFamily="2" charset="-127"/>
                <a:cs typeface="카페24 써라운드" pitchFamily="2" charset="-127"/>
              </a:rPr>
              <a:t>이승주</a:t>
            </a:r>
          </a:p>
        </p:txBody>
      </p:sp>
      <p:pic>
        <p:nvPicPr>
          <p:cNvPr id="1026" name="Picture 2" descr="보노보노 – LINE 스티커 | LINE STORE">
            <a:extLst>
              <a:ext uri="{FF2B5EF4-FFF2-40B4-BE49-F238E27FC236}">
                <a16:creationId xmlns:a16="http://schemas.microsoft.com/office/drawing/2014/main" id="{4F60A3A5-2763-5D89-17EC-777F5D3C9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53" y="2108200"/>
            <a:ext cx="5148956" cy="514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8B09AC-4F46-D554-3551-1E22BDB8F091}"/>
              </a:ext>
            </a:extLst>
          </p:cNvPr>
          <p:cNvSpPr txBox="1"/>
          <p:nvPr/>
        </p:nvSpPr>
        <p:spPr>
          <a:xfrm>
            <a:off x="4718927" y="5613399"/>
            <a:ext cx="3202774" cy="373743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열허분</a:t>
            </a:r>
            <a:r>
              <a:rPr lang="ko-KR" altLang="en-US" sz="20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집중</a:t>
            </a:r>
            <a:r>
              <a:rPr lang="en-US" altLang="ko-KR" sz="20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!</a:t>
            </a:r>
            <a:r>
              <a:rPr lang="ko-KR" altLang="en-US" sz="20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집중</a:t>
            </a:r>
            <a:r>
              <a:rPr lang="en-US" altLang="ko-KR" sz="20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!</a:t>
            </a:r>
            <a:endParaRPr lang="ko-KR" altLang="en-US" sz="2000" dirty="0">
              <a:solidFill>
                <a:schemeClr val="tx1">
                  <a:alpha val="94000"/>
                </a:scheme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F3E51C0-8440-74E9-1776-66988B4460F3}"/>
              </a:ext>
            </a:extLst>
          </p:cNvPr>
          <p:cNvGrpSpPr/>
          <p:nvPr/>
        </p:nvGrpSpPr>
        <p:grpSpPr>
          <a:xfrm>
            <a:off x="5478303" y="1311818"/>
            <a:ext cx="6127644" cy="972958"/>
            <a:chOff x="5638800" y="4376057"/>
            <a:chExt cx="6127644" cy="9729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AD9E379-3313-1DC9-6B35-BAEC4B29EF30}"/>
                </a:ext>
              </a:extLst>
            </p:cNvPr>
            <p:cNvSpPr txBox="1"/>
            <p:nvPr/>
          </p:nvSpPr>
          <p:spPr>
            <a:xfrm>
              <a:off x="5638800" y="4376057"/>
              <a:ext cx="6127644" cy="947697"/>
            </a:xfrm>
            <a:prstGeom prst="rect">
              <a:avLst/>
            </a:prstGeom>
            <a:noFill/>
          </p:spPr>
          <p:txBody>
            <a:bodyPr wrap="square">
              <a:prstTxWarp prst="textDoubleWave1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err="1">
                  <a:ln w="107950">
                    <a:solidFill>
                      <a:schemeClr val="bg1"/>
                    </a:solidFill>
                  </a:ln>
                  <a:solidFill>
                    <a:schemeClr val="bg1">
                      <a:alpha val="94000"/>
                    </a:schemeClr>
                  </a:solidFill>
                  <a:ea typeface="카페24 써라운드 에어 " pitchFamily="2" charset="-127"/>
                </a:rPr>
                <a:t>경사하강법</a:t>
              </a:r>
              <a:r>
                <a:rPr lang="ko-KR" altLang="en-US" sz="2000" dirty="0">
                  <a:ln w="107950">
                    <a:solidFill>
                      <a:schemeClr val="bg1"/>
                    </a:solidFill>
                  </a:ln>
                  <a:solidFill>
                    <a:schemeClr val="bg1">
                      <a:alpha val="94000"/>
                    </a:schemeClr>
                  </a:solidFill>
                  <a:ea typeface="카페24 써라운드 에어 " pitchFamily="2" charset="-127"/>
                </a:rPr>
                <a:t> 설명</a:t>
              </a:r>
              <a:endParaRPr lang="ko-KR" altLang="en-US" sz="2000" dirty="0">
                <a:ln w="107950">
                  <a:solidFill>
                    <a:schemeClr val="bg1"/>
                  </a:solidFill>
                </a:ln>
                <a:solidFill>
                  <a:schemeClr val="bg1">
                    <a:alpha val="94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7EAA0E-D075-06D2-A5FA-C7C2D589EE27}"/>
                </a:ext>
              </a:extLst>
            </p:cNvPr>
            <p:cNvSpPr txBox="1"/>
            <p:nvPr/>
          </p:nvSpPr>
          <p:spPr>
            <a:xfrm>
              <a:off x="5638800" y="4401318"/>
              <a:ext cx="6127644" cy="947697"/>
            </a:xfrm>
            <a:prstGeom prst="rect">
              <a:avLst/>
            </a:prstGeom>
            <a:noFill/>
          </p:spPr>
          <p:txBody>
            <a:bodyPr wrap="square">
              <a:prstTxWarp prst="textDoubleWave1">
                <a:avLst/>
              </a:prstTxWarp>
              <a:spAutoFit/>
            </a:bodyPr>
            <a:lstStyle/>
            <a:p>
              <a:pPr algn="ctr"/>
              <a:r>
                <a:rPr lang="ko-KR" altLang="en-US" sz="2000" dirty="0" err="1">
                  <a:solidFill>
                    <a:schemeClr val="tx1">
                      <a:alpha val="94000"/>
                    </a:schemeClr>
                  </a:solidFill>
                </a:rPr>
                <a:t>경사하강법</a:t>
              </a:r>
              <a:r>
                <a:rPr lang="ko-KR" altLang="en-US" sz="2000" dirty="0">
                  <a:solidFill>
                    <a:schemeClr val="tx1">
                      <a:alpha val="94000"/>
                    </a:schemeClr>
                  </a:solidFill>
                </a:rPr>
                <a:t> 설명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0A13EC6-6AEF-5244-51B0-741616B8347B}"/>
              </a:ext>
            </a:extLst>
          </p:cNvPr>
          <p:cNvSpPr txBox="1"/>
          <p:nvPr/>
        </p:nvSpPr>
        <p:spPr>
          <a:xfrm>
            <a:off x="6456993" y="6061534"/>
            <a:ext cx="3202774" cy="373743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발표 시작합니다</a:t>
            </a:r>
            <a:r>
              <a:rPr lang="en-US" altLang="ko-KR" sz="20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~</a:t>
            </a:r>
            <a:endParaRPr lang="ko-KR" altLang="en-US" sz="2000" dirty="0">
              <a:solidFill>
                <a:schemeClr val="tx1">
                  <a:alpha val="94000"/>
                </a:schemeClr>
              </a:solidFill>
            </a:endParaRPr>
          </a:p>
        </p:txBody>
      </p:sp>
      <p:sp>
        <p:nvSpPr>
          <p:cNvPr id="13" name="별: 꼭짓점 5개 12">
            <a:extLst>
              <a:ext uri="{FF2B5EF4-FFF2-40B4-BE49-F238E27FC236}">
                <a16:creationId xmlns:a16="http://schemas.microsoft.com/office/drawing/2014/main" id="{3615DDAC-C375-CFC7-155B-C4D10773A2A0}"/>
              </a:ext>
            </a:extLst>
          </p:cNvPr>
          <p:cNvSpPr/>
          <p:nvPr/>
        </p:nvSpPr>
        <p:spPr>
          <a:xfrm rot="341562">
            <a:off x="8284552" y="4892341"/>
            <a:ext cx="762013" cy="699121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별: 꼭짓점 5개 13">
            <a:extLst>
              <a:ext uri="{FF2B5EF4-FFF2-40B4-BE49-F238E27FC236}">
                <a16:creationId xmlns:a16="http://schemas.microsoft.com/office/drawing/2014/main" id="{D9F7C467-413E-866A-734B-BE13D024673D}"/>
              </a:ext>
            </a:extLst>
          </p:cNvPr>
          <p:cNvSpPr/>
          <p:nvPr/>
        </p:nvSpPr>
        <p:spPr>
          <a:xfrm rot="341562">
            <a:off x="4787314" y="863588"/>
            <a:ext cx="762013" cy="699121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4853893F-F600-8DFC-6B06-B2F2E4D81644}"/>
              </a:ext>
            </a:extLst>
          </p:cNvPr>
          <p:cNvSpPr/>
          <p:nvPr/>
        </p:nvSpPr>
        <p:spPr>
          <a:xfrm rot="341562">
            <a:off x="6623715" y="4848801"/>
            <a:ext cx="2260753" cy="2093686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별: 꼭짓점 5개 16">
            <a:extLst>
              <a:ext uri="{FF2B5EF4-FFF2-40B4-BE49-F238E27FC236}">
                <a16:creationId xmlns:a16="http://schemas.microsoft.com/office/drawing/2014/main" id="{D5020DBE-F6EA-7A58-8197-F217C218C4DE}"/>
              </a:ext>
            </a:extLst>
          </p:cNvPr>
          <p:cNvSpPr/>
          <p:nvPr/>
        </p:nvSpPr>
        <p:spPr>
          <a:xfrm rot="341562">
            <a:off x="8284552" y="4892340"/>
            <a:ext cx="762013" cy="699121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94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726C8-14E1-F878-8341-3919EB97F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빨리빨리 보노보노">
            <a:extLst>
              <a:ext uri="{FF2B5EF4-FFF2-40B4-BE49-F238E27FC236}">
                <a16:creationId xmlns:a16="http://schemas.microsoft.com/office/drawing/2014/main" id="{EDC7B56A-1995-B0D5-CC45-BA1B9F7CC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43"/>
            <a:ext cx="2863851" cy="28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5AE745C-606E-9424-3D70-99CCA72EDEBA}"/>
              </a:ext>
            </a:extLst>
          </p:cNvPr>
          <p:cNvSpPr txBox="1"/>
          <p:nvPr/>
        </p:nvSpPr>
        <p:spPr>
          <a:xfrm>
            <a:off x="2450192" y="2050801"/>
            <a:ext cx="8445499" cy="762338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출처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29D1248-EC44-5DB4-FC29-00BC7FFE1B36}"/>
              </a:ext>
            </a:extLst>
          </p:cNvPr>
          <p:cNvSpPr/>
          <p:nvPr/>
        </p:nvSpPr>
        <p:spPr>
          <a:xfrm>
            <a:off x="636814" y="3168650"/>
            <a:ext cx="10918371" cy="2933700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https://www.yamyamcoding.com/6ef60001-b733-48bc-bec3-c4171e3b7982</a:t>
            </a:r>
          </a:p>
          <a:p>
            <a:pPr algn="ctr"/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https://www.yamyamcoding.com/1395eec8-125c-42a1-ae71-c3628af3177c</a:t>
            </a:r>
          </a:p>
          <a:p>
            <a:pPr algn="ctr"/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en-US" altLang="ko-KR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https://twojun-space.tistory.com/124</a:t>
            </a:r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52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빨리빨리 보노보노">
            <a:extLst>
              <a:ext uri="{FF2B5EF4-FFF2-40B4-BE49-F238E27FC236}">
                <a16:creationId xmlns:a16="http://schemas.microsoft.com/office/drawing/2014/main" id="{9B1AE00C-6811-7334-3DEA-457941DCC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74" y="3660774"/>
            <a:ext cx="2854325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CFEC1E-7FE5-177B-88C9-32BAEE596F15}"/>
              </a:ext>
            </a:extLst>
          </p:cNvPr>
          <p:cNvSpPr txBox="1"/>
          <p:nvPr/>
        </p:nvSpPr>
        <p:spPr>
          <a:xfrm>
            <a:off x="635000" y="1508126"/>
            <a:ext cx="11404599" cy="1057274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20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이상으로 발표를 마치겠습니다 감사합니다</a:t>
            </a:r>
            <a:r>
              <a:rPr lang="en-US" altLang="ko-KR" sz="20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~</a:t>
            </a:r>
            <a:endParaRPr lang="ko-KR" altLang="en-US" sz="2000" dirty="0">
              <a:solidFill>
                <a:schemeClr val="tx1">
                  <a:alpha val="94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791BDF-A0F8-4106-2F48-A5B4DB22AD91}"/>
              </a:ext>
            </a:extLst>
          </p:cNvPr>
          <p:cNvSpPr txBox="1"/>
          <p:nvPr/>
        </p:nvSpPr>
        <p:spPr>
          <a:xfrm>
            <a:off x="2914650" y="2676526"/>
            <a:ext cx="6362700" cy="533400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2000" dirty="0" err="1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들어주셔서</a:t>
            </a:r>
            <a:r>
              <a:rPr lang="ko-KR" altLang="en-US" sz="20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r>
              <a:rPr lang="ko-KR" altLang="en-US" sz="2000" dirty="0" err="1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감사해요잉</a:t>
            </a:r>
            <a:r>
              <a:rPr lang="ko-KR" altLang="en-US" sz="20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다들 </a:t>
            </a:r>
            <a:r>
              <a:rPr lang="ko-KR" altLang="en-US" sz="2000" dirty="0" err="1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수고했슴돠</a:t>
            </a:r>
            <a:endParaRPr lang="ko-KR" altLang="en-US" sz="2000" dirty="0">
              <a:solidFill>
                <a:schemeClr val="tx1">
                  <a:alpha val="94000"/>
                </a:schemeClr>
              </a:solidFill>
            </a:endParaRPr>
          </a:p>
        </p:txBody>
      </p:sp>
      <p:sp>
        <p:nvSpPr>
          <p:cNvPr id="4" name="별: 꼭짓점 5개 3">
            <a:extLst>
              <a:ext uri="{FF2B5EF4-FFF2-40B4-BE49-F238E27FC236}">
                <a16:creationId xmlns:a16="http://schemas.microsoft.com/office/drawing/2014/main" id="{81FBF8E3-CDBD-8F23-FD72-EB78AFACC749}"/>
              </a:ext>
            </a:extLst>
          </p:cNvPr>
          <p:cNvSpPr/>
          <p:nvPr/>
        </p:nvSpPr>
        <p:spPr>
          <a:xfrm rot="341562">
            <a:off x="946814" y="1724600"/>
            <a:ext cx="2260753" cy="2093686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별: 꼭짓점 5개 4">
            <a:extLst>
              <a:ext uri="{FF2B5EF4-FFF2-40B4-BE49-F238E27FC236}">
                <a16:creationId xmlns:a16="http://schemas.microsoft.com/office/drawing/2014/main" id="{CF4EF321-7D75-A7F7-B9E7-8232F5EB8969}"/>
              </a:ext>
            </a:extLst>
          </p:cNvPr>
          <p:cNvSpPr/>
          <p:nvPr/>
        </p:nvSpPr>
        <p:spPr>
          <a:xfrm rot="341562">
            <a:off x="467542" y="5124006"/>
            <a:ext cx="762013" cy="699121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별: 꼭짓점 5개 5">
            <a:extLst>
              <a:ext uri="{FF2B5EF4-FFF2-40B4-BE49-F238E27FC236}">
                <a16:creationId xmlns:a16="http://schemas.microsoft.com/office/drawing/2014/main" id="{C00C9529-4716-D8A9-FA4E-D4FA02B25196}"/>
              </a:ext>
            </a:extLst>
          </p:cNvPr>
          <p:cNvSpPr/>
          <p:nvPr/>
        </p:nvSpPr>
        <p:spPr>
          <a:xfrm rot="20618256">
            <a:off x="8884314" y="339047"/>
            <a:ext cx="2260753" cy="2093686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8326DB4B-2660-45FE-FFF1-228C444EA94E}"/>
              </a:ext>
            </a:extLst>
          </p:cNvPr>
          <p:cNvSpPr/>
          <p:nvPr/>
        </p:nvSpPr>
        <p:spPr>
          <a:xfrm rot="20618256">
            <a:off x="8860140" y="4425267"/>
            <a:ext cx="2260753" cy="2093686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529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CF4A03-E49E-827E-1A00-26208ADCF4D0}"/>
              </a:ext>
            </a:extLst>
          </p:cNvPr>
          <p:cNvSpPr/>
          <p:nvPr/>
        </p:nvSpPr>
        <p:spPr>
          <a:xfrm>
            <a:off x="1784629" y="2115963"/>
            <a:ext cx="4311371" cy="1865928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벡터</a:t>
            </a:r>
            <a:r>
              <a:rPr lang="en-US" altLang="ko-KR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행렬 연</a:t>
            </a:r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산</a:t>
            </a:r>
            <a:r>
              <a:rPr lang="en-US" altLang="ko-KR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미분</a:t>
            </a:r>
            <a:r>
              <a:rPr lang="en-US" altLang="ko-KR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확률적 해</a:t>
            </a:r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C888A-4FC9-536C-5563-555AA680AA2A}"/>
              </a:ext>
            </a:extLst>
          </p:cNvPr>
          <p:cNvSpPr txBox="1"/>
          <p:nvPr/>
        </p:nvSpPr>
        <p:spPr>
          <a:xfrm>
            <a:off x="3014131" y="1308100"/>
            <a:ext cx="19485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닉스곤체 B 2.0" panose="020B0600000101010101" pitchFamily="34" charset="-127"/>
                <a:ea typeface="닉스곤체 B 2.0" panose="020B0600000101010101" pitchFamily="34" charset="-127"/>
                <a:cs typeface="카페24 써라운드 에어 " pitchFamily="2" charset="-127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닉스곤체 B 2.0" panose="020B0600000101010101" pitchFamily="34" charset="-127"/>
              <a:ea typeface="닉스곤체 B 2.0" panose="020B0600000101010101" pitchFamily="34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7F38AA-1970-7120-8AD8-CF4913551EBF}"/>
              </a:ext>
            </a:extLst>
          </p:cNvPr>
          <p:cNvSpPr/>
          <p:nvPr/>
        </p:nvSpPr>
        <p:spPr>
          <a:xfrm>
            <a:off x="6367515" y="2115963"/>
            <a:ext cx="4311371" cy="1865928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손실 함</a:t>
            </a:r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37C088-FE58-BA49-8028-C192456B3255}"/>
              </a:ext>
            </a:extLst>
          </p:cNvPr>
          <p:cNvSpPr txBox="1"/>
          <p:nvPr/>
        </p:nvSpPr>
        <p:spPr>
          <a:xfrm>
            <a:off x="7597017" y="1308100"/>
            <a:ext cx="19485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닉스곤체 B 2.0" panose="020B0600000101010101" pitchFamily="34" charset="-127"/>
                <a:ea typeface="닉스곤체 B 2.0" panose="020B0600000101010101" pitchFamily="34" charset="-127"/>
                <a:cs typeface="카페24 써라운드 에어 " pitchFamily="2" charset="-127"/>
              </a:rPr>
              <a:t>02</a:t>
            </a:r>
            <a:endParaRPr lang="ko-KR" altLang="en-US" sz="8000" dirty="0">
              <a:solidFill>
                <a:schemeClr val="bg1"/>
              </a:solidFill>
              <a:latin typeface="닉스곤체 B 2.0" panose="020B0600000101010101" pitchFamily="34" charset="-127"/>
              <a:ea typeface="닉스곤체 B 2.0" panose="020B0600000101010101" pitchFamily="34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8FDE1EE-5796-26FB-D64A-D352C4050C62}"/>
              </a:ext>
            </a:extLst>
          </p:cNvPr>
          <p:cNvSpPr/>
          <p:nvPr/>
        </p:nvSpPr>
        <p:spPr>
          <a:xfrm>
            <a:off x="1784629" y="4789754"/>
            <a:ext cx="4311371" cy="1865928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경사하</a:t>
            </a:r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강법</a:t>
            </a:r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E00541-2187-30A8-9FAF-489E19D8C6E4}"/>
              </a:ext>
            </a:extLst>
          </p:cNvPr>
          <p:cNvSpPr txBox="1"/>
          <p:nvPr/>
        </p:nvSpPr>
        <p:spPr>
          <a:xfrm>
            <a:off x="3014131" y="3981891"/>
            <a:ext cx="19485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닉스곤체 B 2.0" panose="020B0600000101010101" pitchFamily="34" charset="-127"/>
                <a:ea typeface="닉스곤체 B 2.0" panose="020B0600000101010101" pitchFamily="34" charset="-127"/>
                <a:cs typeface="카페24 써라운드 에어 " pitchFamily="2" charset="-127"/>
              </a:rPr>
              <a:t>03</a:t>
            </a:r>
            <a:endParaRPr lang="ko-KR" altLang="en-US" sz="8000" dirty="0">
              <a:solidFill>
                <a:schemeClr val="bg1"/>
              </a:solidFill>
              <a:latin typeface="닉스곤체 B 2.0" panose="020B0600000101010101" pitchFamily="34" charset="-127"/>
              <a:ea typeface="닉스곤체 B 2.0" panose="020B0600000101010101" pitchFamily="34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9917563-AED4-E609-D038-DD1F34F2CDD1}"/>
              </a:ext>
            </a:extLst>
          </p:cNvPr>
          <p:cNvSpPr/>
          <p:nvPr/>
        </p:nvSpPr>
        <p:spPr>
          <a:xfrm>
            <a:off x="6367515" y="4789754"/>
            <a:ext cx="4311371" cy="1865928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경사하강</a:t>
            </a:r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법 시각화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19C673-213E-3F3D-C91D-FE305D0323FB}"/>
              </a:ext>
            </a:extLst>
          </p:cNvPr>
          <p:cNvSpPr txBox="1"/>
          <p:nvPr/>
        </p:nvSpPr>
        <p:spPr>
          <a:xfrm>
            <a:off x="7597017" y="3981891"/>
            <a:ext cx="19485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solidFill>
                  <a:schemeClr val="bg1"/>
                </a:solidFill>
                <a:latin typeface="닉스곤체 B 2.0" panose="020B0600000101010101" pitchFamily="34" charset="-127"/>
                <a:ea typeface="닉스곤체 B 2.0" panose="020B0600000101010101" pitchFamily="34" charset="-127"/>
                <a:cs typeface="카페24 써라운드 에어 " pitchFamily="2" charset="-127"/>
              </a:rPr>
              <a:t>04</a:t>
            </a:r>
            <a:endParaRPr lang="ko-KR" altLang="en-US" sz="8000" dirty="0">
              <a:solidFill>
                <a:schemeClr val="bg1"/>
              </a:solidFill>
              <a:latin typeface="닉스곤체 B 2.0" panose="020B0600000101010101" pitchFamily="34" charset="-127"/>
              <a:ea typeface="닉스곤체 B 2.0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B9B98-F556-8247-8FB6-136BA23FF5EE}"/>
              </a:ext>
            </a:extLst>
          </p:cNvPr>
          <p:cNvSpPr txBox="1"/>
          <p:nvPr/>
        </p:nvSpPr>
        <p:spPr>
          <a:xfrm>
            <a:off x="2002950" y="599015"/>
            <a:ext cx="8523536" cy="665541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발표 순서입니다</a:t>
            </a:r>
            <a:r>
              <a:rPr lang="en-US" altLang="ko-KR" sz="28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~</a:t>
            </a:r>
            <a:endParaRPr lang="ko-KR" altLang="en-US" sz="2800" dirty="0">
              <a:solidFill>
                <a:schemeClr val="tx1">
                  <a:alpha val="94000"/>
                </a:schemeClr>
              </a:solidFill>
            </a:endParaRPr>
          </a:p>
        </p:txBody>
      </p:sp>
      <p:pic>
        <p:nvPicPr>
          <p:cNvPr id="1026" name="Picture 2" descr="귀찮아 보노보노">
            <a:extLst>
              <a:ext uri="{FF2B5EF4-FFF2-40B4-BE49-F238E27FC236}">
                <a16:creationId xmlns:a16="http://schemas.microsoft.com/office/drawing/2014/main" id="{6568DC9C-E6E5-1A38-F3B9-AFEE03481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6361" y="1264556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귀찮아 보노보노">
            <a:extLst>
              <a:ext uri="{FF2B5EF4-FFF2-40B4-BE49-F238E27FC236}">
                <a16:creationId xmlns:a16="http://schemas.microsoft.com/office/drawing/2014/main" id="{ECD41909-DD35-BA25-AE83-113CF0033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5" y="4305205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19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A47D11C-4AC8-2AB4-790C-D3415718202E}"/>
              </a:ext>
            </a:extLst>
          </p:cNvPr>
          <p:cNvSpPr/>
          <p:nvPr/>
        </p:nvSpPr>
        <p:spPr>
          <a:xfrm>
            <a:off x="700530" y="1828287"/>
            <a:ext cx="10790940" cy="4531417"/>
          </a:xfrm>
          <a:prstGeom prst="roundRect">
            <a:avLst>
              <a:gd name="adj" fmla="val 459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727DFE4-4E8E-503B-FE7F-874E31C5A67C}"/>
              </a:ext>
            </a:extLst>
          </p:cNvPr>
          <p:cNvSpPr/>
          <p:nvPr/>
        </p:nvSpPr>
        <p:spPr>
          <a:xfrm>
            <a:off x="863205" y="2011510"/>
            <a:ext cx="5147178" cy="1306014"/>
          </a:xfrm>
          <a:prstGeom prst="roundRect">
            <a:avLst>
              <a:gd name="adj" fmla="val 459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E80686A-97C0-E4EE-AB8B-5604009F60C6}"/>
              </a:ext>
            </a:extLst>
          </p:cNvPr>
          <p:cNvSpPr/>
          <p:nvPr/>
        </p:nvSpPr>
        <p:spPr>
          <a:xfrm>
            <a:off x="863205" y="3429000"/>
            <a:ext cx="5147178" cy="1306014"/>
          </a:xfrm>
          <a:prstGeom prst="roundRect">
            <a:avLst>
              <a:gd name="adj" fmla="val 459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98F016F-CB2B-FF69-C999-D615EDCEF6B1}"/>
              </a:ext>
            </a:extLst>
          </p:cNvPr>
          <p:cNvSpPr/>
          <p:nvPr/>
        </p:nvSpPr>
        <p:spPr>
          <a:xfrm>
            <a:off x="863205" y="4858821"/>
            <a:ext cx="5147178" cy="1306014"/>
          </a:xfrm>
          <a:prstGeom prst="roundRect">
            <a:avLst>
              <a:gd name="adj" fmla="val 459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B466017-8435-BF67-E450-15718DD8FFF4}"/>
              </a:ext>
            </a:extLst>
          </p:cNvPr>
          <p:cNvSpPr/>
          <p:nvPr/>
        </p:nvSpPr>
        <p:spPr>
          <a:xfrm>
            <a:off x="6181619" y="2011510"/>
            <a:ext cx="5147178" cy="1306014"/>
          </a:xfrm>
          <a:prstGeom prst="roundRect">
            <a:avLst>
              <a:gd name="adj" fmla="val 459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51FCA3-3752-8861-0365-3763D54797C9}"/>
              </a:ext>
            </a:extLst>
          </p:cNvPr>
          <p:cNvSpPr/>
          <p:nvPr/>
        </p:nvSpPr>
        <p:spPr>
          <a:xfrm>
            <a:off x="6181619" y="3429000"/>
            <a:ext cx="5147178" cy="1306014"/>
          </a:xfrm>
          <a:prstGeom prst="roundRect">
            <a:avLst>
              <a:gd name="adj" fmla="val 459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219743E-F1BE-E610-1619-80651CCF0A5A}"/>
              </a:ext>
            </a:extLst>
          </p:cNvPr>
          <p:cNvSpPr/>
          <p:nvPr/>
        </p:nvSpPr>
        <p:spPr>
          <a:xfrm>
            <a:off x="6181619" y="4858821"/>
            <a:ext cx="5147178" cy="1306014"/>
          </a:xfrm>
          <a:prstGeom prst="roundRect">
            <a:avLst>
              <a:gd name="adj" fmla="val 459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976A1-D099-98DF-E8AB-67F904B906C5}"/>
              </a:ext>
            </a:extLst>
          </p:cNvPr>
          <p:cNvSpPr txBox="1"/>
          <p:nvPr/>
        </p:nvSpPr>
        <p:spPr>
          <a:xfrm>
            <a:off x="1885053" y="693165"/>
            <a:ext cx="8250659" cy="500320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28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이것만은 꼭 지켜주세요</a:t>
            </a:r>
            <a:r>
              <a:rPr lang="en-US" altLang="ko-KR" sz="28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~ </a:t>
            </a:r>
            <a:r>
              <a:rPr lang="ko-KR" altLang="en-US" sz="2800" dirty="0">
                <a:solidFill>
                  <a:schemeClr val="tx1">
                    <a:alpha val="94000"/>
                  </a:schemeClr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규칙소개</a:t>
            </a:r>
            <a:endParaRPr lang="ko-KR" altLang="en-US" sz="2800" dirty="0">
              <a:solidFill>
                <a:schemeClr val="tx1">
                  <a:alpha val="94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89676-48AC-ED8A-8E87-26CD0FB140B7}"/>
              </a:ext>
            </a:extLst>
          </p:cNvPr>
          <p:cNvSpPr txBox="1"/>
          <p:nvPr/>
        </p:nvSpPr>
        <p:spPr>
          <a:xfrm>
            <a:off x="1828116" y="2479851"/>
            <a:ext cx="41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승주 발표 경청하기</a:t>
            </a:r>
            <a:endParaRPr lang="ko-KR" altLang="en-US" sz="18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2050" name="Picture 2" descr="보노보노">
            <a:extLst>
              <a:ext uri="{FF2B5EF4-FFF2-40B4-BE49-F238E27FC236}">
                <a16:creationId xmlns:a16="http://schemas.microsoft.com/office/drawing/2014/main" id="{5A05F9C7-CE41-BD49-C3D8-9EA63A1B6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29" t="19475" r="25715" b="69289"/>
          <a:stretch/>
        </p:blipFill>
        <p:spPr bwMode="auto">
          <a:xfrm>
            <a:off x="1035980" y="2011510"/>
            <a:ext cx="936659" cy="132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보노보노">
            <a:extLst>
              <a:ext uri="{FF2B5EF4-FFF2-40B4-BE49-F238E27FC236}">
                <a16:creationId xmlns:a16="http://schemas.microsoft.com/office/drawing/2014/main" id="{69B85823-1066-F146-2737-8C3D7CF457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1" t="19475" r="534" b="69289"/>
          <a:stretch/>
        </p:blipFill>
        <p:spPr bwMode="auto">
          <a:xfrm>
            <a:off x="854468" y="4753473"/>
            <a:ext cx="1118171" cy="1321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보노보노">
            <a:extLst>
              <a:ext uri="{FF2B5EF4-FFF2-40B4-BE49-F238E27FC236}">
                <a16:creationId xmlns:a16="http://schemas.microsoft.com/office/drawing/2014/main" id="{D4C13215-60CC-249D-878D-61C16EC3DD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1" t="40903" r="49137" b="51387"/>
          <a:stretch/>
        </p:blipFill>
        <p:spPr bwMode="auto">
          <a:xfrm>
            <a:off x="912047" y="3573323"/>
            <a:ext cx="1184523" cy="90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보노보노">
            <a:extLst>
              <a:ext uri="{FF2B5EF4-FFF2-40B4-BE49-F238E27FC236}">
                <a16:creationId xmlns:a16="http://schemas.microsoft.com/office/drawing/2014/main" id="{86E3EAD0-0120-A275-5861-6D1D7CD73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91" t="30773" r="534" b="60495"/>
          <a:stretch/>
        </p:blipFill>
        <p:spPr bwMode="auto">
          <a:xfrm>
            <a:off x="6327002" y="4998515"/>
            <a:ext cx="1118171" cy="102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보노보노">
            <a:extLst>
              <a:ext uri="{FF2B5EF4-FFF2-40B4-BE49-F238E27FC236}">
                <a16:creationId xmlns:a16="http://schemas.microsoft.com/office/drawing/2014/main" id="{E687F6DE-FB20-FB79-49FF-6FAB99EF5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57" t="9816" r="24110" b="80530"/>
          <a:stretch/>
        </p:blipFill>
        <p:spPr bwMode="auto">
          <a:xfrm>
            <a:off x="10801094" y="2539843"/>
            <a:ext cx="1239663" cy="113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보노보노">
            <a:extLst>
              <a:ext uri="{FF2B5EF4-FFF2-40B4-BE49-F238E27FC236}">
                <a16:creationId xmlns:a16="http://schemas.microsoft.com/office/drawing/2014/main" id="{9288CBB8-7962-7D99-DB88-D90BD4F318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46" t="51195" r="534" b="40387"/>
          <a:stretch/>
        </p:blipFill>
        <p:spPr bwMode="auto">
          <a:xfrm>
            <a:off x="10869885" y="3772241"/>
            <a:ext cx="1080497" cy="989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보노보노">
            <a:extLst>
              <a:ext uri="{FF2B5EF4-FFF2-40B4-BE49-F238E27FC236}">
                <a16:creationId xmlns:a16="http://schemas.microsoft.com/office/drawing/2014/main" id="{D64710D8-658B-1B4C-FA06-DFBBCBD42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7" t="29643" r="74182" b="60565"/>
          <a:stretch/>
        </p:blipFill>
        <p:spPr bwMode="auto">
          <a:xfrm>
            <a:off x="6327002" y="3512560"/>
            <a:ext cx="1073474" cy="115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보노보노">
            <a:extLst>
              <a:ext uri="{FF2B5EF4-FFF2-40B4-BE49-F238E27FC236}">
                <a16:creationId xmlns:a16="http://schemas.microsoft.com/office/drawing/2014/main" id="{AE474EB2-2BED-A946-2FAC-94A5A6653E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9" t="60351" r="73798" b="30256"/>
          <a:stretch/>
        </p:blipFill>
        <p:spPr bwMode="auto">
          <a:xfrm>
            <a:off x="6273748" y="2088116"/>
            <a:ext cx="1211836" cy="110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CB43348-D021-41F2-3712-0421FBD7E81A}"/>
              </a:ext>
            </a:extLst>
          </p:cNvPr>
          <p:cNvSpPr txBox="1"/>
          <p:nvPr/>
        </p:nvSpPr>
        <p:spPr>
          <a:xfrm>
            <a:off x="1834453" y="3882074"/>
            <a:ext cx="41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승주가 말을 더듬어도 기다려주기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7F71E-9FEF-6060-26BB-AEE0467E703F}"/>
              </a:ext>
            </a:extLst>
          </p:cNvPr>
          <p:cNvSpPr txBox="1"/>
          <p:nvPr/>
        </p:nvSpPr>
        <p:spPr>
          <a:xfrm>
            <a:off x="1867328" y="5327162"/>
            <a:ext cx="41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딴짓 하지 않기</a:t>
            </a:r>
            <a:endParaRPr lang="ko-KR" altLang="en-US" sz="18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B228F-DDEC-EDF3-9F13-36FD5C732C3D}"/>
              </a:ext>
            </a:extLst>
          </p:cNvPr>
          <p:cNvSpPr txBox="1"/>
          <p:nvPr/>
        </p:nvSpPr>
        <p:spPr>
          <a:xfrm>
            <a:off x="7361136" y="2479851"/>
            <a:ext cx="41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승주가 긴장하면 응원해주기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33F8E2-56CD-5400-70ED-589AAFE9E4DC}"/>
              </a:ext>
            </a:extLst>
          </p:cNvPr>
          <p:cNvSpPr txBox="1"/>
          <p:nvPr/>
        </p:nvSpPr>
        <p:spPr>
          <a:xfrm>
            <a:off x="7367473" y="3882074"/>
            <a:ext cx="41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내용 이해하려고 노력하기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80E22C-8EC7-5106-DFD4-BAF1284D834D}"/>
              </a:ext>
            </a:extLst>
          </p:cNvPr>
          <p:cNvSpPr txBox="1"/>
          <p:nvPr/>
        </p:nvSpPr>
        <p:spPr>
          <a:xfrm>
            <a:off x="7400348" y="5327162"/>
            <a:ext cx="41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화내지 않기</a:t>
            </a:r>
            <a:endParaRPr lang="ko-KR" altLang="en-US" sz="18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A36CF55A-35A2-47F4-7A47-520B61A87AB5}"/>
              </a:ext>
            </a:extLst>
          </p:cNvPr>
          <p:cNvSpPr/>
          <p:nvPr/>
        </p:nvSpPr>
        <p:spPr>
          <a:xfrm rot="341562">
            <a:off x="1096543" y="615795"/>
            <a:ext cx="634020" cy="54759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C399DAD8-A77C-BE78-CB13-3C04A3443087}"/>
              </a:ext>
            </a:extLst>
          </p:cNvPr>
          <p:cNvSpPr/>
          <p:nvPr/>
        </p:nvSpPr>
        <p:spPr>
          <a:xfrm rot="21269817">
            <a:off x="10210270" y="664727"/>
            <a:ext cx="634020" cy="54759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빨리빨리 보노보노">
            <a:extLst>
              <a:ext uri="{FF2B5EF4-FFF2-40B4-BE49-F238E27FC236}">
                <a16:creationId xmlns:a16="http://schemas.microsoft.com/office/drawing/2014/main" id="{B3F5DAA7-A3E2-12ED-76AB-018618193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34" y="174624"/>
            <a:ext cx="2863851" cy="28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3DA27C-9606-7EF7-1366-708D796B0378}"/>
              </a:ext>
            </a:extLst>
          </p:cNvPr>
          <p:cNvSpPr txBox="1"/>
          <p:nvPr/>
        </p:nvSpPr>
        <p:spPr>
          <a:xfrm>
            <a:off x="2733220" y="2005914"/>
            <a:ext cx="8445499" cy="762338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행렬과 벡터</a:t>
            </a:r>
            <a:r>
              <a:rPr lang="en-US" altLang="ko-KR" sz="3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?</a:t>
            </a:r>
            <a:endParaRPr lang="ko-KR" altLang="en-US" sz="36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C415213-31E6-A9EB-CF90-6BB23FD3A1FD}"/>
              </a:ext>
            </a:extLst>
          </p:cNvPr>
          <p:cNvSpPr/>
          <p:nvPr/>
        </p:nvSpPr>
        <p:spPr>
          <a:xfrm>
            <a:off x="636814" y="3168650"/>
            <a:ext cx="10918371" cy="2933700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14729D0-8A52-D0C2-C57C-9BB89F5AC82E}"/>
              </a:ext>
            </a:extLst>
          </p:cNvPr>
          <p:cNvCxnSpPr/>
          <p:nvPr/>
        </p:nvCxnSpPr>
        <p:spPr>
          <a:xfrm>
            <a:off x="4695371" y="3638550"/>
            <a:ext cx="0" cy="19939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EB86043-F50B-BB1B-8190-BF9946333F8E}"/>
              </a:ext>
            </a:extLst>
          </p:cNvPr>
          <p:cNvSpPr txBox="1"/>
          <p:nvPr/>
        </p:nvSpPr>
        <p:spPr>
          <a:xfrm>
            <a:off x="1011689" y="4986119"/>
            <a:ext cx="3600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행렬</a:t>
            </a:r>
            <a:r>
              <a:rPr lang="en-US" altLang="ko-KR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숫자를 사각형 모양으로 배열한 형태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04C251-49D3-7565-9F5B-4A9E7567501C}"/>
              </a:ext>
            </a:extLst>
          </p:cNvPr>
          <p:cNvSpPr txBox="1"/>
          <p:nvPr/>
        </p:nvSpPr>
        <p:spPr>
          <a:xfrm>
            <a:off x="4845050" y="4959367"/>
            <a:ext cx="2501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벡터</a:t>
            </a:r>
            <a:r>
              <a:rPr lang="en-US" altLang="ko-KR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: </a:t>
            </a:r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크기와 방향</a:t>
            </a:r>
            <a:endParaRPr lang="en-US" altLang="ko-KR" sz="18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을 지닌 양</a:t>
            </a:r>
            <a:r>
              <a:rPr lang="en-US" altLang="ko-KR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 </a:t>
            </a:r>
            <a:endParaRPr lang="ko-KR" altLang="en-US" sz="18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4098" name="Picture 2" descr="빨리빨리 보노보노">
            <a:extLst>
              <a:ext uri="{FF2B5EF4-FFF2-40B4-BE49-F238E27FC236}">
                <a16:creationId xmlns:a16="http://schemas.microsoft.com/office/drawing/2014/main" id="{45CFBBAA-8C0D-AF68-2B4A-E62CA4E59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801" y="3309723"/>
            <a:ext cx="1546221" cy="15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빨리빨리 보노보노">
            <a:extLst>
              <a:ext uri="{FF2B5EF4-FFF2-40B4-BE49-F238E27FC236}">
                <a16:creationId xmlns:a16="http://schemas.microsoft.com/office/drawing/2014/main" id="{DC4F0844-85AC-8DCC-0BEE-7BDDA8EC1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89" y="3212950"/>
            <a:ext cx="1546218" cy="1546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A11BA2D-0FF3-C95D-9F35-70A81709D9E7}"/>
              </a:ext>
            </a:extLst>
          </p:cNvPr>
          <p:cNvCxnSpPr/>
          <p:nvPr/>
        </p:nvCxnSpPr>
        <p:spPr>
          <a:xfrm>
            <a:off x="7645400" y="3611798"/>
            <a:ext cx="0" cy="19939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8" descr="빨리빨리 보노보노">
            <a:extLst>
              <a:ext uri="{FF2B5EF4-FFF2-40B4-BE49-F238E27FC236}">
                <a16:creationId xmlns:a16="http://schemas.microsoft.com/office/drawing/2014/main" id="{FC479A72-4CA1-B1A5-1BC4-AF9296AD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7006" y="3304274"/>
            <a:ext cx="1572789" cy="157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35DE8-4394-EB88-7218-03AD77EF1D68}"/>
              </a:ext>
            </a:extLst>
          </p:cNvPr>
          <p:cNvSpPr txBox="1"/>
          <p:nvPr/>
        </p:nvSpPr>
        <p:spPr>
          <a:xfrm>
            <a:off x="7991020" y="4965272"/>
            <a:ext cx="3297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벡터는 수학적 계산을 하기 위해 행 또는 열이 하나인 행렬로 표현됨 </a:t>
            </a:r>
          </a:p>
        </p:txBody>
      </p:sp>
    </p:spTree>
    <p:extLst>
      <p:ext uri="{BB962C8B-B14F-4D97-AF65-F5344CB8AC3E}">
        <p14:creationId xmlns:p14="http://schemas.microsoft.com/office/powerpoint/2010/main" val="1703947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별: 꼭짓점 5개 25">
            <a:extLst>
              <a:ext uri="{FF2B5EF4-FFF2-40B4-BE49-F238E27FC236}">
                <a16:creationId xmlns:a16="http://schemas.microsoft.com/office/drawing/2014/main" id="{455F030B-7568-060F-E06D-11C6D9EDAAA2}"/>
              </a:ext>
            </a:extLst>
          </p:cNvPr>
          <p:cNvSpPr/>
          <p:nvPr/>
        </p:nvSpPr>
        <p:spPr>
          <a:xfrm rot="341562">
            <a:off x="299497" y="1172532"/>
            <a:ext cx="762013" cy="699121"/>
          </a:xfrm>
          <a:prstGeom prst="star5">
            <a:avLst/>
          </a:prstGeom>
          <a:solidFill>
            <a:schemeClr val="bg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A9413F9-6386-CDBC-B308-35164BDEF5A7}"/>
              </a:ext>
            </a:extLst>
          </p:cNvPr>
          <p:cNvSpPr/>
          <p:nvPr/>
        </p:nvSpPr>
        <p:spPr>
          <a:xfrm>
            <a:off x="8169728" y="440872"/>
            <a:ext cx="3755571" cy="2933700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1E828CA-F7D6-7A28-8111-CD3D002256E6}"/>
              </a:ext>
            </a:extLst>
          </p:cNvPr>
          <p:cNvSpPr/>
          <p:nvPr/>
        </p:nvSpPr>
        <p:spPr>
          <a:xfrm>
            <a:off x="4207329" y="440872"/>
            <a:ext cx="3755571" cy="2933700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DC97445-5186-EE70-EDDF-0BDB9DDAD787}"/>
              </a:ext>
            </a:extLst>
          </p:cNvPr>
          <p:cNvSpPr/>
          <p:nvPr/>
        </p:nvSpPr>
        <p:spPr>
          <a:xfrm>
            <a:off x="8169728" y="3543300"/>
            <a:ext cx="3755571" cy="2933700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95BD3D5-D354-EA14-47B0-B1BB73DFA1D1}"/>
              </a:ext>
            </a:extLst>
          </p:cNvPr>
          <p:cNvSpPr/>
          <p:nvPr/>
        </p:nvSpPr>
        <p:spPr>
          <a:xfrm>
            <a:off x="4207329" y="3543300"/>
            <a:ext cx="3755571" cy="2933700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22" name="Picture 4" descr="LINE 공식 스티커 - 보노보노 팝업 스티커">
            <a:extLst>
              <a:ext uri="{FF2B5EF4-FFF2-40B4-BE49-F238E27FC236}">
                <a16:creationId xmlns:a16="http://schemas.microsoft.com/office/drawing/2014/main" id="{D88771B2-CFEE-DEBE-42E4-986F78B6F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1" y="2960915"/>
            <a:ext cx="3744686" cy="374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36C0F24-E8DE-8FEE-DDBD-1E8500B2318E}"/>
              </a:ext>
            </a:extLst>
          </p:cNvPr>
          <p:cNvSpPr txBox="1"/>
          <p:nvPr/>
        </p:nvSpPr>
        <p:spPr>
          <a:xfrm>
            <a:off x="596901" y="1676062"/>
            <a:ext cx="3149599" cy="1054437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벡터의 덧셈 </a:t>
            </a:r>
            <a:r>
              <a:rPr lang="en-US" altLang="ko-KR" sz="3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3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뺄셈</a:t>
            </a:r>
            <a:r>
              <a:rPr lang="en-US" altLang="ko-KR" sz="3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3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곱셈</a:t>
            </a:r>
            <a:r>
              <a:rPr lang="en-US" altLang="ko-KR" sz="3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3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나눗셈</a:t>
            </a:r>
            <a:endParaRPr lang="ko-KR" altLang="en-US" sz="36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27" name="별: 꼭짓점 5개 26">
            <a:extLst>
              <a:ext uri="{FF2B5EF4-FFF2-40B4-BE49-F238E27FC236}">
                <a16:creationId xmlns:a16="http://schemas.microsoft.com/office/drawing/2014/main" id="{8F69D3BE-D6A3-367A-8FA4-617C31C6AB7E}"/>
              </a:ext>
            </a:extLst>
          </p:cNvPr>
          <p:cNvSpPr/>
          <p:nvPr/>
        </p:nvSpPr>
        <p:spPr>
          <a:xfrm rot="341562">
            <a:off x="3205694" y="2380939"/>
            <a:ext cx="762013" cy="699121"/>
          </a:xfrm>
          <a:prstGeom prst="star5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8A8EDC-98BA-16F5-D40C-39968628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208" y="4065815"/>
            <a:ext cx="3954846" cy="18051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9D3CBB-B3D4-F3D9-791E-A4DE8AC6C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549" y="4334818"/>
            <a:ext cx="3673928" cy="145570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8F4F4F-DE37-2005-1B2B-F58CAF5253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2273" y="1074587"/>
            <a:ext cx="4015011" cy="18626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5F6A9BD-5F65-5D6C-2532-FE17517323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22339" y="1312851"/>
            <a:ext cx="3854823" cy="15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66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888C8-35FE-318B-6C13-2CD05D78F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빨리빨리 보노보노">
            <a:extLst>
              <a:ext uri="{FF2B5EF4-FFF2-40B4-BE49-F238E27FC236}">
                <a16:creationId xmlns:a16="http://schemas.microsoft.com/office/drawing/2014/main" id="{88089FE4-FDF3-432A-F8B8-45EB3B7A1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43"/>
            <a:ext cx="2863851" cy="28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191F7F-BF90-A6DB-D9F3-EBF1B8025BC5}"/>
              </a:ext>
            </a:extLst>
          </p:cNvPr>
          <p:cNvSpPr txBox="1"/>
          <p:nvPr/>
        </p:nvSpPr>
        <p:spPr>
          <a:xfrm>
            <a:off x="2450192" y="2050801"/>
            <a:ext cx="8445499" cy="762338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벡터의 내적 공식</a:t>
            </a:r>
            <a:endParaRPr lang="ko-KR" altLang="en-US" sz="36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311C1D5-4BCB-7B4B-E95D-652238B6BD33}"/>
              </a:ext>
            </a:extLst>
          </p:cNvPr>
          <p:cNvSpPr/>
          <p:nvPr/>
        </p:nvSpPr>
        <p:spPr>
          <a:xfrm>
            <a:off x="636814" y="3168650"/>
            <a:ext cx="10918371" cy="2933700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93808F-5CFD-E9B6-FFE6-74AC76065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090" y="3806250"/>
            <a:ext cx="4933322" cy="13519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D58C8F-6735-7DD9-6199-3A046823A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015" y="3963764"/>
            <a:ext cx="2596234" cy="10369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4230FDC-FA10-1AB2-E68D-73A08A0B6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467" y="4332592"/>
            <a:ext cx="240493" cy="29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1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C7D3C4-F6DA-E03A-8AC2-30C6C40BBA0E}"/>
              </a:ext>
            </a:extLst>
          </p:cNvPr>
          <p:cNvSpPr/>
          <p:nvPr/>
        </p:nvSpPr>
        <p:spPr>
          <a:xfrm>
            <a:off x="3324613" y="1896327"/>
            <a:ext cx="2404107" cy="46060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</a:rPr>
              <a:t>단순한 결정에서</a:t>
            </a:r>
            <a:r>
              <a:rPr lang="en-US" altLang="ko-KR" sz="2400" dirty="0">
                <a:solidFill>
                  <a:schemeClr val="tx1"/>
                </a:solidFill>
              </a:rPr>
              <a:t>, </a:t>
            </a:r>
            <a:r>
              <a:rPr lang="ko-KR" altLang="en-US" sz="2400" dirty="0">
                <a:solidFill>
                  <a:schemeClr val="tx1"/>
                </a:solidFill>
              </a:rPr>
              <a:t>예측에 대한 확신의 정도를 알려주는 방식</a:t>
            </a:r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1D7DA50-E79D-EDB0-C01C-2D857A8943C2}"/>
              </a:ext>
            </a:extLst>
          </p:cNvPr>
          <p:cNvSpPr/>
          <p:nvPr/>
        </p:nvSpPr>
        <p:spPr>
          <a:xfrm>
            <a:off x="6887719" y="1896327"/>
            <a:ext cx="2518580" cy="460607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분류 모델</a:t>
            </a:r>
            <a:r>
              <a:rPr lang="en-US" altLang="ko-KR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생성 모델 등에 쓰임</a:t>
            </a:r>
            <a:endParaRPr lang="en-US" altLang="ko-KR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pic>
        <p:nvPicPr>
          <p:cNvPr id="5122" name="Picture 2" descr="빨리빨리 보노보노">
            <a:extLst>
              <a:ext uri="{FF2B5EF4-FFF2-40B4-BE49-F238E27FC236}">
                <a16:creationId xmlns:a16="http://schemas.microsoft.com/office/drawing/2014/main" id="{632E1EBE-0E6C-9011-E634-3B0C9292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541" y="1642780"/>
            <a:ext cx="200025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빨리빨리 보노보노">
            <a:extLst>
              <a:ext uri="{FF2B5EF4-FFF2-40B4-BE49-F238E27FC236}">
                <a16:creationId xmlns:a16="http://schemas.microsoft.com/office/drawing/2014/main" id="{39C156AB-912A-D6B0-55A2-9E9FF06A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346" y="1931705"/>
            <a:ext cx="1711325" cy="171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8" name="TextBox 7167">
            <a:extLst>
              <a:ext uri="{FF2B5EF4-FFF2-40B4-BE49-F238E27FC236}">
                <a16:creationId xmlns:a16="http://schemas.microsoft.com/office/drawing/2014/main" id="{134346EA-D0CF-4B3F-55F6-4060FD2FDE45}"/>
              </a:ext>
            </a:extLst>
          </p:cNvPr>
          <p:cNvSpPr txBox="1"/>
          <p:nvPr/>
        </p:nvSpPr>
        <p:spPr>
          <a:xfrm>
            <a:off x="2156163" y="638518"/>
            <a:ext cx="7658897" cy="745782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확률적 해석</a:t>
            </a:r>
          </a:p>
        </p:txBody>
      </p:sp>
    </p:spTree>
    <p:extLst>
      <p:ext uri="{BB962C8B-B14F-4D97-AF65-F5344CB8AC3E}">
        <p14:creationId xmlns:p14="http://schemas.microsoft.com/office/powerpoint/2010/main" val="2582325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E7266-926C-FCA5-D384-1A7D71F6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빨리빨리 보노보노">
            <a:extLst>
              <a:ext uri="{FF2B5EF4-FFF2-40B4-BE49-F238E27FC236}">
                <a16:creationId xmlns:a16="http://schemas.microsoft.com/office/drawing/2014/main" id="{291F8C57-C61F-6CA6-B9EC-B2CBD1A2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43"/>
            <a:ext cx="2863851" cy="28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12DB25-A06E-4410-88CA-F168C4F51AE1}"/>
              </a:ext>
            </a:extLst>
          </p:cNvPr>
          <p:cNvSpPr txBox="1"/>
          <p:nvPr/>
        </p:nvSpPr>
        <p:spPr>
          <a:xfrm>
            <a:off x="2450192" y="2050801"/>
            <a:ext cx="8445499" cy="762338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3600" dirty="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손실 함수</a:t>
            </a:r>
            <a:endParaRPr lang="ko-KR" altLang="en-US" sz="36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09C7ED0-B710-6AB8-3FD9-736329A59A02}"/>
              </a:ext>
            </a:extLst>
          </p:cNvPr>
          <p:cNvSpPr/>
          <p:nvPr/>
        </p:nvSpPr>
        <p:spPr>
          <a:xfrm>
            <a:off x="636814" y="3163207"/>
            <a:ext cx="10918371" cy="2933700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E179A-47B8-590F-07F3-1E05F685ED54}"/>
              </a:ext>
            </a:extLst>
          </p:cNvPr>
          <p:cNvSpPr txBox="1"/>
          <p:nvPr/>
        </p:nvSpPr>
        <p:spPr>
          <a:xfrm>
            <a:off x="3087743" y="4029892"/>
            <a:ext cx="60165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손실 함수</a:t>
            </a:r>
            <a:r>
              <a:rPr lang="en-US" altLang="ko-KR" sz="24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: </a:t>
            </a:r>
            <a:r>
              <a:rPr lang="ko-KR" altLang="en-US" sz="2400" dirty="0" err="1"/>
              <a:t>머신러닝이나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딥러</a:t>
            </a:r>
            <a:endParaRPr lang="en-US" altLang="ko-KR" sz="2400" dirty="0"/>
          </a:p>
          <a:p>
            <a:pPr algn="ctr"/>
            <a:r>
              <a:rPr lang="ko-KR" altLang="en-US" sz="2400" dirty="0" err="1"/>
              <a:t>닝</a:t>
            </a:r>
            <a:r>
              <a:rPr lang="ko-KR" altLang="en-US" sz="2400" dirty="0"/>
              <a:t> 모델이 예측한 값과 실제 값 사이의 차이를 측정한 함수</a:t>
            </a:r>
            <a:r>
              <a:rPr lang="en-US" altLang="ko-KR" sz="2400" dirty="0"/>
              <a:t> </a:t>
            </a:r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24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CA333-5A09-D63B-27FF-9681E7076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빨리빨리 보노보노">
            <a:extLst>
              <a:ext uri="{FF2B5EF4-FFF2-40B4-BE49-F238E27FC236}">
                <a16:creationId xmlns:a16="http://schemas.microsoft.com/office/drawing/2014/main" id="{F8358887-62FF-8F14-5DBE-A4005885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43"/>
            <a:ext cx="2863851" cy="286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EB3281-AB8B-05D7-4B6B-70D6D1F08E31}"/>
              </a:ext>
            </a:extLst>
          </p:cNvPr>
          <p:cNvSpPr txBox="1"/>
          <p:nvPr/>
        </p:nvSpPr>
        <p:spPr>
          <a:xfrm>
            <a:off x="2450192" y="2050801"/>
            <a:ext cx="8445499" cy="762338"/>
          </a:xfrm>
          <a:prstGeom prst="rect">
            <a:avLst/>
          </a:prstGeom>
          <a:noFill/>
        </p:spPr>
        <p:txBody>
          <a:bodyPr wrap="square">
            <a:prstTxWarp prst="textDoubleWave1">
              <a:avLst/>
            </a:prstTxWarp>
            <a:spAutoFit/>
          </a:bodyPr>
          <a:lstStyle/>
          <a:p>
            <a:pPr algn="ctr"/>
            <a:r>
              <a:rPr lang="ko-KR" altLang="en-US" sz="3600"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경사하강법</a:t>
            </a:r>
            <a:endParaRPr lang="ko-KR" altLang="en-US" sz="36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F4633E3-BE8F-9F77-6BE9-4CD1FD19A29C}"/>
              </a:ext>
            </a:extLst>
          </p:cNvPr>
          <p:cNvSpPr/>
          <p:nvPr/>
        </p:nvSpPr>
        <p:spPr>
          <a:xfrm>
            <a:off x="636814" y="3168650"/>
            <a:ext cx="10918371" cy="2933700"/>
          </a:xfrm>
          <a:prstGeom prst="roundRect">
            <a:avLst>
              <a:gd name="adj" fmla="val 7764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solidFill>
                <a:schemeClr val="tx1"/>
              </a:solidFill>
              <a:latin typeface="카페24 써라운드 에어 " pitchFamily="2" charset="-127"/>
              <a:ea typeface="카페24 써라운드 에어 " pitchFamily="2" charset="-127"/>
              <a:cs typeface="카페24 써라운드 에어 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8822C3-F87C-30F6-1AD8-B99C5609E2EB}"/>
              </a:ext>
            </a:extLst>
          </p:cNvPr>
          <p:cNvSpPr txBox="1"/>
          <p:nvPr/>
        </p:nvSpPr>
        <p:spPr>
          <a:xfrm>
            <a:off x="1431925" y="4173835"/>
            <a:ext cx="3641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특정 점에서 손실 함수의 기울기를 통해 진행 방향을 정해</a:t>
            </a:r>
            <a:r>
              <a:rPr lang="en-US" altLang="ko-KR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값이 작아지는 방향으로 가중치 수정 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8407CB6-D506-66F0-54C8-44213D3580B3}"/>
              </a:ext>
            </a:extLst>
          </p:cNvPr>
          <p:cNvSpPr/>
          <p:nvPr/>
        </p:nvSpPr>
        <p:spPr>
          <a:xfrm>
            <a:off x="5333207" y="4173835"/>
            <a:ext cx="1525584" cy="923330"/>
          </a:xfrm>
          <a:prstGeom prst="rightArrow">
            <a:avLst/>
          </a:prstGeom>
          <a:solidFill>
            <a:srgbClr val="B97AD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반복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A64224-5F31-6B8F-F493-EEC4D1E7EFF3}"/>
              </a:ext>
            </a:extLst>
          </p:cNvPr>
          <p:cNvSpPr txBox="1"/>
          <p:nvPr/>
        </p:nvSpPr>
        <p:spPr>
          <a:xfrm>
            <a:off x="7118118" y="4173835"/>
            <a:ext cx="36419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  <a:latin typeface="카페24 써라운드 에어 " pitchFamily="2" charset="-127"/>
                <a:ea typeface="카페24 써라운드 에어 " pitchFamily="2" charset="-127"/>
                <a:cs typeface="카페24 써라운드 에어 " pitchFamily="2" charset="-127"/>
              </a:rPr>
              <a:t>손실 함수가 가장 낮은 최저점에 도달</a:t>
            </a:r>
          </a:p>
        </p:txBody>
      </p:sp>
    </p:spTree>
    <p:extLst>
      <p:ext uri="{BB962C8B-B14F-4D97-AF65-F5344CB8AC3E}">
        <p14:creationId xmlns:p14="http://schemas.microsoft.com/office/powerpoint/2010/main" val="280505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198</Words>
  <Application>Microsoft Office PowerPoint</Application>
  <PresentationFormat>와이드스크린</PresentationFormat>
  <Paragraphs>55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닉스곤체 B 2.0</vt:lpstr>
      <vt:lpstr>맑은 고딕</vt:lpstr>
      <vt:lpstr>카페24 써라운드</vt:lpstr>
      <vt:lpstr>카페24 써라운드 에어 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이민정</dc:creator>
  <cp:lastModifiedBy>승주 이</cp:lastModifiedBy>
  <cp:revision>26</cp:revision>
  <dcterms:created xsi:type="dcterms:W3CDTF">2022-07-07T09:55:00Z</dcterms:created>
  <dcterms:modified xsi:type="dcterms:W3CDTF">2025-09-16T07:49:12Z</dcterms:modified>
</cp:coreProperties>
</file>