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57" r:id="rId3"/>
    <p:sldId id="266" r:id="rId4"/>
    <p:sldId id="264" r:id="rId5"/>
    <p:sldId id="265" r:id="rId6"/>
    <p:sldId id="267"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teins" id="{49E51465-CE8A-424F-9D7E-AABECC07C10A}">
          <p14:sldIdLst>
            <p14:sldId id="263"/>
            <p14:sldId id="257"/>
            <p14:sldId id="266"/>
            <p14:sldId id="264"/>
            <p14:sldId id="265"/>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5" d="100"/>
          <a:sy n="105" d="100"/>
        </p:scale>
        <p:origin x="120"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51552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156817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209918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F1F2D-2AEF-4074-BE6D-430396F80950}"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623751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F1F2D-2AEF-4074-BE6D-430396F80950}"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192348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F1F2D-2AEF-4074-BE6D-430396F80950}"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582175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F1F2D-2AEF-4074-BE6D-430396F80950}" type="datetimeFigureOut">
              <a:rPr lang="en-US" smtClean="0"/>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20587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BF1F2D-2AEF-4074-BE6D-430396F80950}" type="datetimeFigureOut">
              <a:rPr lang="en-US" smtClean="0"/>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3106726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F1F2D-2AEF-4074-BE6D-430396F80950}" type="datetimeFigureOut">
              <a:rPr lang="en-US" smtClean="0"/>
              <a:t>4/6/2020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1074776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BF1F2D-2AEF-4074-BE6D-430396F80950}"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75318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BF1F2D-2AEF-4074-BE6D-430396F80950}"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AFEAD-D2AA-490E-B1E7-F33253DAB724}" type="slidenum">
              <a:rPr lang="en-US" smtClean="0"/>
              <a:t>‹#›</a:t>
            </a:fld>
            <a:endParaRPr lang="en-US"/>
          </a:p>
        </p:txBody>
      </p:sp>
    </p:spTree>
    <p:extLst>
      <p:ext uri="{BB962C8B-B14F-4D97-AF65-F5344CB8AC3E}">
        <p14:creationId xmlns:p14="http://schemas.microsoft.com/office/powerpoint/2010/main" val="815510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F1F2D-2AEF-4074-BE6D-430396F80950}" type="datetimeFigureOut">
              <a:rPr lang="en-US" smtClean="0"/>
              <a:t>4/6/2020</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AFEAD-D2AA-490E-B1E7-F33253DAB724}" type="slidenum">
              <a:rPr lang="en-US" smtClean="0"/>
              <a:t>‹#›</a:t>
            </a:fld>
            <a:endParaRPr lang="en-US"/>
          </a:p>
        </p:txBody>
      </p:sp>
    </p:spTree>
    <p:extLst>
      <p:ext uri="{BB962C8B-B14F-4D97-AF65-F5344CB8AC3E}">
        <p14:creationId xmlns:p14="http://schemas.microsoft.com/office/powerpoint/2010/main" val="3722174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BBE2A-444A-4491-9ACE-05EDA1B44612}"/>
              </a:ext>
            </a:extLst>
          </p:cNvPr>
          <p:cNvSpPr>
            <a:spLocks noGrp="1"/>
          </p:cNvSpPr>
          <p:nvPr>
            <p:ph type="title"/>
          </p:nvPr>
        </p:nvSpPr>
        <p:spPr/>
        <p:txBody>
          <a:bodyPr/>
          <a:lstStyle/>
          <a:p>
            <a:pPr algn="ctr"/>
            <a:r>
              <a:rPr lang="en-US" dirty="0">
                <a:latin typeface="FuturaHandwritten" panose="02000603000000000000" pitchFamily="2" charset="0"/>
                <a:ea typeface="FuturaHandwritten" panose="02000603000000000000" pitchFamily="2" charset="0"/>
              </a:rPr>
              <a:t>Healthy Alternatives</a:t>
            </a:r>
          </a:p>
        </p:txBody>
      </p:sp>
      <p:sp>
        <p:nvSpPr>
          <p:cNvPr id="3" name="Text Placeholder 2">
            <a:extLst>
              <a:ext uri="{FF2B5EF4-FFF2-40B4-BE49-F238E27FC236}">
                <a16:creationId xmlns:a16="http://schemas.microsoft.com/office/drawing/2014/main" id="{DDABA82C-9812-4F43-AB99-A7AF2DA246D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34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pple pie nutritional label: Serving size 1/8 pie., calories 367, total fat 15g (26%), saturated fat 4g, polyunsaturated fat 0g, monounsaturated fat 0g, total carbohydrates 67g (71%), dietary fiber 5g, sugars 15g, proteins 0.5g (0%)">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6" cy="2635322"/>
          </a:xfrm>
          <a:prstGeom prst="rect">
            <a:avLst/>
          </a:prstGeom>
        </p:spPr>
      </p:pic>
      <p:pic>
        <p:nvPicPr>
          <p:cNvPr id="9" name="Picture 8" descr="Apple pie food tracker showing 33% fat, 66% carbs, and 1%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4" cy="3086531"/>
          </a:xfrm>
          <a:prstGeom prst="rect">
            <a:avLst/>
          </a:prstGeom>
        </p:spPr>
      </p:pic>
      <p:pic>
        <p:nvPicPr>
          <p:cNvPr id="4" name="Picture 3" descr="Apple nutritional label: Serving size 1 medium., calories 95, total fat 0.3g (0%), saturated fat 0.1g, polyunsaturated fat 0.1g, monounsaturated fat 0g, total carbohydrates 25g (27%), dietary fiber 4.4g, sugars 19g, proteins 0.5g (0%)">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6" cy="2635322"/>
          </a:xfrm>
          <a:prstGeom prst="rect">
            <a:avLst/>
          </a:prstGeom>
        </p:spPr>
      </p:pic>
      <p:pic>
        <p:nvPicPr>
          <p:cNvPr id="5" name="Picture 4" descr="Apple food tracker showing 3% fat, 96% carbs, and 1%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0"/>
            <a:ext cx="2674994"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99118" y="349251"/>
            <a:ext cx="5363788" cy="3139321"/>
          </a:xfrm>
          <a:prstGeom prst="rect">
            <a:avLst/>
          </a:prstGeom>
          <a:noFill/>
        </p:spPr>
        <p:txBody>
          <a:bodyPr wrap="square" rtlCol="0">
            <a:spAutoFit/>
          </a:bodyPr>
          <a:lstStyle/>
          <a:p>
            <a:r>
              <a:rPr lang="en-US" b="1" dirty="0">
                <a:latin typeface="FuturaHandwritten" panose="02000603000000000000" pitchFamily="2" charset="0"/>
                <a:ea typeface="FuturaHandwritten" panose="02000603000000000000" pitchFamily="2" charset="0"/>
              </a:rPr>
              <a:t>Tip: </a:t>
            </a:r>
            <a:r>
              <a:rPr lang="en-US" dirty="0">
                <a:latin typeface="FuturaHandwritten" panose="02000603000000000000" pitchFamily="2" charset="0"/>
                <a:ea typeface="FuturaHandwritten" panose="02000603000000000000" pitchFamily="2" charset="0"/>
              </a:rPr>
              <a:t>It’s no secret that pie is not a nutritious food. When you add sugar and butter, you’re adding carbs and fats. Apple pie contains more than 2/3 of your daily allowance of carbohydrates and 1/4 of your daily fats. Whole fruits are high in healthy carbs because the sugars in an apple come from natural fruit sugars instead of processed sugars. If you need fat, consider dipping your apple slices in almond butter. It has less saturated fat and sugars and adds some protein too.</a:t>
            </a:r>
          </a:p>
        </p:txBody>
      </p:sp>
      <p:pic>
        <p:nvPicPr>
          <p:cNvPr id="7" name="Picture 6" descr="Almond butter nutritional label: Serving size 2 Tbsp., calories 210, total fat 18g (31%), saturated fat 1.3g, polyunsaturated fat 0g, monounsaturated fat 0g, total carbohydrates 7g (7%), dietary fiber 3g, sugars 2g, proteins 6g (4%)">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99118" y="3644251"/>
            <a:ext cx="2950806" cy="2635321"/>
          </a:xfrm>
          <a:prstGeom prst="rect">
            <a:avLst/>
          </a:prstGeom>
        </p:spPr>
      </p:pic>
      <p:pic>
        <p:nvPicPr>
          <p:cNvPr id="10" name="Picture 9" descr="Almond butter food tracker showing 76% fat, 13% carbs, and 11% protein">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349924" y="3644250"/>
            <a:ext cx="2674993" cy="3086531"/>
          </a:xfrm>
          <a:prstGeom prst="rect">
            <a:avLst/>
          </a:prstGeom>
        </p:spPr>
      </p:pic>
    </p:spTree>
    <p:extLst>
      <p:ext uri="{BB962C8B-B14F-4D97-AF65-F5344CB8AC3E}">
        <p14:creationId xmlns:p14="http://schemas.microsoft.com/office/powerpoint/2010/main" val="337296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gar flake cereal nutritional label: Serving size 3/4 cup, calories 110, total fat 0g (0%), saturated fat 0g, polyunsaturated fat 0g, monounsaturated fat 0g, total carbohydrates 27g (29%), dietary fiber 1g, sugars 11g, proteins 1g (0%)">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6" cy="2635322"/>
          </a:xfrm>
          <a:prstGeom prst="rect">
            <a:avLst/>
          </a:prstGeom>
        </p:spPr>
      </p:pic>
      <p:pic>
        <p:nvPicPr>
          <p:cNvPr id="9" name="Picture 8" descr="Sugar flake cereal food tracker showing 0% fat, 96% carbs, and 4%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4" cy="3086531"/>
          </a:xfrm>
          <a:prstGeom prst="rect">
            <a:avLst/>
          </a:prstGeom>
        </p:spPr>
      </p:pic>
      <p:pic>
        <p:nvPicPr>
          <p:cNvPr id="4" name="Picture 3" descr="Bran flake cereal nutritional label: Serving size 3/4 cup, calories 175, total fat 1g (2%), saturated fat 0.2g, polyunsaturated fat 0g, monounsaturated fat 0g, total carbohydrates 33g (35%), dietary fiber 7.5g, sugars 10g, proteins 5.5g (4%)">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6" cy="2635322"/>
          </a:xfrm>
          <a:prstGeom prst="rect">
            <a:avLst/>
          </a:prstGeom>
        </p:spPr>
      </p:pic>
      <p:pic>
        <p:nvPicPr>
          <p:cNvPr id="5" name="Picture 4" descr="Bran flake cereal food tracker showing 6% fat, 81% carbs, and 13%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1"/>
            <a:ext cx="2674994"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99118" y="349251"/>
            <a:ext cx="5363788" cy="2862322"/>
          </a:xfrm>
          <a:prstGeom prst="rect">
            <a:avLst/>
          </a:prstGeom>
          <a:noFill/>
        </p:spPr>
        <p:txBody>
          <a:bodyPr wrap="square" rtlCol="0">
            <a:spAutoFit/>
          </a:bodyPr>
          <a:lstStyle/>
          <a:p>
            <a:r>
              <a:rPr lang="en-US" b="1" dirty="0">
                <a:latin typeface="FuturaHandwritten" panose="02000603000000000000" pitchFamily="2" charset="0"/>
                <a:ea typeface="FuturaHandwritten" panose="02000603000000000000" pitchFamily="2" charset="0"/>
              </a:rPr>
              <a:t>Tip: </a:t>
            </a:r>
            <a:r>
              <a:rPr lang="en-US" dirty="0">
                <a:latin typeface="FuturaHandwritten" panose="02000603000000000000" pitchFamily="2" charset="0"/>
                <a:ea typeface="FuturaHandwritten" panose="02000603000000000000" pitchFamily="2" charset="0"/>
              </a:rPr>
              <a:t>Cereal is naturally high in carbohydrates because grains are plants and plants tend to have a carb macro that’s higher in percentage than fats and proteins. When you’re choosing a cereal, keep in mind that sugar is a carb, and it’s not a healthy one. When dealing with packaged foods, one way to tell if it’s healthy is to look at the ratio of dietary fiber to sugars. If the sugars number is higher than the fiber, you could make a healthier choice.</a:t>
            </a:r>
          </a:p>
        </p:txBody>
      </p:sp>
      <p:pic>
        <p:nvPicPr>
          <p:cNvPr id="7" name="Picture 6" descr="Oats nutritional label: Serving size 1/2 cup., calories 150, total fat 2.5g (4%), saturated fat 0g, polyunsaturated fat 0g, monounsaturated fat 0g, total carbohydrates 27g (29%), dietary fiber 4g, sugars 1g, proteins 5g (3%)">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9118" y="3644251"/>
            <a:ext cx="2950806" cy="2635322"/>
          </a:xfrm>
          <a:prstGeom prst="rect">
            <a:avLst/>
          </a:prstGeom>
        </p:spPr>
      </p:pic>
      <p:pic>
        <p:nvPicPr>
          <p:cNvPr id="10" name="Picture 9" descr="Oats food tracker showing 15% fat, 72% carbs, and 13% protein">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9924" y="3644250"/>
            <a:ext cx="2674994" cy="3086531"/>
          </a:xfrm>
          <a:prstGeom prst="rect">
            <a:avLst/>
          </a:prstGeom>
        </p:spPr>
      </p:pic>
    </p:spTree>
    <p:extLst>
      <p:ext uri="{BB962C8B-B14F-4D97-AF65-F5344CB8AC3E}">
        <p14:creationId xmlns:p14="http://schemas.microsoft.com/office/powerpoint/2010/main" val="65625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mall cheeseburger nutritional label: Serving size 1 small burger., calories 313, total fat 14g (24%), saturated fat 5g, polyunsaturated fat 0g, monounsaturated fat 4g, total carbohydrates 33g (35%), dietary fiber 1.3g, sugars 7.4g, proteins 15g (10%)">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5" y="349251"/>
            <a:ext cx="2950806" cy="2635322"/>
          </a:xfrm>
          <a:prstGeom prst="rect">
            <a:avLst/>
          </a:prstGeom>
        </p:spPr>
      </p:pic>
      <p:pic>
        <p:nvPicPr>
          <p:cNvPr id="9" name="Picture 8" descr="Small cheeseburger food tracker showing 39% fat, 41% carbs, and 20%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898" y="342467"/>
            <a:ext cx="2674994" cy="3086531"/>
          </a:xfrm>
          <a:prstGeom prst="rect">
            <a:avLst/>
          </a:prstGeom>
        </p:spPr>
      </p:pic>
      <p:pic>
        <p:nvPicPr>
          <p:cNvPr id="4" name="Picture 3" descr="Turkey burger, no bun nutritional label: Serving size 4 oz. (113 g)., calories 168, total fat 9g (15%), saturated fat 2g, polyunsaturated fat 2.5g, monounsaturated fat 3g, total carbohydrates 0g (0%), dietary fiber 0g, sugars 0g, proteins 22g (15%)">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2" y="3756217"/>
            <a:ext cx="2950806" cy="2635322"/>
          </a:xfrm>
          <a:prstGeom prst="rect">
            <a:avLst/>
          </a:prstGeom>
        </p:spPr>
      </p:pic>
      <p:pic>
        <p:nvPicPr>
          <p:cNvPr id="5" name="Picture 4" descr="Ground turkey food tracker showing 47% fat, 0% carbs, and 53%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898" y="3756217"/>
            <a:ext cx="2674993"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49348" y="3742867"/>
            <a:ext cx="5413560" cy="2585323"/>
          </a:xfrm>
          <a:prstGeom prst="rect">
            <a:avLst/>
          </a:prstGeom>
          <a:noFill/>
        </p:spPr>
        <p:txBody>
          <a:bodyPr wrap="square" rtlCol="0">
            <a:spAutoFit/>
          </a:bodyPr>
          <a:lstStyle/>
          <a:p>
            <a:r>
              <a:rPr lang="en-US" dirty="0">
                <a:latin typeface="FuturaHandwritten" panose="02000603000000000000" pitchFamily="2" charset="0"/>
                <a:ea typeface="FuturaHandwritten" panose="02000603000000000000" pitchFamily="2" charset="0"/>
              </a:rPr>
              <a:t>Tip: Most burgers you get at restaurants are not small burgers, so you have to account for that in your overall daily intake of carbs and fats. One alternative is to get a turkey burger, and skip the bun if you’re trying to watch that carb macros because of other choices you’ve made throughout the day. A turkey burger without a bun has half as much fat as a large burger, an none of the carbs.</a:t>
            </a:r>
          </a:p>
        </p:txBody>
      </p:sp>
      <p:pic>
        <p:nvPicPr>
          <p:cNvPr id="7" name="Picture 6" descr="Large cheeseburger nutritional label: Serving size 1 large burger., calories 518, total fat 27g (47%), saturated fat 12g, polyunsaturated fat 0g, monounsaturated fat 6g, total carbohydrates 37g (39%), dietary fiber 2.5g, sugars 10g, proteins 31g (21%)">
            <a:extLst>
              <a:ext uri="{FF2B5EF4-FFF2-40B4-BE49-F238E27FC236}">
                <a16:creationId xmlns:a16="http://schemas.microsoft.com/office/drawing/2014/main" id="{BC18913A-A25E-426F-A1D5-B366D6443BD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49348" y="398053"/>
            <a:ext cx="2896162" cy="2586520"/>
          </a:xfrm>
          <a:prstGeom prst="rect">
            <a:avLst/>
          </a:prstGeom>
        </p:spPr>
      </p:pic>
      <p:pic>
        <p:nvPicPr>
          <p:cNvPr id="8" name="Picture 7">
            <a:extLst>
              <a:ext uri="{FF2B5EF4-FFF2-40B4-BE49-F238E27FC236}">
                <a16:creationId xmlns:a16="http://schemas.microsoft.com/office/drawing/2014/main" id="{0FDE5D14-5BF0-486C-BDD0-AAC60D791D06}"/>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245510" y="342468"/>
            <a:ext cx="2674993" cy="3086531"/>
          </a:xfrm>
          <a:prstGeom prst="rect">
            <a:avLst/>
          </a:prstGeom>
        </p:spPr>
      </p:pic>
    </p:spTree>
    <p:extLst>
      <p:ext uri="{BB962C8B-B14F-4D97-AF65-F5344CB8AC3E}">
        <p14:creationId xmlns:p14="http://schemas.microsoft.com/office/powerpoint/2010/main" val="311894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otato chips nutritional label: Serving size 4 oz. (113 g)., calories 190, total fat 2.5g (4%), saturated fat 0.5g, polyunsaturated fat 0g, monounsaturated fat 0g, total carbohydrates 41g (44%), dietary fiber 2g, sugars 4g, proteins 3g (2%)">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6" cy="2635321"/>
          </a:xfrm>
          <a:prstGeom prst="rect">
            <a:avLst/>
          </a:prstGeom>
        </p:spPr>
      </p:pic>
      <p:pic>
        <p:nvPicPr>
          <p:cNvPr id="9" name="Picture 8" descr="Potato chips food tracker showing 11% fat, 83% carbs, and 6%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3" cy="3086531"/>
          </a:xfrm>
          <a:prstGeom prst="rect">
            <a:avLst/>
          </a:prstGeom>
        </p:spPr>
      </p:pic>
      <p:pic>
        <p:nvPicPr>
          <p:cNvPr id="4" name="Picture 3" descr="Baby carrots nutritional label: Serving size 3 oz (85g)., calories 35, total fat 0g (0%), saturated fat 0g, polyunsaturated fat 0g, monounsaturated fat 0g, total carbohydrates 8g (9%), dietary fiber 2g, sugars 5g, proteins 1g (0%)">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6" cy="2635321"/>
          </a:xfrm>
          <a:prstGeom prst="rect">
            <a:avLst/>
          </a:prstGeom>
        </p:spPr>
      </p:pic>
      <p:pic>
        <p:nvPicPr>
          <p:cNvPr id="5" name="Picture 4" descr="Baby carrots food tracker showing 0% fat, 89% carbs, and 11%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1"/>
            <a:ext cx="2674993" cy="3086531"/>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99118" y="349251"/>
            <a:ext cx="5363788" cy="2031325"/>
          </a:xfrm>
          <a:prstGeom prst="rect">
            <a:avLst/>
          </a:prstGeom>
          <a:noFill/>
        </p:spPr>
        <p:txBody>
          <a:bodyPr wrap="square" rtlCol="0">
            <a:spAutoFit/>
          </a:bodyPr>
          <a:lstStyle/>
          <a:p>
            <a:r>
              <a:rPr lang="en-US" b="1" dirty="0">
                <a:latin typeface="FuturaHandwritten" panose="02000603000000000000" pitchFamily="2" charset="0"/>
                <a:ea typeface="FuturaHandwritten" panose="02000603000000000000" pitchFamily="2" charset="0"/>
              </a:rPr>
              <a:t>Tip: </a:t>
            </a:r>
            <a:r>
              <a:rPr lang="en-US" dirty="0">
                <a:latin typeface="FuturaHandwritten" panose="02000603000000000000" pitchFamily="2" charset="0"/>
                <a:ea typeface="FuturaHandwritten" panose="02000603000000000000" pitchFamily="2" charset="0"/>
              </a:rPr>
              <a:t>It’s easy to guess that potato chips aren’t a healthy snack. They’re mostly low-nutrition carbohydrates. A better alternative for a crunchy snack is veggies and hummus. You’ll get about the same amount of protein, but a lot less carbs, adding some fiber, and getting in two veggies too!</a:t>
            </a:r>
          </a:p>
        </p:txBody>
      </p:sp>
      <p:pic>
        <p:nvPicPr>
          <p:cNvPr id="7" name="Picture 6" descr="Hummus nutritional label: Serving size 2 Tbsp, calories 70, total fat 5g (9%), saturated fat 0g, polyunsaturated fat 2g, monounsaturated fat 0g, total carbohydrates 4g (4%), dietary fiber 2g, sugars 1g, proteins 2g (1%)">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99118" y="3644343"/>
            <a:ext cx="2950806" cy="2635138"/>
          </a:xfrm>
          <a:prstGeom prst="rect">
            <a:avLst/>
          </a:prstGeom>
        </p:spPr>
      </p:pic>
      <p:pic>
        <p:nvPicPr>
          <p:cNvPr id="10" name="Picture 9" descr="Chicken breast food tracker showing 65% fat, 23% carbs, and 12% protein">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349924" y="3644250"/>
            <a:ext cx="2674993" cy="3086531"/>
          </a:xfrm>
          <a:prstGeom prst="rect">
            <a:avLst/>
          </a:prstGeom>
        </p:spPr>
      </p:pic>
    </p:spTree>
    <p:extLst>
      <p:ext uri="{BB962C8B-B14F-4D97-AF65-F5344CB8AC3E}">
        <p14:creationId xmlns:p14="http://schemas.microsoft.com/office/powerpoint/2010/main" val="2274838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ocolate ice cream nutritional label: Serving size 1 scoop., calories 110, total fat 6g (10%), saturated fat 4g, polyunsaturated fat 0g, monounsaturated fat 0g, total carbohydrates 10g (11%), dietary fiber 0g, sugars 9g, proteins 2g (8%)">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7" y="349251"/>
            <a:ext cx="2950805" cy="2635321"/>
          </a:xfrm>
          <a:prstGeom prst="rect">
            <a:avLst/>
          </a:prstGeom>
        </p:spPr>
      </p:pic>
      <p:pic>
        <p:nvPicPr>
          <p:cNvPr id="9" name="Picture 8" descr="Chocolate ice cream food tracker showing 53% fat, 39% carbs, and 8%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903" y="349251"/>
            <a:ext cx="2674993" cy="3086530"/>
          </a:xfrm>
          <a:prstGeom prst="rect">
            <a:avLst/>
          </a:prstGeom>
        </p:spPr>
      </p:pic>
      <p:pic>
        <p:nvPicPr>
          <p:cNvPr id="4" name="Picture 3" descr="Frozen Greek yogurt nutritional label: Serving size 1 container, calories 100, total fat 0g (0%), saturated fat 0g, polyunsaturated fat 0g, monounsaturated fat 0g, total carbohydrates 10g (11%), dietary fiber 3g, sugars 6g, proteins 15g (10%)">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7" y="3644251"/>
            <a:ext cx="2950805" cy="2635321"/>
          </a:xfrm>
          <a:prstGeom prst="rect">
            <a:avLst/>
          </a:prstGeom>
        </p:spPr>
      </p:pic>
      <p:pic>
        <p:nvPicPr>
          <p:cNvPr id="5" name="Picture 4" descr="Frozen Greek yogurt food tracker showing 0% fat, 40% carbs, and 60%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903" y="3644251"/>
            <a:ext cx="2674993" cy="3086530"/>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440442" y="3572400"/>
            <a:ext cx="5363788" cy="3139321"/>
          </a:xfrm>
          <a:prstGeom prst="rect">
            <a:avLst/>
          </a:prstGeom>
          <a:noFill/>
        </p:spPr>
        <p:txBody>
          <a:bodyPr wrap="square" rtlCol="0">
            <a:spAutoFit/>
          </a:bodyPr>
          <a:lstStyle/>
          <a:p>
            <a:r>
              <a:rPr lang="en-US" b="1" dirty="0">
                <a:latin typeface="FuturaHandwritten" panose="02000603000000000000" pitchFamily="2" charset="0"/>
                <a:ea typeface="FuturaHandwritten" panose="02000603000000000000" pitchFamily="2" charset="0"/>
              </a:rPr>
              <a:t>Tip: </a:t>
            </a:r>
            <a:r>
              <a:rPr lang="en-US" dirty="0">
                <a:latin typeface="FuturaHandwritten" panose="02000603000000000000" pitchFamily="2" charset="0"/>
                <a:ea typeface="FuturaHandwritten" panose="02000603000000000000" pitchFamily="2" charset="0"/>
              </a:rPr>
              <a:t>Ice cream is a weakness for most of us. It doesn’t seem all that bad if you’re having a scoop—but consider that most ice cream shops serve double scoops when you order a single. That doubles the amount of fat and </a:t>
            </a:r>
            <a:r>
              <a:rPr lang="en-US" dirty="0" err="1">
                <a:latin typeface="FuturaHandwritten" panose="02000603000000000000" pitchFamily="2" charset="0"/>
                <a:ea typeface="FuturaHandwritten" panose="02000603000000000000" pitchFamily="2" charset="0"/>
              </a:rPr>
              <a:t>carbss</a:t>
            </a:r>
            <a:r>
              <a:rPr lang="en-US" dirty="0">
                <a:latin typeface="FuturaHandwritten" panose="02000603000000000000" pitchFamily="2" charset="0"/>
                <a:ea typeface="FuturaHandwritten" panose="02000603000000000000" pitchFamily="2" charset="0"/>
              </a:rPr>
              <a:t> toward your recommended daily allowance. Anything you add changes the macros. Adding chocolate will add more carbs and some fat. You can get the satisfaction of a frozen treat by freezing a container of Greek yogurt. It’s high in protein and low in fat.</a:t>
            </a:r>
          </a:p>
        </p:txBody>
      </p:sp>
      <p:pic>
        <p:nvPicPr>
          <p:cNvPr id="7" name="Picture 6" descr="Chocolate ice cream nutritional label: Serving size 2 scoops, calories 220, total fat 12g (20%), saturated fat 8g, polyunsaturated fat 0g, monounsaturated fat 0g, total carbohydrates 20g (22%), dietary fiber 0g, sugars 18g, proteins 4g (16%)">
            <a:extLst>
              <a:ext uri="{FF2B5EF4-FFF2-40B4-BE49-F238E27FC236}">
                <a16:creationId xmlns:a16="http://schemas.microsoft.com/office/drawing/2014/main" id="{9A663E1F-448E-43BC-BDB5-0BB68348E94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440545" y="349251"/>
            <a:ext cx="2950600" cy="2635138"/>
          </a:xfrm>
          <a:prstGeom prst="rect">
            <a:avLst/>
          </a:prstGeom>
        </p:spPr>
      </p:pic>
      <p:pic>
        <p:nvPicPr>
          <p:cNvPr id="10" name="Picture 9" descr="Chocolate ice cream food tracker showing 53% fat, 39% carbs, and 8% protein">
            <a:extLst>
              <a:ext uri="{FF2B5EF4-FFF2-40B4-BE49-F238E27FC236}">
                <a16:creationId xmlns:a16="http://schemas.microsoft.com/office/drawing/2014/main" id="{86E6EC70-9AEE-4601-BD82-EBC9F1ADC3D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391248" y="349250"/>
            <a:ext cx="2674993" cy="3086530"/>
          </a:xfrm>
          <a:prstGeom prst="rect">
            <a:avLst/>
          </a:prstGeom>
        </p:spPr>
      </p:pic>
    </p:spTree>
    <p:extLst>
      <p:ext uri="{BB962C8B-B14F-4D97-AF65-F5344CB8AC3E}">
        <p14:creationId xmlns:p14="http://schemas.microsoft.com/office/powerpoint/2010/main" val="185668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eese pizza nutritional label: Serving size 1 slice, calories 200, total fat 6g (10%), saturated fat 3g, polyunsaturated fat 0g, monounsaturated fat 0g, total carbohydrates 27g (29%), dietary fiber 2g, sugars 1g, proteins 11g (7%)">
            <a:extLst>
              <a:ext uri="{FF2B5EF4-FFF2-40B4-BE49-F238E27FC236}">
                <a16:creationId xmlns:a16="http://schemas.microsoft.com/office/drawing/2014/main" id="{93541BCE-4AB7-487E-B562-B4EABBC61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9095" y="349251"/>
            <a:ext cx="2950806" cy="2635321"/>
          </a:xfrm>
          <a:prstGeom prst="rect">
            <a:avLst/>
          </a:prstGeom>
        </p:spPr>
      </p:pic>
      <p:pic>
        <p:nvPicPr>
          <p:cNvPr id="9" name="Picture 8" descr="Cheese pizza food tracker showing 26% fat, 52% carbs, and 22% protein">
            <a:extLst>
              <a:ext uri="{FF2B5EF4-FFF2-40B4-BE49-F238E27FC236}">
                <a16:creationId xmlns:a16="http://schemas.microsoft.com/office/drawing/2014/main" id="{FCB3D9A8-54CC-480B-8007-8FB9D6DD3A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79898" y="342467"/>
            <a:ext cx="2674993" cy="3086531"/>
          </a:xfrm>
          <a:prstGeom prst="rect">
            <a:avLst/>
          </a:prstGeom>
        </p:spPr>
      </p:pic>
      <p:pic>
        <p:nvPicPr>
          <p:cNvPr id="4" name="Picture 3" descr="Cauliflower crust pizza nutritional label: Serving size 1 slice, calories 125, total fat 6.5g (11%), saturated fat 3.5g, polyunsaturated fat 0g, monounsaturated fat 0g, total carbohydrates 9g (10%), dietary fiber 1g, sugars 1.5g, proteins 8g (5%)">
            <a:extLst>
              <a:ext uri="{FF2B5EF4-FFF2-40B4-BE49-F238E27FC236}">
                <a16:creationId xmlns:a16="http://schemas.microsoft.com/office/drawing/2014/main" id="{F3565F88-A579-4FEC-A1DE-456E5046969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9092" y="3756217"/>
            <a:ext cx="2950806" cy="2635321"/>
          </a:xfrm>
          <a:prstGeom prst="rect">
            <a:avLst/>
          </a:prstGeom>
        </p:spPr>
      </p:pic>
      <p:pic>
        <p:nvPicPr>
          <p:cNvPr id="5" name="Picture 4" descr="Cauliflower crust pizza food tracker showing 46% fat, 28% carbs, and 26% protein">
            <a:extLst>
              <a:ext uri="{FF2B5EF4-FFF2-40B4-BE49-F238E27FC236}">
                <a16:creationId xmlns:a16="http://schemas.microsoft.com/office/drawing/2014/main" id="{0966F489-0F94-4F3C-AA3E-AA7A8ADF968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79898" y="3756217"/>
            <a:ext cx="2674993" cy="3086530"/>
          </a:xfrm>
          <a:prstGeom prst="rect">
            <a:avLst/>
          </a:prstGeom>
        </p:spPr>
      </p:pic>
      <p:sp>
        <p:nvSpPr>
          <p:cNvPr id="2" name="TextBox 1">
            <a:extLst>
              <a:ext uri="{FF2B5EF4-FFF2-40B4-BE49-F238E27FC236}">
                <a16:creationId xmlns:a16="http://schemas.microsoft.com/office/drawing/2014/main" id="{75FFD467-5E26-4FF7-88E9-FC037318D19D}"/>
              </a:ext>
            </a:extLst>
          </p:cNvPr>
          <p:cNvSpPr txBox="1"/>
          <p:nvPr/>
        </p:nvSpPr>
        <p:spPr>
          <a:xfrm>
            <a:off x="6349348" y="3742867"/>
            <a:ext cx="5413560" cy="2862322"/>
          </a:xfrm>
          <a:prstGeom prst="rect">
            <a:avLst/>
          </a:prstGeom>
          <a:noFill/>
        </p:spPr>
        <p:txBody>
          <a:bodyPr wrap="square" rtlCol="0">
            <a:spAutoFit/>
          </a:bodyPr>
          <a:lstStyle/>
          <a:p>
            <a:r>
              <a:rPr lang="en-US" dirty="0">
                <a:latin typeface="FuturaHandwritten" panose="02000603000000000000" pitchFamily="2" charset="0"/>
                <a:ea typeface="FuturaHandwritten" panose="02000603000000000000" pitchFamily="2" charset="0"/>
              </a:rPr>
              <a:t>Tip: Toppings can really change the macro percentages for pizza. Compare a slice of cheese pizza with a slice of deluxe pizza. You can see that adding toppings like sausage and pepperoni can add a lot of fat. A lot of restaurants and stores are selling a lower-carb alternative to traditional pizza made with a cauliflower crust. It won’t save you on the fat because of the cheese, but it will cut the carbs by as much as 40% and you get an extra veggie.</a:t>
            </a:r>
          </a:p>
        </p:txBody>
      </p:sp>
      <p:pic>
        <p:nvPicPr>
          <p:cNvPr id="7" name="Picture 6" descr="Deluxe pizza nutritional label: Serving size 1 slice, calories 400, total fat 20g (34%), saturated fat 3g, polyunsaturated fat 0g, monounsaturated fat 0g, total carbohydrates 37g (39%), dietary fiber 2g, sugars 1g, proteins 19g (13%)">
            <a:extLst>
              <a:ext uri="{FF2B5EF4-FFF2-40B4-BE49-F238E27FC236}">
                <a16:creationId xmlns:a16="http://schemas.microsoft.com/office/drawing/2014/main" id="{BC18913A-A25E-426F-A1D5-B366D6443BD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349348" y="398053"/>
            <a:ext cx="2896161" cy="2586520"/>
          </a:xfrm>
          <a:prstGeom prst="rect">
            <a:avLst/>
          </a:prstGeom>
        </p:spPr>
      </p:pic>
      <p:pic>
        <p:nvPicPr>
          <p:cNvPr id="8" name="Picture 7" descr="Deluxe pizza food tracker showing 45% fat, 37% carbs, and 18% protein">
            <a:extLst>
              <a:ext uri="{FF2B5EF4-FFF2-40B4-BE49-F238E27FC236}">
                <a16:creationId xmlns:a16="http://schemas.microsoft.com/office/drawing/2014/main" id="{0FDE5D14-5BF0-486C-BDD0-AAC60D791D06}"/>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245510" y="342468"/>
            <a:ext cx="2674993" cy="3086530"/>
          </a:xfrm>
          <a:prstGeom prst="rect">
            <a:avLst/>
          </a:prstGeom>
        </p:spPr>
      </p:pic>
    </p:spTree>
    <p:extLst>
      <p:ext uri="{BB962C8B-B14F-4D97-AF65-F5344CB8AC3E}">
        <p14:creationId xmlns:p14="http://schemas.microsoft.com/office/powerpoint/2010/main" val="33325868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520</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FuturaHandwritten</vt:lpstr>
      <vt:lpstr>Office Theme</vt:lpstr>
      <vt:lpstr>Healthy Alternatives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Frankie Wolf</dc:creator>
  <cp:lastModifiedBy>Frankie Wolf</cp:lastModifiedBy>
  <cp:revision>25</cp:revision>
  <dcterms:created xsi:type="dcterms:W3CDTF">2020-03-28T20:49:18Z</dcterms:created>
  <dcterms:modified xsi:type="dcterms:W3CDTF">2020-04-06T15:40:04Z</dcterms:modified>
</cp:coreProperties>
</file>