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5" r:id="rId6"/>
    <p:sldId id="272" r:id="rId7"/>
    <p:sldId id="273" r:id="rId8"/>
    <p:sldId id="274" r:id="rId9"/>
    <p:sldId id="275" r:id="rId10"/>
    <p:sldId id="276" r:id="rId11"/>
    <p:sldId id="281" r:id="rId12"/>
    <p:sldId id="282" r:id="rId13"/>
    <p:sldId id="283" r:id="rId14"/>
    <p:sldId id="284" r:id="rId15"/>
    <p:sldId id="285" r:id="rId16"/>
    <p:sldId id="278" r:id="rId17"/>
    <p:sldId id="277" r:id="rId18"/>
    <p:sldId id="279" r:id="rId19"/>
    <p:sldId id="280" r:id="rId20"/>
    <p:sldId id="286" r:id="rId21"/>
    <p:sldId id="287" r:id="rId22"/>
    <p:sldId id="288" r:id="rId2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94" autoAdjust="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7FBAEA-E6C2-4F9C-838B-82C8CC86B438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2019年4月18日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D9ECDE0-A932-4488-BADD-31E4128A15DC}" type="datetime2">
              <a:rPr lang="zh-CN" altLang="en-US" smtClean="0"/>
              <a:pPr/>
              <a:t>2019年4月18日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FB667E1-E601-4AAF-B95C-B25720D70A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8996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30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/>
          </a:p>
        </p:txBody>
      </p:sp>
      <p:sp>
        <p:nvSpPr>
          <p:cNvPr id="9" name="矩形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rtlCol="0" anchor="b"/>
          <a:lstStyle>
            <a:lvl1pPr algn="ctr">
              <a:defRPr sz="540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FB924FA-5C7C-4531-9508-4EC93CD99CFC}" type="datetime2">
              <a:rPr lang="zh-CN" altLang="en-US" noProof="0" smtClean="0"/>
              <a:t>2019年4月18日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B3C126-703A-40CF-978D-DE5546258945}" type="datetime2">
              <a:rPr lang="zh-CN" altLang="en-US" noProof="0" smtClean="0"/>
              <a:t>2019年4月18日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E4C9B8F-ED0D-441B-93B5-73E5ADEC8F7A}" type="datetime2">
              <a:rPr lang="zh-CN" altLang="en-US" noProof="0" smtClean="0"/>
              <a:t>2019年4月18日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rtlCol="0"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rtlCol="0"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CFF333-CAF4-47F4-B609-248F94A8651D}" type="datetime2">
              <a:rPr lang="zh-CN" altLang="en-US" noProof="0" smtClean="0"/>
              <a:t>2019年4月18日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1C7592-0418-4392-9461-A3A685A5B954}" type="datetime2">
              <a:rPr lang="zh-CN" altLang="en-US" noProof="0" smtClean="0"/>
              <a:t>2019年4月18日</a:t>
            </a:fld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D06EF73-9DB8-4763-865F-2F88181A473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4B7073-0DB1-4EA3-896B-0F08756C7633}" type="datetime2">
              <a:rPr lang="zh-CN" altLang="en-US" noProof="0" smtClean="0"/>
              <a:t>2019年4月18日</a:t>
            </a:fld>
            <a:endParaRPr lang="zh-CN" altLang="en-US" noProof="0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75D6F9-0026-4B86-A9C0-C993048D8C42}" type="datetime2">
              <a:rPr lang="zh-CN" altLang="en-US" noProof="0" smtClean="0"/>
              <a:t>2019年4月18日</a:t>
            </a:fld>
            <a:endParaRPr lang="zh-CN" altLang="en-US" noProof="0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1F0462-7A6E-4803-9749-C3B78B31BD60}" type="datetime2">
              <a:rPr lang="zh-CN" altLang="en-US" noProof="0" smtClean="0"/>
              <a:t>2019年4月18日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F800B45-6479-43B8-81E0-717C32FCDA17}" type="datetime2">
              <a:rPr lang="zh-CN" altLang="en-US" noProof="0" smtClean="0"/>
              <a:t>2019年4月18日</a:t>
            </a:fld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ACA21B-F8E6-4CE8-8C10-FEA2D0B508EC}" type="datetime2">
              <a:rPr lang="zh-CN" altLang="en-US" noProof="0" smtClean="0"/>
              <a:t>2019年4月18日</a:t>
            </a:fld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5775" y="6601968"/>
            <a:ext cx="1190937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98363D-0C7D-41F4-A2BF-AE2C58D4C4B8}" type="datetime2">
              <a:rPr lang="zh-CN" altLang="en-US" noProof="0" smtClean="0"/>
              <a:t>2019年4月18日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 smtClean="0"/>
              <a:t>Maven </a:t>
            </a:r>
            <a:r>
              <a:rPr lang="zh-CN" altLang="en-US" dirty="0" smtClean="0"/>
              <a:t>之我见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 smtClean="0"/>
              <a:t>YHK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 </a:t>
            </a:r>
            <a:r>
              <a:rPr lang="zh-CN" altLang="en-US" dirty="0" smtClean="0"/>
              <a:t>版本与快照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不同阶段</a:t>
            </a:r>
            <a:endParaRPr lang="en-US" altLang="zh-CN" dirty="0" smtClean="0"/>
          </a:p>
          <a:p>
            <a:r>
              <a:rPr lang="zh-CN" altLang="en-US" dirty="0" smtClean="0"/>
              <a:t>快照（</a:t>
            </a:r>
            <a:r>
              <a:rPr lang="en-US" altLang="zh-CN" dirty="0" smtClean="0"/>
              <a:t>snapshot</a:t>
            </a:r>
            <a:r>
              <a:rPr lang="zh-CN" altLang="en-US" dirty="0" smtClean="0"/>
              <a:t>）是</a:t>
            </a:r>
            <a:r>
              <a:rPr lang="zh-CN" altLang="en-US" dirty="0"/>
              <a:t>一种特殊的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r>
              <a:rPr lang="zh-CN" altLang="en-US" dirty="0"/>
              <a:t>每次构建都会在远程仓库中检查新的</a:t>
            </a:r>
            <a:r>
              <a:rPr lang="zh-CN" altLang="en-US" dirty="0" smtClean="0"/>
              <a:t>快照</a:t>
            </a:r>
            <a:endParaRPr lang="en-US" altLang="zh-CN" dirty="0" smtClean="0"/>
          </a:p>
          <a:p>
            <a:r>
              <a:rPr lang="zh-CN" altLang="en-US" dirty="0" smtClean="0"/>
              <a:t>快照通常用于正在开发的依赖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29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 </a:t>
            </a:r>
            <a:r>
              <a:rPr lang="zh-CN" altLang="en-US" dirty="0" smtClean="0"/>
              <a:t>依赖传递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196576"/>
              </p:ext>
            </p:extLst>
          </p:nvPr>
        </p:nvGraphicFramePr>
        <p:xfrm>
          <a:off x="1341438" y="1901825"/>
          <a:ext cx="9509126" cy="3789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03340">
                  <a:extLst>
                    <a:ext uri="{9D8B030D-6E8A-4147-A177-3AD203B41FA5}">
                      <a16:colId xmlns:a16="http://schemas.microsoft.com/office/drawing/2014/main" val="2468571859"/>
                    </a:ext>
                  </a:extLst>
                </a:gridCol>
                <a:gridCol w="6805786">
                  <a:extLst>
                    <a:ext uri="{9D8B030D-6E8A-4147-A177-3AD203B41FA5}">
                      <a16:colId xmlns:a16="http://schemas.microsoft.com/office/drawing/2014/main" val="1999764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功能描述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69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依赖调节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决定当多个手动创建的版本同时出现时，哪个依赖版本将会被使用。 如果两个依赖版本在依赖树里的深度是一样的时候，第一个被声明的依赖将会被使用。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078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依赖管理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直接的指定手动创建的某个版本被使用。例如当一个工程 </a:t>
                      </a:r>
                      <a:r>
                        <a:rPr lang="en-US" altLang="zh-CN" sz="1600"/>
                        <a:t>C </a:t>
                      </a:r>
                      <a:r>
                        <a:rPr lang="zh-CN" altLang="en-US" sz="1600"/>
                        <a:t>在自己的依赖管理模块包含工程 </a:t>
                      </a:r>
                      <a:r>
                        <a:rPr lang="en-US" altLang="zh-CN" sz="1600"/>
                        <a:t>B</a:t>
                      </a:r>
                      <a:r>
                        <a:rPr lang="zh-CN" altLang="en-US" sz="1600"/>
                        <a:t>，即 </a:t>
                      </a:r>
                      <a:r>
                        <a:rPr lang="en-US" altLang="zh-CN" sz="1600"/>
                        <a:t>B </a:t>
                      </a:r>
                      <a:r>
                        <a:rPr lang="zh-CN" altLang="en-US" sz="1600"/>
                        <a:t>依赖于 </a:t>
                      </a:r>
                      <a:r>
                        <a:rPr lang="en-US" altLang="zh-CN" sz="1600"/>
                        <a:t>A</a:t>
                      </a:r>
                      <a:r>
                        <a:rPr lang="zh-CN" altLang="en-US" sz="1600"/>
                        <a:t>， 那么 </a:t>
                      </a:r>
                      <a:r>
                        <a:rPr lang="en-US" altLang="zh-CN" sz="1600"/>
                        <a:t>A </a:t>
                      </a:r>
                      <a:r>
                        <a:rPr lang="zh-CN" altLang="en-US" sz="1600"/>
                        <a:t>即可指定在 </a:t>
                      </a:r>
                      <a:r>
                        <a:rPr lang="en-US" altLang="zh-CN" sz="1600"/>
                        <a:t>B </a:t>
                      </a:r>
                      <a:r>
                        <a:rPr lang="zh-CN" altLang="en-US" sz="1600"/>
                        <a:t>被引用时所使用的版本。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919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依赖范围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包含在构建过程每个阶段的依赖。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540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依赖排除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任何可传递的依赖都可以通过 </a:t>
                      </a:r>
                      <a:r>
                        <a:rPr lang="en-US" altLang="zh-CN" sz="1600"/>
                        <a:t>"exclusion" </a:t>
                      </a:r>
                      <a:r>
                        <a:rPr lang="zh-CN" altLang="en-US" sz="1600"/>
                        <a:t>元素被排除在外。举例说明，</a:t>
                      </a:r>
                      <a:r>
                        <a:rPr lang="en-US" altLang="zh-CN" sz="1600"/>
                        <a:t>A </a:t>
                      </a:r>
                      <a:r>
                        <a:rPr lang="zh-CN" altLang="en-US" sz="1600"/>
                        <a:t>依赖 </a:t>
                      </a:r>
                      <a:r>
                        <a:rPr lang="en-US" altLang="zh-CN" sz="1600"/>
                        <a:t>B</a:t>
                      </a:r>
                      <a:r>
                        <a:rPr lang="zh-CN" altLang="en-US" sz="1600"/>
                        <a:t>， </a:t>
                      </a:r>
                      <a:r>
                        <a:rPr lang="en-US" altLang="zh-CN" sz="1600"/>
                        <a:t>B </a:t>
                      </a:r>
                      <a:r>
                        <a:rPr lang="zh-CN" altLang="en-US" sz="1600"/>
                        <a:t>依赖 </a:t>
                      </a:r>
                      <a:r>
                        <a:rPr lang="en-US" altLang="zh-CN" sz="1600"/>
                        <a:t>C</a:t>
                      </a:r>
                      <a:r>
                        <a:rPr lang="zh-CN" altLang="en-US" sz="1600"/>
                        <a:t>，因此 </a:t>
                      </a:r>
                      <a:r>
                        <a:rPr lang="en-US" altLang="zh-CN" sz="1600"/>
                        <a:t>A </a:t>
                      </a:r>
                      <a:r>
                        <a:rPr lang="zh-CN" altLang="en-US" sz="1600"/>
                        <a:t>可以标记 </a:t>
                      </a:r>
                      <a:r>
                        <a:rPr lang="en-US" altLang="zh-CN" sz="1600"/>
                        <a:t>C </a:t>
                      </a:r>
                      <a:r>
                        <a:rPr lang="zh-CN" altLang="en-US" sz="1600"/>
                        <a:t>为 </a:t>
                      </a:r>
                      <a:r>
                        <a:rPr lang="en-US" altLang="zh-CN" sz="1600"/>
                        <a:t>"</a:t>
                      </a:r>
                      <a:r>
                        <a:rPr lang="zh-CN" altLang="en-US" sz="1600"/>
                        <a:t>被排除的</a:t>
                      </a:r>
                      <a:r>
                        <a:rPr lang="en-US" altLang="zh-CN" sz="1600"/>
                        <a:t>"</a:t>
                      </a:r>
                      <a:r>
                        <a:rPr lang="zh-CN" altLang="en-US" sz="1600"/>
                        <a:t>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8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依赖可选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任何可传递的依赖可以被标记为可选的，通过使用 </a:t>
                      </a:r>
                      <a:r>
                        <a:rPr lang="en-US" altLang="zh-CN" sz="1600" dirty="0"/>
                        <a:t>"optional" </a:t>
                      </a:r>
                      <a:r>
                        <a:rPr lang="zh-CN" altLang="en-US" sz="1600" dirty="0"/>
                        <a:t>元素。例如：</a:t>
                      </a:r>
                      <a:r>
                        <a:rPr lang="en-US" altLang="zh-CN" sz="1600" dirty="0"/>
                        <a:t>A </a:t>
                      </a:r>
                      <a:r>
                        <a:rPr lang="zh-CN" altLang="en-US" sz="1600" dirty="0"/>
                        <a:t>依赖 </a:t>
                      </a:r>
                      <a:r>
                        <a:rPr lang="en-US" altLang="zh-CN" sz="1600" dirty="0"/>
                        <a:t>B</a:t>
                      </a:r>
                      <a:r>
                        <a:rPr lang="zh-CN" altLang="en-US" sz="1600" dirty="0"/>
                        <a:t>， </a:t>
                      </a:r>
                      <a:r>
                        <a:rPr lang="en-US" altLang="zh-CN" sz="1600" dirty="0"/>
                        <a:t>B </a:t>
                      </a:r>
                      <a:r>
                        <a:rPr lang="zh-CN" altLang="en-US" sz="1600" dirty="0"/>
                        <a:t>依赖 </a:t>
                      </a:r>
                      <a:r>
                        <a:rPr lang="en-US" altLang="zh-CN" sz="1600" dirty="0"/>
                        <a:t>C</a:t>
                      </a:r>
                      <a:r>
                        <a:rPr lang="zh-CN" altLang="en-US" sz="1600" dirty="0"/>
                        <a:t>。因此，</a:t>
                      </a:r>
                      <a:r>
                        <a:rPr lang="en-US" altLang="zh-CN" sz="1600" dirty="0"/>
                        <a:t>B </a:t>
                      </a:r>
                      <a:r>
                        <a:rPr lang="zh-CN" altLang="en-US" sz="1600" dirty="0"/>
                        <a:t>可以标记 </a:t>
                      </a:r>
                      <a:r>
                        <a:rPr lang="en-US" altLang="zh-CN" sz="1600" dirty="0"/>
                        <a:t>C </a:t>
                      </a:r>
                      <a:r>
                        <a:rPr lang="zh-CN" altLang="en-US" sz="1600" dirty="0"/>
                        <a:t>为可选的， 这样 </a:t>
                      </a:r>
                      <a:r>
                        <a:rPr lang="en-US" altLang="zh-CN" sz="1600" dirty="0"/>
                        <a:t>A </a:t>
                      </a:r>
                      <a:r>
                        <a:rPr lang="zh-CN" altLang="en-US" sz="1600" dirty="0"/>
                        <a:t>就可以不再使用 </a:t>
                      </a:r>
                      <a:r>
                        <a:rPr lang="en-US" altLang="zh-CN" sz="1600" dirty="0"/>
                        <a:t>C</a:t>
                      </a:r>
                      <a:r>
                        <a:rPr lang="zh-CN" altLang="en-US" sz="1600" dirty="0"/>
                        <a:t>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9184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61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 </a:t>
            </a:r>
            <a:r>
              <a:rPr lang="zh-CN" altLang="en-US" dirty="0" smtClean="0"/>
              <a:t>依赖范围（</a:t>
            </a:r>
            <a:r>
              <a:rPr lang="en-US" altLang="zh-CN" dirty="0" smtClean="0"/>
              <a:t>scope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17034"/>
              </p:ext>
            </p:extLst>
          </p:nvPr>
        </p:nvGraphicFramePr>
        <p:xfrm>
          <a:off x="1341438" y="1901825"/>
          <a:ext cx="9509126" cy="3408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13870">
                  <a:extLst>
                    <a:ext uri="{9D8B030D-6E8A-4147-A177-3AD203B41FA5}">
                      <a16:colId xmlns:a16="http://schemas.microsoft.com/office/drawing/2014/main" val="3827563700"/>
                    </a:ext>
                  </a:extLst>
                </a:gridCol>
                <a:gridCol w="6995256">
                  <a:extLst>
                    <a:ext uri="{9D8B030D-6E8A-4147-A177-3AD203B41FA5}">
                      <a16:colId xmlns:a16="http://schemas.microsoft.com/office/drawing/2014/main" val="512811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范围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77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编译阶段（</a:t>
                      </a:r>
                      <a:r>
                        <a:rPr lang="en-US" altLang="zh-CN" dirty="0" smtClean="0"/>
                        <a:t>compile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该范围表明相关依赖是只在项目的类路径下有效。默认取值。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204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供应</a:t>
                      </a:r>
                      <a:r>
                        <a:rPr lang="zh-CN" altLang="en-US" dirty="0" smtClean="0"/>
                        <a:t>阶段（</a:t>
                      </a:r>
                      <a:r>
                        <a:rPr lang="en-US" altLang="zh-CN" dirty="0" smtClean="0"/>
                        <a:t>provided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该范围表明相关依赖是由运行时的 </a:t>
                      </a:r>
                      <a:r>
                        <a:rPr lang="en-US" altLang="zh-CN"/>
                        <a:t>JDK </a:t>
                      </a:r>
                      <a:r>
                        <a:rPr lang="zh-CN" altLang="en-US"/>
                        <a:t>或者 网络服务器提供的。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264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运行</a:t>
                      </a:r>
                      <a:r>
                        <a:rPr lang="zh-CN" altLang="en-US" dirty="0" smtClean="0"/>
                        <a:t>阶段（</a:t>
                      </a:r>
                      <a:r>
                        <a:rPr lang="en-US" altLang="zh-CN" dirty="0" smtClean="0"/>
                        <a:t>runtime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该范围表明相关依赖在编译阶段不是必须的，但是在执行阶段是必须</a:t>
                      </a:r>
                      <a:r>
                        <a:rPr lang="zh-CN" altLang="en-US" dirty="0" smtClean="0"/>
                        <a:t>的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534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测试阶段（</a:t>
                      </a:r>
                      <a:r>
                        <a:rPr lang="en-US" altLang="zh-CN" dirty="0" smtClean="0"/>
                        <a:t>test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该范围表明相关依赖只在测试编译阶段和执行阶段。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43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</a:t>
                      </a:r>
                      <a:r>
                        <a:rPr lang="zh-CN" altLang="en-US" dirty="0" smtClean="0"/>
                        <a:t>阶段（</a:t>
                      </a:r>
                      <a:r>
                        <a:rPr lang="en-US" altLang="zh-CN" dirty="0" smtClean="0"/>
                        <a:t>system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该范围表明你需要提供一个系统路径。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781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导入</a:t>
                      </a:r>
                      <a:r>
                        <a:rPr lang="zh-CN" altLang="en-US" dirty="0" smtClean="0"/>
                        <a:t>阶段（</a:t>
                      </a:r>
                      <a:r>
                        <a:rPr lang="en-US" altLang="zh-CN" dirty="0" smtClean="0"/>
                        <a:t>import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该范围只在依赖是一个 </a:t>
                      </a:r>
                      <a:r>
                        <a:rPr lang="en-US" altLang="zh-CN" dirty="0" err="1"/>
                        <a:t>pom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 smtClean="0"/>
                        <a:t>里</a:t>
                      </a:r>
                      <a:r>
                        <a:rPr lang="zh-CN" altLang="en-US" dirty="0"/>
                        <a:t>定义的依赖时使用。同时，当前项目的</a:t>
                      </a:r>
                      <a:r>
                        <a:rPr lang="en-US" altLang="zh-CN" dirty="0"/>
                        <a:t>POM </a:t>
                      </a:r>
                      <a:r>
                        <a:rPr lang="zh-CN" altLang="en-US" dirty="0"/>
                        <a:t>文件</a:t>
                      </a:r>
                      <a:r>
                        <a:rPr lang="zh-CN" altLang="en-US" dirty="0" smtClean="0"/>
                        <a:t>的部分</a:t>
                      </a:r>
                      <a:r>
                        <a:rPr lang="zh-CN" altLang="en-US" dirty="0"/>
                        <a:t>定义的依赖关系可以取代某特定的 </a:t>
                      </a:r>
                      <a:r>
                        <a:rPr lang="en-US" altLang="zh-CN" dirty="0"/>
                        <a:t>POM</a:t>
                      </a:r>
                      <a:r>
                        <a:rPr lang="zh-CN" altLang="en-US" dirty="0" smtClean="0"/>
                        <a:t>。只能在</a:t>
                      </a:r>
                      <a:r>
                        <a:rPr lang="en-US" altLang="zh-CN" dirty="0" smtClean="0"/>
                        <a:t>&lt;</a:t>
                      </a:r>
                      <a:r>
                        <a:rPr lang="en-US" altLang="zh-CN" dirty="0" err="1" smtClean="0"/>
                        <a:t>dependencyManagement</a:t>
                      </a:r>
                      <a:r>
                        <a:rPr lang="en-US" altLang="zh-CN" dirty="0" smtClean="0"/>
                        <a:t>&gt; </a:t>
                      </a:r>
                      <a:r>
                        <a:rPr lang="zh-CN" altLang="en-US" dirty="0" smtClean="0"/>
                        <a:t>使用。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4798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50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构建生命周期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372" y="1901825"/>
            <a:ext cx="923256" cy="4127500"/>
          </a:xfrm>
        </p:spPr>
      </p:pic>
    </p:spTree>
    <p:extLst>
      <p:ext uri="{BB962C8B-B14F-4D97-AF65-F5344CB8AC3E}">
        <p14:creationId xmlns:p14="http://schemas.microsoft.com/office/powerpoint/2010/main" val="56796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27126"/>
          </a:xfrm>
        </p:spPr>
        <p:txBody>
          <a:bodyPr/>
          <a:lstStyle/>
          <a:p>
            <a:r>
              <a:rPr lang="zh-CN" altLang="en-US" dirty="0" smtClean="0"/>
              <a:t>构建生命周期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621534"/>
              </p:ext>
            </p:extLst>
          </p:nvPr>
        </p:nvGraphicFramePr>
        <p:xfrm>
          <a:off x="1341439" y="1268627"/>
          <a:ext cx="10059730" cy="470274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61803">
                  <a:extLst>
                    <a:ext uri="{9D8B030D-6E8A-4147-A177-3AD203B41FA5}">
                      <a16:colId xmlns:a16="http://schemas.microsoft.com/office/drawing/2014/main" val="1009436233"/>
                    </a:ext>
                  </a:extLst>
                </a:gridCol>
                <a:gridCol w="1638388">
                  <a:extLst>
                    <a:ext uri="{9D8B030D-6E8A-4147-A177-3AD203B41FA5}">
                      <a16:colId xmlns:a16="http://schemas.microsoft.com/office/drawing/2014/main" val="2204812141"/>
                    </a:ext>
                  </a:extLst>
                </a:gridCol>
                <a:gridCol w="6659539">
                  <a:extLst>
                    <a:ext uri="{9D8B030D-6E8A-4147-A177-3AD203B41FA5}">
                      <a16:colId xmlns:a16="http://schemas.microsoft.com/office/drawing/2014/main" val="2605176929"/>
                    </a:ext>
                  </a:extLst>
                </a:gridCol>
              </a:tblGrid>
              <a:tr h="353934">
                <a:tc>
                  <a:txBody>
                    <a:bodyPr/>
                    <a:lstStyle/>
                    <a:p>
                      <a:r>
                        <a:rPr lang="zh-CN" altLang="en-US" dirty="0"/>
                        <a:t>阶段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处理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064300"/>
                  </a:ext>
                </a:extLst>
              </a:tr>
              <a:tr h="617746">
                <a:tc>
                  <a:txBody>
                    <a:bodyPr/>
                    <a:lstStyle/>
                    <a:p>
                      <a:r>
                        <a:rPr lang="zh-CN" altLang="en-US"/>
                        <a:t>验证 </a:t>
                      </a:r>
                      <a:r>
                        <a:rPr lang="en-US"/>
                        <a:t>validate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验证项目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验证项目是否正确且所有必须信息是可用的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934930"/>
                  </a:ext>
                </a:extLst>
              </a:tr>
              <a:tr h="353934">
                <a:tc>
                  <a:txBody>
                    <a:bodyPr/>
                    <a:lstStyle/>
                    <a:p>
                      <a:r>
                        <a:rPr lang="zh-CN" altLang="en-US"/>
                        <a:t>编译 </a:t>
                      </a:r>
                      <a:r>
                        <a:rPr lang="en-US"/>
                        <a:t>compile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执行编译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源代码编译在此阶段完成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6359457"/>
                  </a:ext>
                </a:extLst>
              </a:tr>
              <a:tr h="617746">
                <a:tc>
                  <a:txBody>
                    <a:bodyPr/>
                    <a:lstStyle/>
                    <a:p>
                      <a:r>
                        <a:rPr lang="zh-CN" altLang="en-US"/>
                        <a:t>测试 </a:t>
                      </a:r>
                      <a:r>
                        <a:rPr lang="en-US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使用适当的单元测试框架（例如</a:t>
                      </a:r>
                      <a:r>
                        <a:rPr lang="en-US" altLang="zh-CN"/>
                        <a:t>JUnit</a:t>
                      </a:r>
                      <a:r>
                        <a:rPr lang="zh-CN" altLang="en-US"/>
                        <a:t>）运行测试。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6163032"/>
                  </a:ext>
                </a:extLst>
              </a:tr>
              <a:tr h="617746">
                <a:tc>
                  <a:txBody>
                    <a:bodyPr/>
                    <a:lstStyle/>
                    <a:p>
                      <a:r>
                        <a:rPr lang="zh-CN" altLang="en-US"/>
                        <a:t>包装 </a:t>
                      </a:r>
                      <a:r>
                        <a:rPr lang="en-US"/>
                        <a:t>package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打包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创建</a:t>
                      </a:r>
                      <a:r>
                        <a:rPr lang="en-US"/>
                        <a:t>JAR/WAR</a:t>
                      </a:r>
                      <a:r>
                        <a:rPr lang="zh-CN" altLang="en-US"/>
                        <a:t>包如在 </a:t>
                      </a:r>
                      <a:r>
                        <a:rPr lang="en-US"/>
                        <a:t>pom.xml </a:t>
                      </a:r>
                      <a:r>
                        <a:rPr lang="zh-CN" altLang="en-US"/>
                        <a:t>中定义提及的包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827416"/>
                  </a:ext>
                </a:extLst>
              </a:tr>
              <a:tr h="617746">
                <a:tc>
                  <a:txBody>
                    <a:bodyPr/>
                    <a:lstStyle/>
                    <a:p>
                      <a:r>
                        <a:rPr lang="zh-CN" altLang="en-US"/>
                        <a:t>检查 </a:t>
                      </a:r>
                      <a:r>
                        <a:rPr lang="en-US"/>
                        <a:t>verify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检查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对集成测试的结果进行检查，以保证质量达标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3165082"/>
                  </a:ext>
                </a:extLst>
              </a:tr>
              <a:tr h="617746">
                <a:tc>
                  <a:txBody>
                    <a:bodyPr/>
                    <a:lstStyle/>
                    <a:p>
                      <a:r>
                        <a:rPr lang="zh-CN" altLang="en-US"/>
                        <a:t>安装 </a:t>
                      </a:r>
                      <a:r>
                        <a:rPr lang="en-US"/>
                        <a:t>install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安装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安装打包的项目到本地仓库，以供其他项目使用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838748"/>
                  </a:ext>
                </a:extLst>
              </a:tr>
              <a:tr h="882494">
                <a:tc>
                  <a:txBody>
                    <a:bodyPr/>
                    <a:lstStyle/>
                    <a:p>
                      <a:r>
                        <a:rPr lang="zh-CN" altLang="en-US"/>
                        <a:t>部署 </a:t>
                      </a:r>
                      <a:r>
                        <a:rPr lang="en-US"/>
                        <a:t>deploy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部署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复制最终</a:t>
                      </a:r>
                      <a:r>
                        <a:rPr lang="zh-CN" altLang="en-US" dirty="0"/>
                        <a:t>的工程包到远程仓库中，以共享给其他开发人员和工程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838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02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753646"/>
              </p:ext>
            </p:extLst>
          </p:nvPr>
        </p:nvGraphicFramePr>
        <p:xfrm>
          <a:off x="378938" y="156514"/>
          <a:ext cx="11368218" cy="647879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866770">
                  <a:extLst>
                    <a:ext uri="{9D8B030D-6E8A-4147-A177-3AD203B41FA5}">
                      <a16:colId xmlns:a16="http://schemas.microsoft.com/office/drawing/2014/main" val="2385005493"/>
                    </a:ext>
                  </a:extLst>
                </a:gridCol>
                <a:gridCol w="8501448">
                  <a:extLst>
                    <a:ext uri="{9D8B030D-6E8A-4147-A177-3AD203B41FA5}">
                      <a16:colId xmlns:a16="http://schemas.microsoft.com/office/drawing/2014/main" val="1106952963"/>
                    </a:ext>
                  </a:extLst>
                </a:gridCol>
              </a:tblGrid>
              <a:tr h="294368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生命周期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阶段描述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772733"/>
                  </a:ext>
                </a:extLst>
              </a:tr>
              <a:tr h="297071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validate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验证项目是否正确，以及所有为了完整构建必要的信息是否可用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771173"/>
                  </a:ext>
                </a:extLst>
              </a:tr>
              <a:tr h="294368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generate-sources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生成所有需要包含在编译过程中的源代码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06883"/>
                  </a:ext>
                </a:extLst>
              </a:tr>
              <a:tr h="294368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process-sources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处理源代码，比如过滤一些值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279249"/>
                  </a:ext>
                </a:extLst>
              </a:tr>
              <a:tr h="294368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generate-resources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生成所有需要包含在打包过程中的资源文件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45036"/>
                  </a:ext>
                </a:extLst>
              </a:tr>
              <a:tr h="294368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process-resources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复制并处理资源文件至目标目录，准备打包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293976"/>
                  </a:ext>
                </a:extLst>
              </a:tr>
              <a:tr h="294368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compile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编译项目的源代码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809318"/>
                  </a:ext>
                </a:extLst>
              </a:tr>
              <a:tr h="294368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process-classes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后处理编译生成的文件，例如对</a:t>
                      </a:r>
                      <a:r>
                        <a:rPr lang="en-US" altLang="zh-CN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Java</a:t>
                      </a:r>
                      <a:r>
                        <a:rPr lang="zh-CN" altLang="en-US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类进行字节码增强（</a:t>
                      </a:r>
                      <a:r>
                        <a:rPr lang="en-US" altLang="zh-CN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bytecode enhancement</a:t>
                      </a:r>
                      <a:r>
                        <a:rPr lang="zh-CN" altLang="en-US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）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881333"/>
                  </a:ext>
                </a:extLst>
              </a:tr>
              <a:tr h="294368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generate-test-sources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生成所有包含在测试编译过程中的测试源码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038458"/>
                  </a:ext>
                </a:extLst>
              </a:tr>
              <a:tr h="294368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process-test-sources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处理测试源码，比如过滤一些值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330886"/>
                  </a:ext>
                </a:extLst>
              </a:tr>
              <a:tr h="294368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generate-test-resources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生成测试需要的资源文件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675725"/>
                  </a:ext>
                </a:extLst>
              </a:tr>
              <a:tr h="294368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process-test-resources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复制并处理测试资源文件至测试目标目录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811189"/>
                  </a:ext>
                </a:extLst>
              </a:tr>
              <a:tr h="294368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test-compile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编译测试源码至测试目标目录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248340"/>
                  </a:ext>
                </a:extLst>
              </a:tr>
              <a:tr h="294368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test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使用合适的单元测试框架运行测试。这些测试应该不需要代码被打包或发布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723819"/>
                  </a:ext>
                </a:extLst>
              </a:tr>
              <a:tr h="294368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prepare-package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在真正的打包之前，执行一些准备打包必要的操作。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401759"/>
                  </a:ext>
                </a:extLst>
              </a:tr>
              <a:tr h="294368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package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将编译好的代码打包成可分发的格式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63475"/>
                  </a:ext>
                </a:extLst>
              </a:tr>
              <a:tr h="294368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pre-integration-test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执行一些在集成测试运行之前需要的动作。如建立集成测试需要的环境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263612"/>
                  </a:ext>
                </a:extLst>
              </a:tr>
              <a:tr h="294368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integration-test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处理包并发布至集成测试可以运行的环境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025651"/>
                  </a:ext>
                </a:extLst>
              </a:tr>
              <a:tr h="294368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post-integration-test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执行一些在集成测试运行之后需要的动作，如清理集成测试环境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306823"/>
                  </a:ext>
                </a:extLst>
              </a:tr>
              <a:tr h="294368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verify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执行所有检查，验证包是有效的，符合质量规范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535817"/>
                  </a:ext>
                </a:extLst>
              </a:tr>
              <a:tr h="294368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install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安装包至本地仓库，以备本地的其它项目作为依赖使用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831387"/>
                  </a:ext>
                </a:extLst>
              </a:tr>
              <a:tr h="294368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deploy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复制最终的包至远程仓库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299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56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 </a:t>
            </a:r>
            <a:r>
              <a:rPr lang="zh-CN" altLang="en-US" dirty="0" smtClean="0"/>
              <a:t>项目模板（</a:t>
            </a:r>
            <a:r>
              <a:rPr lang="en-US" altLang="zh-CN" b="1" dirty="0" smtClean="0"/>
              <a:t>archetype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Maven 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r>
              <a:rPr lang="zh-CN" altLang="en-US" dirty="0"/>
              <a:t>根据模板创建一个项目结构</a:t>
            </a:r>
          </a:p>
        </p:txBody>
      </p:sp>
    </p:spTree>
    <p:extLst>
      <p:ext uri="{BB962C8B-B14F-4D97-AF65-F5344CB8AC3E}">
        <p14:creationId xmlns:p14="http://schemas.microsoft.com/office/powerpoint/2010/main" val="47082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 </a:t>
            </a:r>
            <a:r>
              <a:rPr lang="zh-CN" altLang="en-US" dirty="0" smtClean="0"/>
              <a:t>创建项目模板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 </a:t>
            </a:r>
            <a:r>
              <a:rPr lang="en-US" altLang="zh-CN" dirty="0" smtClean="0"/>
              <a:t>Maven 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r>
              <a:rPr lang="zh-CN" altLang="en-US" dirty="0" smtClean="0"/>
              <a:t>创建 </a:t>
            </a:r>
            <a:r>
              <a:rPr lang="en-US" altLang="zh-CN" dirty="0" smtClean="0"/>
              <a:t>archetype </a:t>
            </a:r>
            <a:r>
              <a:rPr lang="zh-CN" altLang="en-US" dirty="0" smtClean="0"/>
              <a:t>描述文件（</a:t>
            </a:r>
            <a:r>
              <a:rPr lang="en-US" altLang="zh-CN" dirty="0"/>
              <a:t>archetype.xml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65760" lvl="1" indent="0">
              <a:buNone/>
            </a:pPr>
            <a:r>
              <a:rPr lang="en-US" altLang="zh-CN" dirty="0" err="1"/>
              <a:t>src</a:t>
            </a:r>
            <a:r>
              <a:rPr lang="en-US" altLang="zh-CN" dirty="0"/>
              <a:t>/main/resources/META-INF/maven/</a:t>
            </a:r>
            <a:endParaRPr lang="en-US" altLang="zh-CN" dirty="0" smtClean="0"/>
          </a:p>
          <a:p>
            <a:r>
              <a:rPr lang="zh-CN" altLang="en-US" dirty="0" smtClean="0"/>
              <a:t>创建模板文件和</a:t>
            </a:r>
            <a:r>
              <a:rPr lang="en-US" altLang="zh-CN" dirty="0" smtClean="0"/>
              <a:t>POM</a:t>
            </a:r>
          </a:p>
          <a:p>
            <a:r>
              <a:rPr lang="zh-CN" altLang="en-US" dirty="0"/>
              <a:t>安装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511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发布到中央仓库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申请 </a:t>
            </a:r>
            <a:r>
              <a:rPr lang="en-US" altLang="zh-CN" dirty="0" err="1" smtClean="0"/>
              <a:t>sonatype</a:t>
            </a:r>
            <a:r>
              <a:rPr lang="en-US" altLang="zh-CN" dirty="0" smtClean="0"/>
              <a:t> </a:t>
            </a:r>
            <a:r>
              <a:rPr lang="zh-CN" altLang="en-US" dirty="0" smtClean="0"/>
              <a:t>账号</a:t>
            </a:r>
            <a:endParaRPr lang="en-US" altLang="zh-CN" dirty="0" smtClean="0"/>
          </a:p>
          <a:p>
            <a:r>
              <a:rPr lang="zh-CN" altLang="en-US" dirty="0" smtClean="0"/>
              <a:t>提起 </a:t>
            </a:r>
            <a:r>
              <a:rPr lang="en-US" altLang="zh-CN" dirty="0" smtClean="0"/>
              <a:t>issue</a:t>
            </a:r>
          </a:p>
          <a:p>
            <a:pPr marL="365760" lvl="1" indent="0">
              <a:buNone/>
            </a:pPr>
            <a:r>
              <a:rPr lang="en-US" altLang="zh-CN" sz="1400" dirty="0"/>
              <a:t>Summary</a:t>
            </a:r>
            <a:r>
              <a:rPr lang="zh-CN" altLang="en-US" sz="1400" dirty="0"/>
              <a:t>， </a:t>
            </a:r>
            <a:r>
              <a:rPr lang="en-US" altLang="zh-CN" sz="1400" dirty="0"/>
              <a:t>Group Id</a:t>
            </a:r>
            <a:r>
              <a:rPr lang="zh-CN" altLang="en-US" sz="1400" dirty="0"/>
              <a:t>， </a:t>
            </a:r>
            <a:r>
              <a:rPr lang="en-US" altLang="zh-CN" sz="1400" dirty="0"/>
              <a:t>Project URL</a:t>
            </a:r>
            <a:r>
              <a:rPr lang="zh-CN" altLang="en-US" sz="1400" dirty="0"/>
              <a:t>， </a:t>
            </a:r>
            <a:r>
              <a:rPr lang="en-US" altLang="zh-CN" sz="1400" dirty="0"/>
              <a:t>SCM URL</a:t>
            </a:r>
            <a:endParaRPr lang="en-US" altLang="zh-CN" sz="1400" dirty="0" smtClean="0"/>
          </a:p>
          <a:p>
            <a:r>
              <a:rPr lang="zh-CN" altLang="en-US" dirty="0" smtClean="0"/>
              <a:t>安装</a:t>
            </a:r>
            <a:r>
              <a:rPr lang="en-US" altLang="zh-CN" dirty="0" smtClean="0"/>
              <a:t>GPG</a:t>
            </a:r>
            <a:r>
              <a:rPr lang="zh-CN" altLang="en-US" dirty="0" smtClean="0"/>
              <a:t>密钥</a:t>
            </a:r>
            <a:endParaRPr lang="en-US" altLang="zh-CN" dirty="0" smtClean="0"/>
          </a:p>
          <a:p>
            <a:r>
              <a:rPr lang="zh-CN" altLang="en-US" dirty="0" smtClean="0"/>
              <a:t>检查 </a:t>
            </a:r>
            <a:r>
              <a:rPr lang="en-US" altLang="zh-CN" dirty="0" smtClean="0"/>
              <a:t>POM</a:t>
            </a:r>
          </a:p>
          <a:p>
            <a:pPr marL="365760" lvl="1" indent="0">
              <a:buNone/>
            </a:pPr>
            <a:r>
              <a:rPr lang="en-US" altLang="zh-CN" sz="1400" dirty="0"/>
              <a:t>name</a:t>
            </a:r>
            <a:r>
              <a:rPr lang="zh-CN" altLang="en-US" sz="1400" dirty="0"/>
              <a:t>、</a:t>
            </a:r>
            <a:r>
              <a:rPr lang="en-US" altLang="zh-CN" sz="1400" dirty="0"/>
              <a:t>description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url</a:t>
            </a:r>
            <a:r>
              <a:rPr lang="zh-CN" altLang="en-US" sz="1400" dirty="0"/>
              <a:t>、</a:t>
            </a:r>
            <a:r>
              <a:rPr lang="en-US" altLang="zh-CN" sz="1400" dirty="0"/>
              <a:t>licenses</a:t>
            </a:r>
            <a:r>
              <a:rPr lang="zh-CN" altLang="en-US" sz="1400" dirty="0"/>
              <a:t>、</a:t>
            </a:r>
            <a:r>
              <a:rPr lang="en-US" altLang="zh-CN" sz="1400" dirty="0"/>
              <a:t>developers</a:t>
            </a:r>
            <a:r>
              <a:rPr lang="zh-CN" altLang="en-US" sz="1400" dirty="0"/>
              <a:t>、</a:t>
            </a:r>
            <a:r>
              <a:rPr lang="en-US" altLang="zh-CN" sz="1400" dirty="0" err="1" smtClean="0"/>
              <a:t>scm</a:t>
            </a:r>
            <a:r>
              <a:rPr lang="zh-CN" altLang="en-US" sz="1400" dirty="0" smtClean="0"/>
              <a:t>、</a:t>
            </a:r>
            <a:r>
              <a:rPr lang="en-US" altLang="zh-CN" sz="1400" dirty="0" err="1"/>
              <a:t>distributionManagement</a:t>
            </a:r>
            <a:endParaRPr lang="en-US" altLang="zh-CN" sz="1400" dirty="0" smtClean="0"/>
          </a:p>
          <a:p>
            <a:r>
              <a:rPr lang="zh-CN" altLang="en-US" dirty="0" smtClean="0"/>
              <a:t>更改 </a:t>
            </a:r>
            <a:r>
              <a:rPr lang="en-US" altLang="zh-CN" dirty="0" smtClean="0"/>
              <a:t>setting.xml</a:t>
            </a:r>
          </a:p>
          <a:p>
            <a:pPr marL="365760" lvl="1" indent="0">
              <a:buNone/>
            </a:pPr>
            <a:r>
              <a:rPr lang="en-US" altLang="zh-CN" sz="1400" dirty="0" err="1"/>
              <a:t>sonatype</a:t>
            </a:r>
            <a:r>
              <a:rPr lang="zh-CN" altLang="en-US" sz="1400" dirty="0"/>
              <a:t>的身份</a:t>
            </a:r>
            <a:r>
              <a:rPr lang="zh-CN" altLang="en-US" sz="1400" dirty="0" smtClean="0"/>
              <a:t>认证，</a:t>
            </a:r>
            <a:r>
              <a:rPr lang="en-US" altLang="zh-CN" sz="1400" dirty="0" smtClean="0"/>
              <a:t>&lt;server&gt;</a:t>
            </a:r>
          </a:p>
          <a:p>
            <a:r>
              <a:rPr lang="zh-CN" altLang="en-US" dirty="0"/>
              <a:t>发布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166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749470"/>
          </a:xfrm>
        </p:spPr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797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议程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 smtClean="0"/>
              <a:t>Maven </a:t>
            </a:r>
            <a:r>
              <a:rPr lang="zh-CN" altLang="en-US" dirty="0" smtClean="0"/>
              <a:t>是什么</a:t>
            </a:r>
            <a:endParaRPr lang="zh-cn" dirty="0"/>
          </a:p>
          <a:p>
            <a:pPr rtl="0"/>
            <a:r>
              <a:rPr lang="en-US" altLang="zh-CN" dirty="0" smtClean="0"/>
              <a:t>Maven </a:t>
            </a:r>
            <a:r>
              <a:rPr lang="zh-CN" altLang="en-US" dirty="0" smtClean="0"/>
              <a:t>怎么用</a:t>
            </a:r>
            <a:endParaRPr lang="zh-cn" dirty="0"/>
          </a:p>
          <a:p>
            <a:pPr rtl="0"/>
            <a:r>
              <a:rPr lang="en-US" altLang="zh-CN" dirty="0" smtClean="0"/>
              <a:t>Maven 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pPr rtl="0"/>
            <a:r>
              <a:rPr lang="en-US" altLang="zh-CN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</a:p>
          <a:p>
            <a:r>
              <a:rPr lang="en-US" altLang="zh-CN" dirty="0" smtClean="0"/>
              <a:t>Java</a:t>
            </a:r>
          </a:p>
          <a:p>
            <a:r>
              <a:rPr lang="zh-CN" altLang="en-US" dirty="0" smtClean="0"/>
              <a:t>项目管理和综合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r>
              <a:rPr lang="zh-CN" altLang="en-US" dirty="0" smtClean="0"/>
              <a:t>项目对象模型（</a:t>
            </a:r>
            <a:r>
              <a:rPr lang="en-US" altLang="zh-CN" dirty="0" smtClean="0"/>
              <a:t>POM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28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452" y="467360"/>
            <a:ext cx="10142428" cy="825981"/>
          </a:xfrm>
        </p:spPr>
        <p:txBody>
          <a:bodyPr/>
          <a:lstStyle/>
          <a:p>
            <a:r>
              <a:rPr lang="en-US" altLang="zh-CN" dirty="0" smtClean="0"/>
              <a:t>Maven </a:t>
            </a:r>
            <a:r>
              <a:rPr lang="zh-CN" altLang="en-US" dirty="0" smtClean="0"/>
              <a:t>约定配置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619842"/>
              </p:ext>
            </p:extLst>
          </p:nvPr>
        </p:nvGraphicFramePr>
        <p:xfrm>
          <a:off x="708452" y="1375720"/>
          <a:ext cx="11137558" cy="48520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357818">
                  <a:extLst>
                    <a:ext uri="{9D8B030D-6E8A-4147-A177-3AD203B41FA5}">
                      <a16:colId xmlns:a16="http://schemas.microsoft.com/office/drawing/2014/main" val="798637674"/>
                    </a:ext>
                  </a:extLst>
                </a:gridCol>
                <a:gridCol w="6779740">
                  <a:extLst>
                    <a:ext uri="{9D8B030D-6E8A-4147-A177-3AD203B41FA5}">
                      <a16:colId xmlns:a16="http://schemas.microsoft.com/office/drawing/2014/main" val="4077807135"/>
                    </a:ext>
                  </a:extLst>
                </a:gridCol>
              </a:tblGrid>
              <a:tr h="37062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目录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502103"/>
                  </a:ext>
                </a:extLst>
              </a:tr>
              <a:tr h="370625">
                <a:tc>
                  <a:txBody>
                    <a:bodyPr/>
                    <a:lstStyle/>
                    <a:p>
                      <a:r>
                        <a:rPr lang="en-US" dirty="0"/>
                        <a:t>${</a:t>
                      </a:r>
                      <a:r>
                        <a:rPr lang="en-US" dirty="0" err="1"/>
                        <a:t>basedir</a:t>
                      </a:r>
                      <a:r>
                        <a:rPr lang="en-US" dirty="0"/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存放</a:t>
                      </a:r>
                      <a:r>
                        <a:rPr lang="en-US" altLang="zh-CN" dirty="0"/>
                        <a:t>pom.xml</a:t>
                      </a:r>
                      <a:r>
                        <a:rPr lang="zh-CN" altLang="en-US" dirty="0"/>
                        <a:t>和所有的子目录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805953"/>
                  </a:ext>
                </a:extLst>
              </a:tr>
              <a:tr h="370625">
                <a:tc>
                  <a:txBody>
                    <a:bodyPr/>
                    <a:lstStyle/>
                    <a:p>
                      <a:r>
                        <a:rPr lang="en-US"/>
                        <a:t>${basedir}/src/main/java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项目的</a:t>
                      </a:r>
                      <a:r>
                        <a:rPr lang="en-US" altLang="zh-CN"/>
                        <a:t>java</a:t>
                      </a:r>
                      <a:r>
                        <a:rPr lang="zh-CN" altLang="en-US"/>
                        <a:t>源代码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7412727"/>
                  </a:ext>
                </a:extLst>
              </a:tr>
              <a:tr h="616061">
                <a:tc>
                  <a:txBody>
                    <a:bodyPr/>
                    <a:lstStyle/>
                    <a:p>
                      <a:r>
                        <a:rPr lang="en-US"/>
                        <a:t>${basedir}/src/main/resources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项目的资源，比如说</a:t>
                      </a:r>
                      <a:r>
                        <a:rPr lang="en-US"/>
                        <a:t>property</a:t>
                      </a:r>
                      <a:r>
                        <a:rPr lang="zh-CN" altLang="en-US"/>
                        <a:t>文件，</a:t>
                      </a:r>
                      <a:r>
                        <a:rPr lang="en-US"/>
                        <a:t>springmvc.xml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299508"/>
                  </a:ext>
                </a:extLst>
              </a:tr>
              <a:tr h="370625">
                <a:tc>
                  <a:txBody>
                    <a:bodyPr/>
                    <a:lstStyle/>
                    <a:p>
                      <a:r>
                        <a:rPr lang="en-US"/>
                        <a:t>${basedir}/src/test/java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项目的测试类，比如说</a:t>
                      </a:r>
                      <a:r>
                        <a:rPr lang="en-US" altLang="zh-CN"/>
                        <a:t>Junit</a:t>
                      </a:r>
                      <a:r>
                        <a:rPr lang="zh-CN" altLang="en-US"/>
                        <a:t>代码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640416"/>
                  </a:ext>
                </a:extLst>
              </a:tr>
              <a:tr h="370625">
                <a:tc>
                  <a:txBody>
                    <a:bodyPr/>
                    <a:lstStyle/>
                    <a:p>
                      <a:r>
                        <a:rPr lang="en-US"/>
                        <a:t>${basedir}/src/test/resources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测试用的资源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10744"/>
                  </a:ext>
                </a:extLst>
              </a:tr>
              <a:tr h="900396">
                <a:tc>
                  <a:txBody>
                    <a:bodyPr/>
                    <a:lstStyle/>
                    <a:p>
                      <a:r>
                        <a:rPr lang="en-US"/>
                        <a:t>${basedir}/src/main/webapp/WEB-INF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web</a:t>
                      </a:r>
                      <a:r>
                        <a:rPr lang="zh-CN" altLang="en-US" dirty="0"/>
                        <a:t>应用文件目录，</a:t>
                      </a:r>
                      <a:r>
                        <a:rPr lang="en-US" altLang="zh-CN" dirty="0"/>
                        <a:t>web</a:t>
                      </a:r>
                      <a:r>
                        <a:rPr lang="zh-CN" altLang="en-US" dirty="0"/>
                        <a:t>项目的信息，比如存放</a:t>
                      </a:r>
                      <a:r>
                        <a:rPr lang="en-US" altLang="zh-CN" dirty="0"/>
                        <a:t>web.xml</a:t>
                      </a:r>
                      <a:r>
                        <a:rPr lang="zh-CN" altLang="en-US" dirty="0"/>
                        <a:t>、本地图片、</a:t>
                      </a:r>
                      <a:r>
                        <a:rPr lang="en-US" altLang="zh-CN" dirty="0" err="1"/>
                        <a:t>jsp</a:t>
                      </a:r>
                      <a:r>
                        <a:rPr lang="zh-CN" altLang="en-US" dirty="0"/>
                        <a:t>视图页面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6528922"/>
                  </a:ext>
                </a:extLst>
              </a:tr>
              <a:tr h="370625">
                <a:tc>
                  <a:txBody>
                    <a:bodyPr/>
                    <a:lstStyle/>
                    <a:p>
                      <a:r>
                        <a:rPr lang="en-US"/>
                        <a:t>${basedir}/target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打包输出目录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0352674"/>
                  </a:ext>
                </a:extLst>
              </a:tr>
              <a:tr h="370625">
                <a:tc>
                  <a:txBody>
                    <a:bodyPr/>
                    <a:lstStyle/>
                    <a:p>
                      <a:r>
                        <a:rPr lang="en-US"/>
                        <a:t>${basedir}/target/classes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编译输出目录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799197"/>
                  </a:ext>
                </a:extLst>
              </a:tr>
              <a:tr h="370625">
                <a:tc>
                  <a:txBody>
                    <a:bodyPr/>
                    <a:lstStyle/>
                    <a:p>
                      <a:r>
                        <a:rPr lang="en-US"/>
                        <a:t>${basedir}/target/test-classes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测试编译输出目录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244423"/>
                  </a:ext>
                </a:extLst>
              </a:tr>
              <a:tr h="370625">
                <a:tc>
                  <a:txBody>
                    <a:bodyPr/>
                    <a:lstStyle/>
                    <a:p>
                      <a:r>
                        <a:rPr lang="en-US" dirty="0"/>
                        <a:t>~/.m2/repository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Maven</a:t>
                      </a:r>
                      <a:r>
                        <a:rPr lang="zh-CN" altLang="en-US" dirty="0"/>
                        <a:t>默认的本地仓库目录位置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1324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45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</a:p>
          <a:p>
            <a:r>
              <a:rPr lang="en-US" altLang="zh-CN" dirty="0" smtClean="0"/>
              <a:t>Maven</a:t>
            </a:r>
          </a:p>
          <a:p>
            <a:pPr marL="45720" indent="0">
              <a:buNone/>
            </a:pPr>
            <a:r>
              <a:rPr lang="zh-CN" altLang="en-US" dirty="0" smtClean="0"/>
              <a:t>用户配置：</a:t>
            </a:r>
            <a:r>
              <a:rPr lang="en-US" altLang="zh-CN" dirty="0" smtClean="0"/>
              <a:t>~/.m2/setting.xml</a:t>
            </a:r>
          </a:p>
          <a:p>
            <a:pPr marL="45720" indent="0">
              <a:buNone/>
            </a:pPr>
            <a:r>
              <a:rPr lang="zh-CN" altLang="en-US" dirty="0" smtClean="0"/>
              <a:t>全局配置：</a:t>
            </a:r>
            <a:r>
              <a:rPr lang="en-US" altLang="zh-CN" dirty="0" smtClean="0"/>
              <a:t>${MAVEN_HOME}/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/setting.xml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20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0875" y="467360"/>
            <a:ext cx="10297297" cy="768316"/>
          </a:xfrm>
        </p:spPr>
        <p:txBody>
          <a:bodyPr/>
          <a:lstStyle/>
          <a:p>
            <a:r>
              <a:rPr lang="zh-CN" altLang="en-US" dirty="0" smtClean="0"/>
              <a:t>配置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669216"/>
              </p:ext>
            </p:extLst>
          </p:nvPr>
        </p:nvGraphicFramePr>
        <p:xfrm>
          <a:off x="1005016" y="1400431"/>
          <a:ext cx="10223156" cy="474827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04087">
                  <a:extLst>
                    <a:ext uri="{9D8B030D-6E8A-4147-A177-3AD203B41FA5}">
                      <a16:colId xmlns:a16="http://schemas.microsoft.com/office/drawing/2014/main" val="1370109914"/>
                    </a:ext>
                  </a:extLst>
                </a:gridCol>
                <a:gridCol w="4352548">
                  <a:extLst>
                    <a:ext uri="{9D8B030D-6E8A-4147-A177-3AD203B41FA5}">
                      <a16:colId xmlns:a16="http://schemas.microsoft.com/office/drawing/2014/main" val="242657839"/>
                    </a:ext>
                  </a:extLst>
                </a:gridCol>
                <a:gridCol w="4066521">
                  <a:extLst>
                    <a:ext uri="{9D8B030D-6E8A-4147-A177-3AD203B41FA5}">
                      <a16:colId xmlns:a16="http://schemas.microsoft.com/office/drawing/2014/main" val="3883551429"/>
                    </a:ext>
                  </a:extLst>
                </a:gridCol>
              </a:tblGrid>
              <a:tr h="41462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默认值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692017"/>
                  </a:ext>
                </a:extLst>
              </a:tr>
              <a:tr h="414622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localRepository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本地仓库目录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${</a:t>
                      </a:r>
                      <a:r>
                        <a:rPr lang="en-US" altLang="zh-CN" dirty="0" err="1" smtClean="0"/>
                        <a:t>user.home</a:t>
                      </a:r>
                      <a:r>
                        <a:rPr lang="en-US" altLang="zh-CN" dirty="0" smtClean="0"/>
                        <a:t>}/.m2/repository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604163"/>
                  </a:ext>
                </a:extLst>
              </a:tr>
              <a:tr h="414622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interactiveMode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是否需要和用户交互以获得输入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182455"/>
                  </a:ext>
                </a:extLst>
              </a:tr>
              <a:tr h="4146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offline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是否离线模式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44627"/>
                  </a:ext>
                </a:extLst>
              </a:tr>
              <a:tr h="715649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pluginGroups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定义额外定义的插件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org.apache.maven.plugins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org.codehaus.mojo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398019"/>
                  </a:ext>
                </a:extLst>
              </a:tr>
              <a:tr h="4146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proxies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网络代理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N/A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424438"/>
                  </a:ext>
                </a:extLst>
              </a:tr>
              <a:tr h="7156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servers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服务器配置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repository/</a:t>
                      </a:r>
                      <a:r>
                        <a:rPr lang="en-US" altLang="zh-CN" dirty="0" err="1" smtClean="0"/>
                        <a:t>distributionManagement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947645"/>
                  </a:ext>
                </a:extLst>
              </a:tr>
              <a:tr h="4146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mirrors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仓库列表配置的下载镜像列表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N/A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7362"/>
                  </a:ext>
                </a:extLst>
              </a:tr>
              <a:tr h="4146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profiles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根据环境参数来调整构建配置的列表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670805"/>
                  </a:ext>
                </a:extLst>
              </a:tr>
              <a:tr h="414622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activeProfiles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激活列表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131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71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项目对象模型（</a:t>
            </a:r>
            <a:r>
              <a:rPr lang="en-US" altLang="zh-CN" dirty="0" smtClean="0"/>
              <a:t>POM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Project Object Model</a:t>
            </a:r>
          </a:p>
          <a:p>
            <a:r>
              <a:rPr lang="zh-CN" altLang="en-US" dirty="0"/>
              <a:t>基本工作</a:t>
            </a:r>
            <a:r>
              <a:rPr lang="zh-CN" altLang="en-US" dirty="0" smtClean="0"/>
              <a:t>单元</a:t>
            </a:r>
            <a:endParaRPr lang="en-US" altLang="zh-CN" dirty="0" smtClean="0"/>
          </a:p>
          <a:p>
            <a:r>
              <a:rPr lang="en-US" altLang="zh-CN" dirty="0" smtClean="0"/>
              <a:t>XML</a:t>
            </a:r>
          </a:p>
          <a:p>
            <a:r>
              <a:rPr lang="zh-CN" altLang="en-US" dirty="0"/>
              <a:t>可</a:t>
            </a:r>
            <a:r>
              <a:rPr lang="zh-CN" altLang="en-US" dirty="0" smtClean="0"/>
              <a:t>指定的配置</a:t>
            </a:r>
            <a:endParaRPr lang="en-US" altLang="zh-CN" dirty="0" smtClean="0"/>
          </a:p>
          <a:p>
            <a:pPr marL="45720" indent="0">
              <a:buNone/>
            </a:pPr>
            <a:r>
              <a:rPr lang="zh-CN" altLang="en-US" dirty="0"/>
              <a:t>项目</a:t>
            </a:r>
            <a:r>
              <a:rPr lang="zh-CN" altLang="en-US" dirty="0" smtClean="0"/>
              <a:t>依赖，插件，执行目标，项目构建</a:t>
            </a:r>
            <a:r>
              <a:rPr lang="en-US" altLang="zh-CN" dirty="0" smtClean="0"/>
              <a:t>profile</a:t>
            </a:r>
            <a:r>
              <a:rPr lang="zh-CN" altLang="en-US" dirty="0" smtClean="0"/>
              <a:t>，项目版本，项目假发这列表，相关邮件信息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83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 </a:t>
            </a:r>
            <a:r>
              <a:rPr lang="zh-CN" altLang="en-US" dirty="0"/>
              <a:t>仓库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本地仓库（</a:t>
            </a:r>
            <a:r>
              <a:rPr lang="en-US" altLang="zh-CN" dirty="0"/>
              <a:t>local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200" dirty="0" smtClean="0"/>
              <a:t>第一次执行</a:t>
            </a:r>
            <a:r>
              <a:rPr lang="en-US" altLang="zh-CN" sz="1200" dirty="0" smtClean="0"/>
              <a:t>Maven</a:t>
            </a:r>
            <a:r>
              <a:rPr lang="zh-CN" altLang="en-US" sz="1200" dirty="0" smtClean="0"/>
              <a:t>命令是创建</a:t>
            </a:r>
            <a:endParaRPr lang="en-US" altLang="zh-CN" sz="1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200" dirty="0" smtClean="0"/>
              <a:t>Maven </a:t>
            </a:r>
            <a:r>
              <a:rPr lang="zh-CN" altLang="en-US" sz="1200" dirty="0"/>
              <a:t>所需要的任何构件都是直接从本地仓库获取</a:t>
            </a:r>
            <a:r>
              <a:rPr lang="zh-CN" altLang="en-US" sz="1200" dirty="0" smtClean="0"/>
              <a:t>的</a:t>
            </a:r>
            <a:endParaRPr lang="en-US" altLang="zh-CN" sz="12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200" dirty="0" smtClean="0"/>
              <a:t>从</a:t>
            </a:r>
            <a:r>
              <a:rPr lang="zh-CN" altLang="en-US" sz="1200" dirty="0"/>
              <a:t>远程仓库下载构件至本地仓库</a:t>
            </a:r>
            <a:endParaRPr lang="en-US" altLang="zh-CN" sz="1200" dirty="0" smtClean="0"/>
          </a:p>
          <a:p>
            <a:r>
              <a:rPr lang="zh-CN" altLang="en-US" dirty="0" smtClean="0"/>
              <a:t>中央仓库（</a:t>
            </a:r>
            <a:r>
              <a:rPr lang="en-US" altLang="zh-CN" dirty="0" smtClean="0"/>
              <a:t>central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200" dirty="0"/>
              <a:t>由 </a:t>
            </a:r>
            <a:r>
              <a:rPr lang="en-US" altLang="zh-CN" sz="1200" dirty="0"/>
              <a:t>Maven </a:t>
            </a:r>
            <a:r>
              <a:rPr lang="zh-CN" altLang="en-US" sz="1200" dirty="0"/>
              <a:t>社区</a:t>
            </a:r>
            <a:r>
              <a:rPr lang="zh-CN" altLang="en-US" sz="1200" dirty="0" smtClean="0"/>
              <a:t>管理</a:t>
            </a:r>
            <a:endParaRPr lang="en-US" altLang="zh-CN" sz="12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200" dirty="0"/>
              <a:t>不需要</a:t>
            </a:r>
            <a:r>
              <a:rPr lang="zh-CN" altLang="en-US" sz="1200" dirty="0" smtClean="0"/>
              <a:t>配置</a:t>
            </a:r>
            <a:endParaRPr lang="en-US" altLang="zh-CN" sz="12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200" dirty="0" smtClean="0"/>
              <a:t>网络访问</a:t>
            </a:r>
            <a:endParaRPr lang="en-US" altLang="zh-CN" sz="1200" dirty="0" smtClean="0"/>
          </a:p>
          <a:p>
            <a:r>
              <a:rPr lang="zh-CN" altLang="en-US" dirty="0" smtClean="0"/>
              <a:t>远程仓库（</a:t>
            </a:r>
            <a:r>
              <a:rPr lang="en-US" altLang="zh-CN" dirty="0"/>
              <a:t>remote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000" dirty="0"/>
              <a:t>开发人员自己定制</a:t>
            </a:r>
            <a:r>
              <a:rPr lang="zh-CN" altLang="en-US" sz="1000" dirty="0" smtClean="0"/>
              <a:t>仓库</a:t>
            </a:r>
            <a:endParaRPr lang="en-US" altLang="zh-CN" sz="1000" dirty="0" smtClean="0"/>
          </a:p>
        </p:txBody>
      </p:sp>
    </p:spTree>
    <p:extLst>
      <p:ext uri="{BB962C8B-B14F-4D97-AF65-F5344CB8AC3E}">
        <p14:creationId xmlns:p14="http://schemas.microsoft.com/office/powerpoint/2010/main" val="270926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 </a:t>
            </a:r>
            <a:r>
              <a:rPr lang="zh-CN" altLang="en-US" dirty="0"/>
              <a:t>依赖搜索顺序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sz="1800" dirty="0" smtClean="0"/>
              <a:t>步骤 </a:t>
            </a:r>
            <a:r>
              <a:rPr lang="en-US" altLang="zh-CN" sz="1800" dirty="0"/>
              <a:t>1 </a:t>
            </a:r>
            <a:r>
              <a:rPr lang="zh-CN" altLang="en-US" sz="1800" dirty="0"/>
              <a:t>－ 在本地仓库中搜索，如果找不到，执行步骤 </a:t>
            </a:r>
            <a:r>
              <a:rPr lang="en-US" altLang="zh-CN" sz="1800" dirty="0"/>
              <a:t>2</a:t>
            </a:r>
            <a:r>
              <a:rPr lang="zh-CN" altLang="en-US" sz="1800" dirty="0"/>
              <a:t>，如果找到了则执行其他</a:t>
            </a:r>
            <a:r>
              <a:rPr lang="zh-CN" altLang="en-US" sz="1800" dirty="0" smtClean="0"/>
              <a:t>操作</a:t>
            </a:r>
            <a:endParaRPr lang="zh-CN" altLang="en-US" sz="1800" dirty="0"/>
          </a:p>
          <a:p>
            <a:r>
              <a:rPr lang="zh-CN" altLang="en-US" sz="1800" dirty="0" smtClean="0"/>
              <a:t>步骤 </a:t>
            </a:r>
            <a:r>
              <a:rPr lang="en-US" altLang="zh-CN" sz="1800" dirty="0"/>
              <a:t>2 </a:t>
            </a:r>
            <a:r>
              <a:rPr lang="zh-CN" altLang="en-US" sz="1800" dirty="0"/>
              <a:t>－ 在中央仓库中搜索，如果找不到，并且有一个或多个远程仓库已经设置，则执行步骤 </a:t>
            </a:r>
            <a:r>
              <a:rPr lang="en-US" altLang="zh-CN" sz="1800" dirty="0"/>
              <a:t>4</a:t>
            </a:r>
            <a:r>
              <a:rPr lang="zh-CN" altLang="en-US" sz="1800" dirty="0"/>
              <a:t>，如果找到了则下载到本地仓库中以备将来</a:t>
            </a:r>
            <a:r>
              <a:rPr lang="zh-CN" altLang="en-US" sz="1800" dirty="0" smtClean="0"/>
              <a:t>引用</a:t>
            </a:r>
            <a:endParaRPr lang="zh-CN" altLang="en-US" sz="1800" dirty="0"/>
          </a:p>
          <a:p>
            <a:r>
              <a:rPr lang="zh-CN" altLang="en-US" sz="1800" dirty="0" smtClean="0"/>
              <a:t>步骤 </a:t>
            </a:r>
            <a:r>
              <a:rPr lang="en-US" altLang="zh-CN" sz="1800" dirty="0"/>
              <a:t>3 </a:t>
            </a:r>
            <a:r>
              <a:rPr lang="zh-CN" altLang="en-US" sz="1800" dirty="0"/>
              <a:t>－ 如果远程仓库没有被设置，</a:t>
            </a:r>
            <a:r>
              <a:rPr lang="en-US" altLang="zh-CN" sz="1800" dirty="0"/>
              <a:t>Maven </a:t>
            </a:r>
            <a:r>
              <a:rPr lang="zh-CN" altLang="en-US" sz="1800" dirty="0"/>
              <a:t>将简单的停滞处理并抛出错误（无法找到依赖的文件</a:t>
            </a:r>
            <a:r>
              <a:rPr lang="zh-CN" altLang="en-US" sz="1800" dirty="0" smtClean="0"/>
              <a:t>）</a:t>
            </a:r>
            <a:endParaRPr lang="zh-CN" altLang="en-US" sz="1800" dirty="0"/>
          </a:p>
          <a:p>
            <a:r>
              <a:rPr lang="zh-CN" altLang="en-US" sz="1800" dirty="0" smtClean="0"/>
              <a:t>步骤 </a:t>
            </a:r>
            <a:r>
              <a:rPr lang="en-US" altLang="zh-CN" sz="1800" dirty="0"/>
              <a:t>4 </a:t>
            </a:r>
            <a:r>
              <a:rPr lang="zh-CN" altLang="en-US" sz="1800" dirty="0"/>
              <a:t>－ 在一个或多个远程仓库中搜索依赖的文件，如果找到则下载到本地仓库以备将来引用，否则 </a:t>
            </a:r>
            <a:r>
              <a:rPr lang="en-US" altLang="zh-CN" sz="1800" dirty="0"/>
              <a:t>Maven </a:t>
            </a:r>
            <a:r>
              <a:rPr lang="zh-CN" altLang="en-US" sz="1800" dirty="0"/>
              <a:t>将停止处理并抛出错误（无法找到依赖的文件</a:t>
            </a:r>
            <a:r>
              <a:rPr lang="zh-CN" altLang="en-US" sz="1800" dirty="0" smtClean="0"/>
              <a:t>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9527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青色镶边设计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6195_TF02895254" id="{EFC1B834-9C0A-4AEB-8CA6-A4EB25A64C50}" vid="{6D84CB04-6D90-439B-B177-3B71BC5E2902}"/>
    </a:ext>
  </a:extLst>
</a:theme>
</file>

<file path=ppt/theme/theme2.xml><?xml version="1.0" encoding="utf-8"?>
<a:theme xmlns:a="http://schemas.openxmlformats.org/drawingml/2006/main" name="Office 主题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B0D886-CB8D-4564-A797-C05BC7D513A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青色镶边演示文稿（宽屏）</Template>
  <TotalTime>234</TotalTime>
  <Words>1298</Words>
  <Application>Microsoft Office PowerPoint</Application>
  <PresentationFormat>宽屏</PresentationFormat>
  <Paragraphs>218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 Light</vt:lpstr>
      <vt:lpstr>微软雅黑</vt:lpstr>
      <vt:lpstr>幼圆</vt:lpstr>
      <vt:lpstr>Arial</vt:lpstr>
      <vt:lpstr>Calibri</vt:lpstr>
      <vt:lpstr>Wingdings</vt:lpstr>
      <vt:lpstr>青色镶边设计 16x9</vt:lpstr>
      <vt:lpstr>Maven 之我见</vt:lpstr>
      <vt:lpstr>议程</vt:lpstr>
      <vt:lpstr>Maven</vt:lpstr>
      <vt:lpstr>Maven 约定配置</vt:lpstr>
      <vt:lpstr>安装</vt:lpstr>
      <vt:lpstr>配置</vt:lpstr>
      <vt:lpstr>项目对象模型（POM）</vt:lpstr>
      <vt:lpstr>Maven 仓库</vt:lpstr>
      <vt:lpstr>Maven 依赖搜索顺序</vt:lpstr>
      <vt:lpstr>Maven 版本与快照</vt:lpstr>
      <vt:lpstr>Maven 依赖传递</vt:lpstr>
      <vt:lpstr>Maven 依赖范围（scope）</vt:lpstr>
      <vt:lpstr>构建生命周期</vt:lpstr>
      <vt:lpstr>构建生命周期</vt:lpstr>
      <vt:lpstr>PowerPoint 演示文稿</vt:lpstr>
      <vt:lpstr>Maven 项目模板（archetype）</vt:lpstr>
      <vt:lpstr>Maven 创建项目模板</vt:lpstr>
      <vt:lpstr>发布到中央仓库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之我见</dc:title>
  <dc:creator>HAH</dc:creator>
  <cp:lastModifiedBy>HAH</cp:lastModifiedBy>
  <cp:revision>25</cp:revision>
  <dcterms:created xsi:type="dcterms:W3CDTF">2019-04-18T06:55:38Z</dcterms:created>
  <dcterms:modified xsi:type="dcterms:W3CDTF">2019-04-18T10:51:10Z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