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899" r:id="rId1"/>
  </p:sldMasterIdLst>
  <p:notesMasterIdLst>
    <p:notesMasterId r:id="rId5"/>
  </p:notesMasterIdLst>
  <p:sldIdLst>
    <p:sldId id="264" r:id="rId2"/>
    <p:sldId id="361" r:id="rId3"/>
    <p:sldId id="353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vette" initials="Y" lastIdx="1" clrIdx="0">
    <p:extLst>
      <p:ext uri="{19B8F6BF-5375-455C-9EA6-DF929625EA0E}">
        <p15:presenceInfo xmlns:p15="http://schemas.microsoft.com/office/powerpoint/2012/main" userId="Yvet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C1E9C6"/>
    <a:srgbClr val="9437FF"/>
    <a:srgbClr val="BDE4FF"/>
    <a:srgbClr val="E5CCFF"/>
    <a:srgbClr val="EE9159"/>
    <a:srgbClr val="E5D6EE"/>
    <a:srgbClr val="C0DFFD"/>
    <a:srgbClr val="FBE2CC"/>
    <a:srgbClr val="B7A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2" autoAdjust="0"/>
    <p:restoredTop sz="87657" autoAdjust="0"/>
  </p:normalViewPr>
  <p:slideViewPr>
    <p:cSldViewPr snapToGrid="0">
      <p:cViewPr>
        <p:scale>
          <a:sx n="95" d="100"/>
          <a:sy n="95" d="100"/>
        </p:scale>
        <p:origin x="560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3F09C-6EB0-49C9-988E-C9543D80D126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348CE-1BAF-44E2-9AA2-44BCB0268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1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348CE-1BAF-44E2-9AA2-44BCB026892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544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348CE-1BAF-44E2-9AA2-44BCB026892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990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1" y="1174279"/>
            <a:ext cx="5940152" cy="0"/>
          </a:xfrm>
          <a:prstGeom prst="line">
            <a:avLst/>
          </a:prstGeom>
          <a:ln w="15875">
            <a:gradFill>
              <a:gsLst>
                <a:gs pos="13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65500" y="296902"/>
            <a:ext cx="7344618" cy="649287"/>
          </a:xfrm>
        </p:spPr>
        <p:txBody>
          <a:bodyPr>
            <a:noAutofit/>
          </a:bodyPr>
          <a:lstStyle>
            <a:lvl1pPr marL="0" indent="0">
              <a:buNone/>
              <a:defRPr sz="4062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8842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A798-B93A-473D-8DF4-375DE4957EC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38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D806-5544-4B6C-9672-15F5837CF33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94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25AEE-99E5-804F-8D4C-B4BD97126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DBBF5B-D2E5-024F-A6AC-2E978A074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6AE339-62C8-9941-8D54-19B5CD43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06A1-9236-4947-AAA3-2A6F60E21C6B}" type="datetimeFigureOut">
              <a:rPr kumimoji="1" lang="zh-CN" altLang="en-US" smtClean="0"/>
              <a:t>2023/6/2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65000-5073-334F-A404-A5F8EE4A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32B2B7-851A-404F-AB97-481A2E01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FA37-20A9-964A-AF51-B1CCBAF7A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624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332F-E315-41A0-88B2-46C22FFBCD1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3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F3D0-0C0C-48EE-9EA1-8B1960B878B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5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323C-C2A4-411C-A091-6AE1A4EACDF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00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1E51-A495-4611-8474-DA547E81273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4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91FD2-7F68-4AFD-B655-F42F3D8496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70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E52D-55EF-4338-A77B-EEC96AB0831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6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11F3-3ACF-49F5-8222-5F9F4371F7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12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F5213-5F1A-45A8-9CF9-EDCCD885CD5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04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52E81-0038-4F85-BADE-6B65F6E7BF4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0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</p:sldLayoutIdLst>
  <p:hf sldNum="0" hdr="0" ftr="0" dt="0"/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F41301C7-4E7D-544A-9FD9-591875AD5718}"/>
              </a:ext>
            </a:extLst>
          </p:cNvPr>
          <p:cNvSpPr txBox="1"/>
          <p:nvPr/>
        </p:nvSpPr>
        <p:spPr>
          <a:xfrm>
            <a:off x="0" y="2081892"/>
            <a:ext cx="9144000" cy="70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0971">
              <a:spcBef>
                <a:spcPct val="20000"/>
              </a:spcBef>
              <a:buClr>
                <a:srgbClr val="2318DE"/>
              </a:buClr>
              <a:buSzPct val="150000"/>
            </a:pPr>
            <a:r>
              <a:rPr lang="en" altLang="zh-CN" sz="3950" b="1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FUEL </a:t>
            </a:r>
            <a:r>
              <a:rPr lang="en-US" altLang="zh-CN" sz="3950" b="1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Learning Poster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F8088-8728-D542-A09B-A43DF7EF3E64}"/>
              </a:ext>
            </a:extLst>
          </p:cNvPr>
          <p:cNvSpPr txBox="1"/>
          <p:nvPr/>
        </p:nvSpPr>
        <p:spPr>
          <a:xfrm>
            <a:off x="1242135" y="2782084"/>
            <a:ext cx="6659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0971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Tags: Motion Planning, Flying Robots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AB2B7ED1-9062-A040-8462-7427D6096D5C}"/>
              </a:ext>
            </a:extLst>
          </p:cNvPr>
          <p:cNvSpPr txBox="1"/>
          <p:nvPr/>
        </p:nvSpPr>
        <p:spPr>
          <a:xfrm>
            <a:off x="1242134" y="3182194"/>
            <a:ext cx="66597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820971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(Reference: </a:t>
            </a:r>
            <a:r>
              <a:rPr lang="e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Zhou, Boyu, et al. "Fuel: Fast uav exploration using incremental frontier structure and hierarchical planning." IEEE Robotics and Automation Letters 6.2 (2021): 779-786.)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59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21017B-CA32-1E48-BE25-23086FD61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935" y="2618389"/>
            <a:ext cx="4347546" cy="249936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E20F88F-F944-2443-ABEE-BC9B39758DAF}"/>
              </a:ext>
            </a:extLst>
          </p:cNvPr>
          <p:cNvSpPr/>
          <p:nvPr/>
        </p:nvSpPr>
        <p:spPr>
          <a:xfrm>
            <a:off x="136619" y="294584"/>
            <a:ext cx="44034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Greedy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 leads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zh-CN" alt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optimality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most methods are </a:t>
            </a:r>
            <a:r>
              <a:rPr lang="en-US" altLang="zh-CN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conservative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Low-speed exploration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disallows fully exploit dynamic capability to fulfill the mission.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Due to </a:t>
            </a:r>
            <a:r>
              <a:rPr lang="en-US" altLang="zh-CN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computational overhead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quadrotor can not respond quickly and frequently to environmental changes.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27787-E2A0-5144-8C0D-141BAAA92976}"/>
              </a:ext>
            </a:extLst>
          </p:cNvPr>
          <p:cNvSpPr/>
          <p:nvPr/>
        </p:nvSpPr>
        <p:spPr>
          <a:xfrm>
            <a:off x="136619" y="18838"/>
            <a:ext cx="12187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E5D48C-C27B-CD44-A606-9762A5B75E6D}"/>
              </a:ext>
            </a:extLst>
          </p:cNvPr>
          <p:cNvSpPr/>
          <p:nvPr/>
        </p:nvSpPr>
        <p:spPr>
          <a:xfrm>
            <a:off x="614585" y="1614287"/>
            <a:ext cx="2762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unaffected clusters in a </a:t>
            </a:r>
            <a:r>
              <a:rPr lang="en-US" altLang="zh-CN" sz="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way, significantly </a:t>
            </a:r>
            <a:r>
              <a:rPr lang="en-US" altLang="zh-CN" sz="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of </a:t>
            </a:r>
            <a:r>
              <a:rPr lang="en-US" altLang="zh-CN" sz="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 precise checks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314DE9D-2D63-CF40-9E9D-41F7694C0EB7}"/>
              </a:ext>
            </a:extLst>
          </p:cNvPr>
          <p:cNvGrpSpPr/>
          <p:nvPr/>
        </p:nvGrpSpPr>
        <p:grpSpPr>
          <a:xfrm>
            <a:off x="0" y="1902442"/>
            <a:ext cx="3440750" cy="3224251"/>
            <a:chOff x="61877" y="1797005"/>
            <a:chExt cx="3440750" cy="3224251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A3B8A09-8988-804D-83A0-1FF83F74C323}"/>
                </a:ext>
              </a:extLst>
            </p:cNvPr>
            <p:cNvGrpSpPr/>
            <p:nvPr/>
          </p:nvGrpSpPr>
          <p:grpSpPr>
            <a:xfrm>
              <a:off x="61877" y="1797005"/>
              <a:ext cx="3440750" cy="3224251"/>
              <a:chOff x="61877" y="1797005"/>
              <a:chExt cx="3440750" cy="3224251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889B1239-064F-1745-9B1E-03176D570B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5357" y="2496110"/>
                <a:ext cx="2303042" cy="1981846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B63ED7B5-7CEA-A54F-AF61-C0BF28003BC6}"/>
                      </a:ext>
                    </a:extLst>
                  </p:cNvPr>
                  <p:cNvSpPr/>
                  <p:nvPr/>
                </p:nvSpPr>
                <p:spPr>
                  <a:xfrm>
                    <a:off x="366211" y="1797005"/>
                    <a:ext cx="2641333" cy="78483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just"/>
                    <a:r>
                      <a:rPr lang="en" altLang="zh-C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A. Remove </a:t>
                    </a:r>
                    <a:r>
                      <a:rPr lang="en" altLang="zh-CN" sz="90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outdated frontier clusters</a:t>
                    </a:r>
                    <a:r>
                      <a:rPr lang="en" altLang="zh-C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:</a:t>
                    </a:r>
                  </a:p>
                  <a:p>
                    <a:pPr algn="just"/>
                    <a:r>
                      <a:rPr lang="en" altLang="zh-C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a. Record the AABB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9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oMath>
                    </a14:m>
                    <a:r>
                      <a:rPr lang="en" altLang="zh-C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of the updated region</a:t>
                    </a:r>
                    <a:r>
                      <a:rPr lang="en-US" altLang="zh-C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,</a:t>
                    </a:r>
                    <a:r>
                      <a:rPr lang="en" altLang="zh-C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select clusters whose AABBs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9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en" altLang="zh-C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) intersect with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9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oMath>
                    </a14:m>
                    <a:r>
                      <a:rPr lang="en" altLang="zh-C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.</a:t>
                    </a:r>
                  </a:p>
                  <a:p>
                    <a:pPr algn="just"/>
                    <a:r>
                      <a:rPr lang="en" altLang="zh-C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b. Precise check on selected clusters, remove clusters containing cells that are no longer frontier.</a:t>
                    </a:r>
                  </a:p>
                </p:txBody>
              </p:sp>
            </mc:Choice>
            <mc:Fallback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B63ED7B5-7CEA-A54F-AF61-C0BF28003BC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211" y="1797005"/>
                    <a:ext cx="2641333" cy="78483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58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4C84031-56A3-C443-A462-8C8D07AC4A32}"/>
                  </a:ext>
                </a:extLst>
              </p:cNvPr>
              <p:cNvSpPr/>
              <p:nvPr/>
            </p:nvSpPr>
            <p:spPr>
              <a:xfrm>
                <a:off x="61877" y="4374925"/>
                <a:ext cx="199595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 Frontier Detection:</a:t>
                </a:r>
              </a:p>
              <a:p>
                <a:pPr algn="just"/>
                <a:r>
                  <a:rPr lang="en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Search and cluster new frontier clusters by region growing algorithm, ignore small ones (typically from noise).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9253EDC-D88C-B940-BA8D-8F8E39E08FF3}"/>
                  </a:ext>
                </a:extLst>
              </p:cNvPr>
              <p:cNvSpPr/>
              <p:nvPr/>
            </p:nvSpPr>
            <p:spPr>
              <a:xfrm>
                <a:off x="1985720" y="4374925"/>
                <a:ext cx="151690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 Clustering:</a:t>
                </a:r>
              </a:p>
              <a:p>
                <a:pPr algn="just"/>
                <a:r>
                  <a:rPr lang="en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Recursively conduct PCA until </a:t>
                </a:r>
                <a:r>
                  <a:rPr lang="en" altLang="zh-CN" sz="9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large clusters are divided into small ones</a:t>
                </a:r>
                <a:r>
                  <a:rPr lang="en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p:grpSp>
        <p:sp>
          <p:nvSpPr>
            <p:cNvPr id="16" name="右大括号 15">
              <a:extLst>
                <a:ext uri="{FF2B5EF4-FFF2-40B4-BE49-F238E27FC236}">
                  <a16:creationId xmlns:a16="http://schemas.microsoft.com/office/drawing/2014/main" id="{C44A7B55-0E0A-3C4D-A07B-B8F0540579A3}"/>
                </a:ext>
              </a:extLst>
            </p:cNvPr>
            <p:cNvSpPr/>
            <p:nvPr/>
          </p:nvSpPr>
          <p:spPr>
            <a:xfrm>
              <a:off x="2926080" y="1978596"/>
              <a:ext cx="81464" cy="517514"/>
            </a:xfrm>
            <a:prstGeom prst="rightBrac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9D37614-8278-7648-A073-68A73B933853}"/>
              </a:ext>
            </a:extLst>
          </p:cNvPr>
          <p:cNvGrpSpPr/>
          <p:nvPr/>
        </p:nvGrpSpPr>
        <p:grpSpPr>
          <a:xfrm>
            <a:off x="476299" y="5144092"/>
            <a:ext cx="2267874" cy="1670254"/>
            <a:chOff x="473355" y="5021256"/>
            <a:chExt cx="2267874" cy="1670254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243944A9-B9FC-2842-9BDC-532C5ADD8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5704" y="5021256"/>
              <a:ext cx="1692412" cy="109094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AF205DA2-F19B-7141-9EA7-AB1A90B8B5D3}"/>
                    </a:ext>
                  </a:extLst>
                </p:cNvPr>
                <p:cNvSpPr/>
                <p:nvPr/>
              </p:nvSpPr>
              <p:spPr>
                <a:xfrm>
                  <a:off x="473355" y="6022031"/>
                  <a:ext cx="2267874" cy="66947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en" altLang="zh-CN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altLang="zh-CN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 </a:t>
                  </a:r>
                  <a:r>
                    <a:rPr lang="en" altLang="zh-CN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Uniformly sampled viewpoints set </a:t>
                  </a:r>
                  <a14:m>
                    <m:oMath xmlns:m="http://schemas.openxmlformats.org/officeDocument/2006/math">
                      <m:r>
                        <a:rPr lang="en-US" altLang="zh-CN" sz="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zh-CN" sz="9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9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9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9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9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9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sz="9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9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9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9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9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9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9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9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9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9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en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just"/>
                  <a:r>
                    <a:rPr lang="en" altLang="zh-CN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B. Filter (at most reserve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𝑣𝑖𝑒𝑤</m:t>
                          </m:r>
                        </m:sub>
                      </m:sSub>
                    </m:oMath>
                  </a14:m>
                  <a:r>
                    <a:rPr lang="en" altLang="zh-CN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viewpoints) and sort </a:t>
                  </a:r>
                  <a14:m>
                    <m:oMath xmlns:m="http://schemas.openxmlformats.org/officeDocument/2006/math">
                      <m:r>
                        <a:rPr lang="en-US" altLang="zh-CN" sz="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" altLang="zh-CN" sz="9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in descending order by coverage.</a:t>
                  </a:r>
                  <a:endParaRPr lang="en-US" altLang="zh-CN" sz="900" b="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AF205DA2-F19B-7141-9EA7-AB1A90B8B5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355" y="6022031"/>
                  <a:ext cx="2267874" cy="669479"/>
                </a:xfrm>
                <a:prstGeom prst="rect">
                  <a:avLst/>
                </a:prstGeom>
                <a:blipFill>
                  <a:blip r:embed="rId7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579ABE7-4CE2-B841-85FB-FE440021C551}"/>
                  </a:ext>
                </a:extLst>
              </p:cNvPr>
              <p:cNvSpPr/>
              <p:nvPr/>
            </p:nvSpPr>
            <p:spPr>
              <a:xfrm>
                <a:off x="3588563" y="5135436"/>
                <a:ext cx="2672662" cy="10029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9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</a:t>
                </a:r>
                <a:r>
                  <a:rPr lang="zh-CN" altLang="en-US" sz="9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9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viewpoints</a:t>
                </a:r>
                <a:r>
                  <a:rPr lang="zh-CN" altLang="en-US" sz="9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9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</a:t>
                </a:r>
                <a:r>
                  <a:rPr lang="zh-CN" altLang="en-US" sz="9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900" b="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highest</a:t>
                </a:r>
                <a:r>
                  <a:rPr lang="zh-CN" altLang="en-US" sz="900" b="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900" b="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coverage</a:t>
                </a:r>
                <a:r>
                  <a:rPr lang="zh-CN" altLang="en-US" sz="9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9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zh-CN" altLang="en-US" sz="9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9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estimate</a:t>
                </a:r>
                <a:r>
                  <a:rPr lang="zh-CN" altLang="en-US" sz="9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9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connection</a:t>
                </a:r>
                <a:r>
                  <a:rPr lang="zh-CN" altLang="en-US" sz="9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9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cost</a:t>
                </a:r>
                <a:r>
                  <a:rPr lang="zh-CN" altLang="en-US" sz="9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9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as:</a:t>
                </a:r>
              </a:p>
              <a:p>
                <a:pPr algn="just"/>
                <a:r>
                  <a:rPr lang="zh-CN" altLang="en-US" sz="9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9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sz="9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𝑙𝑏</m:t>
                        </m:r>
                      </m:sub>
                    </m:sSub>
                    <m:d>
                      <m:dPr>
                        <m:ctrlPr>
                          <a:rPr lang="en-US" altLang="zh-CN" sz="9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9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9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9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sz="9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9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zh-CN" sz="9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9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9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9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sz="9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9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  <m:r>
                      <a:rPr lang="en-US" altLang="zh-CN" sz="9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9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9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9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9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900" b="0" i="0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len</m:t>
                                </m:r>
                                <m:d>
                                  <m:dPr>
                                    <m:ctrlPr>
                                      <a:rPr lang="en-US" altLang="zh-CN" sz="9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9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zh-CN" sz="900" b="0" i="1" dirty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900" b="0" i="1" dirty="0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900" b="0" i="1" dirty="0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zh-CN" sz="900" b="0" i="1" dirty="0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900" b="0" i="1" dirty="0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900" b="0" i="1" dirty="0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900" b="0" i="1" dirty="0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,1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900" b="0" i="1" dirty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900" b="0" i="1" dirty="0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900" b="0" i="1" dirty="0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zh-CN" sz="900" b="0" i="1" dirty="0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900" b="0" i="1" dirty="0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900" b="0" i="1" dirty="0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900" b="0" i="1" dirty="0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,1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9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9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9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9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zh-CN" sz="9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altLang="zh-CN" sz="9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900" b="0" i="0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min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900" b="0" i="1" dirty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altLang="zh-CN" sz="900" b="0" i="1" dirty="0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9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9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𝜉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en-US" altLang="zh-CN" sz="900" b="0" i="1" dirty="0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900" b="0" i="1" dirty="0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900" b="0" i="1" dirty="0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sz="9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zh-CN" sz="900" b="0" i="1" dirty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900" b="0" i="1" dirty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9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9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𝜉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en-US" altLang="zh-CN" sz="900" b="0" i="1" dirty="0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900" b="0" i="1" dirty="0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900" b="0" i="1" dirty="0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sz="9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zh-CN" sz="900" b="0" i="1" dirty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altLang="zh-CN" sz="900" b="0" i="1" dirty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,2</m:t>
                                        </m:r>
                                        <m:r>
                                          <a:rPr lang="en-US" altLang="zh-CN" sz="9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altLang="zh-CN" sz="9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altLang="zh-CN" sz="900" i="1" dirty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9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9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𝜉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en-US" altLang="zh-CN" sz="900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900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900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sz="9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zh-CN" sz="9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9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9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9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𝜉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en-US" altLang="zh-CN" sz="900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900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900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sz="9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zh-CN" sz="9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9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9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zh-CN" sz="9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zh-CN" sz="9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altLang="zh-CN" sz="9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9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9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9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9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sz="9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9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zh-CN" sz="9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9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9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9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sz="9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9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9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searched using A*.</a:t>
                </a:r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579ABE7-4CE2-B841-85FB-FE440021C5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563" y="5135436"/>
                <a:ext cx="2672662" cy="10029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6279C40-F5CD-2A46-9EBC-8DACB4661348}"/>
                  </a:ext>
                </a:extLst>
              </p:cNvPr>
              <p:cNvSpPr/>
              <p:nvPr/>
            </p:nvSpPr>
            <p:spPr>
              <a:xfrm>
                <a:off x="3564196" y="6209443"/>
                <a:ext cx="276274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Connection cost computed in an </a:t>
                </a:r>
                <a:r>
                  <a:rPr lang="en" altLang="zh-CN" sz="9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incremental</a:t>
                </a:r>
                <a:r>
                  <a:rPr lang="en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manner:</a:t>
                </a:r>
              </a:p>
              <a:p>
                <a:pPr algn="just"/>
                <a:r>
                  <a:rPr lang="en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Above update scheme takes </a:t>
                </a:r>
                <a14:m>
                  <m:oMath xmlns:m="http://schemas.openxmlformats.org/officeDocument/2006/math">
                    <m:r>
                      <a:rPr lang="en-US" altLang="zh-CN" sz="9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9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zh-CN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𝑐𝑙𝑠</m:t>
                        </m:r>
                      </m:sub>
                    </m:sSub>
                    <m:r>
                      <a:rPr lang="en-US" altLang="zh-CN" sz="9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time.</a:t>
                </a:r>
              </a:p>
              <a:p>
                <a:pPr algn="just"/>
                <a:r>
                  <a:rPr lang="en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regarded as a constant factor, resulting in a </a:t>
                </a:r>
                <a:r>
                  <a:rPr lang="en" altLang="zh-CN" sz="9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time</a:t>
                </a:r>
                <a:r>
                  <a:rPr lang="en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update.</a:t>
                </a:r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6279C40-F5CD-2A46-9EBC-8DACB46613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196" y="6209443"/>
                <a:ext cx="2762742" cy="646331"/>
              </a:xfrm>
              <a:prstGeom prst="rect">
                <a:avLst/>
              </a:prstGeom>
              <a:blipFill>
                <a:blip r:embed="rId9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B314F782-326A-CD4E-ACF4-3CD5E35BC905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2776522" y="3592470"/>
            <a:ext cx="938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7CEBE004-EFFF-A641-B4D9-9BF4881A1838}"/>
              </a:ext>
            </a:extLst>
          </p:cNvPr>
          <p:cNvCxnSpPr>
            <a:cxnSpLocks/>
          </p:cNvCxnSpPr>
          <p:nvPr/>
        </p:nvCxnSpPr>
        <p:spPr>
          <a:xfrm flipH="1">
            <a:off x="2672469" y="4199694"/>
            <a:ext cx="1050445" cy="2234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C90496FF-1970-0840-99A6-D08AA58937B6}"/>
              </a:ext>
            </a:extLst>
          </p:cNvPr>
          <p:cNvCxnSpPr>
            <a:cxnSpLocks/>
          </p:cNvCxnSpPr>
          <p:nvPr/>
        </p:nvCxnSpPr>
        <p:spPr>
          <a:xfrm>
            <a:off x="3822322" y="4687661"/>
            <a:ext cx="148935" cy="50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A2F06309-39AA-5044-BAA7-306A86437269}"/>
              </a:ext>
            </a:extLst>
          </p:cNvPr>
          <p:cNvCxnSpPr>
            <a:cxnSpLocks/>
            <a:stCxn id="16" idx="1"/>
          </p:cNvCxnSpPr>
          <p:nvPr/>
        </p:nvCxnSpPr>
        <p:spPr>
          <a:xfrm flipV="1">
            <a:off x="2945667" y="1779607"/>
            <a:ext cx="87058" cy="563183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E4055759-F873-0848-BEE1-0BFD683BE86A}"/>
              </a:ext>
            </a:extLst>
          </p:cNvPr>
          <p:cNvSpPr/>
          <p:nvPr/>
        </p:nvSpPr>
        <p:spPr>
          <a:xfrm>
            <a:off x="2983829" y="1535898"/>
            <a:ext cx="51246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9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</a:t>
            </a:r>
            <a:endParaRPr lang="en" altLang="zh-CN" sz="900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56176C40-4CB8-2843-81FD-F007A524E98F}"/>
              </a:ext>
            </a:extLst>
          </p:cNvPr>
          <p:cNvCxnSpPr>
            <a:cxnSpLocks/>
          </p:cNvCxnSpPr>
          <p:nvPr/>
        </p:nvCxnSpPr>
        <p:spPr>
          <a:xfrm>
            <a:off x="4408586" y="6077305"/>
            <a:ext cx="654355" cy="222422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>
            <a:extLst>
              <a:ext uri="{FF2B5EF4-FFF2-40B4-BE49-F238E27FC236}">
                <a16:creationId xmlns:a16="http://schemas.microsoft.com/office/drawing/2014/main" id="{3AEB8573-3D7E-3B41-A3CB-A24D944CC2B3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51438" y="4039310"/>
            <a:ext cx="5031472" cy="71996"/>
          </a:xfrm>
          <a:prstGeom prst="bentConnector3">
            <a:avLst>
              <a:gd name="adj1" fmla="val -130"/>
            </a:avLst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7DA06327-087D-CA4C-BA4F-E5F1BAF31013}"/>
              </a:ext>
            </a:extLst>
          </p:cNvPr>
          <p:cNvCxnSpPr>
            <a:cxnSpLocks/>
          </p:cNvCxnSpPr>
          <p:nvPr/>
        </p:nvCxnSpPr>
        <p:spPr>
          <a:xfrm flipV="1">
            <a:off x="3290418" y="1559571"/>
            <a:ext cx="150332" cy="203323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DB44B351-0D96-4344-BC8E-42B68B7ADE69}"/>
              </a:ext>
            </a:extLst>
          </p:cNvPr>
          <p:cNvSpPr/>
          <p:nvPr/>
        </p:nvSpPr>
        <p:spPr>
          <a:xfrm>
            <a:off x="3458791" y="1694073"/>
            <a:ext cx="51246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9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</a:t>
            </a:r>
            <a:endParaRPr lang="en" altLang="zh-CN" sz="900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5E6A762C-5679-3940-BDC4-7128A889F8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78721" y="3683301"/>
            <a:ext cx="1217750" cy="741336"/>
          </a:xfrm>
          <a:prstGeom prst="rect">
            <a:avLst/>
          </a:prstGeom>
        </p:spPr>
      </p:pic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C3E28C16-8F51-E34E-A374-8C8FB0B3D07A}"/>
              </a:ext>
            </a:extLst>
          </p:cNvPr>
          <p:cNvCxnSpPr>
            <a:cxnSpLocks/>
          </p:cNvCxnSpPr>
          <p:nvPr/>
        </p:nvCxnSpPr>
        <p:spPr>
          <a:xfrm>
            <a:off x="7369624" y="4699953"/>
            <a:ext cx="494857" cy="521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5207525B-2614-DD4A-B4C6-0F76FF992BFB}"/>
              </a:ext>
            </a:extLst>
          </p:cNvPr>
          <p:cNvSpPr/>
          <p:nvPr/>
        </p:nvSpPr>
        <p:spPr>
          <a:xfrm>
            <a:off x="7912054" y="4495448"/>
            <a:ext cx="118441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9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coarse-to-fine steps</a:t>
            </a:r>
            <a:endParaRPr lang="en" altLang="zh-CN" sz="9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E31FECB6-088A-2D4E-A0E1-4FE309E8B805}"/>
              </a:ext>
            </a:extLst>
          </p:cNvPr>
          <p:cNvGrpSpPr/>
          <p:nvPr/>
        </p:nvGrpSpPr>
        <p:grpSpPr>
          <a:xfrm>
            <a:off x="6359959" y="5144092"/>
            <a:ext cx="2762742" cy="1447461"/>
            <a:chOff x="4572000" y="565465"/>
            <a:chExt cx="2762742" cy="144746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BD57EA25-5310-8840-8EB7-B0EE6479D699}"/>
                    </a:ext>
                  </a:extLst>
                </p:cNvPr>
                <p:cNvSpPr/>
                <p:nvPr/>
              </p:nvSpPr>
              <p:spPr>
                <a:xfrm>
                  <a:off x="4572000" y="565465"/>
                  <a:ext cx="2762742" cy="6569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en-US" altLang="zh-CN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Global  Exploration Tour Planning:</a:t>
                  </a:r>
                </a:p>
                <a:p>
                  <a:pPr algn="just"/>
                  <a:r>
                    <a:rPr lang="en-US" altLang="zh-CN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Compute an open-loop</a:t>
                  </a:r>
                  <a:r>
                    <a:rPr lang="en" altLang="zh-CN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tour starting from current and passing all clusters by </a:t>
                  </a:r>
                  <a:r>
                    <a:rPr lang="en" altLang="zh-CN" sz="900" u="sng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ATSP</a:t>
                  </a:r>
                  <a:r>
                    <a:rPr lang="en" altLang="zh-CN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algn="just"/>
                  <a:r>
                    <a:rPr lang="en" altLang="zh-CN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For cost matrix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𝑡𝑠𝑝</m:t>
                          </m:r>
                        </m:sub>
                      </m:sSub>
                    </m:oMath>
                  </a14:m>
                  <a:r>
                    <a:rPr lang="en-US" altLang="zh-CN" sz="9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:</a:t>
                  </a:r>
                </a:p>
              </p:txBody>
            </p:sp>
          </mc:Choice>
          <mc:Fallback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BD57EA25-5310-8840-8EB7-B0EE6479D6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565465"/>
                  <a:ext cx="2762742" cy="6569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C1CA2419-D05A-2E4E-B0C8-442668391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653411" y="1138183"/>
              <a:ext cx="1689225" cy="262025"/>
            </a:xfrm>
            <a:prstGeom prst="rect">
              <a:avLst/>
            </a:prstGeom>
          </p:spPr>
        </p:pic>
        <p:pic>
          <p:nvPicPr>
            <p:cNvPr id="76" name="图片 75">
              <a:extLst>
                <a:ext uri="{FF2B5EF4-FFF2-40B4-BE49-F238E27FC236}">
                  <a16:creationId xmlns:a16="http://schemas.microsoft.com/office/drawing/2014/main" id="{0CF386A0-F2B0-5745-8C7C-79F92641A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97168" y="1417895"/>
              <a:ext cx="1590408" cy="260249"/>
            </a:xfrm>
            <a:prstGeom prst="rect">
              <a:avLst/>
            </a:prstGeom>
          </p:spPr>
        </p:pic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A7BD8CCA-74F7-DF48-B2CE-AB56081F0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697168" y="1895600"/>
              <a:ext cx="1435846" cy="117326"/>
            </a:xfrm>
            <a:prstGeom prst="rect">
              <a:avLst/>
            </a:prstGeom>
          </p:spPr>
        </p:pic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F46D58E4-4F1D-BE40-AFC6-04D53C809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969536" y="1666579"/>
              <a:ext cx="1373100" cy="240586"/>
            </a:xfrm>
            <a:prstGeom prst="rect">
              <a:avLst/>
            </a:prstGeom>
          </p:spPr>
        </p:pic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CB7E7E3B-1231-444C-8E26-2732AB2035FE}"/>
              </a:ext>
            </a:extLst>
          </p:cNvPr>
          <p:cNvGrpSpPr/>
          <p:nvPr/>
        </p:nvGrpSpPr>
        <p:grpSpPr>
          <a:xfrm>
            <a:off x="7369624" y="1333819"/>
            <a:ext cx="1818593" cy="2055190"/>
            <a:chOff x="7369624" y="1333819"/>
            <a:chExt cx="1818593" cy="2055190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EACC7B7E-8307-EF48-9845-27564389DE8A}"/>
                </a:ext>
              </a:extLst>
            </p:cNvPr>
            <p:cNvGrpSpPr/>
            <p:nvPr/>
          </p:nvGrpSpPr>
          <p:grpSpPr>
            <a:xfrm>
              <a:off x="7369624" y="1333819"/>
              <a:ext cx="1818593" cy="1299600"/>
              <a:chOff x="6955184" y="1107123"/>
              <a:chExt cx="1818593" cy="1299931"/>
            </a:xfrm>
          </p:grpSpPr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ECFF0652-FAC1-BD44-8E27-CB896FD7BD0D}"/>
                  </a:ext>
                </a:extLst>
              </p:cNvPr>
              <p:cNvSpPr/>
              <p:nvPr/>
            </p:nvSpPr>
            <p:spPr>
              <a:xfrm>
                <a:off x="6955184" y="1107123"/>
                <a:ext cx="1818593" cy="1061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Local Viewpoint Refinement:</a:t>
                </a:r>
              </a:p>
              <a:p>
                <a:pPr algn="just"/>
                <a:r>
                  <a:rPr lang="en-US" altLang="zh-CN" sz="9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 a single viewpoint of each cluster -&gt; </a:t>
                </a:r>
                <a:r>
                  <a:rPr lang="en" altLang="zh-CN" sz="9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richer set of viewpoints</a:t>
                </a:r>
                <a:r>
                  <a:rPr lang="en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a </a:t>
                </a:r>
                <a:r>
                  <a:rPr lang="en" altLang="zh-CN" sz="9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truncated segment</a:t>
                </a:r>
                <a:r>
                  <a:rPr lang="en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global tour.</a:t>
                </a:r>
              </a:p>
              <a:p>
                <a:pPr algn="just"/>
                <a:r>
                  <a:rPr lang="en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Dijkstra to find optimal local tour                                    by min:</a:t>
                </a:r>
              </a:p>
            </p:txBody>
          </p:sp>
          <p:pic>
            <p:nvPicPr>
              <p:cNvPr id="88" name="图片 87">
                <a:extLst>
                  <a:ext uri="{FF2B5EF4-FFF2-40B4-BE49-F238E27FC236}">
                    <a16:creationId xmlns:a16="http://schemas.microsoft.com/office/drawing/2014/main" id="{C87006E6-FB1F-4A48-98FC-126AD59182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/>
              <a:srcRect t="18430"/>
              <a:stretch/>
            </p:blipFill>
            <p:spPr>
              <a:xfrm>
                <a:off x="7229273" y="2010154"/>
                <a:ext cx="1016899" cy="119063"/>
              </a:xfrm>
              <a:prstGeom prst="rect">
                <a:avLst/>
              </a:prstGeom>
            </p:spPr>
          </p:pic>
          <p:pic>
            <p:nvPicPr>
              <p:cNvPr id="89" name="图片 88">
                <a:extLst>
                  <a:ext uri="{FF2B5EF4-FFF2-40B4-BE49-F238E27FC236}">
                    <a16:creationId xmlns:a16="http://schemas.microsoft.com/office/drawing/2014/main" id="{30BE0825-B444-AF49-A328-F7AF867B01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03050" y="2122997"/>
                <a:ext cx="1389574" cy="284057"/>
              </a:xfrm>
              <a:prstGeom prst="rect">
                <a:avLst/>
              </a:prstGeom>
            </p:spPr>
          </p:pic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7EEBBDBC-7BE0-804D-BB33-F99BAA922C2E}"/>
                  </a:ext>
                </a:extLst>
              </p:cNvPr>
              <p:cNvSpPr/>
              <p:nvPr/>
            </p:nvSpPr>
            <p:spPr>
              <a:xfrm>
                <a:off x="8530521" y="2096303"/>
                <a:ext cx="101783" cy="1452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pic>
          <p:nvPicPr>
            <p:cNvPr id="82" name="图片 81">
              <a:extLst>
                <a:ext uri="{FF2B5EF4-FFF2-40B4-BE49-F238E27FC236}">
                  <a16:creationId xmlns:a16="http://schemas.microsoft.com/office/drawing/2014/main" id="{66DBB90D-0D71-404C-A7E5-BA7351C7D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824482" y="2638700"/>
              <a:ext cx="1251014" cy="750309"/>
            </a:xfrm>
            <a:prstGeom prst="rect">
              <a:avLst/>
            </a:prstGeom>
          </p:spPr>
        </p:pic>
      </p:grp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56B927A6-5FAC-E445-BB02-42B40E51EF73}"/>
              </a:ext>
            </a:extLst>
          </p:cNvPr>
          <p:cNvCxnSpPr>
            <a:cxnSpLocks/>
          </p:cNvCxnSpPr>
          <p:nvPr/>
        </p:nvCxnSpPr>
        <p:spPr>
          <a:xfrm flipV="1">
            <a:off x="7737723" y="4424637"/>
            <a:ext cx="625208" cy="295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BB891A70-654D-B041-8E8B-A58ACBCAB100}"/>
              </a:ext>
            </a:extLst>
          </p:cNvPr>
          <p:cNvCxnSpPr>
            <a:cxnSpLocks/>
          </p:cNvCxnSpPr>
          <p:nvPr/>
        </p:nvCxnSpPr>
        <p:spPr>
          <a:xfrm flipV="1">
            <a:off x="7695842" y="3285627"/>
            <a:ext cx="379693" cy="64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A6A1544C-CEA4-4E4F-8CE4-8584CC8FC02C}"/>
              </a:ext>
            </a:extLst>
          </p:cNvPr>
          <p:cNvGrpSpPr/>
          <p:nvPr/>
        </p:nvGrpSpPr>
        <p:grpSpPr>
          <a:xfrm>
            <a:off x="5135887" y="1803144"/>
            <a:ext cx="2340130" cy="742211"/>
            <a:chOff x="4922616" y="803039"/>
            <a:chExt cx="2340130" cy="742211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D32E390C-2EE0-124B-B913-D114468B9C0D}"/>
                </a:ext>
              </a:extLst>
            </p:cNvPr>
            <p:cNvSpPr/>
            <p:nvPr/>
          </p:nvSpPr>
          <p:spPr>
            <a:xfrm>
              <a:off x="4922616" y="803039"/>
              <a:ext cx="2044961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Minimum-time B-Spline Trajectory:</a:t>
              </a:r>
            </a:p>
            <a:p>
              <a:r>
                <a:rPr lang="en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Generate </a:t>
              </a:r>
              <a:r>
                <a:rPr lang="en" altLang="zh-CN" sz="9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smooth</a:t>
              </a:r>
              <a:r>
                <a:rPr lang="en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" altLang="zh-CN" sz="9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safe</a:t>
              </a:r>
              <a:r>
                <a:rPr lang="en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and </a:t>
              </a:r>
              <a:r>
                <a:rPr lang="en" altLang="zh-CN" sz="9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dynamically feasible </a:t>
              </a:r>
              <a:r>
                <a:rPr lang="en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B-spline trajectories</a:t>
              </a:r>
            </a:p>
          </p:txBody>
        </p:sp>
        <p:pic>
          <p:nvPicPr>
            <p:cNvPr id="97" name="图片 96">
              <a:extLst>
                <a:ext uri="{FF2B5EF4-FFF2-40B4-BE49-F238E27FC236}">
                  <a16:creationId xmlns:a16="http://schemas.microsoft.com/office/drawing/2014/main" id="{32E2A6DF-7908-FE46-85CC-80255FE8A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965213" y="1318423"/>
              <a:ext cx="2297533" cy="226827"/>
            </a:xfrm>
            <a:prstGeom prst="rect">
              <a:avLst/>
            </a:prstGeom>
          </p:spPr>
        </p:pic>
      </p:grp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033397F8-4B11-D641-8876-B19CA37C621E}"/>
              </a:ext>
            </a:extLst>
          </p:cNvPr>
          <p:cNvCxnSpPr>
            <a:cxnSpLocks/>
          </p:cNvCxnSpPr>
          <p:nvPr/>
        </p:nvCxnSpPr>
        <p:spPr>
          <a:xfrm flipV="1">
            <a:off x="6970422" y="2468008"/>
            <a:ext cx="165367" cy="940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D78519B7-9151-F04D-9533-84E191A01579}"/>
              </a:ext>
            </a:extLst>
          </p:cNvPr>
          <p:cNvSpPr/>
          <p:nvPr/>
        </p:nvSpPr>
        <p:spPr>
          <a:xfrm>
            <a:off x="3577874" y="1943018"/>
            <a:ext cx="1540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when new frontiers are detected, leads to </a:t>
            </a:r>
            <a:r>
              <a:rPr lang="en" altLang="zh-CN" sz="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frequent</a:t>
            </a:r>
            <a:r>
              <a:rPr lang="en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" altLang="zh-CN" sz="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speed</a:t>
            </a:r>
            <a:r>
              <a:rPr lang="en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exploration.</a:t>
            </a:r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9EA2A793-3DEB-5345-8803-E0B7A339111D}"/>
              </a:ext>
            </a:extLst>
          </p:cNvPr>
          <p:cNvCxnSpPr>
            <a:cxnSpLocks/>
          </p:cNvCxnSpPr>
          <p:nvPr/>
        </p:nvCxnSpPr>
        <p:spPr>
          <a:xfrm flipH="1" flipV="1">
            <a:off x="4317837" y="2373063"/>
            <a:ext cx="72339" cy="30459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896EFB27-9F31-284E-9C8E-9D33EE76DC10}"/>
              </a:ext>
            </a:extLst>
          </p:cNvPr>
          <p:cNvCxnSpPr>
            <a:cxnSpLocks/>
          </p:cNvCxnSpPr>
          <p:nvPr/>
        </p:nvCxnSpPr>
        <p:spPr>
          <a:xfrm flipH="1" flipV="1">
            <a:off x="4317837" y="927847"/>
            <a:ext cx="374800" cy="1074430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37735B04-4AF5-B840-B0FD-4F59FD5BD1B3}"/>
              </a:ext>
            </a:extLst>
          </p:cNvPr>
          <p:cNvSpPr/>
          <p:nvPr/>
        </p:nvSpPr>
        <p:spPr>
          <a:xfrm>
            <a:off x="4479530" y="1416552"/>
            <a:ext cx="51246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9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</a:t>
            </a:r>
            <a:endParaRPr lang="en" altLang="zh-CN" sz="900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9C4F98FD-9F6B-8D44-A05B-7CB606FE2C10}"/>
              </a:ext>
            </a:extLst>
          </p:cNvPr>
          <p:cNvCxnSpPr>
            <a:cxnSpLocks/>
          </p:cNvCxnSpPr>
          <p:nvPr/>
        </p:nvCxnSpPr>
        <p:spPr>
          <a:xfrm flipV="1">
            <a:off x="4317837" y="486496"/>
            <a:ext cx="745104" cy="1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E94C3154-FF02-744D-BB5D-434A26BF7AA2}"/>
              </a:ext>
            </a:extLst>
          </p:cNvPr>
          <p:cNvSpPr/>
          <p:nvPr/>
        </p:nvSpPr>
        <p:spPr>
          <a:xfrm>
            <a:off x="4991996" y="371080"/>
            <a:ext cx="167236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Solved by </a:t>
            </a:r>
            <a:r>
              <a:rPr lang="en-US" altLang="zh-CN" sz="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planning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61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F728B0F-11FB-4E4B-A681-5F9B386AC542}"/>
              </a:ext>
            </a:extLst>
          </p:cNvPr>
          <p:cNvSpPr/>
          <p:nvPr/>
        </p:nvSpPr>
        <p:spPr>
          <a:xfrm>
            <a:off x="2628904" y="38100"/>
            <a:ext cx="44440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 and Personal Thinking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3D60C7-BE0D-134B-B266-FF5F92E18D19}"/>
              </a:ext>
            </a:extLst>
          </p:cNvPr>
          <p:cNvSpPr txBox="1"/>
          <p:nvPr/>
        </p:nvSpPr>
        <p:spPr>
          <a:xfrm>
            <a:off x="-1" y="309476"/>
            <a:ext cx="935800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1. Innovation: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a. Maintained FIS (Frontier Incremental Structure) for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Due to this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updated structure, quadrotor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decisions at high frequency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 quickly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environmental changes.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b. Coarse-to-fine hierarchical planner for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coverage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conservation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b.1 For global optimality, it firstly finds efficient global tours (coarse).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b.2 Then selecting a local set of optimal viewpoints for refinement.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b.3 Minimum-time B-spline local trajectories are generated at last to guarantee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	      and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 feasibility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2. Limitation: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Error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be ignored.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and Personal thinking: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state estimation uncertainty, and evaluate under pose drifts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(mentioned in paper).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2. Consider about methods which model planner as learned dynamics (using reinforcement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learning or neural-network with mathematical constraints), FUEL can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with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these “learning” related methods.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3. Expert demonstration learning and intervention learning could be applied in this scenario,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and “trial and error” methods are also suitable in fast UAV motion planning.</a:t>
            </a:r>
          </a:p>
        </p:txBody>
      </p:sp>
    </p:spTree>
    <p:extLst>
      <p:ext uri="{BB962C8B-B14F-4D97-AF65-F5344CB8AC3E}">
        <p14:creationId xmlns:p14="http://schemas.microsoft.com/office/powerpoint/2010/main" val="6360040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64533</TotalTime>
  <Words>623</Words>
  <Application>Microsoft Macintosh PowerPoint</Application>
  <PresentationFormat>全屏显示(4:3)</PresentationFormat>
  <Paragraphs>58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Cambria Math</vt:lpstr>
      <vt:lpstr>Times New Roman</vt:lpstr>
      <vt:lpstr>1_Office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Yvette</dc:creator>
  <cp:lastModifiedBy>Microsoft Office 用户</cp:lastModifiedBy>
  <cp:revision>772</cp:revision>
  <dcterms:created xsi:type="dcterms:W3CDTF">2016-05-05T07:07:12Z</dcterms:created>
  <dcterms:modified xsi:type="dcterms:W3CDTF">2023-06-07T11:00:47Z</dcterms:modified>
</cp:coreProperties>
</file>