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899" r:id="rId1"/>
  </p:sldMasterIdLst>
  <p:notesMasterIdLst>
    <p:notesMasterId r:id="rId6"/>
  </p:notesMasterIdLst>
  <p:sldIdLst>
    <p:sldId id="264" r:id="rId2"/>
    <p:sldId id="356" r:id="rId3"/>
    <p:sldId id="358" r:id="rId4"/>
    <p:sldId id="353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vette" initials="Y" lastIdx="1" clrIdx="0">
    <p:extLst>
      <p:ext uri="{19B8F6BF-5375-455C-9EA6-DF929625EA0E}">
        <p15:presenceInfo xmlns:p15="http://schemas.microsoft.com/office/powerpoint/2012/main" userId="Yvet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37FF"/>
    <a:srgbClr val="BDE4FF"/>
    <a:srgbClr val="E5CCFF"/>
    <a:srgbClr val="EE9159"/>
    <a:srgbClr val="FF6600"/>
    <a:srgbClr val="E5D6EE"/>
    <a:srgbClr val="C0DFFD"/>
    <a:srgbClr val="FBE2CC"/>
    <a:srgbClr val="B7AAFF"/>
    <a:srgbClr val="FF8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2" autoAdjust="0"/>
    <p:restoredTop sz="87619" autoAdjust="0"/>
  </p:normalViewPr>
  <p:slideViewPr>
    <p:cSldViewPr snapToGrid="0">
      <p:cViewPr>
        <p:scale>
          <a:sx n="80" d="100"/>
          <a:sy n="80" d="100"/>
        </p:scale>
        <p:origin x="1008" y="-5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3F09C-6EB0-49C9-988E-C9543D80D126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348CE-1BAF-44E2-9AA2-44BCB0268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1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" y="1174279"/>
            <a:ext cx="5940152" cy="0"/>
          </a:xfrm>
          <a:prstGeom prst="line">
            <a:avLst/>
          </a:prstGeom>
          <a:ln w="15875">
            <a:gradFill>
              <a:gsLst>
                <a:gs pos="13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65500" y="296902"/>
            <a:ext cx="7344618" cy="649287"/>
          </a:xfrm>
        </p:spPr>
        <p:txBody>
          <a:bodyPr>
            <a:noAutofit/>
          </a:bodyPr>
          <a:lstStyle>
            <a:lvl1pPr marL="0" indent="0">
              <a:buNone/>
              <a:defRPr sz="4062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8842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A798-B93A-473D-8DF4-375DE4957EC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8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D806-5544-4B6C-9672-15F5837CF33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94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25AEE-99E5-804F-8D4C-B4BD97126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DBBF5B-D2E5-024F-A6AC-2E978A074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AE339-62C8-9941-8D54-19B5CD43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06A1-9236-4947-AAA3-2A6F60E21C6B}" type="datetimeFigureOut">
              <a:rPr kumimoji="1" lang="zh-CN" altLang="en-US" smtClean="0"/>
              <a:t>2023/5/18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65000-5073-334F-A404-A5F8EE4A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2B2B7-851A-404F-AB97-481A2E01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FA37-20A9-964A-AF51-B1CCBAF7A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624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332F-E315-41A0-88B2-46C22FFBCD1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F3D0-0C0C-48EE-9EA1-8B1960B878B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5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323C-C2A4-411C-A091-6AE1A4EACDF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00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1E51-A495-4611-8474-DA547E81273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4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1FD2-7F68-4AFD-B655-F42F3D8496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70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E52D-55EF-4338-A77B-EEC96AB0831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6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11F3-3ACF-49F5-8222-5F9F4371F7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12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5213-5F1A-45A8-9CF9-EDCCD885CD5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4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52E81-0038-4F85-BADE-6B65F6E7BF4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0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</p:sldLayoutIdLst>
  <p:hf sldNum="0" hdr="0" ftr="0" dt="0"/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F41301C7-4E7D-544A-9FD9-591875AD5718}"/>
              </a:ext>
            </a:extLst>
          </p:cNvPr>
          <p:cNvSpPr txBox="1"/>
          <p:nvPr/>
        </p:nvSpPr>
        <p:spPr>
          <a:xfrm>
            <a:off x="0" y="2081892"/>
            <a:ext cx="9144000" cy="70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0971">
              <a:spcBef>
                <a:spcPct val="20000"/>
              </a:spcBef>
              <a:buClr>
                <a:srgbClr val="2318DE"/>
              </a:buClr>
              <a:buSzPct val="150000"/>
            </a:pPr>
            <a:r>
              <a:rPr lang="en" altLang="zh-CN" sz="3950" b="1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VIMA </a:t>
            </a:r>
            <a:r>
              <a:rPr lang="en-US" altLang="zh-CN" sz="3950" b="1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Learning Poster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F8088-8728-D542-A09B-A43DF7EF3E64}"/>
              </a:ext>
            </a:extLst>
          </p:cNvPr>
          <p:cNvSpPr txBox="1"/>
          <p:nvPr/>
        </p:nvSpPr>
        <p:spPr>
          <a:xfrm>
            <a:off x="1242135" y="2782084"/>
            <a:ext cx="6659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097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Tags: Robot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Learning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AB2B7ED1-9062-A040-8462-7427D6096D5C}"/>
              </a:ext>
            </a:extLst>
          </p:cNvPr>
          <p:cNvSpPr txBox="1"/>
          <p:nvPr/>
        </p:nvSpPr>
        <p:spPr>
          <a:xfrm>
            <a:off x="1242134" y="3182194"/>
            <a:ext cx="6659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82097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(Reference: </a:t>
            </a:r>
            <a:r>
              <a:rPr lang="e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Jiang, Yunfan, et al. "Vima: General robot manipulation with multimodal prompts." arXiv preprint arXiv:2210.03094 (2022).)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9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5BCB455-E0D0-B14A-8B3D-F5DEFA4C5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0027"/>
            <a:ext cx="9144000" cy="252856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728E3E3-7E7C-FD44-A0A8-4C1682297DEB}"/>
              </a:ext>
            </a:extLst>
          </p:cNvPr>
          <p:cNvSpPr txBox="1"/>
          <p:nvPr/>
        </p:nvSpPr>
        <p:spPr>
          <a:xfrm>
            <a:off x="176134" y="144702"/>
            <a:ext cx="70219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Problem: </a:t>
            </a:r>
            <a:r>
              <a:rPr kumimoji="1"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Generalist Robot Agent for A Wide Spectrum Task Specifications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157F40-9391-7F44-96F5-7DC1B32810D9}"/>
              </a:ext>
            </a:extLst>
          </p:cNvPr>
          <p:cNvSpPr txBox="1"/>
          <p:nvPr/>
        </p:nvSpPr>
        <p:spPr>
          <a:xfrm>
            <a:off x="176134" y="561866"/>
            <a:ext cx="8822913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Algorithm Architecture: </a:t>
            </a:r>
            <a:r>
              <a:rPr kumimoji="1"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VIMA – Minimalistic Multi-task Encoder-Decoder</a:t>
            </a:r>
            <a:r>
              <a:rPr kumimoji="1" lang="en-US" altLang="zh-CN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Architecture with 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                            Object-centric design.</a:t>
            </a:r>
          </a:p>
          <a:p>
            <a:r>
              <a:rPr kumimoji="1" lang="zh-CN" altLang="en-US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kumimoji="1"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Encoder: Generate prompt tokens.</a:t>
            </a:r>
          </a:p>
          <a:p>
            <a:r>
              <a:rPr kumimoji="1" lang="en-US" altLang="zh-CN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kumimoji="1"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Decoder: Generate actions from history objects condition on prompts.</a:t>
            </a:r>
            <a:endParaRPr kumimoji="1" lang="en-US" altLang="zh-CN" b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C3172AF-2E76-1F41-BF5C-2429CC250F30}"/>
              </a:ext>
            </a:extLst>
          </p:cNvPr>
          <p:cNvSpPr txBox="1"/>
          <p:nvPr/>
        </p:nvSpPr>
        <p:spPr>
          <a:xfrm>
            <a:off x="176134" y="1810027"/>
            <a:ext cx="12311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Benchmark:</a:t>
            </a:r>
            <a:endParaRPr kumimoji="1" lang="en-US" altLang="zh-CN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6043F54-D1AA-C448-8500-26BC22435129}"/>
              </a:ext>
            </a:extLst>
          </p:cNvPr>
          <p:cNvGrpSpPr/>
          <p:nvPr/>
        </p:nvGrpSpPr>
        <p:grpSpPr>
          <a:xfrm>
            <a:off x="2683807" y="4665761"/>
            <a:ext cx="6196957" cy="1802543"/>
            <a:chOff x="176134" y="4818161"/>
            <a:chExt cx="6196957" cy="1802543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687114A-D1E8-0F44-A360-85787FF82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7531" y="4818161"/>
              <a:ext cx="2129778" cy="90127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718F231-B582-E74C-9DDE-7B4CF2573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6134" y="4818161"/>
              <a:ext cx="2141397" cy="901274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BFB733E-7884-9D4F-A25B-E35B6B3CE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6134" y="5719434"/>
              <a:ext cx="2141397" cy="90127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02152AD-EA99-0F41-BC71-E81E3F04D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11722" y="5719432"/>
              <a:ext cx="2141397" cy="901272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C98323C-87E0-5E49-8546-B855AAD29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8928" y="4818161"/>
              <a:ext cx="1914163" cy="90127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0819BF1-1487-8845-B1CE-AE82CA170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58928" y="5726919"/>
              <a:ext cx="1914163" cy="893783"/>
            </a:xfrm>
            <a:prstGeom prst="rect">
              <a:avLst/>
            </a:prstGeom>
          </p:spPr>
        </p:pic>
      </p:grpSp>
      <p:sp>
        <p:nvSpPr>
          <p:cNvPr id="84" name="矩形 83">
            <a:extLst>
              <a:ext uri="{FF2B5EF4-FFF2-40B4-BE49-F238E27FC236}">
                <a16:creationId xmlns:a16="http://schemas.microsoft.com/office/drawing/2014/main" id="{8BA2D9BC-4546-4D43-ADC3-906C779F5515}"/>
              </a:ext>
            </a:extLst>
          </p:cNvPr>
          <p:cNvSpPr/>
          <p:nvPr/>
        </p:nvSpPr>
        <p:spPr>
          <a:xfrm>
            <a:off x="2523863" y="4665761"/>
            <a:ext cx="6475184" cy="183780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ln w="18000">
                <a:solidFill>
                  <a:srgbClr val="EA157A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4CD291A1-E5D5-F040-896A-2CE0449E6488}"/>
              </a:ext>
            </a:extLst>
          </p:cNvPr>
          <p:cNvCxnSpPr>
            <a:cxnSpLocks/>
          </p:cNvCxnSpPr>
          <p:nvPr/>
        </p:nvCxnSpPr>
        <p:spPr>
          <a:xfrm flipH="1">
            <a:off x="5575610" y="2810107"/>
            <a:ext cx="1248936" cy="1855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内容占位符 2">
            <a:extLst>
              <a:ext uri="{FF2B5EF4-FFF2-40B4-BE49-F238E27FC236}">
                <a16:creationId xmlns:a16="http://schemas.microsoft.com/office/drawing/2014/main" id="{A7B3B286-CB53-394F-9C6B-5D3C68DC13AA}"/>
              </a:ext>
            </a:extLst>
          </p:cNvPr>
          <p:cNvSpPr txBox="1">
            <a:spLocks/>
          </p:cNvSpPr>
          <p:nvPr/>
        </p:nvSpPr>
        <p:spPr>
          <a:xfrm>
            <a:off x="6166597" y="3659529"/>
            <a:ext cx="788385" cy="2099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78828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40DAC11-3A4B-2A41-AB54-7049C5F55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190" y="2738153"/>
            <a:ext cx="5980331" cy="4111409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93B3A0FD-84BD-E749-89D5-F3A14AA28707}"/>
              </a:ext>
            </a:extLst>
          </p:cNvPr>
          <p:cNvGrpSpPr/>
          <p:nvPr/>
        </p:nvGrpSpPr>
        <p:grpSpPr>
          <a:xfrm>
            <a:off x="106809" y="85764"/>
            <a:ext cx="5862209" cy="2586984"/>
            <a:chOff x="79513" y="292694"/>
            <a:chExt cx="5862209" cy="2586984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E1633B6-5E43-C145-B22D-07E9A82D37CD}"/>
                </a:ext>
              </a:extLst>
            </p:cNvPr>
            <p:cNvGrpSpPr/>
            <p:nvPr/>
          </p:nvGrpSpPr>
          <p:grpSpPr>
            <a:xfrm>
              <a:off x="1264386" y="818584"/>
              <a:ext cx="544906" cy="269819"/>
              <a:chOff x="4681870" y="2027068"/>
              <a:chExt cx="544906" cy="269819"/>
            </a:xfrm>
          </p:grpSpPr>
          <p:sp>
            <p:nvSpPr>
              <p:cNvPr id="28" name="内容占位符 2">
                <a:extLst>
                  <a:ext uri="{FF2B5EF4-FFF2-40B4-BE49-F238E27FC236}">
                    <a16:creationId xmlns:a16="http://schemas.microsoft.com/office/drawing/2014/main" id="{E9A0869E-991D-854F-8BF4-A37310EA2D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81870" y="2027068"/>
                <a:ext cx="544906" cy="26981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Text</a:t>
                </a:r>
              </a:p>
            </p:txBody>
          </p:sp>
          <p:sp>
            <p:nvSpPr>
              <p:cNvPr id="29" name="圆角矩形 28">
                <a:extLst>
                  <a:ext uri="{FF2B5EF4-FFF2-40B4-BE49-F238E27FC236}">
                    <a16:creationId xmlns:a16="http://schemas.microsoft.com/office/drawing/2014/main" id="{82067865-FA93-D643-B34E-EDAA2C79D648}"/>
                  </a:ext>
                </a:extLst>
              </p:cNvPr>
              <p:cNvSpPr/>
              <p:nvPr/>
            </p:nvSpPr>
            <p:spPr>
              <a:xfrm>
                <a:off x="4681870" y="2027068"/>
                <a:ext cx="544906" cy="269819"/>
              </a:xfrm>
              <a:prstGeom prst="roundRect">
                <a:avLst/>
              </a:prstGeom>
              <a:noFill/>
              <a:ln w="15875">
                <a:solidFill>
                  <a:srgbClr val="EE915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n w="18000">
                    <a:solidFill>
                      <a:srgbClr val="EA157A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" name="内容占位符 2">
              <a:extLst>
                <a:ext uri="{FF2B5EF4-FFF2-40B4-BE49-F238E27FC236}">
                  <a16:creationId xmlns:a16="http://schemas.microsoft.com/office/drawing/2014/main" id="{69ACC3DE-695B-7C45-9D16-687C2AD1E33F}"/>
                </a:ext>
              </a:extLst>
            </p:cNvPr>
            <p:cNvSpPr txBox="1">
              <a:spLocks/>
            </p:cNvSpPr>
            <p:nvPr/>
          </p:nvSpPr>
          <p:spPr>
            <a:xfrm>
              <a:off x="2116165" y="602809"/>
              <a:ext cx="1854984" cy="701371"/>
            </a:xfrm>
            <a:prstGeom prst="rect">
              <a:avLst/>
            </a:prstGeom>
            <a:solidFill>
              <a:srgbClr val="BDE4FF"/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T5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tokenizer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(frozen)</a:t>
              </a:r>
            </a:p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word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embedding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4902A7E-8A3B-504F-939D-E19F1B564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8022" y="664655"/>
              <a:ext cx="1663700" cy="5715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FB28B8F-6FC0-3846-A60A-81B24E191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7841" y="1966689"/>
              <a:ext cx="1663881" cy="455378"/>
            </a:xfrm>
            <a:prstGeom prst="rect">
              <a:avLst/>
            </a:prstGeom>
          </p:spPr>
        </p:pic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3789148-A98B-BB4E-964E-C4C8C4831FC9}"/>
                </a:ext>
              </a:extLst>
            </p:cNvPr>
            <p:cNvGrpSpPr/>
            <p:nvPr/>
          </p:nvGrpSpPr>
          <p:grpSpPr>
            <a:xfrm>
              <a:off x="79513" y="1715508"/>
              <a:ext cx="1809470" cy="957740"/>
              <a:chOff x="718306" y="1666777"/>
              <a:chExt cx="1809470" cy="957740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1E76A931-85FF-0E45-A098-25BC479E248C}"/>
                  </a:ext>
                </a:extLst>
              </p:cNvPr>
              <p:cNvGrpSpPr/>
              <p:nvPr/>
            </p:nvGrpSpPr>
            <p:grpSpPr>
              <a:xfrm>
                <a:off x="778304" y="1666777"/>
                <a:ext cx="1689474" cy="957740"/>
                <a:chOff x="4681870" y="2027068"/>
                <a:chExt cx="1689474" cy="957740"/>
              </a:xfrm>
            </p:grpSpPr>
            <p:sp>
              <p:nvSpPr>
                <p:cNvPr id="26" name="内容占位符 2">
                  <a:extLst>
                    <a:ext uri="{FF2B5EF4-FFF2-40B4-BE49-F238E27FC236}">
                      <a16:creationId xmlns:a16="http://schemas.microsoft.com/office/drawing/2014/main" id="{F4BC0D49-1419-574B-BBBF-F1BDE6B242A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81870" y="2027068"/>
                  <a:ext cx="1334414" cy="288409"/>
                </a:xfrm>
                <a:prstGeom prst="rect">
                  <a:avLst/>
                </a:prstGeom>
              </p:spPr>
              <p:txBody>
                <a:bodyPr/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spcBef>
                      <a:spcPts val="0"/>
                    </a:spcBef>
                    <a:buNone/>
                  </a:pP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Image</a:t>
                  </a:r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：</a:t>
                  </a:r>
                  <a:endPara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圆角矩形 26">
                  <a:extLst>
                    <a:ext uri="{FF2B5EF4-FFF2-40B4-BE49-F238E27FC236}">
                      <a16:creationId xmlns:a16="http://schemas.microsoft.com/office/drawing/2014/main" id="{27FC80C7-8EFB-C043-A3F5-2C68E0DE8058}"/>
                    </a:ext>
                  </a:extLst>
                </p:cNvPr>
                <p:cNvSpPr/>
                <p:nvPr/>
              </p:nvSpPr>
              <p:spPr>
                <a:xfrm>
                  <a:off x="4681870" y="2027068"/>
                  <a:ext cx="1689474" cy="957740"/>
                </a:xfrm>
                <a:prstGeom prst="roundRect">
                  <a:avLst/>
                </a:prstGeom>
                <a:noFill/>
                <a:ln w="15875">
                  <a:solidFill>
                    <a:srgbClr val="E5CCFF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ln w="18000">
                      <a:solidFill>
                        <a:srgbClr val="EA157A">
                          <a:satMod val="140000"/>
                        </a:srgbClr>
                      </a:solidFill>
                      <a:prstDash val="solid"/>
                      <a:miter lim="800000"/>
                    </a:ln>
                    <a:noFill/>
                    <a:effectLst>
                      <a:outerShdw blurRad="25500" dist="23000" dir="7020000" algn="tl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1B12171D-2C2D-F740-AD2E-9907F9B1ABD5}"/>
                  </a:ext>
                </a:extLst>
              </p:cNvPr>
              <p:cNvGrpSpPr/>
              <p:nvPr/>
            </p:nvGrpSpPr>
            <p:grpSpPr>
              <a:xfrm>
                <a:off x="718306" y="1978482"/>
                <a:ext cx="1023521" cy="572877"/>
                <a:chOff x="4835581" y="2027068"/>
                <a:chExt cx="1023521" cy="572877"/>
              </a:xfrm>
            </p:grpSpPr>
            <p:sp>
              <p:nvSpPr>
                <p:cNvPr id="24" name="内容占位符 2">
                  <a:extLst>
                    <a:ext uri="{FF2B5EF4-FFF2-40B4-BE49-F238E27FC236}">
                      <a16:creationId xmlns:a16="http://schemas.microsoft.com/office/drawing/2014/main" id="{70144FCD-2437-1A43-91F8-DD127C2D975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35581" y="2030677"/>
                  <a:ext cx="1023521" cy="569268"/>
                </a:xfrm>
                <a:prstGeom prst="rect">
                  <a:avLst/>
                </a:prstGeom>
              </p:spPr>
              <p:txBody>
                <a:bodyPr/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0"/>
                    </a:spcBef>
                    <a:buNone/>
                  </a:pP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Single</a:t>
                  </a:r>
                </a:p>
                <a:p>
                  <a:pPr marL="0" indent="0" algn="ctr">
                    <a:spcBef>
                      <a:spcPts val="0"/>
                    </a:spcBef>
                    <a:buNone/>
                  </a:pP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Object</a:t>
                  </a:r>
                </a:p>
              </p:txBody>
            </p:sp>
            <p:sp>
              <p:nvSpPr>
                <p:cNvPr id="25" name="圆角矩形 24">
                  <a:extLst>
                    <a:ext uri="{FF2B5EF4-FFF2-40B4-BE49-F238E27FC236}">
                      <a16:creationId xmlns:a16="http://schemas.microsoft.com/office/drawing/2014/main" id="{EC9A94D6-35A6-FA44-82CB-2E8BD1F1DC45}"/>
                    </a:ext>
                  </a:extLst>
                </p:cNvPr>
                <p:cNvSpPr/>
                <p:nvPr/>
              </p:nvSpPr>
              <p:spPr>
                <a:xfrm>
                  <a:off x="4989294" y="2027068"/>
                  <a:ext cx="716097" cy="569268"/>
                </a:xfrm>
                <a:prstGeom prst="roundRect">
                  <a:avLst/>
                </a:prstGeom>
                <a:noFill/>
                <a:ln w="15875">
                  <a:solidFill>
                    <a:srgbClr val="E5CCFF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ln w="18000">
                      <a:solidFill>
                        <a:srgbClr val="EA157A">
                          <a:satMod val="140000"/>
                        </a:srgbClr>
                      </a:solidFill>
                      <a:prstDash val="solid"/>
                      <a:miter lim="800000"/>
                    </a:ln>
                    <a:noFill/>
                    <a:effectLst>
                      <a:outerShdw blurRad="25500" dist="23000" dir="7020000" algn="tl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C9FB6CFA-0449-004C-BFC6-AA8F51F69B01}"/>
                  </a:ext>
                </a:extLst>
              </p:cNvPr>
              <p:cNvGrpSpPr/>
              <p:nvPr/>
            </p:nvGrpSpPr>
            <p:grpSpPr>
              <a:xfrm>
                <a:off x="1504255" y="1972903"/>
                <a:ext cx="1023521" cy="572877"/>
                <a:chOff x="4835581" y="2027068"/>
                <a:chExt cx="1023521" cy="572877"/>
              </a:xfrm>
            </p:grpSpPr>
            <p:sp>
              <p:nvSpPr>
                <p:cNvPr id="22" name="内容占位符 2">
                  <a:extLst>
                    <a:ext uri="{FF2B5EF4-FFF2-40B4-BE49-F238E27FC236}">
                      <a16:creationId xmlns:a16="http://schemas.microsoft.com/office/drawing/2014/main" id="{A644569B-13F9-0E43-8FAE-B24DDE7AAA4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35581" y="2030677"/>
                  <a:ext cx="1023521" cy="569268"/>
                </a:xfrm>
                <a:prstGeom prst="rect">
                  <a:avLst/>
                </a:prstGeom>
              </p:spPr>
              <p:txBody>
                <a:bodyPr/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0"/>
                    </a:spcBef>
                    <a:buNone/>
                  </a:pP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Full</a:t>
                  </a:r>
                </a:p>
                <a:p>
                  <a:pPr marL="0" indent="0" algn="ctr">
                    <a:spcBef>
                      <a:spcPts val="0"/>
                    </a:spcBef>
                    <a:buNone/>
                  </a:pP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Scene</a:t>
                  </a:r>
                </a:p>
              </p:txBody>
            </p:sp>
            <p:sp>
              <p:nvSpPr>
                <p:cNvPr id="23" name="圆角矩形 22">
                  <a:extLst>
                    <a:ext uri="{FF2B5EF4-FFF2-40B4-BE49-F238E27FC236}">
                      <a16:creationId xmlns:a16="http://schemas.microsoft.com/office/drawing/2014/main" id="{5C70B953-2A62-7A43-A250-FD21FD06EDC1}"/>
                    </a:ext>
                  </a:extLst>
                </p:cNvPr>
                <p:cNvSpPr/>
                <p:nvPr/>
              </p:nvSpPr>
              <p:spPr>
                <a:xfrm>
                  <a:off x="4989294" y="2027068"/>
                  <a:ext cx="716097" cy="569268"/>
                </a:xfrm>
                <a:prstGeom prst="roundRect">
                  <a:avLst/>
                </a:prstGeom>
                <a:noFill/>
                <a:ln w="15875">
                  <a:solidFill>
                    <a:srgbClr val="E5CCFF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ln w="18000">
                      <a:solidFill>
                        <a:srgbClr val="EA157A">
                          <a:satMod val="140000"/>
                        </a:srgbClr>
                      </a:solidFill>
                      <a:prstDash val="solid"/>
                      <a:miter lim="800000"/>
                    </a:ln>
                    <a:noFill/>
                    <a:effectLst>
                      <a:outerShdw blurRad="25500" dist="23000" dir="7020000" algn="tl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2" name="内容占位符 2">
              <a:extLst>
                <a:ext uri="{FF2B5EF4-FFF2-40B4-BE49-F238E27FC236}">
                  <a16:creationId xmlns:a16="http://schemas.microsoft.com/office/drawing/2014/main" id="{6187021E-768F-4844-B1BB-7976DB277240}"/>
                </a:ext>
              </a:extLst>
            </p:cNvPr>
            <p:cNvSpPr txBox="1">
              <a:spLocks/>
            </p:cNvSpPr>
            <p:nvPr/>
          </p:nvSpPr>
          <p:spPr>
            <a:xfrm>
              <a:off x="2111510" y="1687217"/>
              <a:ext cx="1859639" cy="1014323"/>
            </a:xfrm>
            <a:prstGeom prst="rect">
              <a:avLst/>
            </a:prstGeom>
            <a:solidFill>
              <a:srgbClr val="BDE4FF"/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Mask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R-CNN</a:t>
              </a:r>
            </a:p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bounding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box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</a:p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ViT</a:t>
              </a:r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17E4B84B-17E1-5F4D-9AF7-96C86612A406}"/>
                </a:ext>
              </a:extLst>
            </p:cNvPr>
            <p:cNvCxnSpPr>
              <a:cxnSpLocks/>
            </p:cNvCxnSpPr>
            <p:nvPr/>
          </p:nvCxnSpPr>
          <p:spPr>
            <a:xfrm>
              <a:off x="1828985" y="2256034"/>
              <a:ext cx="2847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3B602D06-84E2-2E47-93D5-131D1056D6EE}"/>
                </a:ext>
              </a:extLst>
            </p:cNvPr>
            <p:cNvCxnSpPr>
              <a:cxnSpLocks/>
            </p:cNvCxnSpPr>
            <p:nvPr/>
          </p:nvCxnSpPr>
          <p:spPr>
            <a:xfrm>
              <a:off x="1809292" y="950405"/>
              <a:ext cx="2847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D9F94439-8946-234C-A956-1C40E7CB2519}"/>
                </a:ext>
              </a:extLst>
            </p:cNvPr>
            <p:cNvCxnSpPr>
              <a:cxnSpLocks/>
            </p:cNvCxnSpPr>
            <p:nvPr/>
          </p:nvCxnSpPr>
          <p:spPr>
            <a:xfrm>
              <a:off x="3993079" y="950405"/>
              <a:ext cx="2847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9A744AD9-9B21-9548-808B-4E6443C49165}"/>
                </a:ext>
              </a:extLst>
            </p:cNvPr>
            <p:cNvCxnSpPr>
              <a:cxnSpLocks/>
            </p:cNvCxnSpPr>
            <p:nvPr/>
          </p:nvCxnSpPr>
          <p:spPr>
            <a:xfrm>
              <a:off x="3993079" y="2194378"/>
              <a:ext cx="2847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27B2049-92FE-CB49-8A9D-841EE1D6F6D8}"/>
                </a:ext>
              </a:extLst>
            </p:cNvPr>
            <p:cNvSpPr/>
            <p:nvPr/>
          </p:nvSpPr>
          <p:spPr>
            <a:xfrm>
              <a:off x="79513" y="311257"/>
              <a:ext cx="5862209" cy="2568421"/>
            </a:xfrm>
            <a:prstGeom prst="rect">
              <a:avLst/>
            </a:prstGeom>
            <a:noFill/>
            <a:ln>
              <a:solidFill>
                <a:srgbClr val="FF660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8" name="内容占位符 2">
              <a:extLst>
                <a:ext uri="{FF2B5EF4-FFF2-40B4-BE49-F238E27FC236}">
                  <a16:creationId xmlns:a16="http://schemas.microsoft.com/office/drawing/2014/main" id="{52A48E13-1A90-2C45-AA9E-1CDC5BF3B15D}"/>
                </a:ext>
              </a:extLst>
            </p:cNvPr>
            <p:cNvSpPr txBox="1">
              <a:spLocks/>
            </p:cNvSpPr>
            <p:nvPr/>
          </p:nvSpPr>
          <p:spPr>
            <a:xfrm>
              <a:off x="104687" y="292694"/>
              <a:ext cx="1786557" cy="194183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Tokenization</a:t>
              </a:r>
            </a:p>
          </p:txBody>
        </p:sp>
      </p:grp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140C3CCC-AA70-9043-AF64-9F99AACF297A}"/>
              </a:ext>
            </a:extLst>
          </p:cNvPr>
          <p:cNvSpPr/>
          <p:nvPr/>
        </p:nvSpPr>
        <p:spPr>
          <a:xfrm>
            <a:off x="1400168" y="5630166"/>
            <a:ext cx="202105" cy="9416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1D98105F-B45B-F148-AF19-EC98B3AF9008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618570" y="2672750"/>
            <a:ext cx="781598" cy="342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内容占位符 2">
            <a:extLst>
              <a:ext uri="{FF2B5EF4-FFF2-40B4-BE49-F238E27FC236}">
                <a16:creationId xmlns:a16="http://schemas.microsoft.com/office/drawing/2014/main" id="{077B6143-51A3-C14E-88D9-C204345F5D31}"/>
              </a:ext>
            </a:extLst>
          </p:cNvPr>
          <p:cNvSpPr txBox="1">
            <a:spLocks/>
          </p:cNvSpPr>
          <p:nvPr/>
        </p:nvSpPr>
        <p:spPr>
          <a:xfrm>
            <a:off x="260522" y="3670455"/>
            <a:ext cx="1161960" cy="2060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</a:t>
            </a:r>
          </a:p>
        </p:txBody>
      </p:sp>
      <p:sp>
        <p:nvSpPr>
          <p:cNvPr id="34" name="内容占位符 2">
            <a:extLst>
              <a:ext uri="{FF2B5EF4-FFF2-40B4-BE49-F238E27FC236}">
                <a16:creationId xmlns:a16="http://schemas.microsoft.com/office/drawing/2014/main" id="{91E35ECE-12BD-2C44-99E3-084337D53E01}"/>
              </a:ext>
            </a:extLst>
          </p:cNvPr>
          <p:cNvSpPr txBox="1">
            <a:spLocks/>
          </p:cNvSpPr>
          <p:nvPr/>
        </p:nvSpPr>
        <p:spPr>
          <a:xfrm>
            <a:off x="-53428" y="5951519"/>
            <a:ext cx="1345110" cy="6842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learnable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1AAB7590-F8F3-DF4A-AD19-7D2583502A7F}"/>
              </a:ext>
            </a:extLst>
          </p:cNvPr>
          <p:cNvCxnSpPr>
            <a:cxnSpLocks/>
          </p:cNvCxnSpPr>
          <p:nvPr/>
        </p:nvCxnSpPr>
        <p:spPr>
          <a:xfrm flipH="1">
            <a:off x="1009369" y="6101015"/>
            <a:ext cx="404073" cy="6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C8050DD5-DDC7-EC43-BB04-83FA4B3710BA}"/>
              </a:ext>
            </a:extLst>
          </p:cNvPr>
          <p:cNvSpPr/>
          <p:nvPr/>
        </p:nvSpPr>
        <p:spPr>
          <a:xfrm>
            <a:off x="2009992" y="1355537"/>
            <a:ext cx="2160226" cy="122672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ln w="18000">
                <a:solidFill>
                  <a:srgbClr val="EA157A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1" name="内容占位符 2">
            <a:extLst>
              <a:ext uri="{FF2B5EF4-FFF2-40B4-BE49-F238E27FC236}">
                <a16:creationId xmlns:a16="http://schemas.microsoft.com/office/drawing/2014/main" id="{17D64092-FD07-B947-9B34-E0FEBFF80B59}"/>
              </a:ext>
            </a:extLst>
          </p:cNvPr>
          <p:cNvSpPr txBox="1">
            <a:spLocks/>
          </p:cNvSpPr>
          <p:nvPr/>
        </p:nvSpPr>
        <p:spPr>
          <a:xfrm>
            <a:off x="2067128" y="1115813"/>
            <a:ext cx="762088" cy="4366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Encoder</a:t>
            </a: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475501A2-405D-BB40-8147-89FC9D4F85C2}"/>
              </a:ext>
            </a:extLst>
          </p:cNvPr>
          <p:cNvCxnSpPr>
            <a:cxnSpLocks/>
          </p:cNvCxnSpPr>
          <p:nvPr/>
        </p:nvCxnSpPr>
        <p:spPr>
          <a:xfrm flipH="1" flipV="1">
            <a:off x="3253874" y="2560015"/>
            <a:ext cx="507490" cy="290693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2334C596-873C-454F-9702-BED44FC31452}"/>
                  </a:ext>
                </a:extLst>
              </p:cNvPr>
              <p:cNvSpPr/>
              <p:nvPr/>
            </p:nvSpPr>
            <p:spPr>
              <a:xfrm>
                <a:off x="6142422" y="182855"/>
                <a:ext cx="3001578" cy="1645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Cross-Attention: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400" i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softmax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</m:rad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:r>
                  <a:rPr lang="en" altLang="zh-CN" sz="1400" dirty="0">
                    <a:latin typeface="Times" pitchFamily="2" charset="0"/>
                    <a:cs typeface="Times New Roman" panose="02020603050405020304" pitchFamily="18" charset="0"/>
                  </a:rPr>
                  <a:t>S</a:t>
                </a:r>
                <a:r>
                  <a:rPr lang="en" altLang="zh-CN" sz="1400" dirty="0">
                    <a:latin typeface="Times" pitchFamily="2" charset="0"/>
                  </a:rPr>
                  <a:t>trengthened connection to prompt.</a:t>
                </a:r>
              </a:p>
              <a:p>
                <a:pPr/>
                <a:r>
                  <a:rPr lang="en" altLang="zh-CN" sz="1400" dirty="0">
                    <a:latin typeface="Times" pitchFamily="2" charset="0"/>
                  </a:rPr>
                  <a:t>2. Intact and deep flow of the original prompt tokens. </a:t>
                </a:r>
              </a:p>
              <a:p>
                <a:pPr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Better computational efficiency.</a:t>
                </a:r>
                <a:endParaRPr lang="en" altLang="zh-CN" sz="1400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2334C596-873C-454F-9702-BED44FC31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422" y="182855"/>
                <a:ext cx="3001578" cy="1645643"/>
              </a:xfrm>
              <a:prstGeom prst="rect">
                <a:avLst/>
              </a:prstGeom>
              <a:blipFill>
                <a:blip r:embed="rId5"/>
                <a:stretch>
                  <a:fillRect l="-844" b="-1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>
            <a:extLst>
              <a:ext uri="{FF2B5EF4-FFF2-40B4-BE49-F238E27FC236}">
                <a16:creationId xmlns:a16="http://schemas.microsoft.com/office/drawing/2014/main" id="{A29241D6-9102-954A-9C48-E13E4E05EB78}"/>
              </a:ext>
            </a:extLst>
          </p:cNvPr>
          <p:cNvSpPr/>
          <p:nvPr/>
        </p:nvSpPr>
        <p:spPr>
          <a:xfrm>
            <a:off x="5401054" y="4706251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89D4022-366A-F448-8488-6D186D6CFB09}"/>
              </a:ext>
            </a:extLst>
          </p:cNvPr>
          <p:cNvSpPr/>
          <p:nvPr/>
        </p:nvSpPr>
        <p:spPr>
          <a:xfrm>
            <a:off x="2932850" y="4486080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442FEA7-7931-8545-866D-B84BB9B8D4A6}"/>
              </a:ext>
            </a:extLst>
          </p:cNvPr>
          <p:cNvSpPr/>
          <p:nvPr/>
        </p:nvSpPr>
        <p:spPr>
          <a:xfrm>
            <a:off x="2929933" y="3546712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BBD1554-7DA4-6845-B820-9208570734BA}"/>
              </a:ext>
            </a:extLst>
          </p:cNvPr>
          <p:cNvSpPr/>
          <p:nvPr/>
        </p:nvSpPr>
        <p:spPr>
          <a:xfrm>
            <a:off x="6097832" y="104325"/>
            <a:ext cx="2956016" cy="2568421"/>
          </a:xfrm>
          <a:prstGeom prst="rect">
            <a:avLst/>
          </a:prstGeom>
          <a:noFill/>
          <a:ln>
            <a:solidFill>
              <a:srgbClr val="9437FF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ln w="18000">
                <a:solidFill>
                  <a:srgbClr val="EA157A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B612C7FE-8DEE-FC49-8E64-224C6413C472}"/>
              </a:ext>
            </a:extLst>
          </p:cNvPr>
          <p:cNvCxnSpPr>
            <a:cxnSpLocks/>
          </p:cNvCxnSpPr>
          <p:nvPr/>
        </p:nvCxnSpPr>
        <p:spPr>
          <a:xfrm flipV="1">
            <a:off x="7388796" y="2671090"/>
            <a:ext cx="846003" cy="102951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0414A1BB-867B-0D46-BB8F-174CDF5047DD}"/>
              </a:ext>
            </a:extLst>
          </p:cNvPr>
          <p:cNvSpPr/>
          <p:nvPr/>
        </p:nvSpPr>
        <p:spPr>
          <a:xfrm>
            <a:off x="7355255" y="3876517"/>
            <a:ext cx="186795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 Training: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Object augmentation (reject FP randomly)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Adam W optimizer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Learning-rate warm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up</a:t>
            </a: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DE118BA4-4CCA-3D43-BED6-32FCEC5A5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5822" y="4223616"/>
            <a:ext cx="1494596" cy="266700"/>
          </a:xfrm>
          <a:prstGeom prst="rect">
            <a:avLst/>
          </a:prstGeom>
        </p:spPr>
      </p:pic>
      <p:sp>
        <p:nvSpPr>
          <p:cNvPr id="59" name="内容占位符 2">
            <a:extLst>
              <a:ext uri="{FF2B5EF4-FFF2-40B4-BE49-F238E27FC236}">
                <a16:creationId xmlns:a16="http://schemas.microsoft.com/office/drawing/2014/main" id="{4E88AD45-1462-7549-88F0-821634E40429}"/>
              </a:ext>
            </a:extLst>
          </p:cNvPr>
          <p:cNvSpPr txBox="1">
            <a:spLocks/>
          </p:cNvSpPr>
          <p:nvPr/>
        </p:nvSpPr>
        <p:spPr>
          <a:xfrm>
            <a:off x="146057" y="315656"/>
            <a:ext cx="1786557" cy="1941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Object-centric Design</a:t>
            </a:r>
          </a:p>
        </p:txBody>
      </p:sp>
    </p:spTree>
    <p:extLst>
      <p:ext uri="{BB962C8B-B14F-4D97-AF65-F5344CB8AC3E}">
        <p14:creationId xmlns:p14="http://schemas.microsoft.com/office/powerpoint/2010/main" val="320820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F728B0F-11FB-4E4B-A681-5F9B386AC542}"/>
              </a:ext>
            </a:extLst>
          </p:cNvPr>
          <p:cNvSpPr/>
          <p:nvPr/>
        </p:nvSpPr>
        <p:spPr>
          <a:xfrm>
            <a:off x="2628904" y="38100"/>
            <a:ext cx="4444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 and Personal Thinking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3D60C7-BE0D-134B-B266-FF5F92E18D19}"/>
              </a:ext>
            </a:extLst>
          </p:cNvPr>
          <p:cNvSpPr txBox="1"/>
          <p:nvPr/>
        </p:nvSpPr>
        <p:spPr>
          <a:xfrm>
            <a:off x="0" y="309476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 of innovations: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Prompt-based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Spectrum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Specification: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Frozen T5 as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generating prompt tokens with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multimodal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inputs (interleaving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inputs).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b.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Specification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consists of alternating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cross-attention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self-attention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layers for specific tasks learning.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c. Cross-Attention: History tokens attend to prompt tokens to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history on prompt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2. Encoder-Decoder Architecture based Generalist Robot Agent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3.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Tokens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4.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Object-centric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(by object detection) for more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object-based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learning.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thinking: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simulated, noise sampling and randomness modeling should be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considered when applying this architecture in real-world scenes.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2. Upgrade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multitask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since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reality.</a:t>
            </a:r>
          </a:p>
        </p:txBody>
      </p:sp>
    </p:spTree>
    <p:extLst>
      <p:ext uri="{BB962C8B-B14F-4D97-AF65-F5344CB8AC3E}">
        <p14:creationId xmlns:p14="http://schemas.microsoft.com/office/powerpoint/2010/main" val="6360040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56837</TotalTime>
  <Words>353</Words>
  <Application>Microsoft Macintosh PowerPoint</Application>
  <PresentationFormat>全屏显示(4:3)</PresentationFormat>
  <Paragraphs>61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Cambria Math</vt:lpstr>
      <vt:lpstr>Times</vt:lpstr>
      <vt:lpstr>Times New Roman</vt:lpstr>
      <vt:lpstr>1_Office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Yvette</dc:creator>
  <cp:lastModifiedBy>Microsoft Office 用户</cp:lastModifiedBy>
  <cp:revision>725</cp:revision>
  <dcterms:created xsi:type="dcterms:W3CDTF">2016-05-05T07:07:12Z</dcterms:created>
  <dcterms:modified xsi:type="dcterms:W3CDTF">2023-05-18T15:00:18Z</dcterms:modified>
</cp:coreProperties>
</file>