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99" r:id="rId1"/>
  </p:sldMasterIdLst>
  <p:notesMasterIdLst>
    <p:notesMasterId r:id="rId5"/>
  </p:notesMasterIdLst>
  <p:sldIdLst>
    <p:sldId id="264" r:id="rId2"/>
    <p:sldId id="356" r:id="rId3"/>
    <p:sldId id="353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ette" initials="Y" lastIdx="1" clrIdx="0">
    <p:extLst>
      <p:ext uri="{19B8F6BF-5375-455C-9EA6-DF929625EA0E}">
        <p15:presenceInfo xmlns:p15="http://schemas.microsoft.com/office/powerpoint/2012/main" userId="Yvet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7AAFF"/>
    <a:srgbClr val="9437FF"/>
    <a:srgbClr val="FF880A"/>
    <a:srgbClr val="D883FF"/>
    <a:srgbClr val="E09362"/>
    <a:srgbClr val="FFCCFF"/>
    <a:srgbClr val="0000FF"/>
    <a:srgbClr val="FF99CC"/>
    <a:srgbClr val="F6C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 autoAdjust="0"/>
    <p:restoredTop sz="87621" autoAdjust="0"/>
  </p:normalViewPr>
  <p:slideViewPr>
    <p:cSldViewPr snapToGrid="0">
      <p:cViewPr>
        <p:scale>
          <a:sx n="81" d="100"/>
          <a:sy n="81" d="100"/>
        </p:scale>
        <p:origin x="96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F09C-6EB0-49C9-988E-C9543D80D126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348CE-1BAF-44E2-9AA2-44BCB0268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2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062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4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A798-B93A-473D-8DF4-375DE4957E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D806-5544-4B6C-9672-15F5837CF3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5AEE-99E5-804F-8D4C-B4BD97126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BBF5B-D2E5-024F-A6AC-2E978A07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E339-62C8-9941-8D54-19B5CD43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06A1-9236-4947-AAA3-2A6F60E21C6B}" type="datetimeFigureOut">
              <a:rPr kumimoji="1" lang="zh-CN" altLang="en-US" smtClean="0"/>
              <a:t>2023/5/18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65000-5073-334F-A404-A5F8EE4A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2B2B7-851A-404F-AB97-481A2E01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FA37-20A9-964A-AF51-B1CCBAF7A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24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332F-E315-41A0-88B2-46C22FFBCD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F3D0-0C0C-48EE-9EA1-8B1960B878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323C-C2A4-411C-A091-6AE1A4EACDF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0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1E51-A495-4611-8474-DA547E8127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1FD2-7F68-4AFD-B655-F42F3D8496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0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E52D-55EF-4338-A77B-EEC96AB083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1F3-3ACF-49F5-8222-5F9F4371F7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2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5213-5F1A-45A8-9CF9-EDCCD885CD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2E81-0038-4F85-BADE-6B65F6E7BF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F41301C7-4E7D-544A-9FD9-591875AD5718}"/>
              </a:ext>
            </a:extLst>
          </p:cNvPr>
          <p:cNvSpPr txBox="1"/>
          <p:nvPr/>
        </p:nvSpPr>
        <p:spPr>
          <a:xfrm>
            <a:off x="0" y="2081892"/>
            <a:ext cx="914400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PRELUDE </a:t>
            </a:r>
            <a:r>
              <a:rPr lang="en-US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 Poster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F8088-8728-D542-A09B-A43DF7EF3E64}"/>
              </a:ext>
            </a:extLst>
          </p:cNvPr>
          <p:cNvSpPr txBox="1"/>
          <p:nvPr/>
        </p:nvSpPr>
        <p:spPr>
          <a:xfrm>
            <a:off x="621064" y="2782084"/>
            <a:ext cx="7901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Tags: Perceptive Locomotion Planning, Robot Learning, Imitation Learning 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B2B7ED1-9062-A040-8462-7427D6096D5C}"/>
              </a:ext>
            </a:extLst>
          </p:cNvPr>
          <p:cNvSpPr txBox="1"/>
          <p:nvPr/>
        </p:nvSpPr>
        <p:spPr>
          <a:xfrm>
            <a:off x="1242134" y="3182194"/>
            <a:ext cx="665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(Reference: </a:t>
            </a:r>
            <a:r>
              <a:rPr lang="e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Seo, Mingyo, et al. “Learning to Walk by Steering: Perceptive Quadrupedal Locomotion in Dynamic Environments.” arXiv preprint arXiv:2209.09233 (2022).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28E3E3-7E7C-FD44-A0A8-4C1682297DEB}"/>
              </a:ext>
            </a:extLst>
          </p:cNvPr>
          <p:cNvSpPr txBox="1"/>
          <p:nvPr/>
        </p:nvSpPr>
        <p:spPr>
          <a:xfrm>
            <a:off x="176134" y="144702"/>
            <a:ext cx="52665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Problem: </a:t>
            </a:r>
            <a:r>
              <a:rPr kumimoji="1" lang="en-US" altLang="zh-CN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Perceptive Quadrupedal Locomotion Planning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57F40-9391-7F44-96F5-7DC1B32810D9}"/>
                  </a:ext>
                </a:extLst>
              </p:cNvPr>
              <p:cNvSpPr txBox="1"/>
              <p:nvPr/>
            </p:nvSpPr>
            <p:spPr>
              <a:xfrm>
                <a:off x="181939" y="455614"/>
                <a:ext cx="7369822" cy="4154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Solution: 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Model problem as discrete-time MDP problem: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ℳ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𝒮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𝒜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𝒫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learn policy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to maximize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Hierarchical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policy learning framework: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AutoNum type="alphaL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High-level </a:t>
                </a:r>
                <a:r>
                  <a:rPr kumimoji="1" lang="en-US" altLang="zh-CN" u="sng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decision-making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predict navigation commands: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Imitation Learning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AutoNum type="alphaLcPeriod"/>
                </a:pP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Low-level gait generation: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Reinforcement Learning</a:t>
                </a:r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157F40-9391-7F44-96F5-7DC1B328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9" y="455614"/>
                <a:ext cx="7369822" cy="4154984"/>
              </a:xfrm>
              <a:prstGeom prst="rect">
                <a:avLst/>
              </a:prstGeom>
              <a:blipFill>
                <a:blip r:embed="rId2"/>
                <a:stretch>
                  <a:fillRect l="-1890" t="-1835" b="-2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94F14A8D-39BB-0C44-BA64-2527837F21F3}"/>
              </a:ext>
            </a:extLst>
          </p:cNvPr>
          <p:cNvGrpSpPr/>
          <p:nvPr/>
        </p:nvGrpSpPr>
        <p:grpSpPr>
          <a:xfrm>
            <a:off x="5706163" y="2099389"/>
            <a:ext cx="2906829" cy="3673604"/>
            <a:chOff x="4876204" y="2332248"/>
            <a:chExt cx="2906829" cy="367360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2F8F403-C3F8-1144-990D-034871DA1CBC}"/>
                </a:ext>
              </a:extLst>
            </p:cNvPr>
            <p:cNvGrpSpPr/>
            <p:nvPr/>
          </p:nvGrpSpPr>
          <p:grpSpPr>
            <a:xfrm>
              <a:off x="4970596" y="2332248"/>
              <a:ext cx="2635549" cy="3673604"/>
              <a:chOff x="789829" y="2250605"/>
              <a:chExt cx="2635549" cy="3673604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873414B-984D-6A47-A3B1-72ADBA88EDEC}"/>
                  </a:ext>
                </a:extLst>
              </p:cNvPr>
              <p:cNvGrpSpPr/>
              <p:nvPr/>
            </p:nvGrpSpPr>
            <p:grpSpPr>
              <a:xfrm>
                <a:off x="789829" y="2474726"/>
                <a:ext cx="2635549" cy="3449483"/>
                <a:chOff x="789829" y="2474726"/>
                <a:chExt cx="2635549" cy="344948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B17E34B4-B98E-DA4B-B0EB-5D27A549F8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7529" y="5707135"/>
                      <a:ext cx="2105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B17E34B4-B98E-DA4B-B0EB-5D27A549F8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7529" y="5707135"/>
                      <a:ext cx="210507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765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79E15FF4-AB47-8B4E-B812-EF196AB62F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0618" y="5708765"/>
                      <a:ext cx="2146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79E15FF4-AB47-8B4E-B812-EF196AB62F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0618" y="5708765"/>
                      <a:ext cx="214674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556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C00685D9-EAC3-1E41-A49A-77E6403668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74723" y="5707135"/>
                      <a:ext cx="22301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C00685D9-EAC3-1E41-A49A-77E6403668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4723" y="5707135"/>
                      <a:ext cx="223010" cy="21544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556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7F921DD7-F67A-0D4A-8EEF-4791028D3D10}"/>
                    </a:ext>
                  </a:extLst>
                </p:cNvPr>
                <p:cNvCxnSpPr>
                  <a:cxnSpLocks/>
                  <a:stCxn id="46" idx="0"/>
                  <a:endCxn id="40" idx="2"/>
                </p:cNvCxnSpPr>
                <p:nvPr/>
              </p:nvCxnSpPr>
              <p:spPr>
                <a:xfrm>
                  <a:off x="1289280" y="3629747"/>
                  <a:ext cx="38235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8B33FB3-98FE-BE47-9DB1-B5DDB16714B4}"/>
                    </a:ext>
                  </a:extLst>
                </p:cNvPr>
                <p:cNvSpPr txBox="1"/>
                <p:nvPr/>
              </p:nvSpPr>
              <p:spPr>
                <a:xfrm>
                  <a:off x="2335215" y="336939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kumimoji="1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73272A62-2671-684A-8E37-51CD9EAFF5A6}"/>
                    </a:ext>
                  </a:extLst>
                </p:cNvPr>
                <p:cNvGrpSpPr/>
                <p:nvPr/>
              </p:nvGrpSpPr>
              <p:grpSpPr>
                <a:xfrm>
                  <a:off x="806456" y="2741411"/>
                  <a:ext cx="517609" cy="1776669"/>
                  <a:chOff x="1554185" y="1477302"/>
                  <a:chExt cx="517609" cy="1776669"/>
                </a:xfrm>
              </p:grpSpPr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7B05A53C-9746-A74E-BB97-3D6A0B115F8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07262" y="2124225"/>
                    <a:ext cx="1776669" cy="482824"/>
                    <a:chOff x="2693637" y="4729376"/>
                    <a:chExt cx="1776669" cy="482824"/>
                  </a:xfrm>
                </p:grpSpPr>
                <p:sp>
                  <p:nvSpPr>
                    <p:cNvPr id="46" name="圆角矩形 45">
                      <a:extLst>
                        <a:ext uri="{FF2B5EF4-FFF2-40B4-BE49-F238E27FC236}">
                          <a16:creationId xmlns:a16="http://schemas.microsoft.com/office/drawing/2014/main" id="{4E4DC106-3019-654D-865E-99CF9F055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3637" y="4729376"/>
                      <a:ext cx="1776669" cy="482824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7" name="椭圆 46">
                      <a:extLst>
                        <a:ext uri="{FF2B5EF4-FFF2-40B4-BE49-F238E27FC236}">
                          <a16:creationId xmlns:a16="http://schemas.microsoft.com/office/drawing/2014/main" id="{ABCBE3C8-7503-A540-91B0-57253A14E7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2990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8" name="椭圆 47">
                      <a:extLst>
                        <a:ext uri="{FF2B5EF4-FFF2-40B4-BE49-F238E27FC236}">
                          <a16:creationId xmlns:a16="http://schemas.microsoft.com/office/drawing/2014/main" id="{C8519739-6F1C-5E49-A688-086224BB16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0653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49" name="椭圆 48">
                      <a:extLst>
                        <a:ext uri="{FF2B5EF4-FFF2-40B4-BE49-F238E27FC236}">
                          <a16:creationId xmlns:a16="http://schemas.microsoft.com/office/drawing/2014/main" id="{9B8C3286-5583-844F-A8BE-7639906818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0376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59A3773C-1605-3C4A-A75D-D838269F8B1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679379" y="2421627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1603A318-EB1A-2748-927C-8385F82124CE}"/>
                    </a:ext>
                  </a:extLst>
                </p:cNvPr>
                <p:cNvGrpSpPr/>
                <p:nvPr/>
              </p:nvGrpSpPr>
              <p:grpSpPr>
                <a:xfrm rot="5400000">
                  <a:off x="1024707" y="3388334"/>
                  <a:ext cx="1776669" cy="482824"/>
                  <a:chOff x="2693637" y="4729376"/>
                  <a:chExt cx="1776669" cy="482824"/>
                </a:xfrm>
              </p:grpSpPr>
              <p:sp>
                <p:nvSpPr>
                  <p:cNvPr id="40" name="圆角矩形 39">
                    <a:extLst>
                      <a:ext uri="{FF2B5EF4-FFF2-40B4-BE49-F238E27FC236}">
                        <a16:creationId xmlns:a16="http://schemas.microsoft.com/office/drawing/2014/main" id="{6978D7A3-4310-2342-9811-89244316E96E}"/>
                      </a:ext>
                    </a:extLst>
                  </p:cNvPr>
                  <p:cNvSpPr/>
                  <p:nvPr/>
                </p:nvSpPr>
                <p:spPr>
                  <a:xfrm>
                    <a:off x="2693637" y="4729376"/>
                    <a:ext cx="1776669" cy="48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1" name="椭圆 40">
                    <a:extLst>
                      <a:ext uri="{FF2B5EF4-FFF2-40B4-BE49-F238E27FC236}">
                        <a16:creationId xmlns:a16="http://schemas.microsoft.com/office/drawing/2014/main" id="{1EF87326-A449-EF40-9803-FEE21D3EC956}"/>
                      </a:ext>
                    </a:extLst>
                  </p:cNvPr>
                  <p:cNvSpPr/>
                  <p:nvPr/>
                </p:nvSpPr>
                <p:spPr>
                  <a:xfrm>
                    <a:off x="2812990" y="4817948"/>
                    <a:ext cx="310123" cy="305679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8E541F91-D405-1E44-8EEA-6ED126274CE4}"/>
                      </a:ext>
                    </a:extLst>
                  </p:cNvPr>
                  <p:cNvSpPr/>
                  <p:nvPr/>
                </p:nvSpPr>
                <p:spPr>
                  <a:xfrm>
                    <a:off x="3240653" y="4817948"/>
                    <a:ext cx="310123" cy="305679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9B1C01C3-C460-F844-B1AA-62B687CB099F}"/>
                      </a:ext>
                    </a:extLst>
                  </p:cNvPr>
                  <p:cNvSpPr/>
                  <p:nvPr/>
                </p:nvSpPr>
                <p:spPr>
                  <a:xfrm>
                    <a:off x="4030376" y="4817948"/>
                    <a:ext cx="310123" cy="305679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0E1680F-2E50-E944-B6A2-7F4645404850}"/>
                    </a:ext>
                  </a:extLst>
                </p:cNvPr>
                <p:cNvSpPr txBox="1"/>
                <p:nvPr/>
              </p:nvSpPr>
              <p:spPr>
                <a:xfrm rot="5400000">
                  <a:off x="1796824" y="368573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282F4A81-6D69-3B43-97F5-827D4FF34FEC}"/>
                    </a:ext>
                  </a:extLst>
                </p:cNvPr>
                <p:cNvGrpSpPr/>
                <p:nvPr/>
              </p:nvGrpSpPr>
              <p:grpSpPr>
                <a:xfrm>
                  <a:off x="2907769" y="2741413"/>
                  <a:ext cx="517609" cy="1776669"/>
                  <a:chOff x="1554185" y="1477302"/>
                  <a:chExt cx="517609" cy="1776669"/>
                </a:xfrm>
              </p:grpSpPr>
              <p:grpSp>
                <p:nvGrpSpPr>
                  <p:cNvPr id="34" name="组合 33">
                    <a:extLst>
                      <a:ext uri="{FF2B5EF4-FFF2-40B4-BE49-F238E27FC236}">
                        <a16:creationId xmlns:a16="http://schemas.microsoft.com/office/drawing/2014/main" id="{574B453A-1F1D-5149-9F16-9584D59AF4C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07262" y="2124225"/>
                    <a:ext cx="1776669" cy="482824"/>
                    <a:chOff x="2693637" y="4729376"/>
                    <a:chExt cx="1776669" cy="482824"/>
                  </a:xfrm>
                </p:grpSpPr>
                <p:sp>
                  <p:nvSpPr>
                    <p:cNvPr id="36" name="圆角矩形 35">
                      <a:extLst>
                        <a:ext uri="{FF2B5EF4-FFF2-40B4-BE49-F238E27FC236}">
                          <a16:creationId xmlns:a16="http://schemas.microsoft.com/office/drawing/2014/main" id="{30ACB228-6EF5-5743-B80F-E429B8C11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3637" y="4729376"/>
                      <a:ext cx="1776669" cy="482824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BE10DB8D-561B-9A41-B3D9-E38E5413E8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2990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DD55B642-79EC-9047-8BB4-8A361AEB5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0653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39" name="椭圆 38">
                      <a:extLst>
                        <a:ext uri="{FF2B5EF4-FFF2-40B4-BE49-F238E27FC236}">
                          <a16:creationId xmlns:a16="http://schemas.microsoft.com/office/drawing/2014/main" id="{D5AD5D5F-6409-5245-AC6F-F72A6FDDF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0376" y="4817948"/>
                      <a:ext cx="310123" cy="305679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7FB68FE2-B763-9148-B740-095E7E2761AB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679379" y="2421627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</a:p>
                </p:txBody>
              </p:sp>
            </p:grpSp>
            <p:cxnSp>
              <p:nvCxnSpPr>
                <p:cNvPr id="23" name="直线箭头连接符 22">
                  <a:extLst>
                    <a:ext uri="{FF2B5EF4-FFF2-40B4-BE49-F238E27FC236}">
                      <a16:creationId xmlns:a16="http://schemas.microsoft.com/office/drawing/2014/main" id="{977FEE08-1F09-7C45-B6AE-6B35A32D66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4454" y="3627396"/>
                  <a:ext cx="25304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D142F884-92C3-9142-8BFD-CFB7512106FF}"/>
                    </a:ext>
                  </a:extLst>
                </p:cNvPr>
                <p:cNvCxnSpPr>
                  <a:cxnSpLocks/>
                  <a:endCxn id="46" idx="3"/>
                </p:cNvCxnSpPr>
                <p:nvPr/>
              </p:nvCxnSpPr>
              <p:spPr>
                <a:xfrm flipV="1">
                  <a:off x="1047868" y="4518081"/>
                  <a:ext cx="0" cy="345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线箭头连接符 24">
                  <a:extLst>
                    <a:ext uri="{FF2B5EF4-FFF2-40B4-BE49-F238E27FC236}">
                      <a16:creationId xmlns:a16="http://schemas.microsoft.com/office/drawing/2014/main" id="{D39211FD-0EE7-7C47-865E-168D658F8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3041" y="4518081"/>
                  <a:ext cx="0" cy="345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线箭头连接符 25">
                  <a:extLst>
                    <a:ext uri="{FF2B5EF4-FFF2-40B4-BE49-F238E27FC236}">
                      <a16:creationId xmlns:a16="http://schemas.microsoft.com/office/drawing/2014/main" id="{FB382C77-1FBE-3C46-BD83-4B880718B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68689" y="4518082"/>
                  <a:ext cx="0" cy="345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" name="图片 26">
                  <a:extLst>
                    <a:ext uri="{FF2B5EF4-FFF2-40B4-BE49-F238E27FC236}">
                      <a16:creationId xmlns:a16="http://schemas.microsoft.com/office/drawing/2014/main" id="{CF4A8E33-2D49-7043-8DDE-097203DAC1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-1" r="64039" b="-2575"/>
                <a:stretch/>
              </p:blipFill>
              <p:spPr>
                <a:xfrm>
                  <a:off x="789829" y="4863757"/>
                  <a:ext cx="516076" cy="911894"/>
                </a:xfrm>
                <a:prstGeom prst="rect">
                  <a:avLst/>
                </a:prstGeom>
              </p:spPr>
            </p:pic>
            <p:pic>
              <p:nvPicPr>
                <p:cNvPr id="28" name="图片 27">
                  <a:extLst>
                    <a:ext uri="{FF2B5EF4-FFF2-40B4-BE49-F238E27FC236}">
                      <a16:creationId xmlns:a16="http://schemas.microsoft.com/office/drawing/2014/main" id="{BC1DCD87-F4B5-864B-8625-3D05F98DAD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-1" r="64039" b="-2575"/>
                <a:stretch/>
              </p:blipFill>
              <p:spPr>
                <a:xfrm>
                  <a:off x="1658221" y="4861166"/>
                  <a:ext cx="516076" cy="911894"/>
                </a:xfrm>
                <a:prstGeom prst="rect">
                  <a:avLst/>
                </a:prstGeom>
              </p:spPr>
            </p:pic>
            <p:pic>
              <p:nvPicPr>
                <p:cNvPr id="29" name="图片 28">
                  <a:extLst>
                    <a:ext uri="{FF2B5EF4-FFF2-40B4-BE49-F238E27FC236}">
                      <a16:creationId xmlns:a16="http://schemas.microsoft.com/office/drawing/2014/main" id="{4DFA0F25-39A3-1E4F-8BA9-2918D1061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-1" r="64039" b="-2575"/>
                <a:stretch/>
              </p:blipFill>
              <p:spPr>
                <a:xfrm>
                  <a:off x="2909302" y="4863249"/>
                  <a:ext cx="516076" cy="911894"/>
                </a:xfrm>
                <a:prstGeom prst="rect">
                  <a:avLst/>
                </a:prstGeom>
              </p:spPr>
            </p:pic>
            <p:cxnSp>
              <p:nvCxnSpPr>
                <p:cNvPr id="30" name="直线箭头连接符 29">
                  <a:extLst>
                    <a:ext uri="{FF2B5EF4-FFF2-40B4-BE49-F238E27FC236}">
                      <a16:creationId xmlns:a16="http://schemas.microsoft.com/office/drawing/2014/main" id="{AFD793D3-CCF0-5C41-AD08-F20A13402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6262" y="2480636"/>
                  <a:ext cx="1" cy="2607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线箭头连接符 30">
                  <a:extLst>
                    <a:ext uri="{FF2B5EF4-FFF2-40B4-BE49-F238E27FC236}">
                      <a16:creationId xmlns:a16="http://schemas.microsoft.com/office/drawing/2014/main" id="{03736B3D-172D-B442-AC73-07C5D5A9F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3040" y="2477680"/>
                  <a:ext cx="1" cy="2607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箭头连接符 31">
                  <a:extLst>
                    <a:ext uri="{FF2B5EF4-FFF2-40B4-BE49-F238E27FC236}">
                      <a16:creationId xmlns:a16="http://schemas.microsoft.com/office/drawing/2014/main" id="{C8F2A7F5-DB00-8C4D-9A37-4ED144E0C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6958" y="2474726"/>
                  <a:ext cx="1" cy="2607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线箭头连接符 32">
                  <a:extLst>
                    <a:ext uri="{FF2B5EF4-FFF2-40B4-BE49-F238E27FC236}">
                      <a16:creationId xmlns:a16="http://schemas.microsoft.com/office/drawing/2014/main" id="{6F664E41-0CF5-F84D-AB99-D4C637B229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725" y="3627397"/>
                  <a:ext cx="25304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254F9F8B-AE34-7D49-B766-31D0F671D82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323" y="2250605"/>
                    <a:ext cx="22704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254F9F8B-AE34-7D49-B766-31D0F671D8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323" y="2250605"/>
                    <a:ext cx="227049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22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69C6460C-E2DC-DF45-9AF4-FF1AEB82A756}"/>
                      </a:ext>
                    </a:extLst>
                  </p:cNvPr>
                  <p:cNvSpPr txBox="1"/>
                  <p:nvPr/>
                </p:nvSpPr>
                <p:spPr>
                  <a:xfrm>
                    <a:off x="1791412" y="2252235"/>
                    <a:ext cx="23121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69C6460C-E2DC-DF45-9AF4-FF1AEB82A7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412" y="2252235"/>
                    <a:ext cx="231217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789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BBFD012E-099B-DB40-8340-2EB90BA911F5}"/>
                      </a:ext>
                    </a:extLst>
                  </p:cNvPr>
                  <p:cNvSpPr txBox="1"/>
                  <p:nvPr/>
                </p:nvSpPr>
                <p:spPr>
                  <a:xfrm>
                    <a:off x="3035517" y="2250605"/>
                    <a:ext cx="23275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BBFD012E-099B-DB40-8340-2EB90BA91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5517" y="2250605"/>
                    <a:ext cx="232756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789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08481B28-B376-9E4D-8E68-E92A07AF184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9186" y="3386788"/>
                    <a:ext cx="23506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08481B28-B376-9E4D-8E68-E92A07AF18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186" y="3386788"/>
                    <a:ext cx="235064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3962E3B0-D0B3-F748-B4EC-0629572F8004}"/>
                      </a:ext>
                    </a:extLst>
                  </p:cNvPr>
                  <p:cNvSpPr txBox="1"/>
                  <p:nvPr/>
                </p:nvSpPr>
                <p:spPr>
                  <a:xfrm>
                    <a:off x="2195908" y="3383107"/>
                    <a:ext cx="23506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3962E3B0-D0B3-F748-B4EC-0629572F80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5908" y="3383107"/>
                    <a:ext cx="235064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79DA0C33-CB89-E547-8137-9F8A2DF8918C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210" y="3381993"/>
                    <a:ext cx="24692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dirty="0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79DA0C33-CB89-E547-8137-9F8A2DF891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210" y="3381993"/>
                    <a:ext cx="246926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7D509C-0C65-824F-AE8B-B89107B3A3AB}"/>
                </a:ext>
              </a:extLst>
            </p:cNvPr>
            <p:cNvSpPr/>
            <p:nvPr/>
          </p:nvSpPr>
          <p:spPr>
            <a:xfrm>
              <a:off x="4876204" y="2332248"/>
              <a:ext cx="2906829" cy="3671974"/>
            </a:xfrm>
            <a:prstGeom prst="rect">
              <a:avLst/>
            </a:prstGeom>
            <a:noFill/>
            <a:ln>
              <a:solidFill>
                <a:srgbClr val="FF660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pic>
        <p:nvPicPr>
          <p:cNvPr id="51" name="图片 50">
            <a:extLst>
              <a:ext uri="{FF2B5EF4-FFF2-40B4-BE49-F238E27FC236}">
                <a16:creationId xmlns:a16="http://schemas.microsoft.com/office/drawing/2014/main" id="{BBAC713D-C67F-B447-820D-1ECD2D3297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8883" y="2417310"/>
            <a:ext cx="4330700" cy="14605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8BC7394F-EFA5-CD4A-B65C-2E79894193E5}"/>
              </a:ext>
            </a:extLst>
          </p:cNvPr>
          <p:cNvCxnSpPr/>
          <p:nvPr/>
        </p:nvCxnSpPr>
        <p:spPr>
          <a:xfrm>
            <a:off x="4295553" y="3494605"/>
            <a:ext cx="1410610" cy="1074592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6DB2472-F17D-D04C-82BB-504A9694B0B4}"/>
              </a:ext>
            </a:extLst>
          </p:cNvPr>
          <p:cNvSpPr txBox="1"/>
          <p:nvPr/>
        </p:nvSpPr>
        <p:spPr>
          <a:xfrm>
            <a:off x="5417683" y="5901156"/>
            <a:ext cx="37263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u="sng" dirty="0">
                <a:solidFill>
                  <a:srgbClr val="FF66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Behavioral Cloning Model </a:t>
            </a:r>
            <a:r>
              <a:rPr kumimoji="1"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with RNNs: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For capturing </a:t>
            </a:r>
            <a:r>
              <a:rPr kumimoji="1" lang="en-US" altLang="zh-CN" u="sng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temporal info of moving objects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(eg. moving people).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7069C70-8B96-6340-BA32-48AAA45AFE95}"/>
                  </a:ext>
                </a:extLst>
              </p:cNvPr>
              <p:cNvSpPr txBox="1"/>
              <p:nvPr/>
            </p:nvSpPr>
            <p:spPr>
              <a:xfrm>
                <a:off x="4297967" y="2735117"/>
                <a:ext cx="12321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𝑀𝐿𝑃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7069C70-8B96-6340-BA32-48AAA45AF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67" y="2735117"/>
                <a:ext cx="1232196" cy="215444"/>
              </a:xfrm>
              <a:prstGeom prst="rect">
                <a:avLst/>
              </a:prstGeom>
              <a:blipFill>
                <a:blip r:embed="rId14"/>
                <a:stretch>
                  <a:fillRect l="-2041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B6C9C03-AE75-F645-83BA-0FDF5328B560}"/>
                  </a:ext>
                </a:extLst>
              </p:cNvPr>
              <p:cNvSpPr txBox="1"/>
              <p:nvPr/>
            </p:nvSpPr>
            <p:spPr>
              <a:xfrm>
                <a:off x="6740356" y="5736871"/>
                <a:ext cx="2289216" cy="284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14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d>
                                <m:dPr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B6C9C03-AE75-F645-83BA-0FDF5328B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356" y="5736871"/>
                <a:ext cx="2289216" cy="284693"/>
              </a:xfrm>
              <a:prstGeom prst="rect">
                <a:avLst/>
              </a:prstGeom>
              <a:blipFill>
                <a:blip r:embed="rId15"/>
                <a:stretch>
                  <a:fillRect l="-110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8C8EA74-9CBB-F547-8F1D-80BDBBADB953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5706163" y="5879218"/>
            <a:ext cx="1034193" cy="9476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5E3EED5-E2E6-9E42-B380-5A97834A4F97}"/>
              </a:ext>
            </a:extLst>
          </p:cNvPr>
          <p:cNvGrpSpPr/>
          <p:nvPr/>
        </p:nvGrpSpPr>
        <p:grpSpPr>
          <a:xfrm>
            <a:off x="81029" y="4606306"/>
            <a:ext cx="4470431" cy="2245484"/>
            <a:chOff x="81029" y="4606306"/>
            <a:chExt cx="4470431" cy="2245484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F637CD85-0DF1-1347-B2FD-29741C929952}"/>
                </a:ext>
              </a:extLst>
            </p:cNvPr>
            <p:cNvGrpSpPr/>
            <p:nvPr/>
          </p:nvGrpSpPr>
          <p:grpSpPr>
            <a:xfrm>
              <a:off x="81029" y="4606306"/>
              <a:ext cx="4470431" cy="2245484"/>
              <a:chOff x="81029" y="4606306"/>
              <a:chExt cx="4470431" cy="2245484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CCCA5578-135A-3848-AEEA-891850B7090B}"/>
                  </a:ext>
                </a:extLst>
              </p:cNvPr>
              <p:cNvGrpSpPr/>
              <p:nvPr/>
            </p:nvGrpSpPr>
            <p:grpSpPr>
              <a:xfrm>
                <a:off x="81029" y="4606306"/>
                <a:ext cx="4470431" cy="2245484"/>
                <a:chOff x="591904" y="4570887"/>
                <a:chExt cx="4470431" cy="2245484"/>
              </a:xfrm>
            </p:grpSpPr>
            <p:pic>
              <p:nvPicPr>
                <p:cNvPr id="60" name="图片 59">
                  <a:extLst>
                    <a:ext uri="{FF2B5EF4-FFF2-40B4-BE49-F238E27FC236}">
                      <a16:creationId xmlns:a16="http://schemas.microsoft.com/office/drawing/2014/main" id="{C9A1632A-2238-FD4C-AD0C-A6F6D30D3A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/>
                <a:srcRect l="26485"/>
                <a:stretch/>
              </p:blipFill>
              <p:spPr>
                <a:xfrm>
                  <a:off x="597948" y="4657371"/>
                  <a:ext cx="4462838" cy="2159000"/>
                </a:xfrm>
                <a:prstGeom prst="rect">
                  <a:avLst/>
                </a:prstGeom>
              </p:spPr>
            </p:pic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9818263A-6A9A-5943-979D-D2F981C283D2}"/>
                    </a:ext>
                  </a:extLst>
                </p:cNvPr>
                <p:cNvSpPr/>
                <p:nvPr/>
              </p:nvSpPr>
              <p:spPr>
                <a:xfrm>
                  <a:off x="591904" y="4570887"/>
                  <a:ext cx="1250278" cy="1268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2878036-CC7C-1E4C-849E-B489D6C995B1}"/>
                    </a:ext>
                  </a:extLst>
                </p:cNvPr>
                <p:cNvSpPr/>
                <p:nvPr/>
              </p:nvSpPr>
              <p:spPr>
                <a:xfrm>
                  <a:off x="4295553" y="4570887"/>
                  <a:ext cx="766782" cy="1268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B642B9D-5DFC-DC4A-9FC5-8EB8DAF72E68}"/>
                  </a:ext>
                </a:extLst>
              </p:cNvPr>
              <p:cNvSpPr/>
              <p:nvPr/>
            </p:nvSpPr>
            <p:spPr>
              <a:xfrm>
                <a:off x="782301" y="4963072"/>
                <a:ext cx="766782" cy="405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0DFA4FF-991C-5046-8345-749647708EF1}"/>
                </a:ext>
              </a:extLst>
            </p:cNvPr>
            <p:cNvSpPr/>
            <p:nvPr/>
          </p:nvSpPr>
          <p:spPr>
            <a:xfrm>
              <a:off x="4422285" y="5921694"/>
              <a:ext cx="127626" cy="471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E2E78595-6A71-0B46-B3C1-B41E262D7FAF}"/>
              </a:ext>
            </a:extLst>
          </p:cNvPr>
          <p:cNvSpPr txBox="1"/>
          <p:nvPr/>
        </p:nvSpPr>
        <p:spPr>
          <a:xfrm>
            <a:off x="2741121" y="4563882"/>
            <a:ext cx="2981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Key Design 1: </a:t>
            </a:r>
            <a:r>
              <a:rPr kumimoji="1" lang="en-US" altLang="zh-CN" sz="1400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Domain Randomization</a:t>
            </a:r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BD4A6247-774C-DF44-B911-88C500E01916}"/>
              </a:ext>
            </a:extLst>
          </p:cNvPr>
          <p:cNvGrpSpPr/>
          <p:nvPr/>
        </p:nvGrpSpPr>
        <p:grpSpPr>
          <a:xfrm>
            <a:off x="2743097" y="4762586"/>
            <a:ext cx="2981655" cy="1160711"/>
            <a:chOff x="4733459" y="3493238"/>
            <a:chExt cx="2981655" cy="1160711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75BA13A-C4A4-374C-99CA-177E61794589}"/>
                </a:ext>
              </a:extLst>
            </p:cNvPr>
            <p:cNvSpPr txBox="1"/>
            <p:nvPr/>
          </p:nvSpPr>
          <p:spPr>
            <a:xfrm>
              <a:off x="4733459" y="3493238"/>
              <a:ext cx="298165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Randomization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E7A5F908-E6A5-1B4C-BB81-EF212EA85F26}"/>
                </a:ext>
              </a:extLst>
            </p:cNvPr>
            <p:cNvSpPr txBox="1"/>
            <p:nvPr/>
          </p:nvSpPr>
          <p:spPr>
            <a:xfrm>
              <a:off x="4733459" y="4427723"/>
              <a:ext cx="1200140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Position of Objects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52483F9-571A-D449-A391-EEF634A23144}"/>
                </a:ext>
              </a:extLst>
            </p:cNvPr>
            <p:cNvSpPr txBox="1"/>
            <p:nvPr/>
          </p:nvSpPr>
          <p:spPr>
            <a:xfrm>
              <a:off x="4733459" y="4192021"/>
              <a:ext cx="869272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Camera View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9628437-CA32-984F-AD9A-D7A88C60D749}"/>
                </a:ext>
              </a:extLst>
            </p:cNvPr>
            <p:cNvSpPr txBox="1"/>
            <p:nvPr/>
          </p:nvSpPr>
          <p:spPr>
            <a:xfrm>
              <a:off x="4733459" y="3961056"/>
              <a:ext cx="427145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Lights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C8400FA-08AA-834F-8D4D-D2FED2D19A9E}"/>
                </a:ext>
              </a:extLst>
            </p:cNvPr>
            <p:cNvSpPr txBox="1"/>
            <p:nvPr/>
          </p:nvSpPr>
          <p:spPr>
            <a:xfrm>
              <a:off x="4733459" y="3730091"/>
              <a:ext cx="1121616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Distractor Objects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C270B9D1-0D71-994E-A1D3-573AE6EA0087}"/>
                </a:ext>
              </a:extLst>
            </p:cNvPr>
            <p:cNvSpPr txBox="1"/>
            <p:nvPr/>
          </p:nvSpPr>
          <p:spPr>
            <a:xfrm>
              <a:off x="5208287" y="3966257"/>
              <a:ext cx="966769" cy="18466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Random Noise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CB9147E-E591-A04F-B1D2-2907850346C4}"/>
                </a:ext>
              </a:extLst>
            </p:cNvPr>
            <p:cNvSpPr txBox="1"/>
            <p:nvPr/>
          </p:nvSpPr>
          <p:spPr>
            <a:xfrm>
              <a:off x="6247916" y="3699842"/>
              <a:ext cx="1415842" cy="95410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Textures of Objects:</a:t>
              </a:r>
            </a:p>
            <a:p>
              <a:r>
                <a:rPr kumimoji="1" lang="en-US" altLang="zh-CN" sz="1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a. RGB Value</a:t>
              </a:r>
            </a:p>
            <a:p>
              <a:r>
                <a:rPr kumimoji="1" lang="en-US" altLang="zh-CN" sz="1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b. Gradient between 2 random RGB values</a:t>
              </a:r>
            </a:p>
            <a:p>
              <a:r>
                <a:rPr kumimoji="1" lang="en-US" altLang="zh-CN" sz="10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c. Checker Pattern between 2 random RGB values</a:t>
              </a:r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7DE401D0-0750-4B49-BDB3-9613F3E3D3BE}"/>
              </a:ext>
            </a:extLst>
          </p:cNvPr>
          <p:cNvSpPr txBox="1"/>
          <p:nvPr/>
        </p:nvSpPr>
        <p:spPr>
          <a:xfrm>
            <a:off x="85682" y="5430591"/>
            <a:ext cx="19581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Key Design 2: </a:t>
            </a:r>
          </a:p>
          <a:p>
            <a:r>
              <a:rPr kumimoji="1" lang="en-US" altLang="zh-CN" sz="1400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History State-action Buffer</a:t>
            </a:r>
            <a:endParaRPr kumimoji="1" lang="en-US" altLang="zh-CN" sz="1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34FDD729-EB49-0B4F-88E5-F51C9238F473}"/>
              </a:ext>
            </a:extLst>
          </p:cNvPr>
          <p:cNvCxnSpPr>
            <a:cxnSpLocks/>
          </p:cNvCxnSpPr>
          <p:nvPr/>
        </p:nvCxnSpPr>
        <p:spPr>
          <a:xfrm flipH="1">
            <a:off x="1307000" y="5820906"/>
            <a:ext cx="369137" cy="57236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B7F835D-09C1-C342-914B-2A54016A7BD1}"/>
                  </a:ext>
                </a:extLst>
              </p:cNvPr>
              <p:cNvSpPr txBox="1"/>
              <p:nvPr/>
            </p:nvSpPr>
            <p:spPr>
              <a:xfrm>
                <a:off x="5446924" y="143326"/>
                <a:ext cx="3714350" cy="112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Training Dataset:</a:t>
                </a:r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High-level imitation learning: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Human demonstration: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Low-level RF learning: Simulated data</a:t>
                </a: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B7F835D-09C1-C342-914B-2A54016A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924" y="143326"/>
                <a:ext cx="3714350" cy="1123128"/>
              </a:xfrm>
              <a:prstGeom prst="rect">
                <a:avLst/>
              </a:prstGeom>
              <a:blipFill>
                <a:blip r:embed="rId17"/>
                <a:stretch>
                  <a:fillRect l="-3754" t="-5556" r="-34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28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728B0F-11FB-4E4B-A681-5F9B386AC542}"/>
              </a:ext>
            </a:extLst>
          </p:cNvPr>
          <p:cNvSpPr/>
          <p:nvPr/>
        </p:nvSpPr>
        <p:spPr>
          <a:xfrm>
            <a:off x="2628904" y="38100"/>
            <a:ext cx="4444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and Personal Thinking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D60C7-BE0D-134B-B266-FF5F92E18D19}"/>
              </a:ext>
            </a:extLst>
          </p:cNvPr>
          <p:cNvSpPr txBox="1"/>
          <p:nvPr/>
        </p:nvSpPr>
        <p:spPr>
          <a:xfrm>
            <a:off x="0" y="309476"/>
            <a:ext cx="91440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of innovations: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Hierarchical policy learning in MDP problem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For high-level imitation learning: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a. Utilize behavioral cloning model with RNNs to capture temporal info of moving objects.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For low-level reinforcement learning: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a. Domain randomization: Provide enough variability in simulator to bridge ‘reality gap’.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Tobin, Josh, et al. "Domain randomization for transferring deep neural networks from simulation to the real world."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b. Historical state-action buffer: Robot’s</a:t>
            </a:r>
            <a:r>
              <a:rPr lang="en" altLang="zh-CN" dirty="0"/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state-action history can serve as a robust                      </a:t>
            </a:r>
          </a:p>
          <a:p>
            <a:pPr algn="just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proxy for estimating.</a:t>
            </a:r>
            <a:r>
              <a:rPr lang="en" altLang="zh-CN" dirty="0"/>
              <a:t> </a:t>
            </a:r>
          </a:p>
          <a:p>
            <a:pPr algn="just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pPr algn="just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Since limitations 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demonstration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lack of more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actions in different terrains and complexity of model compared with training data amount,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can high-level imitation learning generalize to more general and sophisticated navigation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scenes?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Can eliminate MLP layer in imitation learning model and totally consider this as time-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sequential problem with temporal inputs? (Thus, models like RNN or Transformer can fit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for total problem)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thinking of future work: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Effective data augmentation in human demonstration dataset for imitation learning.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adapt the model complexity to the magnitude of the training data to avoid overfitting 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and obtain better generalization, the imitation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needs to be pruned properly.</a:t>
            </a:r>
          </a:p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Introduce expert intervention in low-level RF learning to help improve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generation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truly realistic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Reference: 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Spencer, et al. Expert Intervention Learning: An online framework for robot learning from explicit and implicit human feedback.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040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56344</TotalTime>
  <Words>543</Words>
  <Application>Microsoft Macintosh PowerPoint</Application>
  <PresentationFormat>全屏显示(4:3)</PresentationFormat>
  <Paragraphs>78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Cambria Math</vt:lpstr>
      <vt:lpstr>Times New Roman</vt:lpstr>
      <vt:lpstr>1_Office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Yvette</dc:creator>
  <cp:lastModifiedBy>Microsoft Office 用户</cp:lastModifiedBy>
  <cp:revision>696</cp:revision>
  <dcterms:created xsi:type="dcterms:W3CDTF">2016-05-05T07:07:12Z</dcterms:created>
  <dcterms:modified xsi:type="dcterms:W3CDTF">2023-05-18T09:46:31Z</dcterms:modified>
</cp:coreProperties>
</file>