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99" r:id="rId1"/>
  </p:sldMasterIdLst>
  <p:notesMasterIdLst>
    <p:notesMasterId r:id="rId6"/>
  </p:notesMasterIdLst>
  <p:sldIdLst>
    <p:sldId id="264" r:id="rId2"/>
    <p:sldId id="359" r:id="rId3"/>
    <p:sldId id="360" r:id="rId4"/>
    <p:sldId id="35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vette" initials="Y" lastIdx="1" clrIdx="0">
    <p:extLst>
      <p:ext uri="{19B8F6BF-5375-455C-9EA6-DF929625EA0E}">
        <p15:presenceInfo xmlns:p15="http://schemas.microsoft.com/office/powerpoint/2012/main" userId="Yvet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1E9C6"/>
    <a:srgbClr val="9437FF"/>
    <a:srgbClr val="BDE4FF"/>
    <a:srgbClr val="E5CCFF"/>
    <a:srgbClr val="EE9159"/>
    <a:srgbClr val="E5D6EE"/>
    <a:srgbClr val="C0DFFD"/>
    <a:srgbClr val="FBE2CC"/>
    <a:srgbClr val="B7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1" autoAdjust="0"/>
    <p:restoredTop sz="87648" autoAdjust="0"/>
  </p:normalViewPr>
  <p:slideViewPr>
    <p:cSldViewPr snapToGrid="0">
      <p:cViewPr>
        <p:scale>
          <a:sx n="113" d="100"/>
          <a:sy n="113" d="100"/>
        </p:scale>
        <p:origin x="56" y="-1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3F09C-6EB0-49C9-988E-C9543D80D126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348CE-1BAF-44E2-9AA2-44BCB0268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348CE-1BAF-44E2-9AA2-44BCB02689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9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2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062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4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A798-B93A-473D-8DF4-375DE4957EC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D806-5544-4B6C-9672-15F5837CF33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5AEE-99E5-804F-8D4C-B4BD97126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BBF5B-D2E5-024F-A6AC-2E978A074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AE339-62C8-9941-8D54-19B5CD43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06A1-9236-4947-AAA3-2A6F60E21C6B}" type="datetimeFigureOut">
              <a:rPr kumimoji="1" lang="zh-CN" altLang="en-US" smtClean="0"/>
              <a:t>2023/5/29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65000-5073-334F-A404-A5F8EE4A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2B2B7-851A-404F-AB97-481A2E0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BFA37-20A9-964A-AF51-B1CCBAF7A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24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332F-E315-41A0-88B2-46C22FFBCD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F3D0-0C0C-48EE-9EA1-8B1960B878B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323C-C2A4-411C-A091-6AE1A4EACDF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0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E51-A495-4611-8474-DA547E812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4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1FD2-7F68-4AFD-B655-F42F3D8496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0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E52D-55EF-4338-A77B-EEC96AB0831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11F3-3ACF-49F5-8222-5F9F4371F7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F5213-5F1A-45A8-9CF9-EDCCD885CD5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2E81-0038-4F85-BADE-6B65F6E7BF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2023/5/29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hf sldNum="0" hdr="0" ftr="0" dt="0"/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F41301C7-4E7D-544A-9FD9-591875AD5718}"/>
              </a:ext>
            </a:extLst>
          </p:cNvPr>
          <p:cNvSpPr txBox="1"/>
          <p:nvPr/>
        </p:nvSpPr>
        <p:spPr>
          <a:xfrm>
            <a:off x="0" y="2081892"/>
            <a:ext cx="9144000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>
              <a:spcBef>
                <a:spcPct val="20000"/>
              </a:spcBef>
              <a:buClr>
                <a:srgbClr val="2318DE"/>
              </a:buClr>
              <a:buSzPct val="150000"/>
            </a:pPr>
            <a:r>
              <a:rPr lang="en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VPT-TOB </a:t>
            </a:r>
            <a:r>
              <a:rPr lang="en-US" altLang="zh-CN" sz="3950" b="1" kern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Learning Poster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F8088-8728-D542-A09B-A43DF7EF3E64}"/>
              </a:ext>
            </a:extLst>
          </p:cNvPr>
          <p:cNvSpPr txBox="1"/>
          <p:nvPr/>
        </p:nvSpPr>
        <p:spPr>
          <a:xfrm>
            <a:off x="1242135" y="2782084"/>
            <a:ext cx="6659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Tags: Robot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Behavior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Modeling, Multi-Agent Learning (MAL)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2B7ED1-9062-A040-8462-7427D6096D5C}"/>
              </a:ext>
            </a:extLst>
          </p:cNvPr>
          <p:cNvSpPr txBox="1"/>
          <p:nvPr/>
        </p:nvSpPr>
        <p:spPr>
          <a:xfrm>
            <a:off x="1242134" y="3182194"/>
            <a:ext cx="665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097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(Reference: </a:t>
            </a:r>
            <a:r>
              <a:rPr lang="e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Chen, Boyuan, et al. "Visual perspective taking for opponent behavior modeling." 2021 IEEE International Conference on Robotics and Automation (ICRA). IEEE, 2021.)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9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E49E174B-0593-7C43-A10D-F47869D9871A}"/>
              </a:ext>
            </a:extLst>
          </p:cNvPr>
          <p:cNvGrpSpPr/>
          <p:nvPr/>
        </p:nvGrpSpPr>
        <p:grpSpPr>
          <a:xfrm>
            <a:off x="-55488" y="1094337"/>
            <a:ext cx="9708792" cy="5074581"/>
            <a:chOff x="-55488" y="1094337"/>
            <a:chExt cx="9708792" cy="5074581"/>
          </a:xfrm>
        </p:grpSpPr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62874984-ECCF-3C40-BDBE-2081963A8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6289" y="3672192"/>
              <a:ext cx="26957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094EFC3-C664-FA49-B1F2-0E743D6966C9}"/>
                </a:ext>
              </a:extLst>
            </p:cNvPr>
            <p:cNvGrpSpPr/>
            <p:nvPr/>
          </p:nvGrpSpPr>
          <p:grpSpPr>
            <a:xfrm>
              <a:off x="-55488" y="1145385"/>
              <a:ext cx="1986210" cy="2402008"/>
              <a:chOff x="-591" y="-39565"/>
              <a:chExt cx="1986210" cy="240200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72103495-2D92-C943-B09A-9B35F1F93218}"/>
                  </a:ext>
                </a:extLst>
              </p:cNvPr>
              <p:cNvGrpSpPr/>
              <p:nvPr/>
            </p:nvGrpSpPr>
            <p:grpSpPr>
              <a:xfrm>
                <a:off x="152816" y="225866"/>
                <a:ext cx="1832803" cy="2136577"/>
                <a:chOff x="1037719" y="1521023"/>
                <a:chExt cx="1832803" cy="2136577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1F1CDA8-1323-CA41-85AC-854415751E57}"/>
                    </a:ext>
                  </a:extLst>
                </p:cNvPr>
                <p:cNvSpPr/>
                <p:nvPr/>
              </p:nvSpPr>
              <p:spPr>
                <a:xfrm>
                  <a:off x="1226917" y="1521023"/>
                  <a:ext cx="1111169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RGB-D Img</a:t>
                  </a: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17CDBD86-FE79-BE4D-9C19-8430E522BCAF}"/>
                    </a:ext>
                  </a:extLst>
                </p:cNvPr>
                <p:cNvGrpSpPr/>
                <p:nvPr/>
              </p:nvGrpSpPr>
              <p:grpSpPr>
                <a:xfrm>
                  <a:off x="1226917" y="1828800"/>
                  <a:ext cx="1483489" cy="1666754"/>
                  <a:chOff x="1226917" y="1828800"/>
                  <a:chExt cx="1483489" cy="1666754"/>
                </a:xfrm>
              </p:grpSpPr>
              <p:pic>
                <p:nvPicPr>
                  <p:cNvPr id="4" name="图片 3">
                    <a:extLst>
                      <a:ext uri="{FF2B5EF4-FFF2-40B4-BE49-F238E27FC236}">
                        <a16:creationId xmlns:a16="http://schemas.microsoft.com/office/drawing/2014/main" id="{6938EEA0-4A1A-DB4D-9843-43457B015C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296" t="3515" r="49947" b="2741"/>
                  <a:stretch/>
                </p:blipFill>
                <p:spPr>
                  <a:xfrm>
                    <a:off x="1226918" y="1828800"/>
                    <a:ext cx="1483488" cy="833377"/>
                  </a:xfrm>
                  <a:prstGeom prst="rect">
                    <a:avLst/>
                  </a:prstGeom>
                </p:spPr>
              </p:pic>
              <p:pic>
                <p:nvPicPr>
                  <p:cNvPr id="6" name="图片 5">
                    <a:extLst>
                      <a:ext uri="{FF2B5EF4-FFF2-40B4-BE49-F238E27FC236}">
                        <a16:creationId xmlns:a16="http://schemas.microsoft.com/office/drawing/2014/main" id="{1E27CEC3-8121-684C-A40C-EA44243D78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51085" t="3515" r="2191" b="2741"/>
                  <a:stretch/>
                </p:blipFill>
                <p:spPr>
                  <a:xfrm>
                    <a:off x="1226917" y="2662177"/>
                    <a:ext cx="1483488" cy="83337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2A74A1E-6EEF-3447-9EA7-FC4F24EEAD2C}"/>
                    </a:ext>
                  </a:extLst>
                </p:cNvPr>
                <p:cNvSpPr/>
                <p:nvPr/>
              </p:nvSpPr>
              <p:spPr>
                <a:xfrm>
                  <a:off x="1037719" y="1521023"/>
                  <a:ext cx="1832803" cy="2136577"/>
                </a:xfrm>
                <a:prstGeom prst="rect">
                  <a:avLst/>
                </a:prstGeom>
                <a:noFill/>
                <a:ln>
                  <a:solidFill>
                    <a:schemeClr val="accent6"/>
                  </a:solidFill>
                  <a:prstDash val="dash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b="1" dirty="0">
                    <a:ln w="18000">
                      <a:solidFill>
                        <a:srgbClr val="EA157A">
                          <a:satMod val="140000"/>
                        </a:srgb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8955DB9-AF93-4642-B173-5217C51BA7E9}"/>
                  </a:ext>
                </a:extLst>
              </p:cNvPr>
              <p:cNvSpPr/>
              <p:nvPr/>
            </p:nvSpPr>
            <p:spPr>
              <a:xfrm>
                <a:off x="-591" y="-39565"/>
                <a:ext cx="167417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Hider’s Observation</a:t>
                </a:r>
              </a:p>
            </p:txBody>
          </p: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C2CA2D0-6165-C545-8A02-2A8981513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6737" y="1715627"/>
              <a:ext cx="1409700" cy="139700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BB6431-AAE9-BF48-AB5E-42D050AFAB26}"/>
                </a:ext>
              </a:extLst>
            </p:cNvPr>
            <p:cNvSpPr/>
            <p:nvPr/>
          </p:nvSpPr>
          <p:spPr>
            <a:xfrm>
              <a:off x="2268596" y="1576502"/>
              <a:ext cx="1725981" cy="1675250"/>
            </a:xfrm>
            <a:prstGeom prst="rect">
              <a:avLst/>
            </a:prstGeom>
            <a:noFill/>
            <a:ln>
              <a:solidFill>
                <a:srgbClr val="9437FF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D2D89ED-E804-FB46-A825-A03BFB46BA11}"/>
                </a:ext>
              </a:extLst>
            </p:cNvPr>
            <p:cNvSpPr/>
            <p:nvPr/>
          </p:nvSpPr>
          <p:spPr>
            <a:xfrm>
              <a:off x="1955931" y="3218872"/>
              <a:ext cx="23513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u="sng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Top-Down</a:t>
              </a:r>
              <a:r>
                <a:rPr lang="en-US" altLang="zh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Visual Embedding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8041A8D-2421-D14D-B890-F34A5C25E28E}"/>
                </a:ext>
              </a:extLst>
            </p:cNvPr>
            <p:cNvGrpSpPr/>
            <p:nvPr/>
          </p:nvGrpSpPr>
          <p:grpSpPr>
            <a:xfrm>
              <a:off x="-44909" y="3855170"/>
              <a:ext cx="4039486" cy="1530177"/>
              <a:chOff x="342014" y="2670220"/>
              <a:chExt cx="4039486" cy="1530177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7A11514-3617-0B47-B6DF-9885982A794F}"/>
                  </a:ext>
                </a:extLst>
              </p:cNvPr>
              <p:cNvSpPr/>
              <p:nvPr/>
            </p:nvSpPr>
            <p:spPr>
              <a:xfrm>
                <a:off x="342014" y="3040592"/>
                <a:ext cx="123849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Trajectory Seq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959183B-E123-1A4A-A797-DBD5CBF68B25}"/>
                      </a:ext>
                    </a:extLst>
                  </p:cNvPr>
                  <p:cNvSpPr/>
                  <p:nvPr/>
                </p:nvSpPr>
                <p:spPr>
                  <a:xfrm>
                    <a:off x="1766665" y="2711784"/>
                    <a:ext cx="1851949" cy="32880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Visitation Map: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=0: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9959183B-E123-1A4A-A797-DBD5CBF68B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6665" y="2711784"/>
                    <a:ext cx="1851949" cy="3288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85" t="-7407" b="-74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A3D6982-F721-9A4C-89F3-6FBDE170E1DF}"/>
                      </a:ext>
                    </a:extLst>
                  </p:cNvPr>
                  <p:cNvSpPr/>
                  <p:nvPr/>
                </p:nvSpPr>
                <p:spPr>
                  <a:xfrm>
                    <a:off x="1766665" y="3348369"/>
                    <a:ext cx="2256099" cy="32880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Traversal Order Map: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=0: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3A3D6982-F721-9A4C-89F3-6FBDE170E1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6665" y="3348369"/>
                    <a:ext cx="2256099" cy="32880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2" t="-3704" b="-74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9132A5D-5B46-F14A-9553-4ED9EA34FB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49192"/>
              <a:stretch/>
            </p:blipFill>
            <p:spPr>
              <a:xfrm>
                <a:off x="3563306" y="2748854"/>
                <a:ext cx="433934" cy="442417"/>
              </a:xfrm>
              <a:prstGeom prst="rect">
                <a:avLst/>
              </a:prstGeom>
            </p:spPr>
          </p:pic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486DF50-2FA8-1B4B-9614-B6E0DE334B41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>
                <a:off x="1580505" y="3194481"/>
                <a:ext cx="186160" cy="31829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133E4074-24A0-9C47-9ECE-C775A73749E6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 flipV="1">
                <a:off x="1580505" y="2876188"/>
                <a:ext cx="186160" cy="31829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4E45D50-0676-0F4F-927F-98610CC4A25B}"/>
                  </a:ext>
                </a:extLst>
              </p:cNvPr>
              <p:cNvSpPr/>
              <p:nvPr/>
            </p:nvSpPr>
            <p:spPr>
              <a:xfrm>
                <a:off x="1793967" y="2670220"/>
                <a:ext cx="2587533" cy="1048520"/>
              </a:xfrm>
              <a:prstGeom prst="rect">
                <a:avLst/>
              </a:prstGeom>
              <a:noFill/>
              <a:ln>
                <a:solidFill>
                  <a:srgbClr val="9437FF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ln w="18000">
                    <a:solidFill>
                      <a:srgbClr val="EA157A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8EA73B2-8210-6E40-B1EE-1E59467D66A9}"/>
                  </a:ext>
                </a:extLst>
              </p:cNvPr>
              <p:cNvSpPr/>
              <p:nvPr/>
            </p:nvSpPr>
            <p:spPr>
              <a:xfrm>
                <a:off x="1806266" y="3677177"/>
                <a:ext cx="256293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u="sng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Top-Down</a:t>
                </a:r>
                <a:r>
                  <a:rPr lang="en-US" altLang="zh-CN" sz="1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Time-Abstracted Action Embedding</a:t>
                </a:r>
              </a:p>
            </p:txBody>
          </p:sp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A854A99D-80A1-1049-8371-6EDF68F4C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8578" r="-158"/>
              <a:stretch/>
            </p:blipFill>
            <p:spPr>
              <a:xfrm>
                <a:off x="3885372" y="3241373"/>
                <a:ext cx="433934" cy="435804"/>
              </a:xfrm>
              <a:prstGeom prst="rect">
                <a:avLst/>
              </a:prstGeom>
            </p:spPr>
          </p:pic>
        </p:grpSp>
        <p:cxnSp>
          <p:nvCxnSpPr>
            <p:cNvPr id="31" name="肘形连接符 30">
              <a:extLst>
                <a:ext uri="{FF2B5EF4-FFF2-40B4-BE49-F238E27FC236}">
                  <a16:creationId xmlns:a16="http://schemas.microsoft.com/office/drawing/2014/main" id="{E2280F0C-FD2A-3D44-80EA-977C19373901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3994577" y="2414127"/>
              <a:ext cx="425399" cy="125894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>
              <a:extLst>
                <a:ext uri="{FF2B5EF4-FFF2-40B4-BE49-F238E27FC236}">
                  <a16:creationId xmlns:a16="http://schemas.microsoft.com/office/drawing/2014/main" id="{3EFE5BBD-6120-7349-B758-0ADB10F35BD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3994577" y="3673076"/>
              <a:ext cx="425399" cy="7063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2B1B43C6-900E-9C4E-9302-79AE84F8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1722" y="3130859"/>
              <a:ext cx="1193800" cy="1193800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E39732CE-986B-6341-B6C8-80F9052759BF}"/>
                </a:ext>
              </a:extLst>
            </p:cNvPr>
            <p:cNvGrpSpPr/>
            <p:nvPr/>
          </p:nvGrpSpPr>
          <p:grpSpPr>
            <a:xfrm>
              <a:off x="4370061" y="3410583"/>
              <a:ext cx="1238491" cy="523221"/>
              <a:chOff x="4877789" y="3677176"/>
              <a:chExt cx="1238491" cy="52322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18F4927-4674-F14B-A75D-E51116B8A663}"/>
                  </a:ext>
                </a:extLst>
              </p:cNvPr>
              <p:cNvSpPr/>
              <p:nvPr/>
            </p:nvSpPr>
            <p:spPr>
              <a:xfrm>
                <a:off x="4928440" y="3677176"/>
                <a:ext cx="1137946" cy="523221"/>
              </a:xfrm>
              <a:prstGeom prst="rect">
                <a:avLst/>
              </a:prstGeom>
              <a:solidFill>
                <a:srgbClr val="C1E9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856E39-6181-1948-8128-26F61C5ED4AE}"/>
                  </a:ext>
                </a:extLst>
              </p:cNvPr>
              <p:cNvSpPr/>
              <p:nvPr/>
            </p:nvSpPr>
            <p:spPr>
              <a:xfrm>
                <a:off x="4877789" y="3677177"/>
                <a:ext cx="12384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VPT-TOB Network</a:t>
                </a:r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24CC8BB-EAC6-BA4C-BCA7-F9DCF437C093}"/>
                </a:ext>
              </a:extLst>
            </p:cNvPr>
            <p:cNvSpPr/>
            <p:nvPr/>
          </p:nvSpPr>
          <p:spPr>
            <a:xfrm>
              <a:off x="4228123" y="3861010"/>
              <a:ext cx="15223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Perspective Prediction Model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934465B-4467-274B-A5EF-81FF6A67441F}"/>
                </a:ext>
              </a:extLst>
            </p:cNvPr>
            <p:cNvSpPr/>
            <p:nvPr/>
          </p:nvSpPr>
          <p:spPr>
            <a:xfrm>
              <a:off x="5741293" y="3015209"/>
              <a:ext cx="1434658" cy="1425099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ln w="18000">
                  <a:solidFill>
                    <a:srgbClr val="EA157A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B682B65-A96B-D944-89F5-EE0D5A21D57B}"/>
                </a:ext>
              </a:extLst>
            </p:cNvPr>
            <p:cNvSpPr/>
            <p:nvPr/>
          </p:nvSpPr>
          <p:spPr>
            <a:xfrm>
              <a:off x="5578994" y="4431796"/>
              <a:ext cx="175925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u="sng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Top-Down</a:t>
              </a:r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Img:</a:t>
              </a:r>
            </a:p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Perspective of Opponent</a:t>
              </a:r>
            </a:p>
          </p:txBody>
        </p:sp>
        <p:sp>
          <p:nvSpPr>
            <p:cNvPr id="41" name="右箭头 40">
              <a:extLst>
                <a:ext uri="{FF2B5EF4-FFF2-40B4-BE49-F238E27FC236}">
                  <a16:creationId xmlns:a16="http://schemas.microsoft.com/office/drawing/2014/main" id="{DC2547E0-E289-1146-A5F1-DC9660D3AF80}"/>
                </a:ext>
              </a:extLst>
            </p:cNvPr>
            <p:cNvSpPr/>
            <p:nvPr/>
          </p:nvSpPr>
          <p:spPr>
            <a:xfrm>
              <a:off x="2009920" y="2339681"/>
              <a:ext cx="216729" cy="27884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右箭头 41">
              <a:extLst>
                <a:ext uri="{FF2B5EF4-FFF2-40B4-BE49-F238E27FC236}">
                  <a16:creationId xmlns:a16="http://schemas.microsoft.com/office/drawing/2014/main" id="{96E3F85A-892D-6B4A-9B59-B27B39434121}"/>
                </a:ext>
              </a:extLst>
            </p:cNvPr>
            <p:cNvSpPr/>
            <p:nvPr/>
          </p:nvSpPr>
          <p:spPr>
            <a:xfrm>
              <a:off x="5541611" y="3534198"/>
              <a:ext cx="216729" cy="27884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B453E86-2538-6B4F-9A1A-46947D240488}"/>
                </a:ext>
              </a:extLst>
            </p:cNvPr>
            <p:cNvGrpSpPr/>
            <p:nvPr/>
          </p:nvGrpSpPr>
          <p:grpSpPr>
            <a:xfrm>
              <a:off x="7436326" y="3411465"/>
              <a:ext cx="734698" cy="523221"/>
              <a:chOff x="4928440" y="3677176"/>
              <a:chExt cx="734698" cy="523221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7A85352-58D8-9847-9594-CA99EEFA2F24}"/>
                  </a:ext>
                </a:extLst>
              </p:cNvPr>
              <p:cNvSpPr/>
              <p:nvPr/>
            </p:nvSpPr>
            <p:spPr>
              <a:xfrm>
                <a:off x="4928440" y="3677176"/>
                <a:ext cx="734698" cy="52322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5E7A9B5-2F40-A14E-A44E-5A49A30EC460}"/>
                  </a:ext>
                </a:extLst>
              </p:cNvPr>
              <p:cNvSpPr/>
              <p:nvPr/>
            </p:nvSpPr>
            <p:spPr>
              <a:xfrm>
                <a:off x="4992672" y="3784897"/>
                <a:ext cx="6062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VPN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B7E495E-E19C-A044-B54D-0B13E0E47A12}"/>
                </a:ext>
              </a:extLst>
            </p:cNvPr>
            <p:cNvSpPr/>
            <p:nvPr/>
          </p:nvSpPr>
          <p:spPr>
            <a:xfrm>
              <a:off x="7166755" y="3915736"/>
              <a:ext cx="127383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 Prediction Model</a:t>
              </a:r>
            </a:p>
          </p:txBody>
        </p: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0DA6D2A6-0F06-A947-9443-1D218462F09F}"/>
                </a:ext>
              </a:extLst>
            </p:cNvPr>
            <p:cNvSpPr/>
            <p:nvPr/>
          </p:nvSpPr>
          <p:spPr>
            <a:xfrm>
              <a:off x="7204332" y="3532769"/>
              <a:ext cx="216729" cy="27884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BD4213E-FAB5-FA47-8BA6-5B91C014A0D8}"/>
                    </a:ext>
                  </a:extLst>
                </p:cNvPr>
                <p:cNvSpPr/>
                <p:nvPr/>
              </p:nvSpPr>
              <p:spPr>
                <a:xfrm>
                  <a:off x="8361844" y="3513470"/>
                  <a:ext cx="90874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𝑐𝑎𝑡𝑐h𝑒𝑑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BD4213E-FAB5-FA47-8BA6-5B91C014A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844" y="3513470"/>
                  <a:ext cx="90874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8163C2A3-D6C6-8B4A-8DEE-E46F2D40A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2451" y="1374481"/>
              <a:ext cx="2288043" cy="158716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8CD0D92C-761B-F749-BB14-9BD89504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97062" y="1830205"/>
              <a:ext cx="1741772" cy="850314"/>
            </a:xfrm>
            <a:prstGeom prst="rect">
              <a:avLst/>
            </a:prstGeom>
          </p:spPr>
        </p:pic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C6A6ECB-FD5C-7749-BDF7-7C1063BCFD28}"/>
                </a:ext>
              </a:extLst>
            </p:cNvPr>
            <p:cNvSpPr/>
            <p:nvPr/>
          </p:nvSpPr>
          <p:spPr>
            <a:xfrm>
              <a:off x="4290504" y="1145385"/>
              <a:ext cx="4048330" cy="4025075"/>
            </a:xfrm>
            <a:prstGeom prst="rect">
              <a:avLst/>
            </a:prstGeom>
            <a:noFill/>
            <a:ln w="127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9CCD6D68-A0FF-1141-B8BD-860AFE7FF7E0}"/>
                </a:ext>
              </a:extLst>
            </p:cNvPr>
            <p:cNvCxnSpPr>
              <a:cxnSpLocks/>
              <a:stCxn id="36" idx="0"/>
              <a:endCxn id="54" idx="2"/>
            </p:cNvCxnSpPr>
            <p:nvPr/>
          </p:nvCxnSpPr>
          <p:spPr>
            <a:xfrm flipV="1">
              <a:off x="4989307" y="2961641"/>
              <a:ext cx="487166" cy="448943"/>
            </a:xfrm>
            <a:prstGeom prst="straightConnector1">
              <a:avLst/>
            </a:prstGeom>
            <a:ln>
              <a:solidFill>
                <a:schemeClr val="accent6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7CE86628-4175-8049-BA69-41EAB21BCF1F}"/>
                </a:ext>
              </a:extLst>
            </p:cNvPr>
            <p:cNvCxnSpPr>
              <a:cxnSpLocks/>
              <a:stCxn id="44" idx="0"/>
              <a:endCxn id="55" idx="2"/>
            </p:cNvCxnSpPr>
            <p:nvPr/>
          </p:nvCxnSpPr>
          <p:spPr>
            <a:xfrm flipH="1" flipV="1">
              <a:off x="7467948" y="2680519"/>
              <a:ext cx="335727" cy="73094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DA80DCB-1382-DE48-8A56-100EBF82C5FD}"/>
                </a:ext>
              </a:extLst>
            </p:cNvPr>
            <p:cNvSpPr/>
            <p:nvPr/>
          </p:nvSpPr>
          <p:spPr>
            <a:xfrm>
              <a:off x="4180267" y="1094337"/>
              <a:ext cx="20226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Discriminant Modeling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B636AA6-074F-CF40-AAB5-C7D431695769}"/>
                </a:ext>
              </a:extLst>
            </p:cNvPr>
            <p:cNvSpPr/>
            <p:nvPr/>
          </p:nvSpPr>
          <p:spPr>
            <a:xfrm>
              <a:off x="978617" y="5499752"/>
              <a:ext cx="16741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20477F-F565-CB43-B3B1-126E83F01344}"/>
                </a:ext>
              </a:extLst>
            </p:cNvPr>
            <p:cNvSpPr/>
            <p:nvPr/>
          </p:nvSpPr>
          <p:spPr>
            <a:xfrm>
              <a:off x="7979128" y="5499752"/>
              <a:ext cx="16741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99D9746-9093-5644-842E-BF669CFB1D2F}"/>
                </a:ext>
              </a:extLst>
            </p:cNvPr>
            <p:cNvSpPr/>
            <p:nvPr/>
          </p:nvSpPr>
          <p:spPr>
            <a:xfrm>
              <a:off x="-44909" y="4426323"/>
              <a:ext cx="12384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(Action Plan)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9E60C441-8138-EE48-A001-34270FC2F314}"/>
                    </a:ext>
                  </a:extLst>
                </p:cNvPr>
                <p:cNvSpPr/>
                <p:nvPr/>
              </p:nvSpPr>
              <p:spPr>
                <a:xfrm>
                  <a:off x="3166939" y="5495400"/>
                  <a:ext cx="5652107" cy="6735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Discriminant Modeling: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𝑐𝑎𝑡𝑐h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𝑠𝑡𝑎𝑡𝑒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𝑎𝑐𝑡𝑖𝑜𝑛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9E60C441-8138-EE48-A001-34270FC2F3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939" y="5495400"/>
                  <a:ext cx="5652107" cy="673518"/>
                </a:xfrm>
                <a:prstGeom prst="rect">
                  <a:avLst/>
                </a:prstGeom>
                <a:blipFill>
                  <a:blip r:embed="rId11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24CA6B4D-EAC8-F645-B422-10416DF25227}"/>
              </a:ext>
            </a:extLst>
          </p:cNvPr>
          <p:cNvSpPr/>
          <p:nvPr/>
        </p:nvSpPr>
        <p:spPr>
          <a:xfrm>
            <a:off x="7477" y="274573"/>
            <a:ext cx="26588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VPT-TOB Framework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hider learning)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BAFEDAB-BECD-1246-8D8D-9D8529349194}"/>
              </a:ext>
            </a:extLst>
          </p:cNvPr>
          <p:cNvSpPr/>
          <p:nvPr/>
        </p:nvSpPr>
        <p:spPr>
          <a:xfrm>
            <a:off x="3191692" y="3500508"/>
            <a:ext cx="1522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420A89-D30F-8740-AD09-777FC2B928CC}"/>
                  </a:ext>
                </a:extLst>
              </p:cNvPr>
              <p:cNvSpPr/>
              <p:nvPr/>
            </p:nvSpPr>
            <p:spPr>
              <a:xfrm>
                <a:off x="2299719" y="1385744"/>
                <a:ext cx="802014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4420A89-D30F-8740-AD09-777FC2B92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19" y="1385744"/>
                <a:ext cx="802014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58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E11D92-1169-5F4C-9F42-A4123F020EB9}"/>
              </a:ext>
            </a:extLst>
          </p:cNvPr>
          <p:cNvSpPr/>
          <p:nvPr/>
        </p:nvSpPr>
        <p:spPr>
          <a:xfrm>
            <a:off x="0" y="0"/>
            <a:ext cx="2356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Dataset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A8217E-9C34-C446-9C15-82B5DFB145DC}"/>
              </a:ext>
            </a:extLst>
          </p:cNvPr>
          <p:cNvGrpSpPr/>
          <p:nvPr/>
        </p:nvGrpSpPr>
        <p:grpSpPr>
          <a:xfrm>
            <a:off x="0" y="570173"/>
            <a:ext cx="5907312" cy="1040266"/>
            <a:chOff x="578496" y="770318"/>
            <a:chExt cx="5907312" cy="104026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37FE9F7-3955-CC46-B2BD-C16A8F1D5537}"/>
                </a:ext>
              </a:extLst>
            </p:cNvPr>
            <p:cNvSpPr/>
            <p:nvPr/>
          </p:nvSpPr>
          <p:spPr>
            <a:xfrm>
              <a:off x="578496" y="1023465"/>
              <a:ext cx="13234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F0355F8-D549-C543-A183-FCD16698E8C7}"/>
                </a:ext>
              </a:extLst>
            </p:cNvPr>
            <p:cNvSpPr/>
            <p:nvPr/>
          </p:nvSpPr>
          <p:spPr>
            <a:xfrm>
              <a:off x="2023872" y="770318"/>
              <a:ext cx="13234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Policy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B35E57-B893-8A45-A390-D8D0E9FB21F8}"/>
                </a:ext>
              </a:extLst>
            </p:cNvPr>
            <p:cNvSpPr/>
            <p:nvPr/>
          </p:nvSpPr>
          <p:spPr>
            <a:xfrm>
              <a:off x="2023872" y="1290451"/>
              <a:ext cx="23615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Expert Demonstration</a:t>
              </a: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EBD6D0F9-AA4B-1046-A197-D352A75F6C24}"/>
                </a:ext>
              </a:extLst>
            </p:cNvPr>
            <p:cNvSpPr/>
            <p:nvPr/>
          </p:nvSpPr>
          <p:spPr>
            <a:xfrm>
              <a:off x="1828800" y="924207"/>
              <a:ext cx="195072" cy="52013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9D8FDB9-13B6-1944-9D95-85562C8B8451}"/>
                </a:ext>
              </a:extLst>
            </p:cNvPr>
            <p:cNvSpPr/>
            <p:nvPr/>
          </p:nvSpPr>
          <p:spPr>
            <a:xfrm>
              <a:off x="4946256" y="1017530"/>
              <a:ext cx="15395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Hider’s Trajectory</a:t>
              </a:r>
            </a:p>
          </p:txBody>
        </p:sp>
        <p:cxnSp>
          <p:nvCxnSpPr>
            <p:cNvPr id="9" name="肘形连接符 8">
              <a:extLst>
                <a:ext uri="{FF2B5EF4-FFF2-40B4-BE49-F238E27FC236}">
                  <a16:creationId xmlns:a16="http://schemas.microsoft.com/office/drawing/2014/main" id="{94B1F887-223D-2D49-867D-4410DF63E65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249792" y="924207"/>
              <a:ext cx="1696464" cy="2472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id="{5D6F9BCE-80CF-6F40-8067-78C7E6EC6EE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4267203" y="1171419"/>
              <a:ext cx="679053" cy="272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57B0EEC-B20F-A54C-AA1D-E8CB854421E1}"/>
                </a:ext>
              </a:extLst>
            </p:cNvPr>
            <p:cNvSpPr/>
            <p:nvPr/>
          </p:nvSpPr>
          <p:spPr>
            <a:xfrm>
              <a:off x="2347045" y="1502807"/>
              <a:ext cx="13234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(Mainly)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4758BD4-04FC-F547-9763-09DD8179A5A6}"/>
              </a:ext>
            </a:extLst>
          </p:cNvPr>
          <p:cNvSpPr/>
          <p:nvPr/>
        </p:nvSpPr>
        <p:spPr>
          <a:xfrm>
            <a:off x="4535686" y="1796752"/>
            <a:ext cx="2743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and Planning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01F8F1-E668-1044-BF59-11C5F76C223A}"/>
              </a:ext>
            </a:extLst>
          </p:cNvPr>
          <p:cNvSpPr/>
          <p:nvPr/>
        </p:nvSpPr>
        <p:spPr>
          <a:xfrm>
            <a:off x="44530" y="1799044"/>
            <a:ext cx="1133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2F0E89A-4B6E-6549-9530-027171FE04BD}"/>
                  </a:ext>
                </a:extLst>
              </p:cNvPr>
              <p:cNvSpPr/>
              <p:nvPr/>
            </p:nvSpPr>
            <p:spPr>
              <a:xfrm>
                <a:off x="131347" y="2199154"/>
                <a:ext cx="4523780" cy="359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VPT-TOB Network: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Loss (pixel-wise MSE loss): </a:t>
                </a:r>
                <a:endParaRPr lang="en-US" altLang="zh-CN" sz="1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VPT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TOB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=0: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=0: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2. Learning:</a:t>
                </a:r>
              </a:p>
              <a:p>
                <a:r>
                  <a:rPr lang="zh-CN" altLang="en-US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a. Gradually decreasing learning rate.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b. Mini-batch size: 256</a:t>
                </a:r>
              </a:p>
              <a:p>
                <a:r>
                  <a:rPr lang="en-US" altLang="zh-CN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c. Adam optimizer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VPN: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1. Data Augmentation: </a:t>
                </a:r>
                <a:r>
                  <a:rPr lang="en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Randomly rotating the images among 90◦, 180◦ and 270◦.</a:t>
                </a:r>
                <a:endParaRPr lang="en-US" altLang="zh-CN" sz="1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Loss (cross-entropy loss):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VPN</m:t>
                        </m:r>
                      </m:sub>
                    </m:sSub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1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14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3. Learning: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a. Gradually decreasing learning rate.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b. Mini-batch size: 256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c. Adam optimizer</a:t>
                </a:r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2F0E89A-4B6E-6549-9530-027171FE0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47" y="2199154"/>
                <a:ext cx="4523780" cy="3596882"/>
              </a:xfrm>
              <a:prstGeom prst="rect">
                <a:avLst/>
              </a:prstGeom>
              <a:blipFill>
                <a:blip r:embed="rId2"/>
                <a:stretch>
                  <a:fillRect l="-279" r="-1117" b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5F4D4EEC-8DDA-C049-96D2-F9032232BDFE}"/>
              </a:ext>
            </a:extLst>
          </p:cNvPr>
          <p:cNvGrpSpPr/>
          <p:nvPr/>
        </p:nvGrpSpPr>
        <p:grpSpPr>
          <a:xfrm>
            <a:off x="4367760" y="3000225"/>
            <a:ext cx="4856512" cy="1447882"/>
            <a:chOff x="4265150" y="2171848"/>
            <a:chExt cx="4856512" cy="1447882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7F5F69D-41AC-EC45-AAE6-17BCFF4D87A9}"/>
                </a:ext>
              </a:extLst>
            </p:cNvPr>
            <p:cNvGrpSpPr/>
            <p:nvPr/>
          </p:nvGrpSpPr>
          <p:grpSpPr>
            <a:xfrm>
              <a:off x="4265150" y="2171848"/>
              <a:ext cx="4079652" cy="1447882"/>
              <a:chOff x="4265150" y="2171848"/>
              <a:chExt cx="4079652" cy="144788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9DF47A2-E994-DB43-B1E6-C0D7985A223D}"/>
                  </a:ext>
                </a:extLst>
              </p:cNvPr>
              <p:cNvSpPr/>
              <p:nvPr/>
            </p:nvSpPr>
            <p:spPr>
              <a:xfrm>
                <a:off x="4841065" y="2171848"/>
                <a:ext cx="108473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43804ED-292C-6F43-9884-4A86A2D779BD}"/>
                  </a:ext>
                </a:extLst>
              </p:cNvPr>
              <p:cNvSpPr/>
              <p:nvPr/>
            </p:nvSpPr>
            <p:spPr>
              <a:xfrm>
                <a:off x="4908020" y="2881066"/>
                <a:ext cx="950824" cy="738664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1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 n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84858CA-BC74-BD47-9CE2-DEEF3FCA253A}"/>
                  </a:ext>
                </a:extLst>
              </p:cNvPr>
              <p:cNvSpPr/>
              <p:nvPr/>
            </p:nvSpPr>
            <p:spPr>
              <a:xfrm>
                <a:off x="4265150" y="2613439"/>
                <a:ext cx="10847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 Actions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5E4CEBC-12A4-1C4C-AD67-F931A9223510}"/>
                  </a:ext>
                </a:extLst>
              </p:cNvPr>
              <p:cNvSpPr/>
              <p:nvPr/>
            </p:nvSpPr>
            <p:spPr>
              <a:xfrm>
                <a:off x="6094269" y="2567272"/>
                <a:ext cx="1904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B8B9387A-D4CD-7A4E-8930-05530513BEF2}"/>
                  </a:ext>
                </a:extLst>
              </p:cNvPr>
              <p:cNvGrpSpPr/>
              <p:nvPr/>
            </p:nvGrpSpPr>
            <p:grpSpPr>
              <a:xfrm>
                <a:off x="6367662" y="2534990"/>
                <a:ext cx="1030716" cy="738664"/>
                <a:chOff x="6880161" y="4448551"/>
                <a:chExt cx="1030716" cy="738664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A24284D2-2DAD-FA4F-8C44-A4CD229B6C21}"/>
                    </a:ext>
                  </a:extLst>
                </p:cNvPr>
                <p:cNvSpPr/>
                <p:nvPr/>
              </p:nvSpPr>
              <p:spPr>
                <a:xfrm>
                  <a:off x="6981568" y="4496667"/>
                  <a:ext cx="827902" cy="64243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F689AFE-E5D7-114A-80FF-7E45A473EED8}"/>
                    </a:ext>
                  </a:extLst>
                </p:cNvPr>
                <p:cNvSpPr/>
                <p:nvPr/>
              </p:nvSpPr>
              <p:spPr>
                <a:xfrm>
                  <a:off x="6880161" y="4448551"/>
                  <a:ext cx="1030716" cy="738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VPT-TOB</a:t>
                  </a:r>
                </a:p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</a:p>
                <a:p>
                  <a:pPr algn="ctr"/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VPN</a:t>
                  </a:r>
                </a:p>
              </p:txBody>
            </p:sp>
          </p:grpSp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A88E0588-1C8A-BD42-9279-A5569C197540}"/>
                  </a:ext>
                </a:extLst>
              </p:cNvPr>
              <p:cNvCxnSpPr>
                <a:endCxn id="27" idx="1"/>
              </p:cNvCxnSpPr>
              <p:nvPr/>
            </p:nvCxnSpPr>
            <p:spPr>
              <a:xfrm flipV="1">
                <a:off x="5700573" y="2721161"/>
                <a:ext cx="393696" cy="2881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D48BBC5D-484F-9849-89A4-6785AF4DA984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>
                <a:off x="5858844" y="2348820"/>
                <a:ext cx="235425" cy="3723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2BB30D3-96D0-6A46-B83D-2EFD0E106A97}"/>
                  </a:ext>
                </a:extLst>
              </p:cNvPr>
              <p:cNvSpPr/>
              <p:nvPr/>
            </p:nvSpPr>
            <p:spPr>
              <a:xfrm>
                <a:off x="6094269" y="2939456"/>
                <a:ext cx="1904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5A706873-3D89-5647-B0BC-E7DFCBCFD0F3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 flipV="1">
                <a:off x="5700573" y="3093345"/>
                <a:ext cx="393696" cy="3472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76D1F7F1-0594-0D4B-B0BC-5C6729542215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5858844" y="2348820"/>
                <a:ext cx="235425" cy="744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CB92FF2B-5A43-B746-BDD0-CA80B8415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540" y="2721003"/>
                <a:ext cx="184383" cy="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F6F29998-365C-D543-B16A-69D00826E2E0}"/>
                  </a:ext>
                </a:extLst>
              </p:cNvPr>
              <p:cNvCxnSpPr/>
              <p:nvPr/>
            </p:nvCxnSpPr>
            <p:spPr>
              <a:xfrm flipV="1">
                <a:off x="6249962" y="3093344"/>
                <a:ext cx="184383" cy="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7A05A233-E7EA-4B46-A89F-6447C4B0A92A}"/>
                      </a:ext>
                    </a:extLst>
                  </p:cNvPr>
                  <p:cNvSpPr/>
                  <p:nvPr/>
                </p:nvSpPr>
                <p:spPr>
                  <a:xfrm>
                    <a:off x="7481354" y="2534773"/>
                    <a:ext cx="279256" cy="738664"/>
                  </a:xfrm>
                  <a:prstGeom prst="rect">
                    <a:avLst/>
                  </a:prstGeom>
                  <a:ln>
                    <a:solidFill>
                      <a:srgbClr val="7030A0"/>
                    </a:solidFill>
                    <a:prstDash val="lgDash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7A05A233-E7EA-4B46-A89F-6447C4B0A9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1354" y="2534773"/>
                    <a:ext cx="279256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8333"/>
                    </a:stretch>
                  </a:blipFill>
                  <a:ln>
                    <a:solidFill>
                      <a:srgbClr val="7030A0"/>
                    </a:solidFill>
                    <a:prstDash val="lgDash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D58A6C7C-1442-0E4E-9A0F-D8D1589B61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96971" y="2721003"/>
                <a:ext cx="184383" cy="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FD69F3B9-B6CE-304F-93FD-F68F6D17E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6186" y="3093344"/>
                <a:ext cx="184383" cy="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92232FC-0408-1246-954A-F7ED1D6F34F5}"/>
                  </a:ext>
                </a:extLst>
              </p:cNvPr>
              <p:cNvSpPr/>
              <p:nvPr/>
            </p:nvSpPr>
            <p:spPr>
              <a:xfrm>
                <a:off x="7809583" y="2448033"/>
                <a:ext cx="485248" cy="4154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Desc</a:t>
                </a:r>
              </a:p>
            </p:txBody>
          </p:sp>
          <p:sp>
            <p:nvSpPr>
              <p:cNvPr id="51" name="右箭头 50">
                <a:extLst>
                  <a:ext uri="{FF2B5EF4-FFF2-40B4-BE49-F238E27FC236}">
                    <a16:creationId xmlns:a16="http://schemas.microsoft.com/office/drawing/2014/main" id="{260EB56C-2149-AA4A-8D7C-999E7D4C7407}"/>
                  </a:ext>
                </a:extLst>
              </p:cNvPr>
              <p:cNvSpPr/>
              <p:nvPr/>
            </p:nvSpPr>
            <p:spPr>
              <a:xfrm>
                <a:off x="7809583" y="2825290"/>
                <a:ext cx="535219" cy="228331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8877912-60F7-0748-84AD-FD305BE4C733}"/>
                </a:ext>
              </a:extLst>
            </p:cNvPr>
            <p:cNvSpPr/>
            <p:nvPr/>
          </p:nvSpPr>
          <p:spPr>
            <a:xfrm>
              <a:off x="8149659" y="2462909"/>
              <a:ext cx="97200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Action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581FABC-BC73-4A49-B788-9C2496F7045B}"/>
              </a:ext>
            </a:extLst>
          </p:cNvPr>
          <p:cNvSpPr/>
          <p:nvPr/>
        </p:nvSpPr>
        <p:spPr>
          <a:xfrm>
            <a:off x="4740598" y="2166993"/>
            <a:ext cx="4403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Proposal: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policy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A*).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Determine: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786771-09F6-EC45-A7CE-F14A4DB0826D}"/>
              </a:ext>
            </a:extLst>
          </p:cNvPr>
          <p:cNvSpPr/>
          <p:nvPr/>
        </p:nvSpPr>
        <p:spPr>
          <a:xfrm>
            <a:off x="4607465" y="4592145"/>
            <a:ext cx="1837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Seeker’s Policy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9B348BE-7566-D144-9EB2-534BB48E9E07}"/>
              </a:ext>
            </a:extLst>
          </p:cNvPr>
          <p:cNvSpPr/>
          <p:nvPr/>
        </p:nvSpPr>
        <p:spPr>
          <a:xfrm>
            <a:off x="4652272" y="4964642"/>
            <a:ext cx="44789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heuristic expert policy:  </a:t>
            </a:r>
          </a:p>
          <a:p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If the hider is visible, the seeker will navigate towards it with A*. </a:t>
            </a:r>
          </a:p>
          <a:p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If the hider is not visible, the seeker navigate to the last known position of the hider and then continuously explore.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18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728B0F-11FB-4E4B-A681-5F9B386AC542}"/>
              </a:ext>
            </a:extLst>
          </p:cNvPr>
          <p:cNvSpPr/>
          <p:nvPr/>
        </p:nvSpPr>
        <p:spPr>
          <a:xfrm>
            <a:off x="2628904" y="38100"/>
            <a:ext cx="4444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and Personal Thinking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D60C7-BE0D-134B-B266-FF5F92E18D19}"/>
              </a:ext>
            </a:extLst>
          </p:cNvPr>
          <p:cNvSpPr txBox="1"/>
          <p:nvPr/>
        </p:nvSpPr>
        <p:spPr>
          <a:xfrm>
            <a:off x="-1" y="309476"/>
            <a:ext cx="93580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 Innovation: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a. Proposal and Determine Paradigm: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a.1 Action plans proposal with a low-level controller policy (</a:t>
            </a:r>
            <a:r>
              <a:rPr lang="en-US" altLang="zh-CN" u="sng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a.2 Construct observation-action pairs, modeling as a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ranking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using discriminant VPT-TOB and VPN.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b. Top-down visual perspective taking for opponent behavior modeling in MAL.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To Improve: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Mainly focus on VPT but don’t consider explicitly about TOB and behavior modeling.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Personal thinking: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generalization to more robots and study swarm robot (mentioned in paper).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Consider scenarios where the seeker policy might change, and thus stochastic optimization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with few-shot learning algorithms should be taken into consideration (mentioned in paper).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Explicitly consider about behavior modeling and TOB (not purely base on VPT).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4. Online expert intervention and correction when training to make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insufficiency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expert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</p:txBody>
      </p:sp>
    </p:spTree>
    <p:extLst>
      <p:ext uri="{BB962C8B-B14F-4D97-AF65-F5344CB8AC3E}">
        <p14:creationId xmlns:p14="http://schemas.microsoft.com/office/powerpoint/2010/main" val="6360040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57036</TotalTime>
  <Words>538</Words>
  <Application>Microsoft Macintosh PowerPoint</Application>
  <PresentationFormat>全屏显示(4:3)</PresentationFormat>
  <Paragraphs>91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Cambria Math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Yvette</dc:creator>
  <cp:lastModifiedBy>Microsoft Office 用户</cp:lastModifiedBy>
  <cp:revision>745</cp:revision>
  <dcterms:created xsi:type="dcterms:W3CDTF">2016-05-05T07:07:12Z</dcterms:created>
  <dcterms:modified xsi:type="dcterms:W3CDTF">2023-05-29T08:02:01Z</dcterms:modified>
</cp:coreProperties>
</file>