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6" r:id="rId3"/>
    <p:sldId id="357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5D6EE"/>
    <a:srgbClr val="C0DFFD"/>
    <a:srgbClr val="9437FF"/>
    <a:srgbClr val="FBE2CC"/>
    <a:srgbClr val="B7AAFF"/>
    <a:srgbClr val="FF880A"/>
    <a:srgbClr val="D883FF"/>
    <a:srgbClr val="E0936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96" d="100"/>
          <a:sy n="96" d="100"/>
        </p:scale>
        <p:origin x="528" y="-1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SAILOR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Learning, Imitation Learning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Nasiriany, Soroush, et al. "Learning and Retrieval from Prior Data for Skill-based Imitation Learning." arXiv preprint arXiv:2210.11435 (2022).)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7B2C78-FA3F-E140-BC1A-C36D6166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6" y="1784350"/>
            <a:ext cx="4051300" cy="3086100"/>
          </a:xfrm>
          <a:prstGeom prst="rect">
            <a:avLst/>
          </a:prstGeom>
        </p:spPr>
      </p:pic>
      <p:pic>
        <p:nvPicPr>
          <p:cNvPr id="188" name="图片 187">
            <a:extLst>
              <a:ext uri="{FF2B5EF4-FFF2-40B4-BE49-F238E27FC236}">
                <a16:creationId xmlns:a16="http://schemas.microsoft.com/office/drawing/2014/main" id="{DD991277-6A19-8F46-BB6F-475A7132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0" y="5791908"/>
            <a:ext cx="3632200" cy="419100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6A7DF331-BA0F-6E4A-9DE1-8183FC924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3" t="-3400" b="-1"/>
          <a:stretch/>
        </p:blipFill>
        <p:spPr>
          <a:xfrm>
            <a:off x="1405046" y="5265364"/>
            <a:ext cx="2412438" cy="5909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387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AutoNum type="alphaL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Predictable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Skills Representation Learning from Prior Data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3877985"/>
              </a:xfrm>
              <a:prstGeom prst="rect">
                <a:avLst/>
              </a:prstGeom>
              <a:blipFill>
                <a:blip r:embed="rId5"/>
                <a:stretch>
                  <a:fillRect l="-1580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D75D0FFF-0E8C-5E4D-8CA1-46BEC4FB199D}"/>
              </a:ext>
            </a:extLst>
          </p:cNvPr>
          <p:cNvGrpSpPr/>
          <p:nvPr/>
        </p:nvGrpSpPr>
        <p:grpSpPr>
          <a:xfrm>
            <a:off x="4191436" y="2125471"/>
            <a:ext cx="4877389" cy="3645892"/>
            <a:chOff x="3996643" y="1902866"/>
            <a:chExt cx="4877389" cy="36458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583664-3019-F44A-B8C5-D9CCB1C5AEA0}"/>
                </a:ext>
              </a:extLst>
            </p:cNvPr>
            <p:cNvGrpSpPr/>
            <p:nvPr/>
          </p:nvGrpSpPr>
          <p:grpSpPr>
            <a:xfrm>
              <a:off x="4337486" y="1902866"/>
              <a:ext cx="1334414" cy="551032"/>
              <a:chOff x="4681870" y="2027068"/>
              <a:chExt cx="1334414" cy="551032"/>
            </a:xfrm>
          </p:grpSpPr>
          <p:sp>
            <p:nvSpPr>
              <p:cNvPr id="77" name="内容占位符 2">
                <a:extLst>
                  <a:ext uri="{FF2B5EF4-FFF2-40B4-BE49-F238E27FC236}">
                    <a16:creationId xmlns:a16="http://schemas.microsoft.com/office/drawing/2014/main" id="{5E23E58D-B7AF-AD4B-A882-7B61D312A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1: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5E7A1DED-2585-3345-8209-1151A3D27D14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34985E7E-C92A-9E40-BD27-C07A5AF0D2CD}"/>
                </a:ext>
              </a:extLst>
            </p:cNvPr>
            <p:cNvGrpSpPr/>
            <p:nvPr/>
          </p:nvGrpSpPr>
          <p:grpSpPr>
            <a:xfrm>
              <a:off x="4350373" y="2927682"/>
              <a:ext cx="1334414" cy="551032"/>
              <a:chOff x="4681870" y="2027068"/>
              <a:chExt cx="1334414" cy="551032"/>
            </a:xfrm>
          </p:grpSpPr>
          <p:sp>
            <p:nvSpPr>
              <p:cNvPr id="81" name="内容占位符 2">
                <a:extLst>
                  <a:ext uri="{FF2B5EF4-FFF2-40B4-BE49-F238E27FC236}">
                    <a16:creationId xmlns:a16="http://schemas.microsoft.com/office/drawing/2014/main" id="{7BCCD7F2-BA7A-3F4C-970C-28A46FA00F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1870" y="2027068"/>
                <a:ext cx="1334414" cy="5510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n: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image+low-dim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>
                <a:extLst>
                  <a:ext uri="{FF2B5EF4-FFF2-40B4-BE49-F238E27FC236}">
                    <a16:creationId xmlns:a16="http://schemas.microsoft.com/office/drawing/2014/main" id="{6E2B1156-AE50-904D-86DB-0BD4B3F12FBF}"/>
                  </a:ext>
                </a:extLst>
              </p:cNvPr>
              <p:cNvSpPr/>
              <p:nvPr/>
            </p:nvSpPr>
            <p:spPr>
              <a:xfrm>
                <a:off x="4681870" y="2027068"/>
                <a:ext cx="1334414" cy="518475"/>
              </a:xfrm>
              <a:prstGeom prst="roundRect">
                <a:avLst/>
              </a:prstGeom>
              <a:noFill/>
              <a:ln w="1587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3" name="内容占位符 2">
              <a:extLst>
                <a:ext uri="{FF2B5EF4-FFF2-40B4-BE49-F238E27FC236}">
                  <a16:creationId xmlns:a16="http://schemas.microsoft.com/office/drawing/2014/main" id="{85D40A88-8850-8740-BE91-DA7AED5E6F89}"/>
                </a:ext>
              </a:extLst>
            </p:cNvPr>
            <p:cNvSpPr txBox="1">
              <a:spLocks/>
            </p:cNvSpPr>
            <p:nvPr/>
          </p:nvSpPr>
          <p:spPr>
            <a:xfrm>
              <a:off x="4350373" y="2453898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内容占位符 2">
              <a:extLst>
                <a:ext uri="{FF2B5EF4-FFF2-40B4-BE49-F238E27FC236}">
                  <a16:creationId xmlns:a16="http://schemas.microsoft.com/office/drawing/2014/main" id="{1F9BCB94-5AFC-9D4F-B1DA-09B093144A9D}"/>
                </a:ext>
              </a:extLst>
            </p:cNvPr>
            <p:cNvSpPr txBox="1">
              <a:spLocks/>
            </p:cNvSpPr>
            <p:nvPr/>
          </p:nvSpPr>
          <p:spPr>
            <a:xfrm>
              <a:off x="5798753" y="2408641"/>
              <a:ext cx="1057616" cy="55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D040895-0B2F-804A-8109-92A36CD3A699}"/>
                </a:ext>
              </a:extLst>
            </p:cNvPr>
            <p:cNvGrpSpPr/>
            <p:nvPr/>
          </p:nvGrpSpPr>
          <p:grpSpPr>
            <a:xfrm>
              <a:off x="702895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内容占位符 2">
                    <a:extLst>
                      <a:ext uri="{FF2B5EF4-FFF2-40B4-BE49-F238E27FC236}">
                        <a16:creationId xmlns:a16="http://schemas.microsoft.com/office/drawing/2014/main" id="{2E98A8B8-C5A0-DF40-B17A-1910154AD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F7D6CC25-8080-D547-9A4A-B0CBE5D06D98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92D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2668C148-9205-2742-9BCC-2AC981AFFE60}"/>
                </a:ext>
              </a:extLst>
            </p:cNvPr>
            <p:cNvCxnSpPr>
              <a:cxnSpLocks/>
            </p:cNvCxnSpPr>
            <p:nvPr/>
          </p:nvCxnSpPr>
          <p:spPr>
            <a:xfrm>
              <a:off x="5684787" y="2162103"/>
              <a:ext cx="123584" cy="2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85D8F45A-20E1-BD4A-B509-F1626604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2351" y="2927682"/>
              <a:ext cx="116020" cy="27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ACDC2DC1-B22A-2648-A149-F39FDF9F01DF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6856369" y="2684157"/>
              <a:ext cx="172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内容占位符 2">
              <a:extLst>
                <a:ext uri="{FF2B5EF4-FFF2-40B4-BE49-F238E27FC236}">
                  <a16:creationId xmlns:a16="http://schemas.microsoft.com/office/drawing/2014/main" id="{7F47942D-77C5-B043-BF34-D7F91DE0D9F8}"/>
                </a:ext>
              </a:extLst>
            </p:cNvPr>
            <p:cNvSpPr txBox="1">
              <a:spLocks/>
            </p:cNvSpPr>
            <p:nvPr/>
          </p:nvSpPr>
          <p:spPr>
            <a:xfrm>
              <a:off x="5639956" y="2995707"/>
              <a:ext cx="1334414" cy="5510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(ResNet-18 for image and MLP for low-dim)</a:t>
              </a:r>
            </a:p>
          </p:txBody>
        </p:sp>
        <p:sp>
          <p:nvSpPr>
            <p:cNvPr id="110" name="内容占位符 2">
              <a:extLst>
                <a:ext uri="{FF2B5EF4-FFF2-40B4-BE49-F238E27FC236}">
                  <a16:creationId xmlns:a16="http://schemas.microsoft.com/office/drawing/2014/main" id="{0DDC8A00-5348-5242-9038-B6DF3F6A313D}"/>
                </a:ext>
              </a:extLst>
            </p:cNvPr>
            <p:cNvSpPr txBox="1">
              <a:spLocks/>
            </p:cNvSpPr>
            <p:nvPr/>
          </p:nvSpPr>
          <p:spPr>
            <a:xfrm>
              <a:off x="693650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11" name="内容占位符 2">
              <a:extLst>
                <a:ext uri="{FF2B5EF4-FFF2-40B4-BE49-F238E27FC236}">
                  <a16:creationId xmlns:a16="http://schemas.microsoft.com/office/drawing/2014/main" id="{DF2EB03D-6AE1-E741-AFEA-5F70944FA819}"/>
                </a:ext>
              </a:extLst>
            </p:cNvPr>
            <p:cNvSpPr txBox="1">
              <a:spLocks/>
            </p:cNvSpPr>
            <p:nvPr/>
          </p:nvSpPr>
          <p:spPr>
            <a:xfrm>
              <a:off x="6966455" y="3551767"/>
              <a:ext cx="803208" cy="474060"/>
            </a:xfrm>
            <a:prstGeom prst="rect">
              <a:avLst/>
            </a:prstGeom>
            <a:solidFill>
              <a:srgbClr val="FBE2CC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1714FDB9-46DC-3E4B-8682-31AFDCEEF70E}"/>
                </a:ext>
              </a:extLst>
            </p:cNvPr>
            <p:cNvCxnSpPr>
              <a:cxnSpLocks/>
              <a:stCxn id="103" idx="2"/>
              <a:endCxn id="111" idx="0"/>
            </p:cNvCxnSpPr>
            <p:nvPr/>
          </p:nvCxnSpPr>
          <p:spPr>
            <a:xfrm>
              <a:off x="7362561" y="3088462"/>
              <a:ext cx="5498" cy="463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内容占位符 2">
              <a:extLst>
                <a:ext uri="{FF2B5EF4-FFF2-40B4-BE49-F238E27FC236}">
                  <a16:creationId xmlns:a16="http://schemas.microsoft.com/office/drawing/2014/main" id="{2373DC53-83E5-3C4A-A6F3-9B60BF60D291}"/>
                </a:ext>
              </a:extLst>
            </p:cNvPr>
            <p:cNvSpPr txBox="1">
              <a:spLocks/>
            </p:cNvSpPr>
            <p:nvPr/>
          </p:nvSpPr>
          <p:spPr>
            <a:xfrm>
              <a:off x="6698103" y="4056638"/>
              <a:ext cx="1334414" cy="3686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812B64B-113D-7744-A42B-57C37E5DC256}"/>
                </a:ext>
              </a:extLst>
            </p:cNvPr>
            <p:cNvGrpSpPr/>
            <p:nvPr/>
          </p:nvGrpSpPr>
          <p:grpSpPr>
            <a:xfrm>
              <a:off x="6204238" y="3631152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内容占位符 2">
                    <a:extLst>
                      <a:ext uri="{FF2B5EF4-FFF2-40B4-BE49-F238E27FC236}">
                        <a16:creationId xmlns:a16="http://schemas.microsoft.com/office/drawing/2014/main" id="{7307F869-E1D0-474D-83AB-90C3C40FEC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圆角矩形 124">
                <a:extLst>
                  <a:ext uri="{FF2B5EF4-FFF2-40B4-BE49-F238E27FC236}">
                    <a16:creationId xmlns:a16="http://schemas.microsoft.com/office/drawing/2014/main" id="{FDECDED5-D666-8A4C-B601-81DB9487FA3F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内容占位符 2">
              <a:extLst>
                <a:ext uri="{FF2B5EF4-FFF2-40B4-BE49-F238E27FC236}">
                  <a16:creationId xmlns:a16="http://schemas.microsoft.com/office/drawing/2014/main" id="{E2D363B7-B26D-4348-B4BE-AC20823F41C9}"/>
                </a:ext>
              </a:extLst>
            </p:cNvPr>
            <p:cNvSpPr txBox="1">
              <a:spLocks/>
            </p:cNvSpPr>
            <p:nvPr/>
          </p:nvSpPr>
          <p:spPr>
            <a:xfrm>
              <a:off x="5699757" y="3542662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</a:t>
              </a:r>
            </a:p>
          </p:txBody>
        </p: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F53D2F99-054F-544E-9A3C-2159DECDD83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6450884" y="378879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内容占位符 2">
              <a:extLst>
                <a:ext uri="{FF2B5EF4-FFF2-40B4-BE49-F238E27FC236}">
                  <a16:creationId xmlns:a16="http://schemas.microsoft.com/office/drawing/2014/main" id="{743E468D-C7E4-7343-A5B2-8E91B6AB71C8}"/>
                </a:ext>
              </a:extLst>
            </p:cNvPr>
            <p:cNvSpPr txBox="1">
              <a:spLocks/>
            </p:cNvSpPr>
            <p:nvPr/>
          </p:nvSpPr>
          <p:spPr>
            <a:xfrm>
              <a:off x="4888744" y="3564662"/>
              <a:ext cx="803208" cy="474060"/>
            </a:xfrm>
            <a:prstGeom prst="rect">
              <a:avLst/>
            </a:prstGeom>
            <a:solidFill>
              <a:srgbClr val="C0DFFD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32" name="内容占位符 2">
              <a:extLst>
                <a:ext uri="{FF2B5EF4-FFF2-40B4-BE49-F238E27FC236}">
                  <a16:creationId xmlns:a16="http://schemas.microsoft.com/office/drawing/2014/main" id="{871F557E-3408-DE48-9AB4-12119ED32115}"/>
                </a:ext>
              </a:extLst>
            </p:cNvPr>
            <p:cNvSpPr txBox="1">
              <a:spLocks/>
            </p:cNvSpPr>
            <p:nvPr/>
          </p:nvSpPr>
          <p:spPr>
            <a:xfrm>
              <a:off x="3996643" y="3509486"/>
              <a:ext cx="1016815" cy="5197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LSTM + 2-layer MLP)</a:t>
              </a:r>
            </a:p>
          </p:txBody>
        </p: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239206F6-F097-F544-B485-C1E519993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67" y="3803087"/>
              <a:ext cx="515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6329BE8-91D2-DF48-A3E3-6E33DEE1A111}"/>
                </a:ext>
              </a:extLst>
            </p:cNvPr>
            <p:cNvGrpSpPr/>
            <p:nvPr/>
          </p:nvGrpSpPr>
          <p:grpSpPr>
            <a:xfrm>
              <a:off x="4725544" y="4241336"/>
              <a:ext cx="1129608" cy="367385"/>
              <a:chOff x="7273339" y="2449310"/>
              <a:chExt cx="1129608" cy="367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5" name="内容占位符 2">
                    <a:extLst>
                      <a:ext uri="{FF2B5EF4-FFF2-40B4-BE49-F238E27FC236}">
                        <a16:creationId xmlns:a16="http://schemas.microsoft.com/office/drawing/2014/main" id="{6623816F-3630-A648-9CE7-2A32A1D352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1065136" cy="322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6" name="圆角矩形 135">
                <a:extLst>
                  <a:ext uri="{FF2B5EF4-FFF2-40B4-BE49-F238E27FC236}">
                    <a16:creationId xmlns:a16="http://schemas.microsoft.com/office/drawing/2014/main" id="{918A9345-3584-224D-94C7-362484864349}"/>
                  </a:ext>
                </a:extLst>
              </p:cNvPr>
              <p:cNvSpPr/>
              <p:nvPr/>
            </p:nvSpPr>
            <p:spPr>
              <a:xfrm>
                <a:off x="7273339" y="2449311"/>
                <a:ext cx="1129608" cy="367384"/>
              </a:xfrm>
              <a:prstGeom prst="roundRect">
                <a:avLst/>
              </a:prstGeom>
              <a:noFill/>
              <a:ln w="15875">
                <a:solidFill>
                  <a:srgbClr val="FF66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61F30681-A542-7F44-8053-B3F960892BBB}"/>
                </a:ext>
              </a:extLst>
            </p:cNvPr>
            <p:cNvCxnSpPr>
              <a:cxnSpLocks/>
              <a:stCxn id="131" idx="2"/>
              <a:endCxn id="136" idx="0"/>
            </p:cNvCxnSpPr>
            <p:nvPr/>
          </p:nvCxnSpPr>
          <p:spPr>
            <a:xfrm>
              <a:off x="5290348" y="4038722"/>
              <a:ext cx="0" cy="20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内容占位符 2">
              <a:extLst>
                <a:ext uri="{FF2B5EF4-FFF2-40B4-BE49-F238E27FC236}">
                  <a16:creationId xmlns:a16="http://schemas.microsoft.com/office/drawing/2014/main" id="{542FC4BB-702F-AE41-9E97-3FF8D7AC1771}"/>
                </a:ext>
              </a:extLst>
            </p:cNvPr>
            <p:cNvSpPr txBox="1">
              <a:spLocks/>
            </p:cNvSpPr>
            <p:nvPr/>
          </p:nvSpPr>
          <p:spPr>
            <a:xfrm>
              <a:off x="4869957" y="4578107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7F9632C-088C-BE48-B15F-38BA05E7C0C1}"/>
                </a:ext>
              </a:extLst>
            </p:cNvPr>
            <p:cNvGrpSpPr/>
            <p:nvPr/>
          </p:nvGrpSpPr>
          <p:grpSpPr>
            <a:xfrm>
              <a:off x="8125707" y="2279851"/>
              <a:ext cx="667207" cy="808611"/>
              <a:chOff x="7273339" y="2449310"/>
              <a:chExt cx="667207" cy="808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内容占位符 2">
                    <a:extLst>
                      <a:ext uri="{FF2B5EF4-FFF2-40B4-BE49-F238E27FC236}">
                        <a16:creationId xmlns:a16="http://schemas.microsoft.com/office/drawing/2014/main" id="{57C4A613-6CAB-7D4F-8FFC-C4FC0B774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7811" y="2449310"/>
                    <a:ext cx="602735" cy="80861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750" r="-2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圆角矩形 142">
                <a:extLst>
                  <a:ext uri="{FF2B5EF4-FFF2-40B4-BE49-F238E27FC236}">
                    <a16:creationId xmlns:a16="http://schemas.microsoft.com/office/drawing/2014/main" id="{1F597C9A-8DDA-8247-99EC-40D182979F03}"/>
                  </a:ext>
                </a:extLst>
              </p:cNvPr>
              <p:cNvSpPr/>
              <p:nvPr/>
            </p:nvSpPr>
            <p:spPr>
              <a:xfrm>
                <a:off x="7273339" y="2449310"/>
                <a:ext cx="667207" cy="808611"/>
              </a:xfrm>
              <a:prstGeom prst="roundRect">
                <a:avLst/>
              </a:prstGeom>
              <a:noFill/>
              <a:ln w="158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4" name="内容占位符 2">
              <a:extLst>
                <a:ext uri="{FF2B5EF4-FFF2-40B4-BE49-F238E27FC236}">
                  <a16:creationId xmlns:a16="http://schemas.microsoft.com/office/drawing/2014/main" id="{EB25C0BB-0CA2-014D-AC87-745474D4FE1D}"/>
                </a:ext>
              </a:extLst>
            </p:cNvPr>
            <p:cNvSpPr txBox="1">
              <a:spLocks/>
            </p:cNvSpPr>
            <p:nvPr/>
          </p:nvSpPr>
          <p:spPr>
            <a:xfrm>
              <a:off x="8033250" y="2020734"/>
              <a:ext cx="840782" cy="24271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</a:t>
              </a:r>
            </a:p>
          </p:txBody>
        </p:sp>
        <p:sp>
          <p:nvSpPr>
            <p:cNvPr id="145" name="内容占位符 2">
              <a:extLst>
                <a:ext uri="{FF2B5EF4-FFF2-40B4-BE49-F238E27FC236}">
                  <a16:creationId xmlns:a16="http://schemas.microsoft.com/office/drawing/2014/main" id="{8141760F-B29D-B24D-A7A8-78084C96CDAD}"/>
                </a:ext>
              </a:extLst>
            </p:cNvPr>
            <p:cNvSpPr txBox="1">
              <a:spLocks/>
            </p:cNvSpPr>
            <p:nvPr/>
          </p:nvSpPr>
          <p:spPr>
            <a:xfrm>
              <a:off x="7045362" y="4608488"/>
              <a:ext cx="698867" cy="474060"/>
            </a:xfrm>
            <a:prstGeom prst="rect">
              <a:avLst/>
            </a:prstGeom>
            <a:solidFill>
              <a:srgbClr val="E5D6EE"/>
            </a:solidFill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 Model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308F7395-4902-D146-8C46-5BD31344E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164" y="3086228"/>
              <a:ext cx="763146" cy="46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F44F2D2C-41DF-7C41-AC89-9B81D05AF86D}"/>
                </a:ext>
              </a:extLst>
            </p:cNvPr>
            <p:cNvCxnSpPr>
              <a:cxnSpLocks/>
            </p:cNvCxnSpPr>
            <p:nvPr/>
          </p:nvCxnSpPr>
          <p:spPr>
            <a:xfrm>
              <a:off x="7417910" y="5100782"/>
              <a:ext cx="0" cy="184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内容占位符 2">
                  <a:extLst>
                    <a:ext uri="{FF2B5EF4-FFF2-40B4-BE49-F238E27FC236}">
                      <a16:creationId xmlns:a16="http://schemas.microsoft.com/office/drawing/2014/main" id="{170C7B1A-F254-8144-9463-08A7FD7C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561" y="5207686"/>
                  <a:ext cx="172437" cy="341072"/>
                </a:xfrm>
                <a:prstGeom prst="rect">
                  <a:avLst/>
                </a:prstGeom>
                <a:blipFill>
                  <a:blip r:embed="rId10"/>
                  <a:stretch>
                    <a:fillRect l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C8EBF5CE-65C7-D247-8776-3B84EF37EA4A}"/>
                </a:ext>
              </a:extLst>
            </p:cNvPr>
            <p:cNvGrpSpPr/>
            <p:nvPr/>
          </p:nvGrpSpPr>
          <p:grpSpPr>
            <a:xfrm>
              <a:off x="8364195" y="3623234"/>
              <a:ext cx="246646" cy="341072"/>
              <a:chOff x="7467168" y="2449311"/>
              <a:chExt cx="246646" cy="3410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spcBef>
                        <a:spcPts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6" name="内容占位符 2">
                    <a:extLst>
                      <a:ext uri="{FF2B5EF4-FFF2-40B4-BE49-F238E27FC236}">
                        <a16:creationId xmlns:a16="http://schemas.microsoft.com/office/drawing/2014/main" id="{4255AD3E-78B9-CD4E-B7D7-E1836B2F9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1377" y="2449311"/>
                    <a:ext cx="172437" cy="3410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圆角矩形 156">
                <a:extLst>
                  <a:ext uri="{FF2B5EF4-FFF2-40B4-BE49-F238E27FC236}">
                    <a16:creationId xmlns:a16="http://schemas.microsoft.com/office/drawing/2014/main" id="{CD4CA3ED-4398-9244-AC86-E0C671E11191}"/>
                  </a:ext>
                </a:extLst>
              </p:cNvPr>
              <p:cNvSpPr/>
              <p:nvPr/>
            </p:nvSpPr>
            <p:spPr>
              <a:xfrm>
                <a:off x="7467168" y="2449311"/>
                <a:ext cx="246646" cy="307158"/>
              </a:xfrm>
              <a:prstGeom prst="roundRect">
                <a:avLst/>
              </a:prstGeom>
              <a:noFill/>
              <a:ln w="15875">
                <a:solidFill>
                  <a:srgbClr val="9437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D09C8973-55DE-654D-B246-4F953FD8C913}"/>
                </a:ext>
              </a:extLst>
            </p:cNvPr>
            <p:cNvCxnSpPr>
              <a:cxnSpLocks/>
              <a:stCxn id="111" idx="3"/>
              <a:endCxn id="157" idx="1"/>
            </p:cNvCxnSpPr>
            <p:nvPr/>
          </p:nvCxnSpPr>
          <p:spPr>
            <a:xfrm flipV="1">
              <a:off x="7769663" y="3776813"/>
              <a:ext cx="594532" cy="11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EADB7418-4A3A-FC48-8E33-067E56E1E17D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6327561" y="3938310"/>
              <a:ext cx="717801" cy="701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D6EE8C79-A818-FD43-8322-1243BA8B3359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7744229" y="3930392"/>
              <a:ext cx="743289" cy="678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内容占位符 2">
              <a:extLst>
                <a:ext uri="{FF2B5EF4-FFF2-40B4-BE49-F238E27FC236}">
                  <a16:creationId xmlns:a16="http://schemas.microsoft.com/office/drawing/2014/main" id="{6427BFAC-002A-B642-A0B9-E434D8409618}"/>
                </a:ext>
              </a:extLst>
            </p:cNvPr>
            <p:cNvSpPr txBox="1">
              <a:spLocks/>
            </p:cNvSpPr>
            <p:nvPr/>
          </p:nvSpPr>
          <p:spPr>
            <a:xfrm>
              <a:off x="7677655" y="4699466"/>
              <a:ext cx="1025047" cy="28764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(2-layer MLP)</a:t>
              </a:r>
            </a:p>
          </p:txBody>
        </p:sp>
      </p:grpSp>
      <p:sp>
        <p:nvSpPr>
          <p:cNvPr id="173" name="矩形 172">
            <a:extLst>
              <a:ext uri="{FF2B5EF4-FFF2-40B4-BE49-F238E27FC236}">
                <a16:creationId xmlns:a16="http://schemas.microsoft.com/office/drawing/2014/main" id="{B88C0D29-A945-F94D-AB27-281FB62405D1}"/>
              </a:ext>
            </a:extLst>
          </p:cNvPr>
          <p:cNvSpPr/>
          <p:nvPr/>
        </p:nvSpPr>
        <p:spPr>
          <a:xfrm>
            <a:off x="4233239" y="1881809"/>
            <a:ext cx="4835586" cy="3889554"/>
          </a:xfrm>
          <a:prstGeom prst="rect">
            <a:avLst/>
          </a:prstGeom>
          <a:noFill/>
          <a:ln>
            <a:solidFill>
              <a:srgbClr val="FF66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BEF79D00-E992-5B42-85F0-AA0630CCFB77}"/>
              </a:ext>
            </a:extLst>
          </p:cNvPr>
          <p:cNvSpPr txBox="1">
            <a:spLocks/>
          </p:cNvSpPr>
          <p:nvPr/>
        </p:nvSpPr>
        <p:spPr>
          <a:xfrm>
            <a:off x="4178970" y="1863246"/>
            <a:ext cx="1473685" cy="2940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  <p:pic>
        <p:nvPicPr>
          <p:cNvPr id="175" name="图片 174">
            <a:extLst>
              <a:ext uri="{FF2B5EF4-FFF2-40B4-BE49-F238E27FC236}">
                <a16:creationId xmlns:a16="http://schemas.microsoft.com/office/drawing/2014/main" id="{9EF5C77E-B09E-0B4C-A937-E2255319B4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04" b="5951"/>
          <a:stretch/>
        </p:blipFill>
        <p:spPr>
          <a:xfrm>
            <a:off x="220818" y="4892804"/>
            <a:ext cx="3596666" cy="537487"/>
          </a:xfrm>
          <a:prstGeom prst="rect">
            <a:avLst/>
          </a:prstGeom>
        </p:spPr>
      </p:pic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2ED32080-485A-744A-B7A2-7DDB41A2813A}"/>
              </a:ext>
            </a:extLst>
          </p:cNvPr>
          <p:cNvSpPr/>
          <p:nvPr/>
        </p:nvSpPr>
        <p:spPr>
          <a:xfrm>
            <a:off x="1595800" y="5443713"/>
            <a:ext cx="2263487" cy="252535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7130EE7-E0CC-BB4D-B501-CA96F8275E6C}"/>
              </a:ext>
            </a:extLst>
          </p:cNvPr>
          <p:cNvSpPr/>
          <p:nvPr/>
        </p:nvSpPr>
        <p:spPr>
          <a:xfrm>
            <a:off x="4187240" y="5875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Learned VAE prior (2-layer MLP)</a:t>
            </a:r>
            <a:r>
              <a:rPr lang="el-GR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to encourage </a:t>
            </a:r>
            <a:r>
              <a:rPr lang="en" altLang="zh-C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sub-trajectories with similar starting and ending observations to have similar latent representations</a:t>
            </a:r>
            <a:r>
              <a:rPr lang="en" altLang="zh-CN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" pitchFamily="2" charset="0"/>
              </a:rPr>
              <a:t>.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F7E3129-4D7A-CA4F-A73C-45356B3F2A0C}"/>
              </a:ext>
            </a:extLst>
          </p:cNvPr>
          <p:cNvCxnSpPr>
            <a:cxnSpLocks/>
          </p:cNvCxnSpPr>
          <p:nvPr/>
        </p:nvCxnSpPr>
        <p:spPr>
          <a:xfrm>
            <a:off x="2963855" y="5652895"/>
            <a:ext cx="1568424" cy="2958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70093AA0-D6BD-FA47-8A1F-3ADB39D76F6F}"/>
              </a:ext>
            </a:extLst>
          </p:cNvPr>
          <p:cNvSpPr/>
          <p:nvPr/>
        </p:nvSpPr>
        <p:spPr>
          <a:xfrm>
            <a:off x="4187240" y="6523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KL divergence: encourage learned skills to be </a:t>
            </a:r>
            <a:r>
              <a:rPr lang="en-US" altLang="zh-CN" sz="12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12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12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ACE59CD6-055B-2C44-82E7-2B963DC7E7C0}"/>
              </a:ext>
            </a:extLst>
          </p:cNvPr>
          <p:cNvCxnSpPr>
            <a:cxnSpLocks/>
          </p:cNvCxnSpPr>
          <p:nvPr/>
        </p:nvCxnSpPr>
        <p:spPr>
          <a:xfrm>
            <a:off x="2963855" y="5696248"/>
            <a:ext cx="1629539" cy="86980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图片 188">
            <a:extLst>
              <a:ext uri="{FF2B5EF4-FFF2-40B4-BE49-F238E27FC236}">
                <a16:creationId xmlns:a16="http://schemas.microsoft.com/office/drawing/2014/main" id="{7E540689-92BB-1143-AC95-56687CC14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103" y="6249935"/>
            <a:ext cx="3289300" cy="241300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22579A9A-6DC1-7840-ABAB-4D8CED420CE9}"/>
              </a:ext>
            </a:extLst>
          </p:cNvPr>
          <p:cNvSpPr/>
          <p:nvPr/>
        </p:nvSpPr>
        <p:spPr>
          <a:xfrm>
            <a:off x="-26890" y="64414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Encourage the learned latent space to </a:t>
            </a:r>
            <a:r>
              <a:rPr lang="en" altLang="zh-CN" sz="1200" u="sng" dirty="0">
                <a:solidFill>
                  <a:srgbClr val="FF6600"/>
                </a:solidFill>
                <a:latin typeface="Times" pitchFamily="2" charset="0"/>
              </a:rPr>
              <a:t>predict the temporal difference</a:t>
            </a:r>
            <a:r>
              <a:rPr lang="en" altLang="zh-CN" sz="1200" dirty="0">
                <a:solidFill>
                  <a:srgbClr val="FF6600"/>
                </a:solidFill>
                <a:latin typeface="Times" pitchFamily="2" charset="0"/>
              </a:rPr>
              <a:t> between two sub-trajectories </a:t>
            </a:r>
          </a:p>
        </p:txBody>
      </p:sp>
      <p:sp>
        <p:nvSpPr>
          <p:cNvPr id="194" name="圆角矩形 193">
            <a:extLst>
              <a:ext uri="{FF2B5EF4-FFF2-40B4-BE49-F238E27FC236}">
                <a16:creationId xmlns:a16="http://schemas.microsoft.com/office/drawing/2014/main" id="{9E98BD79-4916-7847-B57C-2EEE2F1B16EE}"/>
              </a:ext>
            </a:extLst>
          </p:cNvPr>
          <p:cNvSpPr/>
          <p:nvPr/>
        </p:nvSpPr>
        <p:spPr>
          <a:xfrm>
            <a:off x="264627" y="5881593"/>
            <a:ext cx="751373" cy="262014"/>
          </a:xfrm>
          <a:prstGeom prst="roundRect">
            <a:avLst/>
          </a:prstGeom>
          <a:noFill/>
          <a:ln w="15875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C518E724-5EB0-9B4A-9125-453B0FF7F026}"/>
              </a:ext>
            </a:extLst>
          </p:cNvPr>
          <p:cNvCxnSpPr>
            <a:cxnSpLocks/>
          </p:cNvCxnSpPr>
          <p:nvPr/>
        </p:nvCxnSpPr>
        <p:spPr>
          <a:xfrm flipH="1">
            <a:off x="140136" y="6147550"/>
            <a:ext cx="178967" cy="36128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圆角矩形 198">
            <a:extLst>
              <a:ext uri="{FF2B5EF4-FFF2-40B4-BE49-F238E27FC236}">
                <a16:creationId xmlns:a16="http://schemas.microsoft.com/office/drawing/2014/main" id="{E08D4437-FE02-1049-9B80-1A69D4EE11F1}"/>
              </a:ext>
            </a:extLst>
          </p:cNvPr>
          <p:cNvSpPr/>
          <p:nvPr/>
        </p:nvSpPr>
        <p:spPr>
          <a:xfrm flipV="1">
            <a:off x="1405046" y="4883870"/>
            <a:ext cx="2467787" cy="552987"/>
          </a:xfrm>
          <a:prstGeom prst="round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18000">
                <a:solidFill>
                  <a:srgbClr val="EA157A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/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200" dirty="0">
                    <a:solidFill>
                      <a:schemeClr val="accent3"/>
                    </a:solidFill>
                    <a:latin typeface="Times" pitchFamily="2" charset="0"/>
                  </a:rPr>
                  <a:t>Actually 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zh-CN" sz="1200" b="0" dirty="0">
                    <a:solidFill>
                      <a:schemeClr val="accent3"/>
                    </a:solidFill>
                    <a:latin typeface="Times" pitchFamily="2" charset="0"/>
                  </a:rPr>
                  <a:t>loss</a:t>
                </a:r>
                <a:endParaRPr lang="en-US" altLang="zh-CN" sz="1200" b="0" dirty="0">
                  <a:solidFill>
                    <a:schemeClr val="accent3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77ECBBE-4636-B14F-93FD-3F58B0741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60" y="4873152"/>
                <a:ext cx="1154650" cy="276999"/>
              </a:xfrm>
              <a:prstGeom prst="rect">
                <a:avLst/>
              </a:prstGeom>
              <a:blipFill>
                <a:blip r:embed="rId1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E9479A97-6DE7-374B-8EEA-A9DE252686E0}"/>
              </a:ext>
            </a:extLst>
          </p:cNvPr>
          <p:cNvSpPr txBox="1">
            <a:spLocks/>
          </p:cNvSpPr>
          <p:nvPr/>
        </p:nvSpPr>
        <p:spPr>
          <a:xfrm>
            <a:off x="-94871" y="4869209"/>
            <a:ext cx="1292039" cy="275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Loss:</a:t>
            </a:r>
          </a:p>
        </p:txBody>
      </p:sp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D35513-65C5-2047-879A-B5B82DE18DD5}"/>
              </a:ext>
            </a:extLst>
          </p:cNvPr>
          <p:cNvSpPr txBox="1"/>
          <p:nvPr/>
        </p:nvSpPr>
        <p:spPr>
          <a:xfrm>
            <a:off x="176134" y="144702"/>
            <a:ext cx="8660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Data-efficient Imitation Learning for Target Task by Utilizing Prior Robotic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/>
              <p:nvPr/>
            </p:nvSpPr>
            <p:spPr>
              <a:xfrm>
                <a:off x="181938" y="455614"/>
                <a:ext cx="882291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Algorithm: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MDP problem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ℳ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𝒜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𝒫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Pretrain and finetune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paradigm: </a:t>
                </a:r>
              </a:p>
              <a:p>
                <a:pPr marL="800100" lvl="1" indent="-342900">
                  <a:buFont typeface="+mj-lt"/>
                  <a:buAutoNum type="alphaLcPeriod" startAt="2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Retrieval-based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using Target Task Data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01725-2827-064E-8556-473B6756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8" y="455614"/>
                <a:ext cx="8822913" cy="1384995"/>
              </a:xfrm>
              <a:prstGeom prst="rect">
                <a:avLst/>
              </a:prstGeom>
              <a:blipFill>
                <a:blip r:embed="rId2"/>
                <a:stretch>
                  <a:fillRect l="-1580" t="-5505"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62DD2F-B4DE-9C48-B9D1-1553AB2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4" y="1874522"/>
            <a:ext cx="2578100" cy="30607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D0A086-2B3B-0043-AC6E-E5E2A1C2B257}"/>
              </a:ext>
            </a:extLst>
          </p:cNvPr>
          <p:cNvSpPr txBox="1">
            <a:spLocks/>
          </p:cNvSpPr>
          <p:nvPr/>
        </p:nvSpPr>
        <p:spPr>
          <a:xfrm>
            <a:off x="176134" y="3293430"/>
            <a:ext cx="1334414" cy="244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(2-layer 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/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zh-CN" sz="1600" dirty="0">
                    <a:latin typeface="Times" pitchFamily="2" charset="0"/>
                  </a:rPr>
                  <a:t>Retrieval-based data augmentation:</a:t>
                </a:r>
              </a:p>
              <a:p>
                <a:r>
                  <a:rPr lang="en" altLang="zh-CN" sz="1600" dirty="0">
                    <a:latin typeface="Times" pitchFamily="2" charset="0"/>
                  </a:rPr>
                  <a:t>Find top </a:t>
                </a:r>
                <a:r>
                  <a:rPr lang="en" altLang="zh-CN" sz="1600" i="1" dirty="0">
                    <a:latin typeface="Times" pitchFamily="2" charset="0"/>
                  </a:rPr>
                  <a:t>K</a:t>
                </a:r>
                <a:r>
                  <a:rPr lang="en" altLang="zh-CN" sz="1600" dirty="0">
                    <a:latin typeface="Times" pitchFamily="2" charset="0"/>
                  </a:rPr>
                  <a:t> </a:t>
                </a:r>
                <a:r>
                  <a:rPr lang="en" altLang="zh-CN" sz="1600" u="sng" dirty="0">
                    <a:latin typeface="Times" pitchFamily="2" charset="0"/>
                  </a:rPr>
                  <a:t>nearest neighbors</a:t>
                </a:r>
                <a:r>
                  <a:rPr lang="en" altLang="zh-CN" sz="1600" dirty="0">
                    <a:latin typeface="Times" pitchFamily="2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</m:oMath>
                </a14:m>
                <a:r>
                  <a:rPr lang="en" altLang="zh-CN" sz="1600" dirty="0">
                    <a:latin typeface="Times" pitchFamily="2" charset="0"/>
                  </a:rPr>
                  <a:t> as augmented data for policy learning and skills representation learning model fine-tuning</a:t>
                </a:r>
              </a:p>
              <a:p>
                <a:endParaRPr lang="en" altLang="zh-CN" sz="1600" dirty="0">
                  <a:latin typeface="Times" pitchFamily="2" charset="0"/>
                </a:endParaRPr>
              </a:p>
              <a:p>
                <a:r>
                  <a:rPr lang="en" altLang="zh-CN" sz="1600" dirty="0">
                    <a:solidFill>
                      <a:srgbClr val="FF0000"/>
                    </a:solidFill>
                    <a:latin typeface="Times" pitchFamily="2" charset="0"/>
                  </a:rPr>
                  <a:t>Increase the scope of supervision for policy training.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D49B8-C838-144B-8323-083E5BD95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34" y="2039414"/>
                <a:ext cx="6250617" cy="1342419"/>
              </a:xfrm>
              <a:prstGeom prst="rect">
                <a:avLst/>
              </a:prstGeom>
              <a:blipFill>
                <a:blip r:embed="rId4"/>
                <a:stretch>
                  <a:fillRect l="-406" t="-94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>
            <a:extLst>
              <a:ext uri="{FF2B5EF4-FFF2-40B4-BE49-F238E27FC236}">
                <a16:creationId xmlns:a16="http://schemas.microsoft.com/office/drawing/2014/main" id="{95C3A741-25A4-654E-9333-AB014F6DF05A}"/>
              </a:ext>
            </a:extLst>
          </p:cNvPr>
          <p:cNvSpPr/>
          <p:nvPr/>
        </p:nvSpPr>
        <p:spPr>
          <a:xfrm>
            <a:off x="3087975" y="2818151"/>
            <a:ext cx="329784" cy="32978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1F52D-EB65-4349-A7AC-DFB6612E4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234" y="3669259"/>
            <a:ext cx="63897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Pretrain and finetune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Compared with pretraining policy model on prior task data and then finetuning on target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task data, pretraining predictable skills representations as downstream policy model’s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augmented training data can eliminate harmful effects (harmful effects due to conflicts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divergence between prior and target data when naively training policy on prior and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target data).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Nearest pretrained skills representations can increase the scope of supervision for policy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learning, thus lead to better generalization.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Data-efficient retrieval-based data augmentation: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Target task data’s nearest neighbors from learned skills as data augmentation is data-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efficient especially when target data set is small.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Retrieval-based data augmentation also considers about relevance property and utilizes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this property.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Multi task imitation learning and merging two phases into one-stage for better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Changing RNN-based encoders and decoders to transformer-based ones for computation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efficiency.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Investigate the effectiveness of this approach with various forms of prior data at different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scales (mentioned in paper).</a:t>
            </a:r>
          </a:p>
          <a:p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56573</TotalTime>
  <Words>507</Words>
  <Application>Microsoft Macintosh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709</cp:revision>
  <dcterms:created xsi:type="dcterms:W3CDTF">2016-05-05T07:07:12Z</dcterms:created>
  <dcterms:modified xsi:type="dcterms:W3CDTF">2023-05-18T05:33:44Z</dcterms:modified>
</cp:coreProperties>
</file>