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64" r:id="rId3"/>
    <p:sldId id="363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FF6600"/>
    <a:srgbClr val="B4C8E8"/>
    <a:srgbClr val="C6E0B4"/>
    <a:srgbClr val="C1E9C6"/>
    <a:srgbClr val="BDE4FF"/>
    <a:srgbClr val="E5CCFF"/>
    <a:srgbClr val="EE9159"/>
    <a:srgbClr val="E5D6EE"/>
    <a:srgbClr val="C0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7678" autoAdjust="0"/>
  </p:normalViewPr>
  <p:slideViewPr>
    <p:cSldViewPr snapToGrid="0">
      <p:cViewPr>
        <p:scale>
          <a:sx n="105" d="100"/>
          <a:sy n="105" d="100"/>
        </p:scale>
        <p:origin x="40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9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2023/6/15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2023/6/15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324461" y="1474034"/>
            <a:ext cx="84950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Trajectron and Trajectron++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0" y="2782084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 Autonomy, Multi-Agent Learning, Trajectory Prediction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017640" y="3182194"/>
            <a:ext cx="7138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</a:p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Ivanovic, Boris, and Marco Pavone. "The trajectron: Probabilistic multi-agent trajectory modeling with dynamic spatiotemporal graphs." Proceedings of the IEEE/CVF International Conference on Computer Vision. 2019.</a:t>
            </a:r>
          </a:p>
          <a:p>
            <a:pPr algn="just" defTabSz="820971"/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Salzmann, Tim, et al. "Trajectron++: Dynamically-feasible trajectory forecasting with heterogeneous data." Computer Vision–ECCV 2020: 16th European Conference, Glasgow, UK, August 23–28, 2020, Proceedings, Part XVIII 16. Springer International Publishing, 2020.)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CED33C3-5E6E-B244-AE53-C8AA25A54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0" t="63616"/>
          <a:stretch/>
        </p:blipFill>
        <p:spPr>
          <a:xfrm>
            <a:off x="5864867" y="957304"/>
            <a:ext cx="2316922" cy="47593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03C968F-E6F6-A549-85F9-812055716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0" t="69224"/>
          <a:stretch/>
        </p:blipFill>
        <p:spPr>
          <a:xfrm>
            <a:off x="6830143" y="2054247"/>
            <a:ext cx="2273671" cy="23842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CC52DEE-A8CB-DC4F-8895-34A2FAAE3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23" b="35018"/>
          <a:stretch/>
        </p:blipFill>
        <p:spPr>
          <a:xfrm>
            <a:off x="6466977" y="1574651"/>
            <a:ext cx="2636837" cy="50342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F5B48ED-B22E-034B-A88A-93C2EBC8B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618" y="1403349"/>
            <a:ext cx="3111500" cy="215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7858E8-EA0B-DD44-8E1C-9C249BA31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06" y="4817168"/>
            <a:ext cx="2603500" cy="622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9FAE1F-F611-0449-9430-262FE7E536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414"/>
          <a:stretch/>
        </p:blipFill>
        <p:spPr>
          <a:xfrm>
            <a:off x="4686300" y="2586914"/>
            <a:ext cx="4457700" cy="402575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57A269-B911-F641-8B24-A9F27AD5C9AB}"/>
              </a:ext>
            </a:extLst>
          </p:cNvPr>
          <p:cNvGrpSpPr/>
          <p:nvPr/>
        </p:nvGrpSpPr>
        <p:grpSpPr>
          <a:xfrm>
            <a:off x="101919" y="9363"/>
            <a:ext cx="5853658" cy="2292282"/>
            <a:chOff x="205983" y="384266"/>
            <a:chExt cx="5853658" cy="229228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12866E-DE15-EE48-B7BD-C47541C9D2B4}"/>
                </a:ext>
              </a:extLst>
            </p:cNvPr>
            <p:cNvGrpSpPr/>
            <p:nvPr/>
          </p:nvGrpSpPr>
          <p:grpSpPr>
            <a:xfrm>
              <a:off x="322149" y="668569"/>
              <a:ext cx="5737492" cy="2007979"/>
              <a:chOff x="136619" y="85473"/>
              <a:chExt cx="5737492" cy="200797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A585C3-4324-9A49-AAF4-F03D3E8537EE}"/>
                  </a:ext>
                </a:extLst>
              </p:cNvPr>
              <p:cNvSpPr/>
              <p:nvPr/>
            </p:nvSpPr>
            <p:spPr>
              <a:xfrm>
                <a:off x="136619" y="294584"/>
                <a:ext cx="459060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Graph-structured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Trajectories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Agents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(Purpose)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Structure</a:t>
                </a:r>
              </a:p>
              <a:p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Advantages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E1F7C86-B4E7-0445-BB61-5CCCA4E2BBAD}"/>
                  </a:ext>
                </a:extLst>
              </p:cNvPr>
              <p:cNvSpPr/>
              <p:nvPr/>
            </p:nvSpPr>
            <p:spPr>
              <a:xfrm>
                <a:off x="1117408" y="663916"/>
                <a:ext cx="36548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Encoder: Recurrent Model + Additive Attention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Decoder: CVAE Framework + Recurrent Model</a:t>
                </a:r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F01422EB-4394-074D-BFA9-42B45F04B216}"/>
                  </a:ext>
                </a:extLst>
              </p:cNvPr>
              <p:cNvSpPr/>
              <p:nvPr/>
            </p:nvSpPr>
            <p:spPr>
              <a:xfrm>
                <a:off x="1117408" y="799251"/>
                <a:ext cx="45719" cy="25254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60A45DE-4715-FB41-B8F5-10F2CFAD3790}"/>
                  </a:ext>
                </a:extLst>
              </p:cNvPr>
              <p:cNvSpPr/>
              <p:nvPr/>
            </p:nvSpPr>
            <p:spPr>
              <a:xfrm>
                <a:off x="1267592" y="1139345"/>
                <a:ext cx="460651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Dynamic: Time-varying agents’ number.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Multimodal: Output possible distinct future trajectories.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Heterogeneous Data: Environmental info like obstacles.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Incorporating future Ego-Agent motion plans.</a:t>
                </a:r>
              </a:p>
            </p:txBody>
          </p:sp>
          <p:sp>
            <p:nvSpPr>
              <p:cNvPr id="8" name="左大括号 7">
                <a:extLst>
                  <a:ext uri="{FF2B5EF4-FFF2-40B4-BE49-F238E27FC236}">
                    <a16:creationId xmlns:a16="http://schemas.microsoft.com/office/drawing/2014/main" id="{715BEA41-32DE-6D45-AC92-9539889134DA}"/>
                  </a:ext>
                </a:extLst>
              </p:cNvPr>
              <p:cNvSpPr/>
              <p:nvPr/>
            </p:nvSpPr>
            <p:spPr>
              <a:xfrm>
                <a:off x="1267592" y="1182698"/>
                <a:ext cx="45719" cy="776604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92B447A-DA63-3C4E-A7C5-808C0FE3A9AE}"/>
                  </a:ext>
                </a:extLst>
              </p:cNvPr>
              <p:cNvSpPr/>
              <p:nvPr/>
            </p:nvSpPr>
            <p:spPr>
              <a:xfrm>
                <a:off x="136619" y="160434"/>
                <a:ext cx="5410921" cy="14559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00F7576-AE44-7343-8C5A-0111CCB240AD}"/>
                  </a:ext>
                </a:extLst>
              </p:cNvPr>
              <p:cNvSpPr/>
              <p:nvPr/>
            </p:nvSpPr>
            <p:spPr>
              <a:xfrm>
                <a:off x="149569" y="85473"/>
                <a:ext cx="13568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Trajectron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3C27AC-6464-EC47-9B1C-CE2EB6328D19}"/>
                </a:ext>
              </a:extLst>
            </p:cNvPr>
            <p:cNvSpPr/>
            <p:nvPr/>
          </p:nvSpPr>
          <p:spPr>
            <a:xfrm>
              <a:off x="205983" y="463806"/>
              <a:ext cx="5631986" cy="22127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202C1E5-7535-A642-A430-F385FB0C624C}"/>
                </a:ext>
              </a:extLst>
            </p:cNvPr>
            <p:cNvSpPr/>
            <p:nvPr/>
          </p:nvSpPr>
          <p:spPr>
            <a:xfrm>
              <a:off x="265186" y="384266"/>
              <a:ext cx="16485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Trajectron++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2FC1D22-2FF7-E842-91CE-882F44209BD3}"/>
              </a:ext>
            </a:extLst>
          </p:cNvPr>
          <p:cNvSpPr/>
          <p:nvPr/>
        </p:nvSpPr>
        <p:spPr>
          <a:xfrm>
            <a:off x="101919" y="2290657"/>
            <a:ext cx="458387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Encoding: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LSTM encoder for edges of same type: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certain LSTM encoder for certain edge type, 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is used to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a </a:t>
            </a:r>
            <a:r>
              <a:rPr lang="en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number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neighboring nodes while </a:t>
            </a:r>
            <a:r>
              <a:rPr lang="en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count information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Additive Attention for Edge Encodings Aggregation:</a:t>
            </a:r>
          </a:p>
          <a:p>
            <a:pPr algn="just"/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Modulation:</a:t>
            </a:r>
          </a:p>
          <a:p>
            <a:pPr algn="just"/>
            <a:endParaRPr lang="e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Additive Attention:</a:t>
            </a:r>
          </a:p>
          <a:p>
            <a:pPr algn="just"/>
            <a:endParaRPr lang="e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history encoding attends to modulated edge encodings to look for a combination of edges that is </a:t>
            </a:r>
            <a:r>
              <a:rPr lang="en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relevant to an agent’s current state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2DA9204-5881-FD41-B149-307BBB1BE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24" y="2801212"/>
            <a:ext cx="2540000" cy="1041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3314ACB-9028-934A-8DFB-9B1619A8A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8763" y="4728268"/>
            <a:ext cx="1892300" cy="177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FDF590-9FE7-3243-96E6-0E6A37072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24" y="5518573"/>
            <a:ext cx="2806700" cy="5715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BE3F644-E401-854C-A3CC-EBEEC36412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924" y="5582073"/>
            <a:ext cx="1587500" cy="508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B93BD76-A580-4B4C-9D1B-D31AF2FC42D6}"/>
              </a:ext>
            </a:extLst>
          </p:cNvPr>
          <p:cNvSpPr/>
          <p:nvPr/>
        </p:nvSpPr>
        <p:spPr>
          <a:xfrm>
            <a:off x="5733905" y="39355"/>
            <a:ext cx="34100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Distributions of Trajectories: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CVAE: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Thus: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4AD1E46-EA6C-AC40-9CE6-1FE1DC1326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1876" y="299800"/>
            <a:ext cx="2476500" cy="3556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1059E30-EB20-0443-B043-2221CE7A1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0" t="18473" b="56595"/>
          <a:stretch/>
        </p:blipFill>
        <p:spPr>
          <a:xfrm>
            <a:off x="5864867" y="726767"/>
            <a:ext cx="1789769" cy="2519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B2915E-71C1-3841-BE68-6B118A9C5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95" b="83655"/>
          <a:stretch/>
        </p:blipFill>
        <p:spPr>
          <a:xfrm>
            <a:off x="6466977" y="517225"/>
            <a:ext cx="1656187" cy="213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52F7275-0B8C-B94A-8F67-A6C6C5707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0" t="45637" r="28072" b="37574"/>
          <a:stretch/>
        </p:blipFill>
        <p:spPr>
          <a:xfrm>
            <a:off x="7714913" y="809778"/>
            <a:ext cx="1108901" cy="15389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BCF0E93-B66D-A743-9374-2BD188428F81}"/>
              </a:ext>
            </a:extLst>
          </p:cNvPr>
          <p:cNvSpPr/>
          <p:nvPr/>
        </p:nvSpPr>
        <p:spPr>
          <a:xfrm rot="10800000" flipV="1">
            <a:off x="7785395" y="961571"/>
            <a:ext cx="13435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9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similar observations with similar latent representations.</a:t>
            </a:r>
            <a:endParaRPr lang="zh-CN" altLang="en-US" sz="9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19742F7-F996-B745-877B-B1BD6AC4D3E9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7714913" y="886724"/>
            <a:ext cx="307977" cy="1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3056FC3-F253-A545-8D63-10A64F34ACC4}"/>
              </a:ext>
            </a:extLst>
          </p:cNvPr>
          <p:cNvSpPr/>
          <p:nvPr/>
        </p:nvSpPr>
        <p:spPr>
          <a:xfrm>
            <a:off x="6105761" y="2301282"/>
            <a:ext cx="20174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accent4"/>
                </a:solidFill>
                <a:latin typeface="Times" pitchFamily="2" charset="0"/>
              </a:rPr>
              <a:t>KL divergence: encourage </a:t>
            </a:r>
            <a:r>
              <a:rPr lang="en-US" altLang="zh-CN" sz="900" u="sng" dirty="0">
                <a:solidFill>
                  <a:schemeClr val="accent4"/>
                </a:solidFill>
                <a:latin typeface="Times" pitchFamily="2" charset="0"/>
              </a:rPr>
              <a:t>predictable</a:t>
            </a:r>
            <a:r>
              <a:rPr lang="en-US" altLang="zh-CN" sz="900" dirty="0">
                <a:solidFill>
                  <a:schemeClr val="accent4"/>
                </a:solidFill>
                <a:latin typeface="Times" pitchFamily="2" charset="0"/>
              </a:rPr>
              <a:t>.</a:t>
            </a:r>
            <a:endParaRPr lang="en" altLang="zh-CN" sz="900" dirty="0">
              <a:solidFill>
                <a:schemeClr val="accent2">
                  <a:lumMod val="60000"/>
                  <a:lumOff val="40000"/>
                </a:schemeClr>
              </a:solidFill>
              <a:latin typeface="Times" pitchFamily="2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3345F53-1CF5-FA40-9826-D055ACA3DA46}"/>
              </a:ext>
            </a:extLst>
          </p:cNvPr>
          <p:cNvCxnSpPr>
            <a:cxnSpLocks/>
          </p:cNvCxnSpPr>
          <p:nvPr/>
        </p:nvCxnSpPr>
        <p:spPr>
          <a:xfrm flipH="1">
            <a:off x="6466977" y="2225597"/>
            <a:ext cx="685231" cy="10751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477156B-3B0F-1A43-BB28-C58DD0478FBB}"/>
              </a:ext>
            </a:extLst>
          </p:cNvPr>
          <p:cNvSpPr/>
          <p:nvPr/>
        </p:nvSpPr>
        <p:spPr>
          <a:xfrm>
            <a:off x="4685793" y="2328073"/>
            <a:ext cx="1006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Trajectron</a:t>
            </a:r>
          </a:p>
        </p:txBody>
      </p:sp>
    </p:spTree>
    <p:extLst>
      <p:ext uri="{BB962C8B-B14F-4D97-AF65-F5344CB8AC3E}">
        <p14:creationId xmlns:p14="http://schemas.microsoft.com/office/powerpoint/2010/main" val="39595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A54D515-F6DA-FC48-8EA1-0E2747C15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1" t="57734"/>
          <a:stretch/>
        </p:blipFill>
        <p:spPr>
          <a:xfrm>
            <a:off x="5266833" y="3240898"/>
            <a:ext cx="3877167" cy="4304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A88809-E19C-EF48-AE6F-572C83B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33" y="535246"/>
            <a:ext cx="4445000" cy="4127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827970-FDED-6C4F-A9E9-4F3BD9A3FD20}"/>
              </a:ext>
            </a:extLst>
          </p:cNvPr>
          <p:cNvSpPr/>
          <p:nvPr/>
        </p:nvSpPr>
        <p:spPr>
          <a:xfrm>
            <a:off x="144496" y="4737257"/>
            <a:ext cx="444500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Point 1: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 and future Ego-Agent motion plans are taken into account.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 CNN followed by a fully connected layer is used for heterogeneous data encoding.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Incorporating future Ego-Agent motion plans</a:t>
            </a:r>
            <a:r>
              <a:rPr lang="en" altLang="zh-CN" dirty="0"/>
              <a:t> 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 </a:t>
            </a:r>
            <a:r>
              <a:rPr lang="en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a set of motion primitives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possible responses from other agents.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BF3EB4-1D05-BA4B-811D-1BE81037EE50}"/>
              </a:ext>
            </a:extLst>
          </p:cNvPr>
          <p:cNvSpPr/>
          <p:nvPr/>
        </p:nvSpPr>
        <p:spPr>
          <a:xfrm>
            <a:off x="5401606" y="901006"/>
            <a:ext cx="3533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Point 2: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of decoder change to simpler GRUs for </a:t>
            </a:r>
            <a:r>
              <a:rPr lang="en-US" altLang="zh-CN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computation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4C6D1D-A702-8B4B-BB04-602A8930AF75}"/>
              </a:ext>
            </a:extLst>
          </p:cNvPr>
          <p:cNvSpPr/>
          <p:nvPr/>
        </p:nvSpPr>
        <p:spPr>
          <a:xfrm>
            <a:off x="821834" y="2404916"/>
            <a:ext cx="1803950" cy="145596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7CEB3EF-8D32-3E48-9638-1455C1ACF51A}"/>
              </a:ext>
            </a:extLst>
          </p:cNvPr>
          <p:cNvCxnSpPr>
            <a:stCxn id="8" idx="1"/>
          </p:cNvCxnSpPr>
          <p:nvPr/>
        </p:nvCxnSpPr>
        <p:spPr>
          <a:xfrm flipH="1">
            <a:off x="491067" y="3132898"/>
            <a:ext cx="330767" cy="174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A60F500-77BF-6E4C-A9B3-8DB2CC450B5C}"/>
              </a:ext>
            </a:extLst>
          </p:cNvPr>
          <p:cNvSpPr/>
          <p:nvPr/>
        </p:nvSpPr>
        <p:spPr>
          <a:xfrm>
            <a:off x="3687522" y="1606731"/>
            <a:ext cx="1080421" cy="28738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2D050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3D6A1F0-5055-B846-9051-7D195CA4BC46}"/>
              </a:ext>
            </a:extLst>
          </p:cNvPr>
          <p:cNvCxnSpPr/>
          <p:nvPr/>
        </p:nvCxnSpPr>
        <p:spPr>
          <a:xfrm flipV="1">
            <a:off x="4767943" y="1092631"/>
            <a:ext cx="741704" cy="720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5561F32-5C3D-6C42-8603-49EC55EF409E}"/>
              </a:ext>
            </a:extLst>
          </p:cNvPr>
          <p:cNvSpPr/>
          <p:nvPr/>
        </p:nvSpPr>
        <p:spPr>
          <a:xfrm>
            <a:off x="5401606" y="2325728"/>
            <a:ext cx="35333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Point 3: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276E5B-0B07-534E-8A90-BB6A85388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67" b="33673"/>
          <a:stretch/>
        </p:blipFill>
        <p:spPr>
          <a:xfrm>
            <a:off x="5266833" y="2586521"/>
            <a:ext cx="3499977" cy="6992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05C1B5-1B24-7A49-BE67-F3A5A7E0441C}"/>
              </a:ext>
            </a:extLst>
          </p:cNvPr>
          <p:cNvSpPr/>
          <p:nvPr/>
        </p:nvSpPr>
        <p:spPr>
          <a:xfrm>
            <a:off x="821832" y="227469"/>
            <a:ext cx="1211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Trajectron++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7C7BBD-10F3-4040-905B-F8C4031896F0}"/>
              </a:ext>
            </a:extLst>
          </p:cNvPr>
          <p:cNvSpPr/>
          <p:nvPr/>
        </p:nvSpPr>
        <p:spPr>
          <a:xfrm>
            <a:off x="5610613" y="3849052"/>
            <a:ext cx="3324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between observations and latent representations.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B6C5755-4B4C-D14D-9339-62BBFCA69462}"/>
              </a:ext>
            </a:extLst>
          </p:cNvPr>
          <p:cNvCxnSpPr>
            <a:cxnSpLocks/>
          </p:cNvCxnSpPr>
          <p:nvPr/>
        </p:nvCxnSpPr>
        <p:spPr>
          <a:xfrm flipH="1">
            <a:off x="5895474" y="3617015"/>
            <a:ext cx="2422358" cy="328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9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-1" y="309476"/>
            <a:ext cx="935800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Innovation: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a. Graphical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b. CVAE Framework for Trajectories Prediction: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b.1 Introduce discrete latent variable z, and z being discrete aids in interpretability.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b.2 Predictable: KL divergence in training loss encourages predictable.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c. Dynamic and Variable: Deal with situation of time-varying agents’ number.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d. Multimodal: Generate many possible distinct future trajectories.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e. Heterogenous data encoding for environmental information modeling. (Trajectron++)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f. Consider about future Ego-Agent motion plans. (Dynamic Constraints, Trajectron++)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Limitation: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Because it’s agnostic to how a forecasting trajectory might affect downstream planning,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trajectories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planner (e.g. weights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of different trajectories)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Personal thinking: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Harnessing properly trajectory prediction in downstream planning.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Building more general prediction models that can be transferred to different situations.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Making models robust to uncertainty: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Uncertainty Calibration and Randomness Modeling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Directly use detections and affinity (similarity between frames) as prediction inputs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for reducing prediction problems from tracking error. (ASL’s work on CVPR 22)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Explicitly modeling uncertainty by building benchmark dataset with tracking error 		       data (for example).</a:t>
            </a: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65365</TotalTime>
  <Words>662</Words>
  <Application>Microsoft Macintosh PowerPoint</Application>
  <PresentationFormat>全屏显示(4:3)</PresentationFormat>
  <Paragraphs>78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Times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798</cp:revision>
  <dcterms:created xsi:type="dcterms:W3CDTF">2016-05-05T07:07:12Z</dcterms:created>
  <dcterms:modified xsi:type="dcterms:W3CDTF">2023-06-15T16:35:01Z</dcterms:modified>
</cp:coreProperties>
</file>