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87" r:id="rId1"/>
    <p:sldMasterId id="2147483899" r:id="rId2"/>
  </p:sldMasterIdLst>
  <p:notesMasterIdLst>
    <p:notesMasterId r:id="rId8"/>
  </p:notesMasterIdLst>
  <p:sldIdLst>
    <p:sldId id="264" r:id="rId3"/>
    <p:sldId id="267" r:id="rId4"/>
    <p:sldId id="351" r:id="rId5"/>
    <p:sldId id="352" r:id="rId6"/>
    <p:sldId id="35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vette" initials="Y" lastIdx="1" clrIdx="0">
    <p:extLst>
      <p:ext uri="{19B8F6BF-5375-455C-9EA6-DF929625EA0E}">
        <p15:presenceInfo xmlns:p15="http://schemas.microsoft.com/office/powerpoint/2012/main" userId="Yvet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AAFF"/>
    <a:srgbClr val="9437FF"/>
    <a:srgbClr val="FF880A"/>
    <a:srgbClr val="FF6600"/>
    <a:srgbClr val="D883FF"/>
    <a:srgbClr val="E09362"/>
    <a:srgbClr val="FFCCFF"/>
    <a:srgbClr val="0000FF"/>
    <a:srgbClr val="FF99CC"/>
    <a:srgbClr val="F6C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3" autoAdjust="0"/>
    <p:restoredTop sz="87621" autoAdjust="0"/>
  </p:normalViewPr>
  <p:slideViewPr>
    <p:cSldViewPr snapToGrid="0">
      <p:cViewPr varScale="1">
        <p:scale>
          <a:sx n="59" d="100"/>
          <a:sy n="59" d="100"/>
        </p:scale>
        <p:origin x="160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F09C-6EB0-49C9-988E-C9543D80D126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348CE-1BAF-44E2-9AA2-44BCB0268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348CE-1BAF-44E2-9AA2-44BCB02689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88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348CE-1BAF-44E2-9AA2-44BCB02689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23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348CE-1BAF-44E2-9AA2-44BCB02689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5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B58A-472C-4EA6-B2E6-D44B6543A13E}" type="datetime1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95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6685-B1ED-4262-B140-8BD502FC7748}" type="datetime1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27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882E-9F07-4216-932B-9437D2960A88}" type="datetime1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18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2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062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423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332F-E315-41A0-88B2-46C22FFBCD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F3D0-0C0C-48EE-9EA1-8B1960B878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5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323C-C2A4-411C-A091-6AE1A4EACDF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07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1E51-A495-4611-8474-DA547E81273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7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1FD2-7F68-4AFD-B655-F42F3D8496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01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E52D-55EF-4338-A77B-EEC96AB083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6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1F3-3ACF-49F5-8222-5F9F4371F7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2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5348-6450-4B23-85A1-44F416A2035D}" type="datetime1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03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5213-5F1A-45A8-9CF9-EDCCD885CD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43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A798-B93A-473D-8DF4-375DE4957EC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89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D806-5544-4B6C-9672-15F5837CF3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4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5AEE-99E5-804F-8D4C-B4BD97126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BBF5B-D2E5-024F-A6AC-2E978A07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AE339-62C8-9941-8D54-19B5CD43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06A1-9236-4947-AAA3-2A6F60E21C6B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65000-5073-334F-A404-A5F8EE4A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2B2B7-851A-404F-AB97-481A2E01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FA37-20A9-964A-AF51-B1CCBAF7A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24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7217-4B33-4C00-BA0F-1F06E5DDB433}" type="datetime1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7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6C25-ED4D-48DF-9435-5DCE3446B666}" type="datetime1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6ED1-BFAD-4986-B886-D85DD87B6D52}" type="datetime1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9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F10F-4560-4FB4-B08A-7E0163E2C350}" type="datetime1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8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71FE-108D-49A0-826A-5EF1AE17C461}" type="datetime1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C95F-B1FD-4240-92C1-7F908D0A9413}" type="datetime1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79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7B36-F8F3-423B-BBF3-10E759FD2F40}" type="datetime1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0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C9E1-FBB1-400C-99DC-5F9855695E64}" type="datetime1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0725D-F35D-4A90-B272-01D5B2F16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55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2E81-0038-4F85-BADE-6B65F6E7BF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F41301C7-4E7D-544A-9FD9-591875AD5718}"/>
              </a:ext>
            </a:extLst>
          </p:cNvPr>
          <p:cNvSpPr txBox="1"/>
          <p:nvPr/>
        </p:nvSpPr>
        <p:spPr>
          <a:xfrm>
            <a:off x="0" y="2081892"/>
            <a:ext cx="9144000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-US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LMTD-RRT Learning Poster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F8088-8728-D542-A09B-A43DF7EF3E64}"/>
              </a:ext>
            </a:extLst>
          </p:cNvPr>
          <p:cNvSpPr txBox="1"/>
          <p:nvPr/>
        </p:nvSpPr>
        <p:spPr>
          <a:xfrm>
            <a:off x="1242136" y="2796703"/>
            <a:ext cx="6659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(Reference: </a:t>
            </a:r>
            <a:r>
              <a:rPr lang="e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Knuth, Craig, et al. "Planning with learned dynamics: Probabilistic guarantees on safety and reachability via lipschitz constants." IEEE Robotics and Automation Letters 6.3 (2021): 5129-5136</a:t>
            </a:r>
            <a:r>
              <a:rPr lang="en" altLang="zh-CN" dirty="0"/>
              <a:t>.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9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07F3C80B-12B2-0F4B-8BCB-C0FC1904AA5E}"/>
              </a:ext>
            </a:extLst>
          </p:cNvPr>
          <p:cNvGrpSpPr/>
          <p:nvPr/>
        </p:nvGrpSpPr>
        <p:grpSpPr>
          <a:xfrm>
            <a:off x="1385005" y="1256719"/>
            <a:ext cx="5067258" cy="2103071"/>
            <a:chOff x="1655275" y="978796"/>
            <a:chExt cx="5067258" cy="21030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D806D373-3EA2-3C44-8B32-0C9103FE9AAC}"/>
                    </a:ext>
                  </a:extLst>
                </p:cNvPr>
                <p:cNvSpPr txBox="1"/>
                <p:nvPr/>
              </p:nvSpPr>
              <p:spPr>
                <a:xfrm>
                  <a:off x="2560641" y="2099388"/>
                  <a:ext cx="2623090" cy="3282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)}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D806D373-3EA2-3C44-8B32-0C9103FE9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641" y="2099388"/>
                  <a:ext cx="2623090" cy="328295"/>
                </a:xfrm>
                <a:prstGeom prst="rect">
                  <a:avLst/>
                </a:prstGeom>
                <a:blipFill>
                  <a:blip r:embed="rId3"/>
                  <a:stretch>
                    <a:fillRect l="-1449"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8FE988CA-47C1-CF41-89CA-5D1D7F17CD71}"/>
                    </a:ext>
                  </a:extLst>
                </p:cNvPr>
                <p:cNvSpPr txBox="1"/>
                <p:nvPr/>
              </p:nvSpPr>
              <p:spPr>
                <a:xfrm>
                  <a:off x="2560641" y="1189576"/>
                  <a:ext cx="2538387" cy="2921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)}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8FE988CA-47C1-CF41-89CA-5D1D7F17C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641" y="1189576"/>
                  <a:ext cx="2538387" cy="292131"/>
                </a:xfrm>
                <a:prstGeom prst="rect">
                  <a:avLst/>
                </a:prstGeom>
                <a:blipFill>
                  <a:blip r:embed="rId4"/>
                  <a:stretch>
                    <a:fillRect l="-1500" r="-500" b="-29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940C79E-ABAD-DC46-9791-8F41F1435A57}"/>
                </a:ext>
              </a:extLst>
            </p:cNvPr>
            <p:cNvSpPr txBox="1"/>
            <p:nvPr/>
          </p:nvSpPr>
          <p:spPr>
            <a:xfrm>
              <a:off x="3152515" y="1605881"/>
              <a:ext cx="677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66E340B-762C-B146-8E7A-004C13FBF387}"/>
                </a:ext>
              </a:extLst>
            </p:cNvPr>
            <p:cNvSpPr txBox="1"/>
            <p:nvPr/>
          </p:nvSpPr>
          <p:spPr>
            <a:xfrm>
              <a:off x="4011497" y="1602428"/>
              <a:ext cx="800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A5023328-9918-F54F-BD08-FA2F190A0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4434" y="1929679"/>
              <a:ext cx="0" cy="236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A140A55E-F510-1C4E-A3C1-08922D7F47BA}"/>
                </a:ext>
              </a:extLst>
            </p:cNvPr>
            <p:cNvCxnSpPr>
              <a:cxnSpLocks/>
            </p:cNvCxnSpPr>
            <p:nvPr/>
          </p:nvCxnSpPr>
          <p:spPr>
            <a:xfrm>
              <a:off x="3468874" y="1481707"/>
              <a:ext cx="0" cy="218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586FE17E-B24E-4846-BE03-66CEC98A8800}"/>
                </a:ext>
              </a:extLst>
            </p:cNvPr>
            <p:cNvCxnSpPr>
              <a:cxnSpLocks/>
            </p:cNvCxnSpPr>
            <p:nvPr/>
          </p:nvCxnSpPr>
          <p:spPr>
            <a:xfrm>
              <a:off x="4407322" y="1481707"/>
              <a:ext cx="0" cy="218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AE5A7A51-29D2-844B-8F11-5E6B15876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2380" y="1929679"/>
              <a:ext cx="0" cy="236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云形 67">
              <a:extLst>
                <a:ext uri="{FF2B5EF4-FFF2-40B4-BE49-F238E27FC236}">
                  <a16:creationId xmlns:a16="http://schemas.microsoft.com/office/drawing/2014/main" id="{27D0FD76-D9B4-E749-BDCE-46CC3D953AC2}"/>
                </a:ext>
              </a:extLst>
            </p:cNvPr>
            <p:cNvSpPr/>
            <p:nvPr/>
          </p:nvSpPr>
          <p:spPr>
            <a:xfrm>
              <a:off x="5280691" y="1089388"/>
              <a:ext cx="1090419" cy="611091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9" name="文本框 23">
              <a:extLst>
                <a:ext uri="{FF2B5EF4-FFF2-40B4-BE49-F238E27FC236}">
                  <a16:creationId xmlns:a16="http://schemas.microsoft.com/office/drawing/2014/main" id="{829376F0-C796-9041-8E8D-FE4DA0179279}"/>
                </a:ext>
              </a:extLst>
            </p:cNvPr>
            <p:cNvSpPr txBox="1"/>
            <p:nvPr/>
          </p:nvSpPr>
          <p:spPr>
            <a:xfrm>
              <a:off x="5395862" y="1181968"/>
              <a:ext cx="83316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Training</a:t>
              </a:r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Set</a:t>
              </a:r>
              <a:endPara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云形 69">
              <a:extLst>
                <a:ext uri="{FF2B5EF4-FFF2-40B4-BE49-F238E27FC236}">
                  <a16:creationId xmlns:a16="http://schemas.microsoft.com/office/drawing/2014/main" id="{3F2DD653-89BF-4E4C-864D-55A37A0556D5}"/>
                </a:ext>
              </a:extLst>
            </p:cNvPr>
            <p:cNvSpPr/>
            <p:nvPr/>
          </p:nvSpPr>
          <p:spPr>
            <a:xfrm>
              <a:off x="5338131" y="1860317"/>
              <a:ext cx="1090419" cy="611091"/>
            </a:xfrm>
            <a:prstGeom prst="cloud">
              <a:avLst/>
            </a:prstGeom>
            <a:solidFill>
              <a:srgbClr val="B7AA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1" name="文本框 23">
              <a:extLst>
                <a:ext uri="{FF2B5EF4-FFF2-40B4-BE49-F238E27FC236}">
                  <a16:creationId xmlns:a16="http://schemas.microsoft.com/office/drawing/2014/main" id="{BC14E973-D66A-3E46-BF6B-2676DC739566}"/>
                </a:ext>
              </a:extLst>
            </p:cNvPr>
            <p:cNvSpPr txBox="1"/>
            <p:nvPr/>
          </p:nvSpPr>
          <p:spPr>
            <a:xfrm>
              <a:off x="5453302" y="1952897"/>
              <a:ext cx="91780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Validation</a:t>
              </a:r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Set</a:t>
              </a:r>
              <a:endPara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9AFF48B6-5097-EB4B-9E6E-83463EEBF8D3}"/>
                </a:ext>
              </a:extLst>
            </p:cNvPr>
            <p:cNvSpPr txBox="1"/>
            <p:nvPr/>
          </p:nvSpPr>
          <p:spPr>
            <a:xfrm>
              <a:off x="1791496" y="1602428"/>
              <a:ext cx="677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i.i.d.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2DEB76BD-12D6-D449-9E77-2F959A606A43}"/>
                </a:ext>
              </a:extLst>
            </p:cNvPr>
            <p:cNvCxnSpPr>
              <a:cxnSpLocks/>
              <a:stCxn id="61" idx="1"/>
              <a:endCxn id="72" idx="0"/>
            </p:cNvCxnSpPr>
            <p:nvPr/>
          </p:nvCxnSpPr>
          <p:spPr>
            <a:xfrm flipH="1">
              <a:off x="2130156" y="1335642"/>
              <a:ext cx="430485" cy="2667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3C1E64D9-600A-6848-B664-B3338D5BB7EC}"/>
                </a:ext>
              </a:extLst>
            </p:cNvPr>
            <p:cNvCxnSpPr>
              <a:cxnSpLocks/>
              <a:stCxn id="60" idx="1"/>
              <a:endCxn id="72" idx="2"/>
            </p:cNvCxnSpPr>
            <p:nvPr/>
          </p:nvCxnSpPr>
          <p:spPr>
            <a:xfrm flipH="1" flipV="1">
              <a:off x="2130156" y="1971760"/>
              <a:ext cx="430485" cy="291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7B2E843-4321-0443-9D6D-C800917F301E}"/>
                </a:ext>
              </a:extLst>
            </p:cNvPr>
            <p:cNvSpPr txBox="1"/>
            <p:nvPr/>
          </p:nvSpPr>
          <p:spPr>
            <a:xfrm>
              <a:off x="1972775" y="2535195"/>
              <a:ext cx="2599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 unknown dynamics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3D521425-A5FF-8645-90E6-09DC4F372BAE}"/>
                </a:ext>
              </a:extLst>
            </p:cNvPr>
            <p:cNvSpPr/>
            <p:nvPr/>
          </p:nvSpPr>
          <p:spPr>
            <a:xfrm>
              <a:off x="1655275" y="978796"/>
              <a:ext cx="5067258" cy="210307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FCB581D-95C7-4444-B282-3945D7C67BAA}"/>
              </a:ext>
            </a:extLst>
          </p:cNvPr>
          <p:cNvGrpSpPr/>
          <p:nvPr/>
        </p:nvGrpSpPr>
        <p:grpSpPr>
          <a:xfrm>
            <a:off x="1385005" y="4089735"/>
            <a:ext cx="6610856" cy="1812102"/>
            <a:chOff x="618887" y="3556733"/>
            <a:chExt cx="6610856" cy="1812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D2B958C-AA99-F44B-B433-BE79A8C6D086}"/>
                    </a:ext>
                  </a:extLst>
                </p:cNvPr>
                <p:cNvSpPr txBox="1"/>
                <p:nvPr/>
              </p:nvSpPr>
              <p:spPr>
                <a:xfrm>
                  <a:off x="3331638" y="3691741"/>
                  <a:ext cx="3898105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 neural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network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learned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model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a14:m>
                  <a:endPara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𝒳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𝒳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𝒳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𝒳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𝒳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𝒰</m:t>
                      </m:r>
                    </m:oMath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D2B958C-AA99-F44B-B433-BE79A8C6D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638" y="3691741"/>
                  <a:ext cx="3898105" cy="1477328"/>
                </a:xfrm>
                <a:prstGeom prst="rect">
                  <a:avLst/>
                </a:prstGeom>
                <a:blipFill>
                  <a:blip r:embed="rId5"/>
                  <a:stretch>
                    <a:fillRect t="-1709" b="-17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3284944F-B4AB-F246-9677-264E795940AB}"/>
                </a:ext>
              </a:extLst>
            </p:cNvPr>
            <p:cNvSpPr/>
            <p:nvPr/>
          </p:nvSpPr>
          <p:spPr>
            <a:xfrm>
              <a:off x="1597416" y="3746145"/>
              <a:ext cx="1773517" cy="146357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solidFill>
                  <a:schemeClr val="tx1"/>
                </a:solidFill>
              </a:endParaRPr>
            </a:p>
          </p:txBody>
        </p: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9446D189-2557-2E40-A1D3-4CCBF3FF6F69}"/>
                </a:ext>
              </a:extLst>
            </p:cNvPr>
            <p:cNvGrpSpPr/>
            <p:nvPr/>
          </p:nvGrpSpPr>
          <p:grpSpPr>
            <a:xfrm>
              <a:off x="1872221" y="3847307"/>
              <a:ext cx="1308333" cy="1181716"/>
              <a:chOff x="2243101" y="1951272"/>
              <a:chExt cx="1308333" cy="1181716"/>
            </a:xfrm>
          </p:grpSpPr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3CF42B8-EDA1-DF4D-9DCB-B4F476F1A4DC}"/>
                  </a:ext>
                </a:extLst>
              </p:cNvPr>
              <p:cNvSpPr/>
              <p:nvPr/>
            </p:nvSpPr>
            <p:spPr bwMode="auto">
              <a:xfrm>
                <a:off x="2243101" y="2976663"/>
                <a:ext cx="1308333" cy="156325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algn="ctr"/>
                <a:endPara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4CB1CE78-2B47-5942-AE11-C14942016EE9}"/>
                  </a:ext>
                </a:extLst>
              </p:cNvPr>
              <p:cNvSpPr/>
              <p:nvPr/>
            </p:nvSpPr>
            <p:spPr bwMode="auto">
              <a:xfrm>
                <a:off x="2390472" y="2583394"/>
                <a:ext cx="1005899" cy="150313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algn="ctr"/>
                <a:endPara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4" name="圆角矩形 93">
                <a:extLst>
                  <a:ext uri="{FF2B5EF4-FFF2-40B4-BE49-F238E27FC236}">
                    <a16:creationId xmlns:a16="http://schemas.microsoft.com/office/drawing/2014/main" id="{784ACC63-2FC0-1D4E-852F-7D11F5ADC707}"/>
                  </a:ext>
                </a:extLst>
              </p:cNvPr>
              <p:cNvSpPr/>
              <p:nvPr/>
            </p:nvSpPr>
            <p:spPr bwMode="auto">
              <a:xfrm>
                <a:off x="2461731" y="2176938"/>
                <a:ext cx="871074" cy="142346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algn="ctr"/>
                <a:endPara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6" name="上箭头 95">
                <a:extLst>
                  <a:ext uri="{FF2B5EF4-FFF2-40B4-BE49-F238E27FC236}">
                    <a16:creationId xmlns:a16="http://schemas.microsoft.com/office/drawing/2014/main" id="{5F5339E0-A31F-604C-BC14-5409A1305519}"/>
                  </a:ext>
                </a:extLst>
              </p:cNvPr>
              <p:cNvSpPr/>
              <p:nvPr/>
            </p:nvSpPr>
            <p:spPr bwMode="auto">
              <a:xfrm>
                <a:off x="2855880" y="2774721"/>
                <a:ext cx="135066" cy="162695"/>
              </a:xfrm>
              <a:prstGeom prst="upArrow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7" name="上箭头 96">
                <a:extLst>
                  <a:ext uri="{FF2B5EF4-FFF2-40B4-BE49-F238E27FC236}">
                    <a16:creationId xmlns:a16="http://schemas.microsoft.com/office/drawing/2014/main" id="{24A961B1-5559-1746-BC17-CB0AC1E78097}"/>
                  </a:ext>
                </a:extLst>
              </p:cNvPr>
              <p:cNvSpPr/>
              <p:nvPr/>
            </p:nvSpPr>
            <p:spPr bwMode="auto">
              <a:xfrm>
                <a:off x="2852746" y="2381451"/>
                <a:ext cx="135066" cy="162695"/>
              </a:xfrm>
              <a:prstGeom prst="upArrow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9" name="上箭头 98">
                <a:extLst>
                  <a:ext uri="{FF2B5EF4-FFF2-40B4-BE49-F238E27FC236}">
                    <a16:creationId xmlns:a16="http://schemas.microsoft.com/office/drawing/2014/main" id="{9CDFD946-F9AE-DB46-9E1B-A3EDF5A5B158}"/>
                  </a:ext>
                </a:extLst>
              </p:cNvPr>
              <p:cNvSpPr/>
              <p:nvPr/>
            </p:nvSpPr>
            <p:spPr bwMode="auto">
              <a:xfrm>
                <a:off x="2856020" y="1951272"/>
                <a:ext cx="135066" cy="162695"/>
              </a:xfrm>
              <a:prstGeom prst="upArrow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C995E6C-C999-7A4D-8C8D-FE49570047DC}"/>
                </a:ext>
              </a:extLst>
            </p:cNvPr>
            <p:cNvSpPr/>
            <p:nvPr/>
          </p:nvSpPr>
          <p:spPr>
            <a:xfrm>
              <a:off x="618887" y="3556733"/>
              <a:ext cx="6500370" cy="1812102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56F8223-6E46-754B-8464-C56D2CDD2FAF}"/>
                    </a:ext>
                  </a:extLst>
                </p:cNvPr>
                <p:cNvSpPr/>
                <p:nvPr/>
              </p:nvSpPr>
              <p:spPr>
                <a:xfrm>
                  <a:off x="620812" y="4367290"/>
                  <a:ext cx="363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56F8223-6E46-754B-8464-C56D2CDD2F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12" y="4367290"/>
                  <a:ext cx="36388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下箭头 100">
              <a:extLst>
                <a:ext uri="{FF2B5EF4-FFF2-40B4-BE49-F238E27FC236}">
                  <a16:creationId xmlns:a16="http://schemas.microsoft.com/office/drawing/2014/main" id="{7A04A4E8-9B6F-8044-8DCB-81923FA28D2B}"/>
                </a:ext>
              </a:extLst>
            </p:cNvPr>
            <p:cNvSpPr/>
            <p:nvPr/>
          </p:nvSpPr>
          <p:spPr>
            <a:xfrm rot="16200000">
              <a:off x="1117215" y="4264465"/>
              <a:ext cx="290957" cy="573968"/>
            </a:xfrm>
            <a:prstGeom prst="downArrow">
              <a:avLst/>
            </a:prstGeom>
            <a:solidFill>
              <a:srgbClr val="1D77C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4D2B675-2026-444E-8CE6-D755AC0958CB}"/>
                </a:ext>
              </a:extLst>
            </p:cNvPr>
            <p:cNvSpPr/>
            <p:nvPr/>
          </p:nvSpPr>
          <p:spPr>
            <a:xfrm>
              <a:off x="755108" y="4222218"/>
              <a:ext cx="867377" cy="178093"/>
            </a:xfrm>
            <a:prstGeom prst="rect">
              <a:avLst/>
            </a:prstGeom>
            <a:noFill/>
            <a:ln>
              <a:noFill/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zh-CN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Songti SC" panose="02010600040101010101" pitchFamily="2" charset="-122"/>
                  <a:cs typeface="Times New Roman" panose="02020603050405020304" pitchFamily="18" charset="0"/>
                </a:rPr>
                <a:t>Train</a:t>
              </a:r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70343387-77F8-9545-9D5F-9874D658FEC1}"/>
              </a:ext>
            </a:extLst>
          </p:cNvPr>
          <p:cNvSpPr/>
          <p:nvPr/>
        </p:nvSpPr>
        <p:spPr>
          <a:xfrm>
            <a:off x="1385005" y="755015"/>
            <a:ext cx="24545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Benchmark Dataset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CA8A455-A967-9544-A5C8-6E49C34AB0E4}"/>
              </a:ext>
            </a:extLst>
          </p:cNvPr>
          <p:cNvSpPr/>
          <p:nvPr/>
        </p:nvSpPr>
        <p:spPr>
          <a:xfrm>
            <a:off x="1385005" y="3556938"/>
            <a:ext cx="3145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Obtain Learned Dynamics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8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E5FCBB48-B480-5840-AC07-51F0D4A0B0B6}"/>
              </a:ext>
            </a:extLst>
          </p:cNvPr>
          <p:cNvGrpSpPr/>
          <p:nvPr/>
        </p:nvGrpSpPr>
        <p:grpSpPr>
          <a:xfrm>
            <a:off x="0" y="390386"/>
            <a:ext cx="9306809" cy="6374801"/>
            <a:chOff x="-162809" y="0"/>
            <a:chExt cx="9306809" cy="63748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9E1F4A00-3F00-CC4A-89BA-1F292E58CC68}"/>
                    </a:ext>
                  </a:extLst>
                </p:cNvPr>
                <p:cNvSpPr txBox="1"/>
                <p:nvPr/>
              </p:nvSpPr>
              <p:spPr>
                <a:xfrm>
                  <a:off x="-56283" y="0"/>
                  <a:ext cx="9200283" cy="54312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Initialization: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</m:d>
                    </m:oMath>
                  </a14:m>
                  <a:endPara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Loop: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⊂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pairwise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sample sets, each set has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pairs of i.i.d.: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	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bSup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r>
                    <a:rPr lang="en-US" altLang="zh-CN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={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bSup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-&gt;Lipschitz Constants-&gt;</a:t>
                  </a:r>
                  <a:r>
                    <a:rPr lang="en-US" altLang="zh-CN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bSup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-&gt;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Converge to Reverse </a:t>
                  </a:r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Weibull-&gt;</a:t>
                  </a:r>
                  <a:r>
                    <a:rPr lang="en-US" altLang="zh-CN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bSup>
                    </m:oMath>
                  </a14:m>
                  <a:endPara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</a:p>
                <a:p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-&gt;Maximum Likehood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Sets-&gt;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𝜉</m:t>
                      </m:r>
                    </m:oMath>
                  </a14:m>
                  <a:endPara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if KS-test(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</m:oMath>
                  </a14:m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):</a:t>
                  </a:r>
                </a:p>
                <a:p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a14:m>
                  <a:r>
                    <a:rPr lang="en" altLang="zh-CN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𝜉</m:t>
                      </m:r>
                    </m:oMath>
                  </a14:m>
                  <a:endPara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𝑓𝑎𝑖𝑙</m:t>
                      </m:r>
                    </m:oMath>
                  </a14:m>
                  <a:endParaRPr lang="en-US" altLang="zh-CN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endParaRPr lang="en" altLang="zh-CN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" altLang="zh-CN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	if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a14:m>
                  <a:r>
                    <a:rPr lang="en-US" altLang="zh-CN" b="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: return </a:t>
                  </a:r>
                  <a:r>
                    <a:rPr lang="en-US" altLang="zh-CN" b="0" i="1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b="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and </a:t>
                  </a:r>
                  <a:r>
                    <a:rPr lang="en-US" altLang="zh-CN" b="0" i="1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D</a:t>
                  </a:r>
                </a:p>
                <a:p>
                  <a:r>
                    <a:rPr lang="en-US" altLang="zh-CN" i="1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	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else: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a14:m>
                  <a:endParaRPr lang="en-US" altLang="zh-CN" b="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Use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</m:oMath>
                  </a14:m>
                  <a:r>
                    <a:rPr lang="en-US" altLang="zh-CN" b="0" i="1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to obtain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altLang="zh-CN" b="0" i="1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endParaRPr lang="en-US" altLang="zh-CN" b="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9E1F4A00-3F00-CC4A-89BA-1F292E58C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6283" y="0"/>
                  <a:ext cx="9200283" cy="5431295"/>
                </a:xfrm>
                <a:prstGeom prst="rect">
                  <a:avLst/>
                </a:prstGeom>
                <a:blipFill>
                  <a:blip r:embed="rId3"/>
                  <a:stretch>
                    <a:fillRect l="-413" t="-467" b="-70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1CE13F52-9A52-5348-AD85-7B2C56EEC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6855" y="5205719"/>
              <a:ext cx="1220107" cy="1137187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714839E0-7018-674B-80B6-3E60C490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6549" y="3526335"/>
              <a:ext cx="1636946" cy="1648723"/>
            </a:xfrm>
            <a:prstGeom prst="rect">
              <a:avLst/>
            </a:prstGeom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068397-6895-ED4E-9980-03B2AFD956D8}"/>
                </a:ext>
              </a:extLst>
            </p:cNvPr>
            <p:cNvGrpSpPr/>
            <p:nvPr/>
          </p:nvGrpSpPr>
          <p:grpSpPr>
            <a:xfrm>
              <a:off x="1482233" y="1428128"/>
              <a:ext cx="867377" cy="290957"/>
              <a:chOff x="1595122" y="4938972"/>
              <a:chExt cx="867377" cy="290957"/>
            </a:xfrm>
          </p:grpSpPr>
          <p:sp>
            <p:nvSpPr>
              <p:cNvPr id="6" name="下箭头 5">
                <a:extLst>
                  <a:ext uri="{FF2B5EF4-FFF2-40B4-BE49-F238E27FC236}">
                    <a16:creationId xmlns:a16="http://schemas.microsoft.com/office/drawing/2014/main" id="{20226A26-AB6E-8042-8806-3C6793F1EA47}"/>
                  </a:ext>
                </a:extLst>
              </p:cNvPr>
              <p:cNvSpPr/>
              <p:nvPr/>
            </p:nvSpPr>
            <p:spPr>
              <a:xfrm rot="16200000">
                <a:off x="1883333" y="4797467"/>
                <a:ext cx="290957" cy="573968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1816B21-8FC9-1B4A-8711-86940C5BFBBE}"/>
                  </a:ext>
                </a:extLst>
              </p:cNvPr>
              <p:cNvSpPr/>
              <p:nvPr/>
            </p:nvSpPr>
            <p:spPr>
              <a:xfrm>
                <a:off x="1595122" y="4995404"/>
                <a:ext cx="867377" cy="178093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ongti SC" panose="02010600040101010101" pitchFamily="2" charset="-122"/>
                    <a:cs typeface="Times New Roman" panose="02020603050405020304" pitchFamily="18" charset="0"/>
                  </a:rPr>
                  <a:t>Divide</a:t>
                </a: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3581BE5-72B1-1945-98EE-83D036E1398C}"/>
                </a:ext>
              </a:extLst>
            </p:cNvPr>
            <p:cNvSpPr/>
            <p:nvPr/>
          </p:nvSpPr>
          <p:spPr>
            <a:xfrm>
              <a:off x="1677370" y="2195725"/>
              <a:ext cx="2248143" cy="279846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6536B3F-AA21-A948-8398-40D8945F683D}"/>
                </a:ext>
              </a:extLst>
            </p:cNvPr>
            <p:cNvSpPr/>
            <p:nvPr/>
          </p:nvSpPr>
          <p:spPr>
            <a:xfrm>
              <a:off x="4883866" y="2195725"/>
              <a:ext cx="3290870" cy="279846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F065472-A88D-ED4E-87A6-C8105594C319}"/>
                </a:ext>
              </a:extLst>
            </p:cNvPr>
            <p:cNvSpPr/>
            <p:nvPr/>
          </p:nvSpPr>
          <p:spPr>
            <a:xfrm>
              <a:off x="3817594" y="3351540"/>
              <a:ext cx="879591" cy="279846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D2A1372-A1B2-3046-B395-4F5E7B1846AD}"/>
                </a:ext>
              </a:extLst>
            </p:cNvPr>
            <p:cNvSpPr txBox="1"/>
            <p:nvPr/>
          </p:nvSpPr>
          <p:spPr>
            <a:xfrm>
              <a:off x="2144902" y="2475571"/>
              <a:ext cx="1236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1st Upper Bound</a:t>
              </a:r>
              <a:endParaRPr kumimoji="1" lang="zh-CN" altLang="en-US" sz="1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31B68AA-953E-5845-83B1-A05E1F89C620}"/>
                </a:ext>
              </a:extLst>
            </p:cNvPr>
            <p:cNvSpPr txBox="1"/>
            <p:nvPr/>
          </p:nvSpPr>
          <p:spPr>
            <a:xfrm>
              <a:off x="5994809" y="2475571"/>
              <a:ext cx="12875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2nd Upper Bound</a:t>
              </a:r>
              <a:endParaRPr kumimoji="1" lang="zh-CN" altLang="en-US" sz="1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163AEA5-DE7B-A348-B807-72E144232B73}"/>
                    </a:ext>
                  </a:extLst>
                </p:cNvPr>
                <p:cNvSpPr txBox="1"/>
                <p:nvPr/>
              </p:nvSpPr>
              <p:spPr>
                <a:xfrm>
                  <a:off x="4666232" y="3362771"/>
                  <a:ext cx="21726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200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Overestimate with Probability </a:t>
                  </a:r>
                  <a14:m>
                    <m:oMath xmlns:m="http://schemas.openxmlformats.org/officeDocument/2006/math">
                      <m:r>
                        <a:rPr kumimoji="1" lang="en-US" altLang="zh-CN" sz="12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</m:oMath>
                  </a14:m>
                  <a:endParaRPr kumimoji="1" lang="zh-CN" alt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163AEA5-DE7B-A348-B807-72E144232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232" y="3362771"/>
                  <a:ext cx="2172646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D638933A-61A7-E54A-B5FF-C3658D9CA4A1}"/>
                </a:ext>
              </a:extLst>
            </p:cNvPr>
            <p:cNvCxnSpPr>
              <a:cxnSpLocks/>
            </p:cNvCxnSpPr>
            <p:nvPr/>
          </p:nvCxnSpPr>
          <p:spPr>
            <a:xfrm>
              <a:off x="3296212" y="2680419"/>
              <a:ext cx="2801947" cy="27179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云形 18">
              <a:extLst>
                <a:ext uri="{FF2B5EF4-FFF2-40B4-BE49-F238E27FC236}">
                  <a16:creationId xmlns:a16="http://schemas.microsoft.com/office/drawing/2014/main" id="{B4A10D9D-552F-0B42-B6AB-0012D0C9F26A}"/>
                </a:ext>
              </a:extLst>
            </p:cNvPr>
            <p:cNvSpPr/>
            <p:nvPr/>
          </p:nvSpPr>
          <p:spPr>
            <a:xfrm>
              <a:off x="6145040" y="2726870"/>
              <a:ext cx="1090419" cy="611091"/>
            </a:xfrm>
            <a:prstGeom prst="cloud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23">
                  <a:extLst>
                    <a:ext uri="{FF2B5EF4-FFF2-40B4-BE49-F238E27FC236}">
                      <a16:creationId xmlns:a16="http://schemas.microsoft.com/office/drawing/2014/main" id="{9695BA86-025A-6741-8A8C-4456A9A9D3B8}"/>
                    </a:ext>
                  </a:extLst>
                </p:cNvPr>
                <p:cNvSpPr txBox="1"/>
                <p:nvPr/>
              </p:nvSpPr>
              <p:spPr>
                <a:xfrm>
                  <a:off x="6102737" y="2773332"/>
                  <a:ext cx="1203270" cy="5490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zh-CN" sz="1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Overestimate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:endPara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140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23">
                  <a:extLst>
                    <a:ext uri="{FF2B5EF4-FFF2-40B4-BE49-F238E27FC236}">
                      <a16:creationId xmlns:a16="http://schemas.microsoft.com/office/drawing/2014/main" id="{9695BA86-025A-6741-8A8C-4456A9A9D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2737" y="2773332"/>
                  <a:ext cx="1203270" cy="549061"/>
                </a:xfrm>
                <a:prstGeom prst="rect">
                  <a:avLst/>
                </a:prstGeom>
                <a:blipFill>
                  <a:blip r:embed="rId7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06534AE2-FAB6-5746-894B-42571FAB84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4412" y="3322394"/>
              <a:ext cx="512469" cy="132136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CAE8BB2F-2A4B-F145-9ADB-6EE78BA5D9C1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>
              <a:off x="6250559" y="2693622"/>
              <a:ext cx="439691" cy="68188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3D6F184-43D1-C041-B953-EF46EE080CCD}"/>
                </a:ext>
              </a:extLst>
            </p:cNvPr>
            <p:cNvSpPr/>
            <p:nvPr/>
          </p:nvSpPr>
          <p:spPr>
            <a:xfrm>
              <a:off x="997301" y="3676012"/>
              <a:ext cx="1634387" cy="279846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5F52071-85F1-5943-8001-1446A9378B6C}"/>
                </a:ext>
              </a:extLst>
            </p:cNvPr>
            <p:cNvSpPr/>
            <p:nvPr/>
          </p:nvSpPr>
          <p:spPr>
            <a:xfrm>
              <a:off x="997301" y="4235845"/>
              <a:ext cx="2179036" cy="279846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414C03BD-0672-5744-88F6-64D170EB07FE}"/>
                </a:ext>
              </a:extLst>
            </p:cNvPr>
            <p:cNvCxnSpPr>
              <a:cxnSpLocks/>
            </p:cNvCxnSpPr>
            <p:nvPr/>
          </p:nvCxnSpPr>
          <p:spPr>
            <a:xfrm>
              <a:off x="2631688" y="3849820"/>
              <a:ext cx="2065497" cy="550118"/>
            </a:xfrm>
            <a:prstGeom prst="straightConnector1">
              <a:avLst/>
            </a:prstGeom>
            <a:ln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41975C2F-4D48-9942-BDF2-12BE836D8EF1}"/>
                </a:ext>
              </a:extLst>
            </p:cNvPr>
            <p:cNvCxnSpPr>
              <a:cxnSpLocks/>
            </p:cNvCxnSpPr>
            <p:nvPr/>
          </p:nvCxnSpPr>
          <p:spPr>
            <a:xfrm>
              <a:off x="3176337" y="4408322"/>
              <a:ext cx="1779194" cy="1355189"/>
            </a:xfrm>
            <a:prstGeom prst="straightConnector1">
              <a:avLst/>
            </a:prstGeom>
            <a:ln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4B224C91-57B2-8E42-91A5-F481ACA29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92030" y="4166218"/>
              <a:ext cx="1968500" cy="419100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00CEDD7-9B2B-A148-AE17-94FA1BA92D9F}"/>
                </a:ext>
              </a:extLst>
            </p:cNvPr>
            <p:cNvSpPr txBox="1"/>
            <p:nvPr/>
          </p:nvSpPr>
          <p:spPr>
            <a:xfrm>
              <a:off x="5930563" y="3853316"/>
              <a:ext cx="22658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Difficult to check when planning:</a:t>
              </a:r>
              <a:endParaRPr kumimoji="1"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E4D5D748-1307-C74D-8860-8631E07C427F}"/>
                    </a:ext>
                  </a:extLst>
                </p:cNvPr>
                <p:cNvSpPr txBox="1"/>
                <p:nvPr/>
              </p:nvSpPr>
              <p:spPr>
                <a:xfrm>
                  <a:off x="6085379" y="4779174"/>
                  <a:ext cx="27055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Hard not check planned points within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</m:sSub>
                    </m:oMath>
                  </a14:m>
                  <a:endParaRPr kumimoji="1" lang="zh-CN" alt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E4D5D748-1307-C74D-8860-8631E07C4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379" y="4779174"/>
                  <a:ext cx="2705549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文本框 23">
              <a:extLst>
                <a:ext uri="{FF2B5EF4-FFF2-40B4-BE49-F238E27FC236}">
                  <a16:creationId xmlns:a16="http://schemas.microsoft.com/office/drawing/2014/main" id="{732B495C-E36B-C747-A873-6931A7A7A679}"/>
                </a:ext>
              </a:extLst>
            </p:cNvPr>
            <p:cNvSpPr txBox="1"/>
            <p:nvPr/>
          </p:nvSpPr>
          <p:spPr>
            <a:xfrm>
              <a:off x="7514332" y="2729316"/>
              <a:ext cx="120327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Somehow</a:t>
              </a:r>
            </a:p>
            <a:p>
              <a:pPr algn="ctr">
                <a:defRPr/>
              </a:pPr>
              <a:r>
                <a:rPr lang="en-US" altLang="zh-CN" sz="1400" u="sng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Conservative</a:t>
              </a:r>
            </a:p>
          </p:txBody>
        </p:sp>
        <p:sp>
          <p:nvSpPr>
            <p:cNvPr id="42" name="文本框 23">
              <a:extLst>
                <a:ext uri="{FF2B5EF4-FFF2-40B4-BE49-F238E27FC236}">
                  <a16:creationId xmlns:a16="http://schemas.microsoft.com/office/drawing/2014/main" id="{D85BEB92-0F5A-8C4A-A5E4-A8A790695B18}"/>
                </a:ext>
              </a:extLst>
            </p:cNvPr>
            <p:cNvSpPr txBox="1"/>
            <p:nvPr/>
          </p:nvSpPr>
          <p:spPr>
            <a:xfrm>
              <a:off x="-162809" y="2136115"/>
              <a:ext cx="12032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Estimate Lipschitz Constant</a:t>
              </a:r>
            </a:p>
          </p:txBody>
        </p:sp>
        <p:sp>
          <p:nvSpPr>
            <p:cNvPr id="43" name="下箭头 42">
              <a:extLst>
                <a:ext uri="{FF2B5EF4-FFF2-40B4-BE49-F238E27FC236}">
                  <a16:creationId xmlns:a16="http://schemas.microsoft.com/office/drawing/2014/main" id="{A87BF221-715E-FA46-BDBB-19E9BE9CE775}"/>
                </a:ext>
              </a:extLst>
            </p:cNvPr>
            <p:cNvSpPr/>
            <p:nvPr/>
          </p:nvSpPr>
          <p:spPr>
            <a:xfrm rot="16200000">
              <a:off x="7332111" y="2747227"/>
              <a:ext cx="379066" cy="431273"/>
            </a:xfrm>
            <a:prstGeom prst="downArrow">
              <a:avLst/>
            </a:prstGeom>
            <a:solidFill>
              <a:srgbClr val="FF880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4" name="下箭头 43">
              <a:extLst>
                <a:ext uri="{FF2B5EF4-FFF2-40B4-BE49-F238E27FC236}">
                  <a16:creationId xmlns:a16="http://schemas.microsoft.com/office/drawing/2014/main" id="{F7771B12-A227-8D4C-97A7-1F6E6EB8FDDB}"/>
                </a:ext>
              </a:extLst>
            </p:cNvPr>
            <p:cNvSpPr/>
            <p:nvPr/>
          </p:nvSpPr>
          <p:spPr>
            <a:xfrm>
              <a:off x="7376280" y="4419649"/>
              <a:ext cx="379066" cy="431273"/>
            </a:xfrm>
            <a:prstGeom prst="downArrow">
              <a:avLst/>
            </a:prstGeom>
            <a:solidFill>
              <a:srgbClr val="B7A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ECE91F24-64C3-4845-A9D3-86D7AB8CEA68}"/>
                    </a:ext>
                  </a:extLst>
                </p:cNvPr>
                <p:cNvSpPr txBox="1"/>
                <p:nvPr/>
              </p:nvSpPr>
              <p:spPr>
                <a:xfrm>
                  <a:off x="6084663" y="5438839"/>
                  <a:ext cx="2689006" cy="935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Easy to check planned points within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</m:sSub>
                    </m:oMath>
                  </a14:m>
                  <a:r>
                    <a:rPr kumimoji="1" lang="en-US" altLang="zh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</a:p>
                <a:p>
                  <a:r>
                    <a:rPr kumimoji="1" lang="en-US" altLang="zh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(if </a:t>
                  </a:r>
                  <a14:m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kumimoji="1" lang="en-US" altLang="zh-CN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f>
                        <m:fPr>
                          <m:ctrlP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kumimoji="1" lang="en-US" altLang="zh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  <a:p>
                  <a:pPr marL="228600" indent="-228600">
                    <a:buAutoNum type="arabicPeriod"/>
                  </a:pPr>
                  <a:r>
                    <a:rPr kumimoji="1" lang="en-US" altLang="zh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Find the nearest neighbor</a:t>
                  </a:r>
                </a:p>
                <a:p>
                  <a:pPr marL="228600" indent="-228600">
                    <a:buFontTx/>
                    <a:buAutoNum type="arabicPeriod"/>
                  </a:pPr>
                  <a:r>
                    <a:rPr kumimoji="1" lang="en" altLang="zh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Check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1" lang="en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−(</m:t>
                          </m:r>
                          <m:acc>
                            <m:accPr>
                              <m:chr m:val="̅"/>
                              <m:ctrlP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" altLang="zh-CN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a:rPr kumimoji="1" lang="en-US" altLang="zh-CN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l-GR" altLang="zh-CN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ϵ</m:t>
                      </m:r>
                    </m:oMath>
                  </a14:m>
                  <a:endParaRPr kumimoji="1" lang="el-GR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ECE91F24-64C3-4845-A9D3-86D7AB8CE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663" y="5438839"/>
                  <a:ext cx="2689006" cy="935962"/>
                </a:xfrm>
                <a:prstGeom prst="rect">
                  <a:avLst/>
                </a:prstGeom>
                <a:blipFill>
                  <a:blip r:embed="rId10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上下箭头 45">
              <a:extLst>
                <a:ext uri="{FF2B5EF4-FFF2-40B4-BE49-F238E27FC236}">
                  <a16:creationId xmlns:a16="http://schemas.microsoft.com/office/drawing/2014/main" id="{A5D50762-2E27-3949-930A-F608C85A5DE6}"/>
                </a:ext>
              </a:extLst>
            </p:cNvPr>
            <p:cNvSpPr/>
            <p:nvPr/>
          </p:nvSpPr>
          <p:spPr>
            <a:xfrm>
              <a:off x="7382207" y="5056173"/>
              <a:ext cx="278873" cy="434953"/>
            </a:xfrm>
            <a:prstGeom prst="upDownArrow">
              <a:avLst/>
            </a:prstGeom>
            <a:solidFill>
              <a:srgbClr val="1D77C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7" name="左大括号 46">
              <a:extLst>
                <a:ext uri="{FF2B5EF4-FFF2-40B4-BE49-F238E27FC236}">
                  <a16:creationId xmlns:a16="http://schemas.microsoft.com/office/drawing/2014/main" id="{2BBEAAE1-5606-114C-AC16-359B696B977A}"/>
                </a:ext>
              </a:extLst>
            </p:cNvPr>
            <p:cNvSpPr/>
            <p:nvPr/>
          </p:nvSpPr>
          <p:spPr>
            <a:xfrm>
              <a:off x="753035" y="1484560"/>
              <a:ext cx="244266" cy="20417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左大括号 47">
              <a:extLst>
                <a:ext uri="{FF2B5EF4-FFF2-40B4-BE49-F238E27FC236}">
                  <a16:creationId xmlns:a16="http://schemas.microsoft.com/office/drawing/2014/main" id="{812FF145-8AF8-C34F-9123-6B0AA35F2760}"/>
                </a:ext>
              </a:extLst>
            </p:cNvPr>
            <p:cNvSpPr/>
            <p:nvPr/>
          </p:nvSpPr>
          <p:spPr>
            <a:xfrm>
              <a:off x="764987" y="3565915"/>
              <a:ext cx="232314" cy="121325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23">
              <a:extLst>
                <a:ext uri="{FF2B5EF4-FFF2-40B4-BE49-F238E27FC236}">
                  <a16:creationId xmlns:a16="http://schemas.microsoft.com/office/drawing/2014/main" id="{94CD7BF3-6C52-7A47-871A-41ED7EBEF9EE}"/>
                </a:ext>
              </a:extLst>
            </p:cNvPr>
            <p:cNvSpPr txBox="1"/>
            <p:nvPr/>
          </p:nvSpPr>
          <p:spPr>
            <a:xfrm>
              <a:off x="-96459" y="3777027"/>
              <a:ext cx="12032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Determine Trusted Domain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D4600F0-0E13-BB4C-88B1-0648CFBDD569}"/>
                </a:ext>
              </a:extLst>
            </p:cNvPr>
            <p:cNvSpPr/>
            <p:nvPr/>
          </p:nvSpPr>
          <p:spPr>
            <a:xfrm>
              <a:off x="0" y="1"/>
              <a:ext cx="8867380" cy="6342906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0B5409AC-D453-EC40-AC89-312273F44C3D}"/>
              </a:ext>
            </a:extLst>
          </p:cNvPr>
          <p:cNvSpPr/>
          <p:nvPr/>
        </p:nvSpPr>
        <p:spPr>
          <a:xfrm>
            <a:off x="2482756" y="-9333"/>
            <a:ext cx="44478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Bound Model Error in Trusted Domain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6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EB13FC06-D6BF-A947-A08D-FC135C473387}"/>
              </a:ext>
            </a:extLst>
          </p:cNvPr>
          <p:cNvSpPr/>
          <p:nvPr/>
        </p:nvSpPr>
        <p:spPr>
          <a:xfrm>
            <a:off x="2057371" y="-9724"/>
            <a:ext cx="5267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Motion Planning with One Step Feedback Law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FB8FD30-9963-6B41-A826-5C3980492D00}"/>
              </a:ext>
            </a:extLst>
          </p:cNvPr>
          <p:cNvGrpSpPr/>
          <p:nvPr/>
        </p:nvGrpSpPr>
        <p:grpSpPr>
          <a:xfrm>
            <a:off x="106526" y="309476"/>
            <a:ext cx="9037474" cy="6548524"/>
            <a:chOff x="106526" y="309476"/>
            <a:chExt cx="9037474" cy="65485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E9038F35-D53B-EF4A-BB94-CA5712BD2B7F}"/>
                    </a:ext>
                  </a:extLst>
                </p:cNvPr>
                <p:cNvSpPr txBox="1"/>
                <p:nvPr/>
              </p:nvSpPr>
              <p:spPr>
                <a:xfrm>
                  <a:off x="106526" y="309476"/>
                  <a:ext cx="9037474" cy="6548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Build RRT Tree in Loop (Then construct path after building the tree):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1.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Sample new 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2. Check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staying</a:t>
                  </a:r>
                  <a:r>
                    <a:rPr lang="zh-CN" altLang="en-US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inside</a:t>
                  </a:r>
                  <a:r>
                    <a:rPr lang="zh-CN" altLang="en-US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trusted</a:t>
                  </a:r>
                  <a:r>
                    <a:rPr lang="zh-CN" altLang="en-US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domain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：</a:t>
                  </a:r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a. Find the nearest neighbor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𝑒𝑖𝑔h𝑏𝑜𝑟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b. Check distance between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𝑛𝑒𝑖𝑔h𝑏𝑜𝑟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no more than 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c. Find nearest neighbor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𝑛𝑒𝑎𝑟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in RRT tree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𝒯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d. For each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find the “NN”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𝑛𝑒𝑖𝑔h𝑏𝑜𝑟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check distance between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	and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𝑛𝑒𝑖𝑔h𝑏𝑜𝑟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no more than 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e. For each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𝑛𝑒𝑥𝑡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it’s “NN” neighbor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check distance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3. Next state prediction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𝑠𝑎𝑚𝑝𝑙𝑒𝑠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times loop: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a. Sample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endPara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b. Check current state-action pair staying inside trusted domain</a:t>
                  </a:r>
                </a:p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c. Check </a:t>
                  </a:r>
                  <a:r>
                    <a:rPr lang="en-US" altLang="zh-CN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one step feedback law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       c.1 Perturbed linear equation: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       c.2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          -&gt; Constrained least squares: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        c.3 Bound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to satisfy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d. Check next state staying inside trusted domain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e. Check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𝑛𝑒𝑥𝑡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within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𝑠𝑎𝑓𝑒</m:t>
                          </m:r>
                        </m:sub>
                      </m:sSub>
                    </m:oMath>
                  </a14:m>
                  <a:endPara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f. Check newly predicted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𝑛𝑒𝑥𝑡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closer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replace old prediction if true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g.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𝒯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𝒯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∪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𝑏𝑒𝑠𝑡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E9038F35-D53B-EF4A-BB94-CA5712BD2B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6" y="309476"/>
                  <a:ext cx="9037474" cy="6548524"/>
                </a:xfrm>
                <a:prstGeom prst="rect">
                  <a:avLst/>
                </a:prstGeom>
                <a:blipFill>
                  <a:blip r:embed="rId3"/>
                  <a:stretch>
                    <a:fillRect l="-421" t="-388" b="-3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任意形状 3">
              <a:extLst>
                <a:ext uri="{FF2B5EF4-FFF2-40B4-BE49-F238E27FC236}">
                  <a16:creationId xmlns:a16="http://schemas.microsoft.com/office/drawing/2014/main" id="{28B935C9-FB1B-EF48-8201-7EBCCA72F14B}"/>
                </a:ext>
              </a:extLst>
            </p:cNvPr>
            <p:cNvSpPr/>
            <p:nvPr/>
          </p:nvSpPr>
          <p:spPr>
            <a:xfrm>
              <a:off x="6961030" y="2267843"/>
              <a:ext cx="1389047" cy="1389757"/>
            </a:xfrm>
            <a:custGeom>
              <a:avLst/>
              <a:gdLst>
                <a:gd name="connsiteX0" fmla="*/ 860611 w 1447254"/>
                <a:gd name="connsiteY0" fmla="*/ 0 h 1434353"/>
                <a:gd name="connsiteX1" fmla="*/ 1416423 w 1447254"/>
                <a:gd name="connsiteY1" fmla="*/ 1093694 h 1434353"/>
                <a:gd name="connsiteX2" fmla="*/ 35858 w 1447254"/>
                <a:gd name="connsiteY2" fmla="*/ 1434353 h 1434353"/>
                <a:gd name="connsiteX3" fmla="*/ 35858 w 1447254"/>
                <a:gd name="connsiteY3" fmla="*/ 1434353 h 1434353"/>
                <a:gd name="connsiteX4" fmla="*/ 0 w 1447254"/>
                <a:gd name="connsiteY4" fmla="*/ 1434353 h 143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254" h="1434353">
                  <a:moveTo>
                    <a:pt x="860611" y="0"/>
                  </a:moveTo>
                  <a:cubicBezTo>
                    <a:pt x="1207246" y="427317"/>
                    <a:pt x="1553882" y="854635"/>
                    <a:pt x="1416423" y="1093694"/>
                  </a:cubicBezTo>
                  <a:cubicBezTo>
                    <a:pt x="1278964" y="1332753"/>
                    <a:pt x="35858" y="1434353"/>
                    <a:pt x="35858" y="1434353"/>
                  </a:cubicBezTo>
                  <a:lnTo>
                    <a:pt x="35858" y="1434353"/>
                  </a:lnTo>
                  <a:lnTo>
                    <a:pt x="0" y="1434353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134EC2BE-9FE3-5247-9953-76566907E3F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 flipV="1">
              <a:off x="6902824" y="3649292"/>
              <a:ext cx="92622" cy="8308"/>
            </a:xfrm>
            <a:prstGeom prst="straightConnector1">
              <a:avLst/>
            </a:prstGeom>
            <a:ln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任意形状 25">
              <a:extLst>
                <a:ext uri="{FF2B5EF4-FFF2-40B4-BE49-F238E27FC236}">
                  <a16:creationId xmlns:a16="http://schemas.microsoft.com/office/drawing/2014/main" id="{429D3620-04BB-B745-BDEA-1AFF2AFB1A56}"/>
                </a:ext>
              </a:extLst>
            </p:cNvPr>
            <p:cNvSpPr/>
            <p:nvPr/>
          </p:nvSpPr>
          <p:spPr>
            <a:xfrm>
              <a:off x="451234" y="2799094"/>
              <a:ext cx="649061" cy="2878225"/>
            </a:xfrm>
            <a:custGeom>
              <a:avLst/>
              <a:gdLst>
                <a:gd name="connsiteX0" fmla="*/ 645479 w 663408"/>
                <a:gd name="connsiteY0" fmla="*/ 0 h 2922494"/>
                <a:gd name="connsiteX1" fmla="*/ 20 w 663408"/>
                <a:gd name="connsiteY1" fmla="*/ 753036 h 2922494"/>
                <a:gd name="connsiteX2" fmla="*/ 663408 w 663408"/>
                <a:gd name="connsiteY2" fmla="*/ 2922494 h 2922494"/>
                <a:gd name="connsiteX3" fmla="*/ 663408 w 663408"/>
                <a:gd name="connsiteY3" fmla="*/ 2922494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408" h="2922494">
                  <a:moveTo>
                    <a:pt x="645479" y="0"/>
                  </a:moveTo>
                  <a:cubicBezTo>
                    <a:pt x="321255" y="132977"/>
                    <a:pt x="-2968" y="265954"/>
                    <a:pt x="20" y="753036"/>
                  </a:cubicBezTo>
                  <a:cubicBezTo>
                    <a:pt x="3008" y="1240118"/>
                    <a:pt x="663408" y="2922494"/>
                    <a:pt x="663408" y="2922494"/>
                  </a:cubicBezTo>
                  <a:lnTo>
                    <a:pt x="663408" y="2922494"/>
                  </a:lnTo>
                </a:path>
              </a:pathLst>
            </a:custGeom>
            <a:noFill/>
            <a:ln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4882C0B6-F425-934E-9205-315316418947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1100295" y="5677319"/>
              <a:ext cx="14347" cy="44269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9C4A9DB-3297-F443-8E30-9199D81742DB}"/>
                </a:ext>
              </a:extLst>
            </p:cNvPr>
            <p:cNvSpPr/>
            <p:nvPr/>
          </p:nvSpPr>
          <p:spPr>
            <a:xfrm>
              <a:off x="7317507" y="5347464"/>
              <a:ext cx="182649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ensuring safety and invariance about the goal </a:t>
              </a:r>
              <a:endParaRPr lang="zh-CN" altLang="en-US" dirty="0"/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554708AB-6FEE-414D-AD58-07C9C9C37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8492" y="5866726"/>
              <a:ext cx="3636668" cy="249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BE2E32A6-45CA-D142-B29F-D9DED9CEE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8125" y="6228784"/>
              <a:ext cx="357895" cy="122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75ED0F3-48B0-1C49-868E-CA1E52AB40EA}"/>
                </a:ext>
              </a:extLst>
            </p:cNvPr>
            <p:cNvSpPr/>
            <p:nvPr/>
          </p:nvSpPr>
          <p:spPr>
            <a:xfrm>
              <a:off x="162809" y="390386"/>
              <a:ext cx="8867380" cy="6353314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85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728B0F-11FB-4E4B-A681-5F9B386AC542}"/>
              </a:ext>
            </a:extLst>
          </p:cNvPr>
          <p:cNvSpPr/>
          <p:nvPr/>
        </p:nvSpPr>
        <p:spPr>
          <a:xfrm>
            <a:off x="2057371" y="-9724"/>
            <a:ext cx="4242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Supplements and Personal Thinking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3D60C7-BE0D-134B-B266-FF5F92E18D19}"/>
                  </a:ext>
                </a:extLst>
              </p:cNvPr>
              <p:cNvSpPr txBox="1"/>
              <p:nvPr/>
            </p:nvSpPr>
            <p:spPr>
              <a:xfrm>
                <a:off x="0" y="309476"/>
                <a:ext cx="9144000" cy="6561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Supplement: Proof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perturbed linear equation: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1. Since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2. Since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3. Same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Personal thinking about shortages and future work: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1. Noise and real-world sys -&gt; Lipschitz constants big -&gt; radius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shrink  -&gt; too 	conservative: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a. Actually twice upper bound and overestimate confidence lead to somehow 		conservative.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 And planning limit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lead to further more conservative.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 Fortunately, 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ease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conservatism.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 Maybe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randomness modeling will be needed.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2. This work under hypothesis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true dynamics are deterministic. For stochastic 	dynamics, estimating the Lipschitz constant of mean dynamics and appropriate noise 	modeling are necessary (mentioned in paper).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3. More complicated modeling for extending to underactuated sys (mentioned in paper).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4. Normalization can be more considered (mentioned at MIT seminar).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5.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Lipschitz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estimation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uncertainty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ensembles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(learning 	and planning algorithms ensembles), so that better bridging and motion planning (at 	MIT seminar).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6. Much hypothesis (need prune), it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strictly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restricted and hard for rue sys application.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3D60C7-BE0D-134B-B266-FF5F92E18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476"/>
                <a:ext cx="9144000" cy="6561861"/>
              </a:xfrm>
              <a:prstGeom prst="rect">
                <a:avLst/>
              </a:prstGeom>
              <a:blipFill>
                <a:blip r:embed="rId2"/>
                <a:stretch>
                  <a:fillRect l="-417" t="-387" r="-417" b="-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EA6C542-BF6F-EA46-87C5-14FED54F3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263" y="982798"/>
            <a:ext cx="3048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D77C9"/>
        </a:solidFill>
        <a:ln>
          <a:noFill/>
        </a:ln>
        <a:effectLst/>
      </a:spPr>
      <a:bodyPr anchor="ctr"/>
      <a:lstStyle>
        <a:defPPr algn="ctr">
          <a:defRPr b="1" dirty="0">
            <a:ln w="18000">
              <a:solidFill>
                <a:srgbClr val="EA157A">
                  <a:satMod val="140000"/>
                </a:srgb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55846</TotalTime>
  <Words>915</Words>
  <Application>Microsoft Macintosh PowerPoint</Application>
  <PresentationFormat>全屏显示(4:3)</PresentationFormat>
  <Paragraphs>98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宋体</vt:lpstr>
      <vt:lpstr>Microsoft YaHei</vt:lpstr>
      <vt:lpstr>Microsoft YaHei</vt:lpstr>
      <vt:lpstr>Songti SC</vt:lpstr>
      <vt:lpstr>Arial</vt:lpstr>
      <vt:lpstr>Calibri</vt:lpstr>
      <vt:lpstr>Calibri Light</vt:lpstr>
      <vt:lpstr>Cambria Math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Yvette</dc:creator>
  <cp:lastModifiedBy>Microsoft Office 用户</cp:lastModifiedBy>
  <cp:revision>662</cp:revision>
  <dcterms:created xsi:type="dcterms:W3CDTF">2016-05-05T07:07:12Z</dcterms:created>
  <dcterms:modified xsi:type="dcterms:W3CDTF">2023-05-08T10:33:48Z</dcterms:modified>
</cp:coreProperties>
</file>