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5"/>
  </p:notesMasterIdLst>
  <p:sldIdLst>
    <p:sldId id="264" r:id="rId2"/>
    <p:sldId id="356" r:id="rId3"/>
    <p:sldId id="35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7AAFF"/>
    <a:srgbClr val="9437FF"/>
    <a:srgbClr val="FF880A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87621" autoAdjust="0"/>
  </p:normalViewPr>
  <p:slideViewPr>
    <p:cSldViewPr snapToGrid="0">
      <p:cViewPr>
        <p:scale>
          <a:sx n="98" d="100"/>
          <a:sy n="98" d="100"/>
        </p:scale>
        <p:origin x="488" y="-15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PRELUDE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Perceptive Locomotion Planning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Seo, Mingyo, et al. “Learning to Walk by Steering: Perceptive Quadrupedal Locomotion in Dynamic Environments.” arXiv preprint arXiv:2209.09233 (2022).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5266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Perceptive Quadrupedal Locomotion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Model problem as discrete-time MDP problem: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minimize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Hierarchical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learning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</a:t>
                </a: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decision-making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predict navigation commands: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gait generation: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Reinforcement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blipFill>
                <a:blip r:embed="rId2"/>
                <a:stretch>
                  <a:fillRect l="-1890" t="-1835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F14A8D-39BB-0C44-BA64-2527837F21F3}"/>
              </a:ext>
            </a:extLst>
          </p:cNvPr>
          <p:cNvGrpSpPr/>
          <p:nvPr/>
        </p:nvGrpSpPr>
        <p:grpSpPr>
          <a:xfrm>
            <a:off x="5706163" y="2099389"/>
            <a:ext cx="2906829" cy="3673604"/>
            <a:chOff x="4876204" y="2332248"/>
            <a:chExt cx="2906829" cy="36736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F8F403-C3F8-1144-990D-034871DA1CBC}"/>
                </a:ext>
              </a:extLst>
            </p:cNvPr>
            <p:cNvGrpSpPr/>
            <p:nvPr/>
          </p:nvGrpSpPr>
          <p:grpSpPr>
            <a:xfrm>
              <a:off x="4970596" y="2332248"/>
              <a:ext cx="2635549" cy="3673604"/>
              <a:chOff x="789829" y="2250605"/>
              <a:chExt cx="2635549" cy="367360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873414B-984D-6A47-A3B1-72ADBA88EDEC}"/>
                  </a:ext>
                </a:extLst>
              </p:cNvPr>
              <p:cNvGrpSpPr/>
              <p:nvPr/>
            </p:nvGrpSpPr>
            <p:grpSpPr>
              <a:xfrm>
                <a:off x="789829" y="2474726"/>
                <a:ext cx="2635549" cy="3449483"/>
                <a:chOff x="789829" y="2474726"/>
                <a:chExt cx="2635549" cy="344948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765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556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F921DD7-F67A-0D4A-8EEF-4791028D3D10}"/>
                    </a:ext>
                  </a:extLst>
                </p:cNvPr>
                <p:cNvCxnSpPr>
                  <a:cxnSpLocks/>
                  <a:stCxn id="46" idx="0"/>
                  <a:endCxn id="40" idx="2"/>
                </p:cNvCxnSpPr>
                <p:nvPr/>
              </p:nvCxnSpPr>
              <p:spPr>
                <a:xfrm>
                  <a:off x="1289280" y="3629747"/>
                  <a:ext cx="3823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8B33FB3-98FE-BE47-9DB1-B5DDB16714B4}"/>
                    </a:ext>
                  </a:extLst>
                </p:cNvPr>
                <p:cNvSpPr txBox="1"/>
                <p:nvPr/>
              </p:nvSpPr>
              <p:spPr>
                <a:xfrm>
                  <a:off x="2335215" y="336939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3272A62-2671-684A-8E37-51CD9EAFF5A6}"/>
                    </a:ext>
                  </a:extLst>
                </p:cNvPr>
                <p:cNvGrpSpPr/>
                <p:nvPr/>
              </p:nvGrpSpPr>
              <p:grpSpPr>
                <a:xfrm>
                  <a:off x="806456" y="2741411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7B05A53C-9746-A74E-BB97-3D6A0B115F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46" name="圆角矩形 45">
                      <a:extLst>
                        <a:ext uri="{FF2B5EF4-FFF2-40B4-BE49-F238E27FC236}">
                          <a16:creationId xmlns:a16="http://schemas.microsoft.com/office/drawing/2014/main" id="{4E4DC106-3019-654D-865E-99CF9F055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ABCBE3C8-7503-A540-91B0-57253A14E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519739-6F1C-5E49-A688-086224BB1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9B8C3286-5583-844F-A8BE-763990681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9A3773C-1605-3C4A-A75D-D838269F8B1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603A318-EB1A-2748-927C-8385F82124CE}"/>
                    </a:ext>
                  </a:extLst>
                </p:cNvPr>
                <p:cNvGrpSpPr/>
                <p:nvPr/>
              </p:nvGrpSpPr>
              <p:grpSpPr>
                <a:xfrm rot="5400000">
                  <a:off x="1024707" y="3388334"/>
                  <a:ext cx="1776669" cy="482824"/>
                  <a:chOff x="2693637" y="4729376"/>
                  <a:chExt cx="1776669" cy="482824"/>
                </a:xfrm>
              </p:grpSpPr>
              <p:sp>
                <p:nvSpPr>
                  <p:cNvPr id="40" name="圆角矩形 39">
                    <a:extLst>
                      <a:ext uri="{FF2B5EF4-FFF2-40B4-BE49-F238E27FC236}">
                        <a16:creationId xmlns:a16="http://schemas.microsoft.com/office/drawing/2014/main" id="{6978D7A3-4310-2342-9811-89244316E96E}"/>
                      </a:ext>
                    </a:extLst>
                  </p:cNvPr>
                  <p:cNvSpPr/>
                  <p:nvPr/>
                </p:nvSpPr>
                <p:spPr>
                  <a:xfrm>
                    <a:off x="2693637" y="4729376"/>
                    <a:ext cx="1776669" cy="48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1EF87326-A449-EF40-9803-FEE21D3EC956}"/>
                      </a:ext>
                    </a:extLst>
                  </p:cNvPr>
                  <p:cNvSpPr/>
                  <p:nvPr/>
                </p:nvSpPr>
                <p:spPr>
                  <a:xfrm>
                    <a:off x="2812990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E541F91-D405-1E44-8EEA-6ED126274CE4}"/>
                      </a:ext>
                    </a:extLst>
                  </p:cNvPr>
                  <p:cNvSpPr/>
                  <p:nvPr/>
                </p:nvSpPr>
                <p:spPr>
                  <a:xfrm>
                    <a:off x="3240653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B1C01C3-C460-F844-B1AA-62B687CB099F}"/>
                      </a:ext>
                    </a:extLst>
                  </p:cNvPr>
                  <p:cNvSpPr/>
                  <p:nvPr/>
                </p:nvSpPr>
                <p:spPr>
                  <a:xfrm>
                    <a:off x="4030376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E1680F-2E50-E944-B6A2-7F4645404850}"/>
                    </a:ext>
                  </a:extLst>
                </p:cNvPr>
                <p:cNvSpPr txBox="1"/>
                <p:nvPr/>
              </p:nvSpPr>
              <p:spPr>
                <a:xfrm rot="5400000">
                  <a:off x="1796824" y="36857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82F4A81-6D69-3B43-97F5-827D4FF34FEC}"/>
                    </a:ext>
                  </a:extLst>
                </p:cNvPr>
                <p:cNvGrpSpPr/>
                <p:nvPr/>
              </p:nvGrpSpPr>
              <p:grpSpPr>
                <a:xfrm>
                  <a:off x="2907769" y="2741413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74B453A-1F1D-5149-9F16-9584D59AF4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36" name="圆角矩形 35">
                      <a:extLst>
                        <a:ext uri="{FF2B5EF4-FFF2-40B4-BE49-F238E27FC236}">
                          <a16:creationId xmlns:a16="http://schemas.microsoft.com/office/drawing/2014/main" id="{30ACB228-6EF5-5743-B80F-E429B8C11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BE10DB8D-561B-9A41-B3D9-E38E5413E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D55B642-79EC-9047-8BB4-8A361AEB5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D5AD5D5F-6409-5245-AC6F-F72A6FDDF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FB68FE2-B763-9148-B740-095E7E2761A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977FEE08-1F09-7C45-B6AE-6B35A32D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4454" y="3627396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D142F884-92C3-9142-8BFD-CFB7512106FF}"/>
                    </a:ext>
                  </a:extLst>
                </p:cNvPr>
                <p:cNvCxnSpPr>
                  <a:cxnSpLocks/>
                  <a:endCxn id="46" idx="3"/>
                </p:cNvCxnSpPr>
                <p:nvPr/>
              </p:nvCxnSpPr>
              <p:spPr>
                <a:xfrm flipV="1">
                  <a:off x="1047868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D39211FD-0EE7-7C47-865E-168D658F8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1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B382C77-1FBE-3C46-BD83-4B880718B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8689" y="4518082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CF4A8E33-2D49-7043-8DDE-097203DAC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789829" y="4863757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BC1DCD87-F4B5-864B-8625-3D05F98DA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1658221" y="4861166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4DFA0F25-39A3-1E4F-8BA9-2918D1061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2909302" y="4863249"/>
                  <a:ext cx="516076" cy="911894"/>
                </a:xfrm>
                <a:prstGeom prst="rect">
                  <a:avLst/>
                </a:prstGeom>
              </p:spPr>
            </p:pic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AFD793D3-CCF0-5C41-AD08-F20A1340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6262" y="248063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03736B3D-172D-B442-AC73-07C5D5A9F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0" y="2477680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C8F2A7F5-DB00-8C4D-9A37-4ED144E0C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6958" y="247472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>
                  <a:extLst>
                    <a:ext uri="{FF2B5EF4-FFF2-40B4-BE49-F238E27FC236}">
                      <a16:creationId xmlns:a16="http://schemas.microsoft.com/office/drawing/2014/main" id="{6F664E41-0CF5-F84D-AB99-D4C637B22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725" y="3627397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7D509C-0C65-824F-AE8B-B89107B3A3AB}"/>
                </a:ext>
              </a:extLst>
            </p:cNvPr>
            <p:cNvSpPr/>
            <p:nvPr/>
          </p:nvSpPr>
          <p:spPr>
            <a:xfrm>
              <a:off x="4876204" y="2332248"/>
              <a:ext cx="2906829" cy="3671974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BBAC713D-C67F-B447-820D-1ECD2D329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883" y="2417310"/>
            <a:ext cx="4330700" cy="14605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BC7394F-EFA5-CD4A-B65C-2E79894193E5}"/>
              </a:ext>
            </a:extLst>
          </p:cNvPr>
          <p:cNvCxnSpPr/>
          <p:nvPr/>
        </p:nvCxnSpPr>
        <p:spPr>
          <a:xfrm>
            <a:off x="4295553" y="3494605"/>
            <a:ext cx="1410610" cy="107459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6DB2472-F17D-D04C-82BB-504A9694B0B4}"/>
              </a:ext>
            </a:extLst>
          </p:cNvPr>
          <p:cNvSpPr txBox="1"/>
          <p:nvPr/>
        </p:nvSpPr>
        <p:spPr>
          <a:xfrm>
            <a:off x="5417683" y="5901156"/>
            <a:ext cx="37263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kumimoji="1" lang="en-US" altLang="zh-CN" u="sng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Behavioral Cloning Model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 RNNs:</a:t>
            </a:r>
          </a:p>
          <a:p>
            <a:pPr/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capturing </a:t>
            </a:r>
            <a:r>
              <a:rPr kumimoji="1"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temporal info of moving objects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(eg. moving people).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/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blipFill>
                <a:blip r:embed="rId14"/>
                <a:stretch>
                  <a:fillRect l="-204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/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blipFill>
                <a:blip r:embed="rId15"/>
                <a:stretch>
                  <a:fillRect l="-110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8C8EA74-9CBB-F547-8F1D-80BDBBADB95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706163" y="5879218"/>
            <a:ext cx="1034193" cy="9476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5E3EED5-E2E6-9E42-B380-5A97834A4F97}"/>
              </a:ext>
            </a:extLst>
          </p:cNvPr>
          <p:cNvGrpSpPr/>
          <p:nvPr/>
        </p:nvGrpSpPr>
        <p:grpSpPr>
          <a:xfrm>
            <a:off x="81029" y="4606306"/>
            <a:ext cx="4470431" cy="2245484"/>
            <a:chOff x="81029" y="4606306"/>
            <a:chExt cx="4470431" cy="224548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637CD85-0DF1-1347-B2FD-29741C929952}"/>
                </a:ext>
              </a:extLst>
            </p:cNvPr>
            <p:cNvGrpSpPr/>
            <p:nvPr/>
          </p:nvGrpSpPr>
          <p:grpSpPr>
            <a:xfrm>
              <a:off x="81029" y="4606306"/>
              <a:ext cx="4470431" cy="2245484"/>
              <a:chOff x="81029" y="4606306"/>
              <a:chExt cx="4470431" cy="224548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CCA5578-135A-3848-AEEA-891850B7090B}"/>
                  </a:ext>
                </a:extLst>
              </p:cNvPr>
              <p:cNvGrpSpPr/>
              <p:nvPr/>
            </p:nvGrpSpPr>
            <p:grpSpPr>
              <a:xfrm>
                <a:off x="81029" y="4606306"/>
                <a:ext cx="4470431" cy="2245484"/>
                <a:chOff x="591904" y="4570887"/>
                <a:chExt cx="4470431" cy="2245484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C9A1632A-2238-FD4C-AD0C-A6F6D30D3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26485"/>
                <a:stretch/>
              </p:blipFill>
              <p:spPr>
                <a:xfrm>
                  <a:off x="597948" y="4657371"/>
                  <a:ext cx="4462838" cy="2159000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9818263A-6A9A-5943-979D-D2F981C283D2}"/>
                    </a:ext>
                  </a:extLst>
                </p:cNvPr>
                <p:cNvSpPr/>
                <p:nvPr/>
              </p:nvSpPr>
              <p:spPr>
                <a:xfrm>
                  <a:off x="591904" y="4570887"/>
                  <a:ext cx="1250278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2878036-CC7C-1E4C-849E-B489D6C995B1}"/>
                    </a:ext>
                  </a:extLst>
                </p:cNvPr>
                <p:cNvSpPr/>
                <p:nvPr/>
              </p:nvSpPr>
              <p:spPr>
                <a:xfrm>
                  <a:off x="4295553" y="4570887"/>
                  <a:ext cx="766782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B642B9D-5DFC-DC4A-9FC5-8EB8DAF72E68}"/>
                  </a:ext>
                </a:extLst>
              </p:cNvPr>
              <p:cNvSpPr/>
              <p:nvPr/>
            </p:nvSpPr>
            <p:spPr>
              <a:xfrm>
                <a:off x="782301" y="4963072"/>
                <a:ext cx="766782" cy="405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0DFA4FF-991C-5046-8345-749647708EF1}"/>
                </a:ext>
              </a:extLst>
            </p:cNvPr>
            <p:cNvSpPr/>
            <p:nvPr/>
          </p:nvSpPr>
          <p:spPr>
            <a:xfrm>
              <a:off x="4422285" y="5921694"/>
              <a:ext cx="127626" cy="471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2E78595-6A71-0B46-B3C1-B41E262D7FAF}"/>
              </a:ext>
            </a:extLst>
          </p:cNvPr>
          <p:cNvSpPr txBox="1"/>
          <p:nvPr/>
        </p:nvSpPr>
        <p:spPr>
          <a:xfrm>
            <a:off x="2741121" y="4563882"/>
            <a:ext cx="2981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1: </a:t>
            </a:r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Domain Randomization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D4A6247-774C-DF44-B911-88C500E01916}"/>
              </a:ext>
            </a:extLst>
          </p:cNvPr>
          <p:cNvGrpSpPr/>
          <p:nvPr/>
        </p:nvGrpSpPr>
        <p:grpSpPr>
          <a:xfrm>
            <a:off x="2743097" y="4762586"/>
            <a:ext cx="2981655" cy="1160711"/>
            <a:chOff x="4733459" y="3493238"/>
            <a:chExt cx="2981655" cy="116071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75BA13A-C4A4-374C-99CA-177E61794589}"/>
                </a:ext>
              </a:extLst>
            </p:cNvPr>
            <p:cNvSpPr txBox="1"/>
            <p:nvPr/>
          </p:nvSpPr>
          <p:spPr>
            <a:xfrm>
              <a:off x="4733459" y="3493238"/>
              <a:ext cx="298165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Randomization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7A5F908-E6A5-1B4C-BB81-EF212EA85F26}"/>
                </a:ext>
              </a:extLst>
            </p:cNvPr>
            <p:cNvSpPr txBox="1"/>
            <p:nvPr/>
          </p:nvSpPr>
          <p:spPr>
            <a:xfrm>
              <a:off x="4733459" y="4427723"/>
              <a:ext cx="1200140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Position of Objects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2483F9-571A-D449-A391-EEF634A23144}"/>
                </a:ext>
              </a:extLst>
            </p:cNvPr>
            <p:cNvSpPr txBox="1"/>
            <p:nvPr/>
          </p:nvSpPr>
          <p:spPr>
            <a:xfrm>
              <a:off x="4733459" y="4192021"/>
              <a:ext cx="869272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Camera View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9628437-CA32-984F-AD9A-D7A88C60D749}"/>
                </a:ext>
              </a:extLst>
            </p:cNvPr>
            <p:cNvSpPr txBox="1"/>
            <p:nvPr/>
          </p:nvSpPr>
          <p:spPr>
            <a:xfrm>
              <a:off x="4733459" y="3961056"/>
              <a:ext cx="427145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Lights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C8400FA-08AA-834F-8D4D-D2FED2D19A9E}"/>
                </a:ext>
              </a:extLst>
            </p:cNvPr>
            <p:cNvSpPr txBox="1"/>
            <p:nvPr/>
          </p:nvSpPr>
          <p:spPr>
            <a:xfrm>
              <a:off x="4733459" y="3730091"/>
              <a:ext cx="1121616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Distractor Objects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70B9D1-0D71-994E-A1D3-573AE6EA0087}"/>
                </a:ext>
              </a:extLst>
            </p:cNvPr>
            <p:cNvSpPr txBox="1"/>
            <p:nvPr/>
          </p:nvSpPr>
          <p:spPr>
            <a:xfrm>
              <a:off x="5208287" y="3966257"/>
              <a:ext cx="966769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 Noise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CB9147E-E591-A04F-B1D2-2907850346C4}"/>
                </a:ext>
              </a:extLst>
            </p:cNvPr>
            <p:cNvSpPr txBox="1"/>
            <p:nvPr/>
          </p:nvSpPr>
          <p:spPr>
            <a:xfrm>
              <a:off x="6247916" y="3699842"/>
              <a:ext cx="1415842" cy="95410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Textures of Objects:</a:t>
              </a:r>
            </a:p>
            <a:p>
              <a:pPr/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a. RGB Value</a:t>
              </a:r>
            </a:p>
            <a:p>
              <a:pPr/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b. Gradient between 2 random RGB values</a:t>
              </a:r>
            </a:p>
            <a:p>
              <a:pPr/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c. Checker Pattern between 2 random RGB values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DE401D0-0750-4B49-BDB3-9613F3E3D3BE}"/>
              </a:ext>
            </a:extLst>
          </p:cNvPr>
          <p:cNvSpPr txBox="1"/>
          <p:nvPr/>
        </p:nvSpPr>
        <p:spPr>
          <a:xfrm>
            <a:off x="85682" y="5430591"/>
            <a:ext cx="1958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2: </a:t>
            </a:r>
          </a:p>
          <a:p>
            <a:pPr/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History State-action Buffer</a:t>
            </a:r>
            <a:endParaRPr kumimoji="1" lang="en-US" altLang="zh-CN" sz="1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4FDD729-EB49-0B4F-88E5-F51C9238F473}"/>
              </a:ext>
            </a:extLst>
          </p:cNvPr>
          <p:cNvCxnSpPr>
            <a:cxnSpLocks/>
          </p:cNvCxnSpPr>
          <p:nvPr/>
        </p:nvCxnSpPr>
        <p:spPr>
          <a:xfrm flipH="1">
            <a:off x="1307000" y="5820906"/>
            <a:ext cx="369137" cy="5723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/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Training Dataset: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imitation learning:</a:t>
                </a:r>
              </a:p>
              <a:p>
                <a:pPr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Human demonstration: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RF learning: Simulated data</a:t>
                </a: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blipFill>
                <a:blip r:embed="rId17"/>
                <a:stretch>
                  <a:fillRect l="-3754" t="-5556" r="-34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Hierarchical policy learning in MDP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For high-level imitation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Utilize behavioral cloning model with RNNs to capture temporal info of moving objects.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For low-level reinforcement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Domain randomization: Provide enough variability in simulator to bridge ‘reality gap’.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Tobin, Josh, et al. "Domain randomization for transferring deep neural networks from simulation to the real world."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Historical state-action buffer: Robot’s</a:t>
            </a:r>
            <a:r>
              <a:rPr lang="en" altLang="zh-CN" dirty="0"/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state-action history can serve as a robust                     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proxy for estimating.</a:t>
            </a:r>
            <a:r>
              <a:rPr lang="en" altLang="zh-CN" dirty="0"/>
              <a:t>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Since limitations 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demonstration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lack of 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actions in different terrains and complexity of model compared with training data amount,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can high-level imitation learning generalize to more general and sophisticated navigation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scenes?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Can eliminate MLP layer in imitation learning model and totally consider this as time-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sequential problem with temporal inputs? (Thus, models like RNN or Transformer can fit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total problem)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Effective data augmentation in human demonstration dataset for imitation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the model complexity to the magnitude of the training data to avoid overfitting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obtain better generalization, the imitation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needs to be pruned properly.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Introduce expert intervention in low-level RF learning to help improve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generation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realistic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Spencer, et al. Expert Intervention Learning: An online framework for robot learning from explicit and implicit human feedback.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56316</TotalTime>
  <Words>536</Words>
  <Application>Microsoft Macintosh PowerPoint</Application>
  <PresentationFormat>全屏显示(4:3)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693</cp:revision>
  <dcterms:created xsi:type="dcterms:W3CDTF">2016-05-05T07:07:12Z</dcterms:created>
  <dcterms:modified xsi:type="dcterms:W3CDTF">2023-05-16T15:44:05Z</dcterms:modified>
</cp:coreProperties>
</file>