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99" r:id="rId1"/>
  </p:sldMasterIdLst>
  <p:notesMasterIdLst>
    <p:notesMasterId r:id="rId5"/>
  </p:notesMasterIdLst>
  <p:sldIdLst>
    <p:sldId id="264" r:id="rId2"/>
    <p:sldId id="354" r:id="rId3"/>
    <p:sldId id="355"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vette" initials="Y" lastIdx="1" clrIdx="0">
    <p:extLst>
      <p:ext uri="{19B8F6BF-5375-455C-9EA6-DF929625EA0E}">
        <p15:presenceInfo xmlns:p15="http://schemas.microsoft.com/office/powerpoint/2012/main" userId="Yvet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AFF"/>
    <a:srgbClr val="9437FF"/>
    <a:srgbClr val="FF880A"/>
    <a:srgbClr val="FF6600"/>
    <a:srgbClr val="D883FF"/>
    <a:srgbClr val="E09362"/>
    <a:srgbClr val="FFCCFF"/>
    <a:srgbClr val="0000FF"/>
    <a:srgbClr val="FF99CC"/>
    <a:srgbClr val="F6C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3" autoAdjust="0"/>
    <p:restoredTop sz="87621" autoAdjust="0"/>
  </p:normalViewPr>
  <p:slideViewPr>
    <p:cSldViewPr snapToGrid="0">
      <p:cViewPr>
        <p:scale>
          <a:sx n="90" d="100"/>
          <a:sy n="90" d="100"/>
        </p:scale>
        <p:origin x="728" y="-11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F09C-6EB0-49C9-988E-C9543D80D126}" type="datetimeFigureOut">
              <a:rPr lang="zh-CN" altLang="en-US" smtClean="0"/>
              <a:t>2023/5/10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348CE-1BAF-44E2-9AA2-44BCB0268923}" type="slidenum">
              <a:rPr lang="zh-CN" altLang="en-US" smtClean="0"/>
              <a:t>‹#›</a:t>
            </a:fld>
            <a:endParaRPr lang="zh-CN" altLang="en-US"/>
          </a:p>
        </p:txBody>
      </p:sp>
    </p:spTree>
    <p:extLst>
      <p:ext uri="{BB962C8B-B14F-4D97-AF65-F5344CB8AC3E}">
        <p14:creationId xmlns:p14="http://schemas.microsoft.com/office/powerpoint/2010/main" val="13931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1"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2"/>
            <a:ext cx="7344618" cy="649287"/>
          </a:xfrm>
        </p:spPr>
        <p:txBody>
          <a:bodyPr>
            <a:noAutofit/>
          </a:bodyPr>
          <a:lstStyle>
            <a:lvl1pPr marL="0" indent="0">
              <a:buNone/>
              <a:defRPr sz="4062"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48842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7A798-B93A-473D-8DF4-375DE4957EC0}"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838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F2D806-5544-4B6C-9672-15F5837CF336}"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39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25AEE-99E5-804F-8D4C-B4BD971260E4}"/>
              </a:ext>
            </a:extLst>
          </p:cNvPr>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5DBBF5B-D2E5-024F-A6AC-2E978A074CA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66AE339-62C8-9941-8D54-19B5CD4360AC}"/>
              </a:ext>
            </a:extLst>
          </p:cNvPr>
          <p:cNvSpPr>
            <a:spLocks noGrp="1"/>
          </p:cNvSpPr>
          <p:nvPr>
            <p:ph type="dt" sz="half" idx="10"/>
          </p:nvPr>
        </p:nvSpPr>
        <p:spPr/>
        <p:txBody>
          <a:bodyPr/>
          <a:lstStyle/>
          <a:p>
            <a:fld id="{A70106A1-9236-4947-AAA3-2A6F60E21C6B}" type="datetimeFigureOut">
              <a:rPr kumimoji="1" lang="zh-CN" altLang="en-US" smtClean="0"/>
              <a:t>2023/5/10</a:t>
            </a:fld>
            <a:endParaRPr kumimoji="1" lang="zh-CN" altLang="en-US"/>
          </a:p>
        </p:txBody>
      </p:sp>
      <p:sp>
        <p:nvSpPr>
          <p:cNvPr id="5" name="页脚占位符 4">
            <a:extLst>
              <a:ext uri="{FF2B5EF4-FFF2-40B4-BE49-F238E27FC236}">
                <a16:creationId xmlns:a16="http://schemas.microsoft.com/office/drawing/2014/main" id="{0AA65000-5073-334F-A404-A5F8EE4AD69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32B2B7-851A-404F-AB97-481A2E019484}"/>
              </a:ext>
            </a:extLst>
          </p:cNvPr>
          <p:cNvSpPr>
            <a:spLocks noGrp="1"/>
          </p:cNvSpPr>
          <p:nvPr>
            <p:ph type="sldNum" sz="quarter" idx="12"/>
          </p:nvPr>
        </p:nvSpPr>
        <p:spPr/>
        <p:txBody>
          <a:bodyPr/>
          <a:lstStyle/>
          <a:p>
            <a:fld id="{189BFA37-20A9-964A-AF51-B1CCBAF7A9F0}" type="slidenum">
              <a:rPr kumimoji="1" lang="zh-CN" altLang="en-US" smtClean="0"/>
              <a:t>‹#›</a:t>
            </a:fld>
            <a:endParaRPr kumimoji="1" lang="zh-CN" altLang="en-US"/>
          </a:p>
        </p:txBody>
      </p:sp>
    </p:spTree>
    <p:extLst>
      <p:ext uri="{BB962C8B-B14F-4D97-AF65-F5344CB8AC3E}">
        <p14:creationId xmlns:p14="http://schemas.microsoft.com/office/powerpoint/2010/main" val="307624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C0332F-E315-41A0-88B2-46C22FFBCD1F}"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53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AA9F3D0-0C0C-48EE-9EA1-8B1960B878BD}"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45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1C323C-C2A4-411C-A091-6AE1A4EACDF0}"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600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D71E51-A495-4611-8474-DA547E81273D}"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924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B991FD2-7F68-4AFD-B655-F42F3D849606}"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370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91E52D-55EF-4338-A77B-EEC96AB0831C}"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96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B211F3-3ACF-49F5-8222-5F9F4371F74C}"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612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CF5213-5F1A-45A8-9CF9-EDCCD885CD5C}"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604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fld id="{4BD52E81-0038-4F85-BADE-6B65F6E7BF40}" type="datetime1">
              <a:rPr lang="zh-CN" altLang="en-US" smtClean="0">
                <a:solidFill>
                  <a:prstClr val="black">
                    <a:tint val="75000"/>
                  </a:prstClr>
                </a:solidFill>
              </a:rPr>
              <a:t>2023/5/10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309400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F41301C7-4E7D-544A-9FD9-591875AD5718}"/>
              </a:ext>
            </a:extLst>
          </p:cNvPr>
          <p:cNvSpPr txBox="1"/>
          <p:nvPr/>
        </p:nvSpPr>
        <p:spPr>
          <a:xfrm>
            <a:off x="0" y="2081892"/>
            <a:ext cx="9144000" cy="1308050"/>
          </a:xfrm>
          <a:prstGeom prst="rect">
            <a:avLst/>
          </a:prstGeom>
          <a:noFill/>
        </p:spPr>
        <p:txBody>
          <a:bodyPr wrap="square" rtlCol="0">
            <a:spAutoFit/>
          </a:bodyPr>
          <a:lstStyle/>
          <a:p>
            <a:pPr algn="ctr" defTabSz="820971">
              <a:spcBef>
                <a:spcPct val="20000"/>
              </a:spcBef>
              <a:buClr>
                <a:srgbClr val="2318DE"/>
              </a:buClr>
              <a:buSzPct val="150000"/>
            </a:pPr>
            <a:r>
              <a:rPr lang="en-US" altLang="zh-CN" sz="3950" b="1"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“Data-Efficient LTL Translators” Learning Poster</a:t>
            </a:r>
          </a:p>
        </p:txBody>
      </p:sp>
      <p:sp>
        <p:nvSpPr>
          <p:cNvPr id="5" name="TextBox 4">
            <a:extLst>
              <a:ext uri="{FF2B5EF4-FFF2-40B4-BE49-F238E27FC236}">
                <a16:creationId xmlns:a16="http://schemas.microsoft.com/office/drawing/2014/main" id="{CBAF8088-8728-D542-A09B-A43DF7EF3E64}"/>
              </a:ext>
            </a:extLst>
          </p:cNvPr>
          <p:cNvSpPr txBox="1"/>
          <p:nvPr/>
        </p:nvSpPr>
        <p:spPr>
          <a:xfrm>
            <a:off x="1242135" y="3389942"/>
            <a:ext cx="6659727" cy="400110"/>
          </a:xfrm>
          <a:prstGeom prst="rect">
            <a:avLst/>
          </a:prstGeom>
          <a:noFill/>
        </p:spPr>
        <p:txBody>
          <a:bodyPr wrap="square" rtlCol="0">
            <a:spAutoFit/>
          </a:bodyPr>
          <a:lstStyle/>
          <a:p>
            <a:pPr algn="ctr" defTabSz="820971"/>
            <a:r>
              <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Tags: Human-Robot Interaction</a:t>
            </a:r>
            <a:endPar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4">
            <a:extLst>
              <a:ext uri="{FF2B5EF4-FFF2-40B4-BE49-F238E27FC236}">
                <a16:creationId xmlns:a16="http://schemas.microsoft.com/office/drawing/2014/main" id="{AB2B7ED1-9062-A040-8462-7427D6096D5C}"/>
              </a:ext>
            </a:extLst>
          </p:cNvPr>
          <p:cNvSpPr txBox="1"/>
          <p:nvPr/>
        </p:nvSpPr>
        <p:spPr>
          <a:xfrm>
            <a:off x="1242135" y="3790052"/>
            <a:ext cx="6659727" cy="1323439"/>
          </a:xfrm>
          <a:prstGeom prst="rect">
            <a:avLst/>
          </a:prstGeom>
          <a:noFill/>
        </p:spPr>
        <p:txBody>
          <a:bodyPr wrap="square" rtlCol="0">
            <a:spAutoFit/>
          </a:bodyPr>
          <a:lstStyle/>
          <a:p>
            <a:pPr algn="just" defTabSz="820971"/>
            <a:r>
              <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(Reference: </a:t>
            </a:r>
            <a:r>
              <a:rPr lang="en" altLang="zh-CN"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Pan, Jiayi, Glen Chou, and Dmitry Berenson. "Data-Efficient Learning of Natural Language to Linear Temporal Logic Translators for Robot Task Specification." arXiv preprint arXiv:2303.08006 (2023).)</a:t>
            </a:r>
            <a:endPar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9959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5EBBE9C-00C5-864E-A2E6-5B11EB7B9AD0}"/>
              </a:ext>
            </a:extLst>
          </p:cNvPr>
          <p:cNvPicPr>
            <a:picLocks noChangeAspect="1"/>
          </p:cNvPicPr>
          <p:nvPr/>
        </p:nvPicPr>
        <p:blipFill>
          <a:blip r:embed="rId2"/>
          <a:stretch>
            <a:fillRect/>
          </a:stretch>
        </p:blipFill>
        <p:spPr>
          <a:xfrm>
            <a:off x="2471134" y="0"/>
            <a:ext cx="4102100" cy="3276600"/>
          </a:xfrm>
          <a:prstGeom prst="rect">
            <a:avLst/>
          </a:prstGeom>
        </p:spPr>
      </p:pic>
      <p:sp>
        <p:nvSpPr>
          <p:cNvPr id="5" name="文本框 4">
            <a:extLst>
              <a:ext uri="{FF2B5EF4-FFF2-40B4-BE49-F238E27FC236}">
                <a16:creationId xmlns:a16="http://schemas.microsoft.com/office/drawing/2014/main" id="{C858CD6F-FF31-A242-8291-7A74A91779E8}"/>
              </a:ext>
            </a:extLst>
          </p:cNvPr>
          <p:cNvSpPr txBox="1"/>
          <p:nvPr/>
        </p:nvSpPr>
        <p:spPr>
          <a:xfrm>
            <a:off x="2906990" y="3070260"/>
            <a:ext cx="1943474" cy="338554"/>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1. Back-translation</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345ED02-F6B3-9C40-9F9C-683042785F9E}"/>
              </a:ext>
            </a:extLst>
          </p:cNvPr>
          <p:cNvSpPr txBox="1"/>
          <p:nvPr/>
        </p:nvSpPr>
        <p:spPr>
          <a:xfrm>
            <a:off x="5601496" y="2108946"/>
            <a:ext cx="3256020" cy="584775"/>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2. Data Augmentation:</a:t>
            </a:r>
          </a:p>
          <a:p>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Paraphrasing</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using</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GPT-3</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12B82C4-690D-4F43-AE46-2940079F2C57}"/>
              </a:ext>
            </a:extLst>
          </p:cNvPr>
          <p:cNvSpPr txBox="1"/>
          <p:nvPr/>
        </p:nvSpPr>
        <p:spPr>
          <a:xfrm>
            <a:off x="321360" y="1799272"/>
            <a:ext cx="2769944" cy="1077218"/>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3. Extend</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to</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Canonical</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Form:</a:t>
            </a:r>
          </a:p>
          <a:p>
            <a:r>
              <a:rPr lang="en-US" altLang="zh-CN" sz="1600" dirty="0">
                <a:solidFill>
                  <a:srgbClr val="FF0000"/>
                </a:solidFill>
                <a:latin typeface="Times New Roman" panose="02020603050405020304" pitchFamily="18" charset="0"/>
                <a:cs typeface="Times New Roman" panose="02020603050405020304" pitchFamily="18" charset="0"/>
              </a:rPr>
              <a:t>Train set 1 (raw label)</a:t>
            </a:r>
          </a:p>
          <a:p>
            <a:r>
              <a:rPr lang="en-US" altLang="zh-CN" sz="1600" dirty="0">
                <a:solidFill>
                  <a:srgbClr val="FF0000"/>
                </a:solidFill>
                <a:latin typeface="Times New Roman" panose="02020603050405020304" pitchFamily="18" charset="0"/>
                <a:cs typeface="Times New Roman" panose="02020603050405020304" pitchFamily="18" charset="0"/>
              </a:rPr>
              <a:t>+</a:t>
            </a:r>
          </a:p>
          <a:p>
            <a:r>
              <a:rPr lang="en-US" altLang="zh-CN" sz="1600" dirty="0">
                <a:solidFill>
                  <a:srgbClr val="FF0000"/>
                </a:solidFill>
                <a:latin typeface="Times New Roman" panose="02020603050405020304" pitchFamily="18" charset="0"/>
                <a:cs typeface="Times New Roman" panose="02020603050405020304" pitchFamily="18" charset="0"/>
              </a:rPr>
              <a:t>Train set 2 (canonical label)</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EE272522-50D9-CC49-8585-67ECC35021DC}"/>
              </a:ext>
            </a:extLst>
          </p:cNvPr>
          <p:cNvPicPr>
            <a:picLocks noChangeAspect="1"/>
          </p:cNvPicPr>
          <p:nvPr/>
        </p:nvPicPr>
        <p:blipFill>
          <a:blip r:embed="rId3"/>
          <a:stretch>
            <a:fillRect/>
          </a:stretch>
        </p:blipFill>
        <p:spPr>
          <a:xfrm>
            <a:off x="321360" y="3580937"/>
            <a:ext cx="3406578" cy="3111011"/>
          </a:xfrm>
          <a:prstGeom prst="rect">
            <a:avLst/>
          </a:prstGeom>
        </p:spPr>
      </p:pic>
      <p:sp>
        <p:nvSpPr>
          <p:cNvPr id="9" name="文本框 8">
            <a:extLst>
              <a:ext uri="{FF2B5EF4-FFF2-40B4-BE49-F238E27FC236}">
                <a16:creationId xmlns:a16="http://schemas.microsoft.com/office/drawing/2014/main" id="{3A3D6596-CD73-4140-8A25-91838E5196E1}"/>
              </a:ext>
            </a:extLst>
          </p:cNvPr>
          <p:cNvSpPr txBox="1"/>
          <p:nvPr/>
        </p:nvSpPr>
        <p:spPr>
          <a:xfrm>
            <a:off x="3091304" y="3943985"/>
            <a:ext cx="1943474" cy="338554"/>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1. Fine-tuning Bart</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9E4CB4A-FDCE-3D4C-BDFB-2014D8ED2C55}"/>
              </a:ext>
            </a:extLst>
          </p:cNvPr>
          <p:cNvSpPr txBox="1"/>
          <p:nvPr/>
        </p:nvSpPr>
        <p:spPr>
          <a:xfrm>
            <a:off x="3403637" y="5491619"/>
            <a:ext cx="2430390" cy="1077218"/>
          </a:xfrm>
          <a:prstGeom prst="rect">
            <a:avLst/>
          </a:prstGeom>
          <a:noFill/>
        </p:spPr>
        <p:txBody>
          <a:bodyPr wrap="square" rtlCol="0">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2. Constrained Decoding:</a:t>
            </a:r>
          </a:p>
          <a:p>
            <a:r>
              <a:rPr lang="en-US" altLang="zh-CN" sz="1600" dirty="0">
                <a:solidFill>
                  <a:srgbClr val="FF0000"/>
                </a:solidFill>
                <a:latin typeface="Times New Roman" panose="02020603050405020304" pitchFamily="18" charset="0"/>
                <a:cs typeface="Times New Roman" panose="02020603050405020304" pitchFamily="18" charset="0"/>
              </a:rPr>
              <a:t> Constrain to </a:t>
            </a:r>
            <a:r>
              <a:rPr lang="en-US" altLang="zh-CN" sz="1600" u="sng" dirty="0">
                <a:solidFill>
                  <a:srgbClr val="FF0000"/>
                </a:solidFill>
                <a:latin typeface="Times New Roman" panose="02020603050405020304" pitchFamily="18" charset="0"/>
                <a:cs typeface="Times New Roman" panose="02020603050405020304" pitchFamily="18" charset="0"/>
              </a:rPr>
              <a:t>next-token</a:t>
            </a:r>
            <a:r>
              <a:rPr lang="en-US" altLang="zh-CN" sz="1600" dirty="0">
                <a:solidFill>
                  <a:srgbClr val="FF0000"/>
                </a:solidFill>
                <a:latin typeface="Times New Roman" panose="02020603050405020304" pitchFamily="18" charset="0"/>
                <a:cs typeface="Times New Roman" panose="02020603050405020304" pitchFamily="18" charset="0"/>
              </a:rPr>
              <a:t> </a:t>
            </a:r>
          </a:p>
          <a:p>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u="sng" dirty="0">
                <a:solidFill>
                  <a:srgbClr val="FF0000"/>
                </a:solidFill>
                <a:latin typeface="Times New Roman" panose="02020603050405020304" pitchFamily="18" charset="0"/>
                <a:cs typeface="Times New Roman" panose="02020603050405020304" pitchFamily="18" charset="0"/>
              </a:rPr>
              <a:t>prediction</a:t>
            </a:r>
            <a:r>
              <a:rPr lang="en-US" altLang="zh-CN" sz="1600" dirty="0">
                <a:solidFill>
                  <a:srgbClr val="FF0000"/>
                </a:solidFill>
                <a:latin typeface="Times New Roman" panose="02020603050405020304" pitchFamily="18" charset="0"/>
                <a:cs typeface="Times New Roman" panose="02020603050405020304" pitchFamily="18" charset="0"/>
              </a:rPr>
              <a:t> in certain out-sets</a:t>
            </a:r>
            <a:endParaRPr lang="zh-CN" altLang="en-US" sz="1600" dirty="0">
              <a:solidFill>
                <a:srgbClr val="FF0000"/>
              </a:solidFill>
              <a:latin typeface="Times New Roman" panose="02020603050405020304" pitchFamily="18" charset="0"/>
              <a:cs typeface="Times New Roman" panose="02020603050405020304" pitchFamily="18" charset="0"/>
            </a:endParaRPr>
          </a:p>
        </p:txBody>
      </p:sp>
      <p:cxnSp>
        <p:nvCxnSpPr>
          <p:cNvPr id="12" name="直线连接符 11">
            <a:extLst>
              <a:ext uri="{FF2B5EF4-FFF2-40B4-BE49-F238E27FC236}">
                <a16:creationId xmlns:a16="http://schemas.microsoft.com/office/drawing/2014/main" id="{7252214C-829B-CB4B-A535-C63157E33AFA}"/>
              </a:ext>
            </a:extLst>
          </p:cNvPr>
          <p:cNvCxnSpPr/>
          <p:nvPr/>
        </p:nvCxnSpPr>
        <p:spPr>
          <a:xfrm>
            <a:off x="-1" y="339020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D86697D1-37EF-CE48-83C6-F4D5FE4F6FD2}"/>
              </a:ext>
            </a:extLst>
          </p:cNvPr>
          <p:cNvCxnSpPr>
            <a:cxnSpLocks/>
          </p:cNvCxnSpPr>
          <p:nvPr/>
        </p:nvCxnSpPr>
        <p:spPr>
          <a:xfrm>
            <a:off x="5601496" y="3390208"/>
            <a:ext cx="0" cy="346779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4E66C4-4B82-764D-B369-CEFB40D5370A}"/>
              </a:ext>
            </a:extLst>
          </p:cNvPr>
          <p:cNvSpPr txBox="1"/>
          <p:nvPr/>
        </p:nvSpPr>
        <p:spPr>
          <a:xfrm>
            <a:off x="5601496" y="3408814"/>
            <a:ext cx="3542504" cy="2754600"/>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Summarization of Innovations:</a:t>
            </a:r>
          </a:p>
          <a:p>
            <a:pPr algn="just">
              <a:lnSpc>
                <a:spcPct val="150000"/>
              </a:lnSpc>
            </a:pPr>
            <a:r>
              <a:rPr lang="en-US" altLang="zh-CN" sz="1600" dirty="0">
                <a:latin typeface="Times New Roman" panose="02020603050405020304" pitchFamily="18" charset="0"/>
                <a:cs typeface="Times New Roman" panose="02020603050405020304" pitchFamily="18" charset="0"/>
              </a:rPr>
              <a:t>1. </a:t>
            </a:r>
            <a:r>
              <a:rPr lang="en-US" altLang="zh-CN" sz="1600" u="sng" dirty="0">
                <a:latin typeface="Times New Roman" panose="02020603050405020304" pitchFamily="18" charset="0"/>
                <a:cs typeface="Times New Roman" panose="02020603050405020304" pitchFamily="18" charset="0"/>
              </a:rPr>
              <a:t>Generalization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Data Augmentation:</a:t>
            </a:r>
          </a:p>
          <a:p>
            <a:pPr algn="just"/>
            <a:r>
              <a:rPr lang="en-US" altLang="zh-CN" sz="1600" dirty="0">
                <a:latin typeface="Times New Roman" panose="02020603050405020304" pitchFamily="18" charset="0"/>
                <a:cs typeface="Times New Roman" panose="02020603050405020304" pitchFamily="18" charset="0"/>
              </a:rPr>
              <a:t>GPT-3 as paraphrasing model can generate more generation features, thus better help improve later finetuned BART’s ability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of</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generalization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natural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language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LTL</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tasks.</a:t>
            </a:r>
          </a:p>
          <a:p>
            <a:pPr algn="just">
              <a:spcBef>
                <a:spcPts val="600"/>
              </a:spcBef>
            </a:pPr>
            <a:r>
              <a:rPr lang="en-US" altLang="zh-CN" sz="1600" dirty="0">
                <a:latin typeface="Times New Roman" panose="02020603050405020304" pitchFamily="18" charset="0"/>
                <a:cs typeface="Times New Roman" panose="02020603050405020304" pitchFamily="18" charset="0"/>
              </a:rPr>
              <a:t>2. </a:t>
            </a:r>
            <a:r>
              <a:rPr lang="en-US" altLang="zh-CN" sz="1600" u="sng" dirty="0">
                <a:latin typeface="Times New Roman" panose="02020603050405020304" pitchFamily="18" charset="0"/>
                <a:cs typeface="Times New Roman" panose="02020603050405020304" pitchFamily="18" charset="0"/>
              </a:rPr>
              <a:t>Data-efficient</a:t>
            </a:r>
            <a:r>
              <a:rPr lang="en-US" altLang="zh-CN" sz="1600" dirty="0">
                <a:latin typeface="Times New Roman" panose="02020603050405020304" pitchFamily="18" charset="0"/>
                <a:cs typeface="Times New Roman" panose="02020603050405020304" pitchFamily="18" charset="0"/>
              </a:rPr>
              <a:t>: Based on 1, much handful human labor work can be reduced.</a:t>
            </a:r>
          </a:p>
        </p:txBody>
      </p:sp>
    </p:spTree>
    <p:extLst>
      <p:ext uri="{BB962C8B-B14F-4D97-AF65-F5344CB8AC3E}">
        <p14:creationId xmlns:p14="http://schemas.microsoft.com/office/powerpoint/2010/main" val="211427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3251A7-6867-684E-907E-4D1BA1D06E88}"/>
              </a:ext>
            </a:extLst>
          </p:cNvPr>
          <p:cNvPicPr>
            <a:picLocks noChangeAspect="1"/>
          </p:cNvPicPr>
          <p:nvPr/>
        </p:nvPicPr>
        <p:blipFill>
          <a:blip r:embed="rId2"/>
          <a:stretch>
            <a:fillRect/>
          </a:stretch>
        </p:blipFill>
        <p:spPr>
          <a:xfrm>
            <a:off x="0" y="341879"/>
            <a:ext cx="9144000" cy="2367643"/>
          </a:xfrm>
          <a:prstGeom prst="rect">
            <a:avLst/>
          </a:prstGeom>
        </p:spPr>
      </p:pic>
      <p:sp>
        <p:nvSpPr>
          <p:cNvPr id="6" name="矩形 5">
            <a:extLst>
              <a:ext uri="{FF2B5EF4-FFF2-40B4-BE49-F238E27FC236}">
                <a16:creationId xmlns:a16="http://schemas.microsoft.com/office/drawing/2014/main" id="{6EDEB004-BD71-ED45-B55A-6DF3BC65854C}"/>
              </a:ext>
            </a:extLst>
          </p:cNvPr>
          <p:cNvSpPr/>
          <p:nvPr/>
        </p:nvSpPr>
        <p:spPr>
          <a:xfrm>
            <a:off x="6146800" y="1263234"/>
            <a:ext cx="2844800" cy="1446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C1552655-1360-054A-A07C-A285EBA09F75}"/>
              </a:ext>
            </a:extLst>
          </p:cNvPr>
          <p:cNvSpPr/>
          <p:nvPr/>
        </p:nvSpPr>
        <p:spPr>
          <a:xfrm>
            <a:off x="14014" y="-58231"/>
            <a:ext cx="1279517"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Questions:</a:t>
            </a:r>
            <a:endParaRPr lang="zh-CN" altLang="en-US"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91D1213-F781-9346-BD7E-C7BD51B4E282}"/>
              </a:ext>
            </a:extLst>
          </p:cNvPr>
          <p:cNvSpPr txBox="1"/>
          <p:nvPr/>
        </p:nvSpPr>
        <p:spPr>
          <a:xfrm>
            <a:off x="1" y="2733410"/>
            <a:ext cx="9144000" cy="2062103"/>
          </a:xfrm>
          <a:prstGeom prst="rect">
            <a:avLst/>
          </a:prstGeom>
          <a:noFill/>
        </p:spPr>
        <p:txBody>
          <a:bodyPr wrap="square" rtlCol="0">
            <a:spAutoFit/>
          </a:bodyPr>
          <a:lstStyle/>
          <a:p>
            <a:pPr algn="just"/>
            <a:r>
              <a:rPr lang="en-US" altLang="zh-CN" sz="1600" dirty="0">
                <a:solidFill>
                  <a:srgbClr val="FF0000"/>
                </a:solidFill>
                <a:latin typeface="Times New Roman" panose="02020603050405020304" pitchFamily="18" charset="0"/>
                <a:cs typeface="Times New Roman" panose="02020603050405020304" pitchFamily="18" charset="0"/>
              </a:rPr>
              <a:t>Q1:</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Whether</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deep</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model</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or</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LLMs</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is</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suitable</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for this</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low-resource</a:t>
            </a:r>
            <a:r>
              <a:rPr lang="zh-CN" altLang="en-US" sz="1600"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scenario?</a:t>
            </a:r>
          </a:p>
          <a:p>
            <a:pPr algn="just"/>
            <a:r>
              <a:rPr lang="en-US" altLang="zh-CN" sz="1600" dirty="0">
                <a:solidFill>
                  <a:srgbClr val="FF0000"/>
                </a:solidFill>
                <a:latin typeface="Times New Roman" panose="02020603050405020304" pitchFamily="18" charset="0"/>
                <a:cs typeface="Times New Roman" panose="02020603050405020304" pitchFamily="18" charset="0"/>
              </a:rPr>
              <a:t>a. Since deep model or LLMs need lots of data for training so that they can have ability to generate to unseen data, low-resource scenario may have less data and lead to shortage of generalization and sometimes may lead to overfitting.</a:t>
            </a:r>
          </a:p>
          <a:p>
            <a:pPr algn="just"/>
            <a:r>
              <a:rPr lang="en-US" altLang="zh-CN" sz="1600" dirty="0">
                <a:solidFill>
                  <a:srgbClr val="FF0000"/>
                </a:solidFill>
                <a:latin typeface="Times New Roman" panose="02020603050405020304" pitchFamily="18" charset="0"/>
                <a:cs typeface="Times New Roman" panose="02020603050405020304" pitchFamily="18" charset="0"/>
              </a:rPr>
              <a:t>b. BART is a LLM for general language but not for general LTL specifications since these two forms are somehow different, thus may lead to degrade on generalization when applying it on generating LTL specifications.</a:t>
            </a:r>
          </a:p>
          <a:p>
            <a:pPr algn="just"/>
            <a:r>
              <a:rPr lang="en-US" altLang="zh-CN" sz="1600" dirty="0">
                <a:solidFill>
                  <a:srgbClr val="FF0000"/>
                </a:solidFill>
                <a:latin typeface="Times New Roman" panose="02020603050405020304" pitchFamily="18" charset="0"/>
                <a:cs typeface="Times New Roman" panose="02020603050405020304" pitchFamily="18" charset="0"/>
              </a:rPr>
              <a:t>c. A tree-based model may be more suitable since the structures of LTL formula are more similar to trees.</a:t>
            </a:r>
          </a:p>
        </p:txBody>
      </p:sp>
      <p:cxnSp>
        <p:nvCxnSpPr>
          <p:cNvPr id="10" name="直线箭头连接符 9">
            <a:extLst>
              <a:ext uri="{FF2B5EF4-FFF2-40B4-BE49-F238E27FC236}">
                <a16:creationId xmlns:a16="http://schemas.microsoft.com/office/drawing/2014/main" id="{F0F600E0-1C39-F343-A450-EAF31C821415}"/>
              </a:ext>
            </a:extLst>
          </p:cNvPr>
          <p:cNvCxnSpPr/>
          <p:nvPr/>
        </p:nvCxnSpPr>
        <p:spPr>
          <a:xfrm flipH="1">
            <a:off x="1117600" y="2652220"/>
            <a:ext cx="5029200" cy="162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B886D0B-909D-C64F-BA4A-506C77A2B6B2}"/>
              </a:ext>
            </a:extLst>
          </p:cNvPr>
          <p:cNvSpPr/>
          <p:nvPr/>
        </p:nvSpPr>
        <p:spPr>
          <a:xfrm>
            <a:off x="-1" y="4709673"/>
            <a:ext cx="2883033"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Ideas about Future Work:</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9A4E7DD-A3BE-7146-A211-D43F8BD4D884}"/>
              </a:ext>
            </a:extLst>
          </p:cNvPr>
          <p:cNvSpPr txBox="1"/>
          <p:nvPr/>
        </p:nvSpPr>
        <p:spPr>
          <a:xfrm>
            <a:off x="-1" y="5005244"/>
            <a:ext cx="9144001" cy="1815882"/>
          </a:xfrm>
          <a:prstGeom prst="rect">
            <a:avLst/>
          </a:prstGeom>
          <a:noFill/>
        </p:spPr>
        <p:txBody>
          <a:bodyPr wrap="square" rtlCol="0">
            <a:spAutoFit/>
          </a:bodyPr>
          <a:lstStyle/>
          <a:p>
            <a:pPr marL="342900" indent="-342900" algn="just">
              <a:buAutoNum type="arabicPeriod"/>
            </a:pPr>
            <a:r>
              <a:rPr lang="en-US" altLang="zh-CN" sz="1600" dirty="0">
                <a:latin typeface="Times New Roman" panose="02020603050405020304" pitchFamily="18" charset="0"/>
                <a:cs typeface="Times New Roman" panose="02020603050405020304" pitchFamily="18" charset="0"/>
              </a:rPr>
              <a:t>Exploit LM’s uncertainty by grounding them to environment, and uncertainty-aware planning (paper mentioned).</a:t>
            </a:r>
          </a:p>
          <a:p>
            <a:pPr marL="342900" indent="-342900" algn="just">
              <a:buAutoNum type="arabicPeriod"/>
            </a:pPr>
            <a:r>
              <a:rPr lang="en-US" altLang="zh-CN" sz="1600" dirty="0">
                <a:latin typeface="Times New Roman" panose="02020603050405020304" pitchFamily="18" charset="0"/>
                <a:cs typeface="Times New Roman" panose="02020603050405020304" pitchFamily="18" charset="0"/>
              </a:rPr>
              <a:t> Automatic synthesis to generate to unseen LTL structures.</a:t>
            </a:r>
          </a:p>
          <a:p>
            <a:pPr marL="342900" indent="-342900" algn="just">
              <a:buAutoNum type="arabicPeriod"/>
            </a:pPr>
            <a:r>
              <a:rPr lang="en-US" altLang="zh-CN" sz="1600" dirty="0">
                <a:latin typeface="Times New Roman" panose="02020603050405020304" pitchFamily="18" charset="0"/>
                <a:cs typeface="Times New Roman" panose="02020603050405020304" pitchFamily="18" charset="0"/>
              </a:rPr>
              <a:t>Specific LTL-generating models, such as (deep) tree-based models or LLMs using lots of language-LTL corpus when pre-training. </a:t>
            </a:r>
          </a:p>
          <a:p>
            <a:pPr marL="342900" indent="-342900" algn="just">
              <a:buAutoNum type="arabicPeriod"/>
            </a:pPr>
            <a:r>
              <a:rPr lang="en-US" altLang="zh-CN" sz="1600" dirty="0">
                <a:latin typeface="Times New Roman" panose="02020603050405020304" pitchFamily="18" charset="0"/>
                <a:cs typeface="Times New Roman" panose="02020603050405020304" pitchFamily="18" charset="0"/>
              </a:rPr>
              <a:t>Training Down-stream structures attached to pre-trained model during fine-tuning period may somehow help improve generalization on generating LTL specifications.</a:t>
            </a:r>
          </a:p>
        </p:txBody>
      </p:sp>
    </p:spTree>
    <p:extLst>
      <p:ext uri="{BB962C8B-B14F-4D97-AF65-F5344CB8AC3E}">
        <p14:creationId xmlns:p14="http://schemas.microsoft.com/office/powerpoint/2010/main" val="372461423"/>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55944</TotalTime>
  <Words>351</Words>
  <Application>Microsoft Macintosh PowerPoint</Application>
  <PresentationFormat>全屏显示(4:3)</PresentationFormat>
  <Paragraphs>28</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宋体</vt:lpstr>
      <vt:lpstr>微软雅黑</vt:lpstr>
      <vt:lpstr>Arial</vt:lpstr>
      <vt:lpstr>Calibri</vt:lpstr>
      <vt:lpstr>Times New Roman</vt:lpstr>
      <vt:lpstr>1_Office 主题</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Yvette</dc:creator>
  <cp:lastModifiedBy>Microsoft Office 用户</cp:lastModifiedBy>
  <cp:revision>673</cp:revision>
  <dcterms:created xsi:type="dcterms:W3CDTF">2016-05-05T07:07:12Z</dcterms:created>
  <dcterms:modified xsi:type="dcterms:W3CDTF">2023-05-10T07:17:17Z</dcterms:modified>
</cp:coreProperties>
</file>