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102"/>
  </p:notesMasterIdLst>
  <p:handoutMasterIdLst>
    <p:handoutMasterId r:id="rId103"/>
  </p:handoutMasterIdLst>
  <p:sldIdLst>
    <p:sldId id="259" r:id="rId2"/>
    <p:sldId id="523" r:id="rId3"/>
    <p:sldId id="524" r:id="rId4"/>
    <p:sldId id="525" r:id="rId5"/>
    <p:sldId id="609" r:id="rId6"/>
    <p:sldId id="276" r:id="rId7"/>
    <p:sldId id="601" r:id="rId8"/>
    <p:sldId id="602" r:id="rId9"/>
    <p:sldId id="604" r:id="rId10"/>
    <p:sldId id="605" r:id="rId11"/>
    <p:sldId id="606" r:id="rId12"/>
    <p:sldId id="607" r:id="rId13"/>
    <p:sldId id="616" r:id="rId14"/>
    <p:sldId id="608" r:id="rId15"/>
    <p:sldId id="619" r:id="rId16"/>
    <p:sldId id="613" r:id="rId17"/>
    <p:sldId id="614" r:id="rId18"/>
    <p:sldId id="612" r:id="rId19"/>
    <p:sldId id="615" r:id="rId20"/>
    <p:sldId id="610" r:id="rId21"/>
    <p:sldId id="617" r:id="rId22"/>
    <p:sldId id="618" r:id="rId23"/>
    <p:sldId id="621" r:id="rId24"/>
    <p:sldId id="622" r:id="rId25"/>
    <p:sldId id="623" r:id="rId26"/>
    <p:sldId id="627" r:id="rId27"/>
    <p:sldId id="624" r:id="rId28"/>
    <p:sldId id="626" r:id="rId29"/>
    <p:sldId id="625" r:id="rId30"/>
    <p:sldId id="629" r:id="rId31"/>
    <p:sldId id="628" r:id="rId32"/>
    <p:sldId id="630" r:id="rId33"/>
    <p:sldId id="631" r:id="rId34"/>
    <p:sldId id="634" r:id="rId35"/>
    <p:sldId id="635" r:id="rId36"/>
    <p:sldId id="636" r:id="rId37"/>
    <p:sldId id="632" r:id="rId38"/>
    <p:sldId id="642" r:id="rId39"/>
    <p:sldId id="643" r:id="rId40"/>
    <p:sldId id="637" r:id="rId41"/>
    <p:sldId id="638" r:id="rId42"/>
    <p:sldId id="639" r:id="rId43"/>
    <p:sldId id="640" r:id="rId44"/>
    <p:sldId id="641" r:id="rId45"/>
    <p:sldId id="647" r:id="rId46"/>
    <p:sldId id="648" r:id="rId47"/>
    <p:sldId id="649" r:id="rId48"/>
    <p:sldId id="651" r:id="rId49"/>
    <p:sldId id="650" r:id="rId50"/>
    <p:sldId id="652" r:id="rId51"/>
    <p:sldId id="653" r:id="rId52"/>
    <p:sldId id="654" r:id="rId53"/>
    <p:sldId id="655" r:id="rId54"/>
    <p:sldId id="656" r:id="rId55"/>
    <p:sldId id="657" r:id="rId56"/>
    <p:sldId id="658" r:id="rId57"/>
    <p:sldId id="659" r:id="rId58"/>
    <p:sldId id="633" r:id="rId59"/>
    <p:sldId id="660" r:id="rId60"/>
    <p:sldId id="661" r:id="rId61"/>
    <p:sldId id="668" r:id="rId62"/>
    <p:sldId id="669" r:id="rId63"/>
    <p:sldId id="662" r:id="rId64"/>
    <p:sldId id="664" r:id="rId65"/>
    <p:sldId id="665" r:id="rId66"/>
    <p:sldId id="666" r:id="rId67"/>
    <p:sldId id="667" r:id="rId68"/>
    <p:sldId id="672" r:id="rId69"/>
    <p:sldId id="673" r:id="rId70"/>
    <p:sldId id="674" r:id="rId71"/>
    <p:sldId id="675" r:id="rId72"/>
    <p:sldId id="670" r:id="rId73"/>
    <p:sldId id="671" r:id="rId74"/>
    <p:sldId id="676" r:id="rId75"/>
    <p:sldId id="677" r:id="rId76"/>
    <p:sldId id="663" r:id="rId77"/>
    <p:sldId id="678" r:id="rId78"/>
    <p:sldId id="679" r:id="rId79"/>
    <p:sldId id="680" r:id="rId80"/>
    <p:sldId id="681" r:id="rId81"/>
    <p:sldId id="684" r:id="rId82"/>
    <p:sldId id="685" r:id="rId83"/>
    <p:sldId id="686" r:id="rId84"/>
    <p:sldId id="687" r:id="rId85"/>
    <p:sldId id="688" r:id="rId86"/>
    <p:sldId id="689" r:id="rId87"/>
    <p:sldId id="690" r:id="rId88"/>
    <p:sldId id="691" r:id="rId89"/>
    <p:sldId id="692" r:id="rId90"/>
    <p:sldId id="693" r:id="rId91"/>
    <p:sldId id="694" r:id="rId92"/>
    <p:sldId id="695" r:id="rId93"/>
    <p:sldId id="682" r:id="rId94"/>
    <p:sldId id="696" r:id="rId95"/>
    <p:sldId id="697" r:id="rId96"/>
    <p:sldId id="698" r:id="rId97"/>
    <p:sldId id="699" r:id="rId98"/>
    <p:sldId id="700" r:id="rId99"/>
    <p:sldId id="701" r:id="rId100"/>
    <p:sldId id="683" r:id="rId10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Franklin Gothic Medium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Franklin Gothic Medium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Franklin Gothic Medium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Franklin Gothic Medium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00"/>
    <a:srgbClr val="009999"/>
    <a:srgbClr val="CC66FF"/>
    <a:srgbClr val="9933FF"/>
    <a:srgbClr val="F5DA7F"/>
    <a:srgbClr val="006699"/>
    <a:srgbClr val="00FF00"/>
    <a:srgbClr val="9966FF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1" autoAdjust="0"/>
  </p:normalViewPr>
  <p:slideViewPr>
    <p:cSldViewPr>
      <p:cViewPr varScale="1">
        <p:scale>
          <a:sx n="66" d="100"/>
          <a:sy n="66" d="100"/>
        </p:scale>
        <p:origin x="-63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4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D5C269A-D40F-417A-A3FB-C946DE26B6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6248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39816BB-FC3A-426C-B236-D74E6B9EF5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8235143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512167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45024"/>
            <a:ext cx="6400800" cy="1800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0BC7B-DC8E-4DFD-B77F-A34E027CB01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7017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336" y="106363"/>
            <a:ext cx="1152128" cy="62749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536" y="106363"/>
            <a:ext cx="7128792" cy="62749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ED4BC-5CD6-44FC-BC88-6F3FA2331AA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4249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8496300" cy="12239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8496300" cy="2406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23850" y="3900488"/>
            <a:ext cx="8496300" cy="2408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308725"/>
            <a:ext cx="2133600" cy="4333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B5E95-FC85-47B9-9A42-67107A545C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2102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yn@uestc.edu.cn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84528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4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254" y="4589464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4F584-7731-4761-82A5-75C09537622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8393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06363"/>
            <a:ext cx="8352928" cy="8023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980728"/>
            <a:ext cx="4104000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464" y="980728"/>
            <a:ext cx="4104000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yn@uestc.edu.cn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CEA35-DA6D-4F0E-ABCF-8D5571413B4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791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5" y="980728"/>
            <a:ext cx="41040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5" y="1700808"/>
            <a:ext cx="4104000" cy="4680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338" y="980728"/>
            <a:ext cx="41040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38" y="1700808"/>
            <a:ext cx="4104000" cy="4680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8BE41-BFBF-4620-8B81-034812F6127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2350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yn@uestc.edu.cn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A44F5-8BC9-4D26-B19B-16422F6194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40101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19283-F7D7-469C-BE1C-731086FD783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27774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57200"/>
            <a:ext cx="3182933" cy="13876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66" y="987426"/>
            <a:ext cx="4860798" cy="53939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1916832"/>
            <a:ext cx="3182933" cy="44644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AE11C-3C43-4483-ADF0-CD85479F855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2857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57200"/>
            <a:ext cx="3182933" cy="13876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666" y="987426"/>
            <a:ext cx="4860798" cy="5393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1916832"/>
            <a:ext cx="3182933" cy="44644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0F8DD-5E52-4809-BF66-8FAC75D1A8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6625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106363"/>
            <a:ext cx="8352928" cy="80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980728"/>
            <a:ext cx="8352928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536" y="6453336"/>
            <a:ext cx="6081464" cy="32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baseline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53336"/>
            <a:ext cx="2119064" cy="32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baseline="0">
                <a:latin typeface="+mn-lt"/>
                <a:ea typeface="+mn-ea"/>
              </a:defRPr>
            </a:lvl1pPr>
          </a:lstStyle>
          <a:p>
            <a:pPr>
              <a:defRPr/>
            </a:pPr>
            <a:fld id="{84E2C995-71AD-4CA1-84D4-EB0571F2D8D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13.emf"/><Relationship Id="rId4" Type="http://schemas.openxmlformats.org/officeDocument/2006/relationships/image" Target="../media/image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IP</a:t>
            </a:r>
            <a:r>
              <a:rPr lang="zh-CN" altLang="en-US" dirty="0" smtClean="0"/>
              <a:t>路由技术</a:t>
            </a:r>
            <a:endParaRPr lang="en-US" altLang="zh-CN" dirty="0" smtClean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zh-CN" altLang="en-US" dirty="0">
                <a:solidFill>
                  <a:srgbClr val="FFFFFF"/>
                </a:solidFill>
              </a:rPr>
              <a:t>通信与信息工程学院</a:t>
            </a:r>
            <a:endParaRPr lang="en-US" altLang="zh-CN" dirty="0">
              <a:solidFill>
                <a:srgbClr val="FFFFFF"/>
              </a:solidFill>
            </a:endParaRPr>
          </a:p>
          <a:p>
            <a:pPr lvl="0">
              <a:spcBef>
                <a:spcPts val="1200"/>
              </a:spcBef>
            </a:pPr>
            <a:r>
              <a:rPr lang="zh-CN" altLang="en-US" dirty="0">
                <a:solidFill>
                  <a:srgbClr val="FFFFFF"/>
                </a:solidFill>
              </a:rPr>
              <a:t>杨宁</a:t>
            </a:r>
            <a:endParaRPr lang="en-US" altLang="zh-CN" dirty="0">
              <a:solidFill>
                <a:srgbClr val="FFFFFF"/>
              </a:solidFill>
            </a:endParaRPr>
          </a:p>
          <a:p>
            <a:pPr lvl="0">
              <a:spcBef>
                <a:spcPts val="1200"/>
              </a:spcBef>
            </a:pPr>
            <a:r>
              <a:rPr lang="en-US" altLang="zh-CN" sz="2800" dirty="0">
                <a:solidFill>
                  <a:srgbClr val="FFFFFF"/>
                </a:solidFill>
              </a:rPr>
              <a:t>yn@uestc.edu.cn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对等网络的路由问题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949281"/>
            <a:ext cx="8352928" cy="504055"/>
          </a:xfrm>
        </p:spPr>
        <p:txBody>
          <a:bodyPr/>
          <a:lstStyle/>
          <a:p>
            <a:r>
              <a:rPr lang="zh-CN" altLang="en-US" sz="2400" dirty="0" smtClean="0"/>
              <a:t>如何保证每个核心网的路由信息是完备的？</a:t>
            </a:r>
            <a:r>
              <a:rPr lang="en-US" altLang="zh-CN" sz="2400" dirty="0" smtClean="0">
                <a:solidFill>
                  <a:srgbClr val="00FFFF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solidFill>
                  <a:srgbClr val="00FFFF"/>
                </a:solidFill>
                <a:sym typeface="Wingdings" panose="05000000000000000000" pitchFamily="2" charset="2"/>
              </a:rPr>
              <a:t>路由协议</a:t>
            </a:r>
            <a:endParaRPr lang="zh-CN" altLang="en-US" sz="2400" dirty="0">
              <a:solidFill>
                <a:srgbClr val="00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Oval 14"/>
          <p:cNvSpPr>
            <a:spLocks noChangeArrowheads="1"/>
          </p:cNvSpPr>
          <p:nvPr/>
        </p:nvSpPr>
        <p:spPr bwMode="auto">
          <a:xfrm>
            <a:off x="474663" y="1481138"/>
            <a:ext cx="7708900" cy="4129087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Oval 14"/>
          <p:cNvSpPr>
            <a:spLocks noChangeArrowheads="1"/>
          </p:cNvSpPr>
          <p:nvPr/>
        </p:nvSpPr>
        <p:spPr bwMode="auto">
          <a:xfrm>
            <a:off x="474663" y="1481138"/>
            <a:ext cx="7708900" cy="4129087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2155825" y="2184400"/>
            <a:ext cx="1189038" cy="2328863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5265738" y="2174875"/>
            <a:ext cx="1189037" cy="2328863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8788" y="3254375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0200" y="2806700"/>
            <a:ext cx="26828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4138" y="2432050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2038" y="2770188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6475" y="3181350"/>
            <a:ext cx="26828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93938" y="3638550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8575" y="4086225"/>
            <a:ext cx="26828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0200" y="3730625"/>
            <a:ext cx="26828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6875" y="2514600"/>
            <a:ext cx="26828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8288" y="2860675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813" y="3309938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4338" y="3749675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9925" y="4124325"/>
            <a:ext cx="26828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5038" y="3749675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7113" y="3265488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34088" y="2698750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4538" y="2305050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5825" y="4502150"/>
            <a:ext cx="325438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9025" y="4429125"/>
            <a:ext cx="325438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857750"/>
            <a:ext cx="325438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6238" y="3870325"/>
            <a:ext cx="325437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83438" y="3094038"/>
            <a:ext cx="325437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7650" y="2408238"/>
            <a:ext cx="325438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48350" y="1657350"/>
            <a:ext cx="325438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360613"/>
            <a:ext cx="325437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30725" y="3175000"/>
            <a:ext cx="325438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63975" y="3649663"/>
            <a:ext cx="325438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297113"/>
            <a:ext cx="325437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613" y="2928938"/>
            <a:ext cx="325437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349625"/>
            <a:ext cx="325438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9175" y="4117975"/>
            <a:ext cx="325438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2438" y="4638675"/>
            <a:ext cx="325437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60788" y="2617788"/>
            <a:ext cx="325437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Line 35"/>
          <p:cNvSpPr>
            <a:spLocks noChangeShapeType="1"/>
          </p:cNvSpPr>
          <p:nvPr/>
        </p:nvSpPr>
        <p:spPr bwMode="auto">
          <a:xfrm flipV="1">
            <a:off x="5195888" y="4248150"/>
            <a:ext cx="255587" cy="22701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35"/>
          <p:cNvSpPr>
            <a:spLocks noChangeShapeType="1"/>
          </p:cNvSpPr>
          <p:nvPr/>
        </p:nvSpPr>
        <p:spPr bwMode="auto">
          <a:xfrm flipH="1" flipV="1">
            <a:off x="6008688" y="4392613"/>
            <a:ext cx="366712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35"/>
          <p:cNvSpPr>
            <a:spLocks noChangeShapeType="1"/>
          </p:cNvSpPr>
          <p:nvPr/>
        </p:nvSpPr>
        <p:spPr bwMode="auto">
          <a:xfrm flipH="1" flipV="1">
            <a:off x="6264275" y="3944938"/>
            <a:ext cx="403225" cy="539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35"/>
          <p:cNvSpPr>
            <a:spLocks noChangeShapeType="1"/>
          </p:cNvSpPr>
          <p:nvPr/>
        </p:nvSpPr>
        <p:spPr bwMode="auto">
          <a:xfrm flipH="1">
            <a:off x="6484938" y="3257550"/>
            <a:ext cx="676275" cy="1905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35"/>
          <p:cNvSpPr>
            <a:spLocks noChangeShapeType="1"/>
          </p:cNvSpPr>
          <p:nvPr/>
        </p:nvSpPr>
        <p:spPr bwMode="auto">
          <a:xfrm flipH="1">
            <a:off x="6357938" y="2563813"/>
            <a:ext cx="309562" cy="12858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35"/>
          <p:cNvSpPr>
            <a:spLocks noChangeShapeType="1"/>
          </p:cNvSpPr>
          <p:nvPr/>
        </p:nvSpPr>
        <p:spPr bwMode="auto">
          <a:xfrm flipH="1">
            <a:off x="5954713" y="1878013"/>
            <a:ext cx="73025" cy="2667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35"/>
          <p:cNvSpPr>
            <a:spLocks noChangeShapeType="1"/>
          </p:cNvSpPr>
          <p:nvPr/>
        </p:nvSpPr>
        <p:spPr bwMode="auto">
          <a:xfrm>
            <a:off x="5122863" y="2481263"/>
            <a:ext cx="228600" cy="14763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35"/>
          <p:cNvSpPr>
            <a:spLocks noChangeShapeType="1"/>
          </p:cNvSpPr>
          <p:nvPr/>
        </p:nvSpPr>
        <p:spPr bwMode="auto">
          <a:xfrm>
            <a:off x="4865688" y="3313113"/>
            <a:ext cx="374650" cy="285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35"/>
          <p:cNvSpPr>
            <a:spLocks noChangeShapeType="1"/>
          </p:cNvSpPr>
          <p:nvPr/>
        </p:nvSpPr>
        <p:spPr bwMode="auto">
          <a:xfrm>
            <a:off x="1939925" y="2471738"/>
            <a:ext cx="355600" cy="12065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35"/>
          <p:cNvSpPr>
            <a:spLocks noChangeShapeType="1"/>
          </p:cNvSpPr>
          <p:nvPr/>
        </p:nvSpPr>
        <p:spPr bwMode="auto">
          <a:xfrm>
            <a:off x="1849438" y="3486150"/>
            <a:ext cx="355600" cy="12065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35"/>
          <p:cNvSpPr>
            <a:spLocks noChangeShapeType="1"/>
          </p:cNvSpPr>
          <p:nvPr/>
        </p:nvSpPr>
        <p:spPr bwMode="auto">
          <a:xfrm>
            <a:off x="1163638" y="3148013"/>
            <a:ext cx="355600" cy="12065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35"/>
          <p:cNvSpPr>
            <a:spLocks noChangeShapeType="1"/>
          </p:cNvSpPr>
          <p:nvPr/>
        </p:nvSpPr>
        <p:spPr bwMode="auto">
          <a:xfrm flipV="1">
            <a:off x="1384300" y="3679825"/>
            <a:ext cx="282575" cy="51911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35"/>
          <p:cNvSpPr>
            <a:spLocks noChangeShapeType="1"/>
          </p:cNvSpPr>
          <p:nvPr/>
        </p:nvSpPr>
        <p:spPr bwMode="auto">
          <a:xfrm flipV="1">
            <a:off x="2060575" y="4246563"/>
            <a:ext cx="273050" cy="4191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35"/>
          <p:cNvSpPr>
            <a:spLocks noChangeShapeType="1"/>
          </p:cNvSpPr>
          <p:nvPr/>
        </p:nvSpPr>
        <p:spPr bwMode="auto">
          <a:xfrm flipH="1" flipV="1">
            <a:off x="3065463" y="4367213"/>
            <a:ext cx="357187" cy="188912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35"/>
          <p:cNvSpPr>
            <a:spLocks noChangeShapeType="1"/>
          </p:cNvSpPr>
          <p:nvPr/>
        </p:nvSpPr>
        <p:spPr bwMode="auto">
          <a:xfrm flipH="1" flipV="1">
            <a:off x="3394075" y="3671888"/>
            <a:ext cx="412750" cy="984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H="1">
            <a:off x="3321050" y="2773363"/>
            <a:ext cx="395288" cy="93662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9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3025" y="5059363"/>
            <a:ext cx="325438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6288" y="3887788"/>
            <a:ext cx="325437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Line 35"/>
          <p:cNvSpPr>
            <a:spLocks noChangeShapeType="1"/>
          </p:cNvSpPr>
          <p:nvPr/>
        </p:nvSpPr>
        <p:spPr bwMode="auto">
          <a:xfrm flipH="1" flipV="1">
            <a:off x="4189413" y="3765550"/>
            <a:ext cx="358775" cy="2063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35"/>
          <p:cNvSpPr>
            <a:spLocks noChangeShapeType="1"/>
          </p:cNvSpPr>
          <p:nvPr/>
        </p:nvSpPr>
        <p:spPr bwMode="auto">
          <a:xfrm flipV="1">
            <a:off x="4244975" y="4706938"/>
            <a:ext cx="620713" cy="4095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3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3525" y="1838325"/>
            <a:ext cx="325438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Line 35"/>
          <p:cNvSpPr>
            <a:spLocks noChangeShapeType="1"/>
          </p:cNvSpPr>
          <p:nvPr/>
        </p:nvSpPr>
        <p:spPr bwMode="auto">
          <a:xfrm flipH="1">
            <a:off x="3943350" y="2060575"/>
            <a:ext cx="239713" cy="51435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204"/>
          <p:cNvSpPr>
            <a:spLocks noChangeArrowheads="1"/>
          </p:cNvSpPr>
          <p:nvPr/>
        </p:nvSpPr>
        <p:spPr bwMode="auto">
          <a:xfrm>
            <a:off x="5628481" y="908720"/>
            <a:ext cx="3367884" cy="1235993"/>
          </a:xfrm>
          <a:prstGeom prst="wedgeEllipseCallout">
            <a:avLst>
              <a:gd name="adj1" fmla="val -41009"/>
              <a:gd name="adj2" fmla="val 54319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rgbClr val="FF0000"/>
                </a:solidFill>
              </a:rPr>
              <a:t>②</a:t>
            </a:r>
            <a:r>
              <a:rPr lang="zh-CN" altLang="en-US" sz="2000" b="1" dirty="0" smtClean="0">
                <a:solidFill>
                  <a:srgbClr val="000000"/>
                </a:solidFill>
                <a:ea typeface="华文楷体" pitchFamily="2" charset="-122"/>
              </a:rPr>
              <a:t>每个</a:t>
            </a:r>
            <a:r>
              <a:rPr lang="zh-CN" altLang="en-US" sz="2000" b="1" dirty="0">
                <a:solidFill>
                  <a:srgbClr val="000000"/>
                </a:solidFill>
                <a:ea typeface="华文楷体" pitchFamily="2" charset="-122"/>
              </a:rPr>
              <a:t>核心</a:t>
            </a:r>
            <a:r>
              <a:rPr lang="zh-CN" altLang="en-US" sz="2000" b="1" dirty="0" smtClean="0">
                <a:solidFill>
                  <a:srgbClr val="000000"/>
                </a:solidFill>
                <a:ea typeface="华文楷体" pitchFamily="2" charset="-122"/>
              </a:rPr>
              <a:t>网的</a:t>
            </a:r>
            <a:r>
              <a:rPr lang="zh-CN" altLang="en-US" sz="2000" b="1" dirty="0">
                <a:solidFill>
                  <a:srgbClr val="000000"/>
                </a:solidFill>
                <a:ea typeface="华文楷体" pitchFamily="2" charset="-122"/>
              </a:rPr>
              <a:t>路由信息总和必定是</a:t>
            </a:r>
            <a:r>
              <a:rPr lang="zh-CN" altLang="en-US" sz="2000" b="1" dirty="0" smtClean="0">
                <a:solidFill>
                  <a:srgbClr val="000000"/>
                </a:solidFill>
                <a:ea typeface="华文楷体" pitchFamily="2" charset="-122"/>
              </a:rPr>
              <a:t>完备的（因特网范围）</a:t>
            </a:r>
            <a:endParaRPr lang="en-US" altLang="zh-CN" sz="2000" b="1" dirty="0">
              <a:solidFill>
                <a:srgbClr val="000000"/>
              </a:solidFill>
              <a:ea typeface="华文楷体" pitchFamily="2" charset="-122"/>
            </a:endParaRPr>
          </a:p>
        </p:txBody>
      </p:sp>
      <p:sp>
        <p:nvSpPr>
          <p:cNvPr id="66" name="Freeform 67"/>
          <p:cNvSpPr>
            <a:spLocks/>
          </p:cNvSpPr>
          <p:nvPr/>
        </p:nvSpPr>
        <p:spPr bwMode="auto">
          <a:xfrm>
            <a:off x="3128963" y="2947988"/>
            <a:ext cx="2230437" cy="125412"/>
          </a:xfrm>
          <a:custGeom>
            <a:avLst/>
            <a:gdLst>
              <a:gd name="T0" fmla="*/ 0 w 1405"/>
              <a:gd name="T1" fmla="*/ 0 h 79"/>
              <a:gd name="T2" fmla="*/ 1726305851 w 1405"/>
              <a:gd name="T3" fmla="*/ 189011759 h 79"/>
              <a:gd name="T4" fmla="*/ 2147483647 w 1405"/>
              <a:gd name="T5" fmla="*/ 57964156 h 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5" h="79">
                <a:moveTo>
                  <a:pt x="0" y="0"/>
                </a:moveTo>
                <a:cubicBezTo>
                  <a:pt x="225" y="35"/>
                  <a:pt x="451" y="71"/>
                  <a:pt x="685" y="75"/>
                </a:cubicBezTo>
                <a:cubicBezTo>
                  <a:pt x="919" y="79"/>
                  <a:pt x="1162" y="51"/>
                  <a:pt x="1405" y="23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Freeform 68"/>
          <p:cNvSpPr>
            <a:spLocks/>
          </p:cNvSpPr>
          <p:nvPr/>
        </p:nvSpPr>
        <p:spPr bwMode="auto">
          <a:xfrm>
            <a:off x="2808288" y="3925888"/>
            <a:ext cx="2735262" cy="454025"/>
          </a:xfrm>
          <a:custGeom>
            <a:avLst/>
            <a:gdLst>
              <a:gd name="T0" fmla="*/ 0 w 1723"/>
              <a:gd name="T1" fmla="*/ 478829688 h 286"/>
              <a:gd name="T2" fmla="*/ 2147483647 w 1723"/>
              <a:gd name="T3" fmla="*/ 640119688 h 286"/>
              <a:gd name="T4" fmla="*/ 2147483647 w 1723"/>
              <a:gd name="T5" fmla="*/ 0 h 2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3" h="286">
                <a:moveTo>
                  <a:pt x="0" y="190"/>
                </a:moveTo>
                <a:cubicBezTo>
                  <a:pt x="309" y="238"/>
                  <a:pt x="618" y="286"/>
                  <a:pt x="905" y="254"/>
                </a:cubicBezTo>
                <a:cubicBezTo>
                  <a:pt x="1192" y="222"/>
                  <a:pt x="1457" y="111"/>
                  <a:pt x="1723" y="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Freeform 69"/>
          <p:cNvSpPr>
            <a:spLocks/>
          </p:cNvSpPr>
          <p:nvPr/>
        </p:nvSpPr>
        <p:spPr bwMode="auto">
          <a:xfrm>
            <a:off x="3265488" y="3390900"/>
            <a:ext cx="2149475" cy="228600"/>
          </a:xfrm>
          <a:custGeom>
            <a:avLst/>
            <a:gdLst>
              <a:gd name="T0" fmla="*/ 0 w 1354"/>
              <a:gd name="T1" fmla="*/ 37803138 h 144"/>
              <a:gd name="T2" fmla="*/ 1451610000 w 1354"/>
              <a:gd name="T3" fmla="*/ 50403125 h 144"/>
              <a:gd name="T4" fmla="*/ 2147483647 w 1354"/>
              <a:gd name="T5" fmla="*/ 340221888 h 144"/>
              <a:gd name="T6" fmla="*/ 2147483647 w 1354"/>
              <a:gd name="T7" fmla="*/ 18145125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54" h="144">
                <a:moveTo>
                  <a:pt x="0" y="15"/>
                </a:moveTo>
                <a:cubicBezTo>
                  <a:pt x="209" y="7"/>
                  <a:pt x="418" y="0"/>
                  <a:pt x="576" y="20"/>
                </a:cubicBezTo>
                <a:cubicBezTo>
                  <a:pt x="734" y="40"/>
                  <a:pt x="821" y="126"/>
                  <a:pt x="951" y="135"/>
                </a:cubicBezTo>
                <a:cubicBezTo>
                  <a:pt x="1081" y="144"/>
                  <a:pt x="1217" y="108"/>
                  <a:pt x="1354" y="72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204"/>
          <p:cNvSpPr>
            <a:spLocks noChangeArrowheads="1"/>
          </p:cNvSpPr>
          <p:nvPr/>
        </p:nvSpPr>
        <p:spPr bwMode="auto">
          <a:xfrm>
            <a:off x="6454775" y="4170363"/>
            <a:ext cx="2587625" cy="923925"/>
          </a:xfrm>
          <a:prstGeom prst="wedgeEllipseCallout">
            <a:avLst>
              <a:gd name="adj1" fmla="val -92418"/>
              <a:gd name="adj2" fmla="val -64129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rgbClr val="FF0000"/>
                </a:solidFill>
              </a:rPr>
              <a:t>③</a:t>
            </a:r>
            <a:r>
              <a:rPr lang="zh-CN" altLang="en-US" sz="2000" b="1" dirty="0" smtClean="0">
                <a:solidFill>
                  <a:srgbClr val="000000"/>
                </a:solidFill>
                <a:ea typeface="华文楷体" pitchFamily="2" charset="-122"/>
              </a:rPr>
              <a:t>核心网间需通信</a:t>
            </a:r>
            <a:r>
              <a:rPr lang="zh-CN" altLang="en-US" sz="2000" b="1" dirty="0">
                <a:solidFill>
                  <a:srgbClr val="000000"/>
                </a:solidFill>
                <a:ea typeface="华文楷体" pitchFamily="2" charset="-122"/>
              </a:rPr>
              <a:t>链路直接连接</a:t>
            </a:r>
            <a:endParaRPr lang="en-US" altLang="zh-CN" sz="2000" b="1" dirty="0">
              <a:solidFill>
                <a:srgbClr val="000000"/>
              </a:solidFill>
              <a:ea typeface="华文楷体" pitchFamily="2" charset="-122"/>
            </a:endParaRPr>
          </a:p>
        </p:txBody>
      </p:sp>
      <p:sp>
        <p:nvSpPr>
          <p:cNvPr id="70" name="AutoShape 204"/>
          <p:cNvSpPr>
            <a:spLocks noChangeArrowheads="1"/>
          </p:cNvSpPr>
          <p:nvPr/>
        </p:nvSpPr>
        <p:spPr bwMode="auto">
          <a:xfrm>
            <a:off x="79374" y="980728"/>
            <a:ext cx="2986089" cy="1181894"/>
          </a:xfrm>
          <a:prstGeom prst="wedgeEllipseCallout">
            <a:avLst>
              <a:gd name="adj1" fmla="val 28149"/>
              <a:gd name="adj2" fmla="val 6667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rgbClr val="FF0000"/>
                </a:solidFill>
              </a:rPr>
              <a:t>①</a:t>
            </a:r>
            <a:r>
              <a:rPr lang="zh-CN" altLang="en-US" sz="2000" b="1" dirty="0" smtClean="0">
                <a:solidFill>
                  <a:srgbClr val="000000"/>
                </a:solidFill>
                <a:ea typeface="华文楷体" pitchFamily="2" charset="-122"/>
              </a:rPr>
              <a:t>核心网不能采用默认路由指向</a:t>
            </a:r>
            <a:r>
              <a:rPr lang="zh-CN" altLang="en-US" sz="2000" b="1" dirty="0">
                <a:solidFill>
                  <a:srgbClr val="000000"/>
                </a:solidFill>
                <a:ea typeface="华文楷体" pitchFamily="2" charset="-122"/>
              </a:rPr>
              <a:t>另</a:t>
            </a:r>
            <a:r>
              <a:rPr lang="zh-CN" altLang="en-US" sz="2000" b="1" dirty="0" smtClean="0">
                <a:solidFill>
                  <a:srgbClr val="000000"/>
                </a:solidFill>
                <a:ea typeface="华文楷体" pitchFamily="2" charset="-122"/>
              </a:rPr>
              <a:t>一核心网（发展眼光）</a:t>
            </a:r>
            <a:endParaRPr lang="en-US" altLang="zh-CN" sz="2000" b="1" dirty="0">
              <a:solidFill>
                <a:srgbClr val="000000"/>
              </a:solidFill>
              <a:ea typeface="华文楷体" pitchFamily="2" charset="-122"/>
            </a:endParaRPr>
          </a:p>
        </p:txBody>
      </p:sp>
      <p:sp>
        <p:nvSpPr>
          <p:cNvPr id="72" name="TextBox 3"/>
          <p:cNvSpPr txBox="1">
            <a:spLocks noChangeArrowheads="1"/>
          </p:cNvSpPr>
          <p:nvPr/>
        </p:nvSpPr>
        <p:spPr bwMode="auto">
          <a:xfrm>
            <a:off x="2133600" y="4584700"/>
            <a:ext cx="11448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ea typeface="黑体" panose="02010609060101010101" pitchFamily="49" charset="-122"/>
              </a:rPr>
              <a:t>核心网</a:t>
            </a:r>
            <a:r>
              <a:rPr lang="en-US" altLang="zh-CN" sz="2000" dirty="0" smtClean="0">
                <a:ea typeface="黑体" panose="02010609060101010101" pitchFamily="49" charset="-122"/>
              </a:rPr>
              <a:t>A</a:t>
            </a:r>
            <a:endParaRPr lang="zh-CN" altLang="en-US" sz="2000" dirty="0">
              <a:ea typeface="黑体" panose="02010609060101010101" pitchFamily="49" charset="-122"/>
            </a:endParaRPr>
          </a:p>
        </p:txBody>
      </p:sp>
      <p:sp>
        <p:nvSpPr>
          <p:cNvPr id="73" name="TextBox 71"/>
          <p:cNvSpPr txBox="1">
            <a:spLocks noChangeArrowheads="1"/>
          </p:cNvSpPr>
          <p:nvPr/>
        </p:nvSpPr>
        <p:spPr bwMode="auto">
          <a:xfrm>
            <a:off x="5155327" y="4621213"/>
            <a:ext cx="11448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ea typeface="黑体" panose="02010609060101010101" pitchFamily="49" charset="-122"/>
              </a:rPr>
              <a:t>核心网</a:t>
            </a:r>
            <a:r>
              <a:rPr lang="en-US" altLang="zh-CN" sz="2000" dirty="0" smtClean="0">
                <a:ea typeface="黑体" panose="02010609060101010101" pitchFamily="49" charset="-122"/>
              </a:rPr>
              <a:t>B</a:t>
            </a:r>
            <a:endParaRPr lang="zh-CN" altLang="en-US" sz="2000" dirty="0">
              <a:ea typeface="黑体" panose="02010609060101010101" pitchFamily="49" charset="-122"/>
            </a:endParaRPr>
          </a:p>
        </p:txBody>
      </p:sp>
      <p:sp>
        <p:nvSpPr>
          <p:cNvPr id="74" name="任意多边形 6"/>
          <p:cNvSpPr>
            <a:spLocks/>
          </p:cNvSpPr>
          <p:nvPr/>
        </p:nvSpPr>
        <p:spPr bwMode="auto">
          <a:xfrm>
            <a:off x="3544888" y="1484313"/>
            <a:ext cx="1552575" cy="4097337"/>
          </a:xfrm>
          <a:custGeom>
            <a:avLst/>
            <a:gdLst>
              <a:gd name="T0" fmla="*/ 1207559 w 1552754"/>
              <a:gd name="T1" fmla="*/ 0 h 4097548"/>
              <a:gd name="T2" fmla="*/ 966047 w 1552754"/>
              <a:gd name="T3" fmla="*/ 1052369 h 4097548"/>
              <a:gd name="T4" fmla="*/ 664157 w 1552754"/>
              <a:gd name="T5" fmla="*/ 1794203 h 4097548"/>
              <a:gd name="T6" fmla="*/ 1552575 w 1552754"/>
              <a:gd name="T7" fmla="*/ 2363516 h 4097548"/>
              <a:gd name="T8" fmla="*/ 1060927 w 1552754"/>
              <a:gd name="T9" fmla="*/ 3157105 h 4097548"/>
              <a:gd name="T10" fmla="*/ 103505 w 1552754"/>
              <a:gd name="T11" fmla="*/ 3519397 h 4097548"/>
              <a:gd name="T12" fmla="*/ 0 w 1552754"/>
              <a:gd name="T13" fmla="*/ 4097337 h 40975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52754" h="4097548">
                <a:moveTo>
                  <a:pt x="1207698" y="0"/>
                </a:moveTo>
                <a:lnTo>
                  <a:pt x="966158" y="1052423"/>
                </a:lnTo>
                <a:lnTo>
                  <a:pt x="664234" y="1794295"/>
                </a:lnTo>
                <a:lnTo>
                  <a:pt x="1552754" y="2363638"/>
                </a:lnTo>
                <a:lnTo>
                  <a:pt x="1061049" y="3157268"/>
                </a:lnTo>
                <a:lnTo>
                  <a:pt x="103517" y="3519578"/>
                </a:lnTo>
                <a:lnTo>
                  <a:pt x="0" y="4097548"/>
                </a:lnTo>
              </a:path>
            </a:pathLst>
          </a:custGeom>
          <a:solidFill>
            <a:schemeClr val="accent1">
              <a:alpha val="0"/>
            </a:schemeClr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AutoShape 204"/>
          <p:cNvSpPr>
            <a:spLocks noChangeArrowheads="1"/>
          </p:cNvSpPr>
          <p:nvPr/>
        </p:nvSpPr>
        <p:spPr bwMode="auto">
          <a:xfrm>
            <a:off x="4045745" y="5029200"/>
            <a:ext cx="2439193" cy="848072"/>
          </a:xfrm>
          <a:prstGeom prst="wedgeEllipseCallout">
            <a:avLst>
              <a:gd name="adj1" fmla="val -48611"/>
              <a:gd name="adj2" fmla="val -129002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rgbClr val="FF0000"/>
                </a:solidFill>
              </a:rPr>
              <a:t>④</a:t>
            </a:r>
            <a:r>
              <a:rPr lang="zh-CN" altLang="en-US" sz="2000" b="1" dirty="0" smtClean="0">
                <a:solidFill>
                  <a:srgbClr val="000000"/>
                </a:solidFill>
                <a:ea typeface="华文楷体" pitchFamily="2" charset="-122"/>
              </a:rPr>
              <a:t>核心网间需交换</a:t>
            </a:r>
            <a:r>
              <a:rPr lang="zh-CN" altLang="en-US" sz="2000" b="1" dirty="0">
                <a:solidFill>
                  <a:srgbClr val="000000"/>
                </a:solidFill>
                <a:ea typeface="华文楷体" pitchFamily="2" charset="-122"/>
              </a:rPr>
              <a:t>路由信息</a:t>
            </a:r>
            <a:endParaRPr lang="en-US" altLang="zh-CN" sz="2000" b="1" dirty="0">
              <a:solidFill>
                <a:srgbClr val="000000"/>
              </a:solidFill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415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6.6.3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播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分类</a:t>
            </a:r>
            <a:r>
              <a:rPr lang="zh-CN" altLang="en-US" dirty="0"/>
              <a:t>、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剪枝</a:t>
            </a:r>
            <a:r>
              <a:rPr lang="zh-CN" altLang="en-US" dirty="0"/>
              <a:t>、嫁接</a:t>
            </a:r>
          </a:p>
          <a:p>
            <a:r>
              <a:rPr lang="zh-CN" altLang="en-US" dirty="0" smtClean="0"/>
              <a:t>多</a:t>
            </a:r>
            <a:r>
              <a:rPr lang="zh-CN" altLang="en-US" dirty="0"/>
              <a:t>播路由协议</a:t>
            </a:r>
          </a:p>
          <a:p>
            <a:pPr lvl="1"/>
            <a:r>
              <a:rPr lang="zh-CN" altLang="en-US" dirty="0"/>
              <a:t>分类、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0428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）多核心网络的路由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对等</a:t>
            </a:r>
            <a:r>
              <a:rPr lang="zh-CN" altLang="en-US" sz="2800" dirty="0" smtClean="0"/>
              <a:t>网 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/>
              <a:t>多</a:t>
            </a:r>
            <a:r>
              <a:rPr lang="zh-CN" altLang="en-US" sz="2800" dirty="0"/>
              <a:t>核心网：路由</a:t>
            </a:r>
            <a:r>
              <a:rPr lang="zh-CN" altLang="en-US" sz="2800" dirty="0" smtClean="0"/>
              <a:t>信息完备或</a:t>
            </a:r>
            <a:r>
              <a:rPr lang="zh-CN" altLang="en-US" sz="2800" dirty="0"/>
              <a:t>全局一致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本质</a:t>
            </a:r>
            <a:r>
              <a:rPr lang="zh-CN" altLang="en-US" sz="2400" dirty="0"/>
              <a:t>上，每个核心网独立负责</a:t>
            </a:r>
            <a:r>
              <a:rPr lang="zh-CN" altLang="en-US" sz="2400" dirty="0" smtClean="0"/>
              <a:t>自己区域</a:t>
            </a:r>
            <a:r>
              <a:rPr lang="zh-CN" altLang="en-US" sz="2400" dirty="0"/>
              <a:t>内的路由</a:t>
            </a:r>
          </a:p>
          <a:p>
            <a:pPr lvl="2"/>
            <a:r>
              <a:rPr lang="zh-CN" altLang="en-US" sz="2200" dirty="0" smtClean="0"/>
              <a:t>自治系统（</a:t>
            </a:r>
            <a:r>
              <a:rPr lang="en-US" altLang="zh-CN" sz="2200" dirty="0" smtClean="0"/>
              <a:t>AS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autonomous system</a:t>
            </a:r>
            <a:r>
              <a:rPr lang="zh-CN" altLang="en-US" sz="2200" dirty="0" smtClean="0"/>
              <a:t>）：</a:t>
            </a:r>
            <a:r>
              <a:rPr lang="en-US" altLang="zh-CN" sz="2200" dirty="0" smtClean="0"/>
              <a:t>AS</a:t>
            </a:r>
            <a:r>
              <a:rPr lang="zh-CN" altLang="en-US" sz="2200" dirty="0"/>
              <a:t>编号</a:t>
            </a:r>
          </a:p>
          <a:p>
            <a:pPr lvl="1"/>
            <a:r>
              <a:rPr lang="zh-CN" altLang="en-US" sz="2400" dirty="0"/>
              <a:t>核心网络</a:t>
            </a:r>
            <a:r>
              <a:rPr lang="zh-CN" altLang="en-US" sz="2400" dirty="0" smtClean="0"/>
              <a:t>之间存在</a:t>
            </a:r>
            <a:r>
              <a:rPr lang="zh-CN" altLang="en-US" sz="2400" dirty="0"/>
              <a:t>链路</a:t>
            </a:r>
            <a:r>
              <a:rPr lang="zh-CN" altLang="en-US" sz="2400" dirty="0" smtClean="0"/>
              <a:t>连接，</a:t>
            </a:r>
            <a:r>
              <a:rPr lang="zh-CN" altLang="en-US" sz="2400" dirty="0"/>
              <a:t>形成复杂的</a:t>
            </a:r>
            <a:r>
              <a:rPr lang="zh-CN" altLang="en-US" sz="2400" dirty="0" smtClean="0"/>
              <a:t>拓扑结构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6" name="组合 78"/>
          <p:cNvGrpSpPr>
            <a:grpSpLocks/>
          </p:cNvGrpSpPr>
          <p:nvPr/>
        </p:nvGrpSpPr>
        <p:grpSpPr bwMode="auto">
          <a:xfrm>
            <a:off x="2897188" y="4413448"/>
            <a:ext cx="1908175" cy="1149350"/>
            <a:chOff x="2870592" y="4435642"/>
            <a:chExt cx="1909673" cy="1149543"/>
          </a:xfrm>
        </p:grpSpPr>
        <p:grpSp>
          <p:nvGrpSpPr>
            <p:cNvPr id="7" name="组合 50"/>
            <p:cNvGrpSpPr>
              <a:grpSpLocks/>
            </p:cNvGrpSpPr>
            <p:nvPr/>
          </p:nvGrpSpPr>
          <p:grpSpPr bwMode="auto">
            <a:xfrm>
              <a:off x="3562882" y="4526605"/>
              <a:ext cx="569254" cy="695746"/>
              <a:chOff x="2090386" y="3574437"/>
              <a:chExt cx="704130" cy="844864"/>
            </a:xfrm>
          </p:grpSpPr>
          <p:sp>
            <p:nvSpPr>
              <p:cNvPr id="26" name="Oval 14"/>
              <p:cNvSpPr>
                <a:spLocks noChangeArrowheads="1"/>
              </p:cNvSpPr>
              <p:nvPr/>
            </p:nvSpPr>
            <p:spPr bwMode="auto">
              <a:xfrm>
                <a:off x="2090386" y="3574437"/>
                <a:ext cx="704130" cy="844864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127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pic>
            <p:nvPicPr>
              <p:cNvPr id="27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4984" y="369027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340" y="3895082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340" y="4107887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0528" y="4194274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7197" y="406342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7197" y="3880846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2173" y="369027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2053" y="5222351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7868" y="4838327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443" y="4435642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206" y="4486587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366" y="4999961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982" y="5325408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592" y="4947630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875" y="5313314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120" y="5403259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7" name="直接箭头连接符 60"/>
            <p:cNvCxnSpPr>
              <a:cxnSpLocks noChangeShapeType="1"/>
              <a:stCxn id="15" idx="1"/>
              <a:endCxn id="8" idx="3"/>
            </p:cNvCxnSpPr>
            <p:nvPr/>
          </p:nvCxnSpPr>
          <p:spPr bwMode="auto">
            <a:xfrm flipH="1" flipV="1">
              <a:off x="4316443" y="5313314"/>
              <a:ext cx="279432" cy="90963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62"/>
            <p:cNvCxnSpPr>
              <a:cxnSpLocks noChangeShapeType="1"/>
              <a:stCxn id="9" idx="1"/>
              <a:endCxn id="26" idx="6"/>
            </p:cNvCxnSpPr>
            <p:nvPr/>
          </p:nvCxnSpPr>
          <p:spPr bwMode="auto">
            <a:xfrm flipH="1" flipV="1">
              <a:off x="4132136" y="4874478"/>
              <a:ext cx="155732" cy="54812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64"/>
            <p:cNvCxnSpPr>
              <a:cxnSpLocks noChangeShapeType="1"/>
              <a:stCxn id="8" idx="1"/>
            </p:cNvCxnSpPr>
            <p:nvPr/>
          </p:nvCxnSpPr>
          <p:spPr bwMode="auto">
            <a:xfrm flipH="1" flipV="1">
              <a:off x="3948360" y="5222351"/>
              <a:ext cx="183693" cy="90963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箭头连接符 66"/>
            <p:cNvCxnSpPr>
              <a:cxnSpLocks noChangeShapeType="1"/>
              <a:stCxn id="10" idx="1"/>
              <a:endCxn id="26" idx="7"/>
            </p:cNvCxnSpPr>
            <p:nvPr/>
          </p:nvCxnSpPr>
          <p:spPr bwMode="auto">
            <a:xfrm flipH="1">
              <a:off x="4048771" y="4526605"/>
              <a:ext cx="267672" cy="101890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箭头连接符 68"/>
            <p:cNvCxnSpPr>
              <a:cxnSpLocks noChangeShapeType="1"/>
              <a:stCxn id="11" idx="3"/>
              <a:endCxn id="26" idx="1"/>
            </p:cNvCxnSpPr>
            <p:nvPr/>
          </p:nvCxnSpPr>
          <p:spPr bwMode="auto">
            <a:xfrm>
              <a:off x="3368596" y="4577550"/>
              <a:ext cx="277651" cy="50945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箭头连接符 70"/>
            <p:cNvCxnSpPr>
              <a:cxnSpLocks noChangeShapeType="1"/>
              <a:stCxn id="12" idx="3"/>
              <a:endCxn id="26" idx="3"/>
            </p:cNvCxnSpPr>
            <p:nvPr/>
          </p:nvCxnSpPr>
          <p:spPr bwMode="auto">
            <a:xfrm>
              <a:off x="3448756" y="5090924"/>
              <a:ext cx="197491" cy="29537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箭头连接符 72"/>
            <p:cNvCxnSpPr>
              <a:cxnSpLocks noChangeShapeType="1"/>
              <a:stCxn id="14" idx="3"/>
              <a:endCxn id="12" idx="1"/>
            </p:cNvCxnSpPr>
            <p:nvPr/>
          </p:nvCxnSpPr>
          <p:spPr bwMode="auto">
            <a:xfrm>
              <a:off x="3054982" y="5038593"/>
              <a:ext cx="209384" cy="52331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74"/>
            <p:cNvCxnSpPr>
              <a:cxnSpLocks noChangeShapeType="1"/>
              <a:stCxn id="13" idx="0"/>
              <a:endCxn id="12" idx="2"/>
            </p:cNvCxnSpPr>
            <p:nvPr/>
          </p:nvCxnSpPr>
          <p:spPr bwMode="auto">
            <a:xfrm flipV="1">
              <a:off x="3147177" y="5181887"/>
              <a:ext cx="209384" cy="143521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76"/>
            <p:cNvCxnSpPr>
              <a:cxnSpLocks noChangeShapeType="1"/>
              <a:stCxn id="16" idx="0"/>
              <a:endCxn id="26" idx="4"/>
            </p:cNvCxnSpPr>
            <p:nvPr/>
          </p:nvCxnSpPr>
          <p:spPr bwMode="auto">
            <a:xfrm flipV="1">
              <a:off x="3827315" y="5222351"/>
              <a:ext cx="20194" cy="180908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组合 79"/>
          <p:cNvGrpSpPr>
            <a:grpSpLocks/>
          </p:cNvGrpSpPr>
          <p:nvPr/>
        </p:nvGrpSpPr>
        <p:grpSpPr bwMode="auto">
          <a:xfrm>
            <a:off x="4606925" y="4126111"/>
            <a:ext cx="1909763" cy="1149350"/>
            <a:chOff x="2870592" y="4435642"/>
            <a:chExt cx="1909673" cy="1149543"/>
          </a:xfrm>
        </p:grpSpPr>
        <p:grpSp>
          <p:nvGrpSpPr>
            <p:cNvPr id="35" name="组合 80"/>
            <p:cNvGrpSpPr>
              <a:grpSpLocks/>
            </p:cNvGrpSpPr>
            <p:nvPr/>
          </p:nvGrpSpPr>
          <p:grpSpPr bwMode="auto">
            <a:xfrm>
              <a:off x="3562882" y="4526605"/>
              <a:ext cx="569254" cy="695746"/>
              <a:chOff x="2090386" y="3574437"/>
              <a:chExt cx="704130" cy="844864"/>
            </a:xfrm>
          </p:grpSpPr>
          <p:sp>
            <p:nvSpPr>
              <p:cNvPr id="54" name="Oval 14"/>
              <p:cNvSpPr>
                <a:spLocks noChangeArrowheads="1"/>
              </p:cNvSpPr>
              <p:nvPr/>
            </p:nvSpPr>
            <p:spPr bwMode="auto">
              <a:xfrm>
                <a:off x="2090386" y="3574437"/>
                <a:ext cx="704130" cy="844864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127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pic>
            <p:nvPicPr>
              <p:cNvPr id="55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4984" y="369027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340" y="3895082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340" y="4107887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0528" y="4194274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7197" y="406342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7197" y="3880846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2173" y="369027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6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2053" y="5222351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7868" y="4838327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443" y="4435642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206" y="4486587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366" y="4999961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982" y="5325408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592" y="4947630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875" y="5313314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120" y="5403259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5" name="直接箭头连接符 90"/>
            <p:cNvCxnSpPr>
              <a:cxnSpLocks noChangeShapeType="1"/>
              <a:stCxn id="43" idx="1"/>
              <a:endCxn id="36" idx="3"/>
            </p:cNvCxnSpPr>
            <p:nvPr/>
          </p:nvCxnSpPr>
          <p:spPr bwMode="auto">
            <a:xfrm flipH="1" flipV="1">
              <a:off x="4316443" y="5313314"/>
              <a:ext cx="279432" cy="90963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箭头连接符 91"/>
            <p:cNvCxnSpPr>
              <a:cxnSpLocks noChangeShapeType="1"/>
              <a:stCxn id="37" idx="1"/>
              <a:endCxn id="54" idx="6"/>
            </p:cNvCxnSpPr>
            <p:nvPr/>
          </p:nvCxnSpPr>
          <p:spPr bwMode="auto">
            <a:xfrm flipH="1" flipV="1">
              <a:off x="4132136" y="4874478"/>
              <a:ext cx="155732" cy="54812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接箭头连接符 92"/>
            <p:cNvCxnSpPr>
              <a:cxnSpLocks noChangeShapeType="1"/>
              <a:stCxn id="36" idx="1"/>
            </p:cNvCxnSpPr>
            <p:nvPr/>
          </p:nvCxnSpPr>
          <p:spPr bwMode="auto">
            <a:xfrm flipH="1" flipV="1">
              <a:off x="3948360" y="5222351"/>
              <a:ext cx="183693" cy="90963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箭头连接符 93"/>
            <p:cNvCxnSpPr>
              <a:cxnSpLocks noChangeShapeType="1"/>
              <a:stCxn id="38" idx="1"/>
              <a:endCxn id="54" idx="7"/>
            </p:cNvCxnSpPr>
            <p:nvPr/>
          </p:nvCxnSpPr>
          <p:spPr bwMode="auto">
            <a:xfrm flipH="1">
              <a:off x="4048771" y="4526605"/>
              <a:ext cx="267672" cy="101890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接箭头连接符 94"/>
            <p:cNvCxnSpPr>
              <a:cxnSpLocks noChangeShapeType="1"/>
              <a:stCxn id="39" idx="3"/>
              <a:endCxn id="54" idx="1"/>
            </p:cNvCxnSpPr>
            <p:nvPr/>
          </p:nvCxnSpPr>
          <p:spPr bwMode="auto">
            <a:xfrm>
              <a:off x="3368596" y="4577550"/>
              <a:ext cx="277651" cy="50945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箭头连接符 95"/>
            <p:cNvCxnSpPr>
              <a:cxnSpLocks noChangeShapeType="1"/>
              <a:stCxn id="40" idx="3"/>
              <a:endCxn id="54" idx="3"/>
            </p:cNvCxnSpPr>
            <p:nvPr/>
          </p:nvCxnSpPr>
          <p:spPr bwMode="auto">
            <a:xfrm>
              <a:off x="3448756" y="5090924"/>
              <a:ext cx="197491" cy="29537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箭头连接符 96"/>
            <p:cNvCxnSpPr>
              <a:cxnSpLocks noChangeShapeType="1"/>
              <a:stCxn id="42" idx="3"/>
              <a:endCxn id="40" idx="1"/>
            </p:cNvCxnSpPr>
            <p:nvPr/>
          </p:nvCxnSpPr>
          <p:spPr bwMode="auto">
            <a:xfrm>
              <a:off x="3054982" y="5038593"/>
              <a:ext cx="209384" cy="52331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箭头连接符 97"/>
            <p:cNvCxnSpPr>
              <a:cxnSpLocks noChangeShapeType="1"/>
              <a:stCxn id="41" idx="0"/>
              <a:endCxn id="40" idx="2"/>
            </p:cNvCxnSpPr>
            <p:nvPr/>
          </p:nvCxnSpPr>
          <p:spPr bwMode="auto">
            <a:xfrm flipV="1">
              <a:off x="3147177" y="5181887"/>
              <a:ext cx="209384" cy="143521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箭头连接符 98"/>
            <p:cNvCxnSpPr>
              <a:cxnSpLocks noChangeShapeType="1"/>
              <a:stCxn id="44" idx="0"/>
              <a:endCxn id="54" idx="4"/>
            </p:cNvCxnSpPr>
            <p:nvPr/>
          </p:nvCxnSpPr>
          <p:spPr bwMode="auto">
            <a:xfrm flipV="1">
              <a:off x="3827315" y="5222351"/>
              <a:ext cx="20194" cy="180908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组合 107"/>
          <p:cNvGrpSpPr>
            <a:grpSpLocks/>
          </p:cNvGrpSpPr>
          <p:nvPr/>
        </p:nvGrpSpPr>
        <p:grpSpPr bwMode="auto">
          <a:xfrm>
            <a:off x="3679825" y="3089473"/>
            <a:ext cx="1909763" cy="1149350"/>
            <a:chOff x="2870592" y="4435642"/>
            <a:chExt cx="1909673" cy="1149543"/>
          </a:xfrm>
        </p:grpSpPr>
        <p:grpSp>
          <p:nvGrpSpPr>
            <p:cNvPr id="63" name="组合 108"/>
            <p:cNvGrpSpPr>
              <a:grpSpLocks/>
            </p:cNvGrpSpPr>
            <p:nvPr/>
          </p:nvGrpSpPr>
          <p:grpSpPr bwMode="auto">
            <a:xfrm>
              <a:off x="3562882" y="4526605"/>
              <a:ext cx="569254" cy="695746"/>
              <a:chOff x="2090386" y="3574437"/>
              <a:chExt cx="704130" cy="844864"/>
            </a:xfrm>
          </p:grpSpPr>
          <p:sp>
            <p:nvSpPr>
              <p:cNvPr id="82" name="Oval 14"/>
              <p:cNvSpPr>
                <a:spLocks noChangeArrowheads="1"/>
              </p:cNvSpPr>
              <p:nvPr/>
            </p:nvSpPr>
            <p:spPr bwMode="auto">
              <a:xfrm>
                <a:off x="2090386" y="3574437"/>
                <a:ext cx="704130" cy="844864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127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pic>
            <p:nvPicPr>
              <p:cNvPr id="83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4984" y="369027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4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340" y="3895082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5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340" y="4107887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6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0528" y="4194274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7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7197" y="406342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8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7197" y="3880846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9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2173" y="369027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4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2053" y="5222351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7868" y="4838327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443" y="4435642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206" y="4486587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366" y="4999961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982" y="5325408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592" y="4947630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875" y="5313314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120" y="5403259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3" name="直接箭头连接符 118"/>
            <p:cNvCxnSpPr>
              <a:cxnSpLocks noChangeShapeType="1"/>
              <a:stCxn id="71" idx="1"/>
              <a:endCxn id="64" idx="3"/>
            </p:cNvCxnSpPr>
            <p:nvPr/>
          </p:nvCxnSpPr>
          <p:spPr bwMode="auto">
            <a:xfrm flipH="1" flipV="1">
              <a:off x="4316443" y="5313314"/>
              <a:ext cx="279432" cy="90963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接箭头连接符 119"/>
            <p:cNvCxnSpPr>
              <a:cxnSpLocks noChangeShapeType="1"/>
              <a:stCxn id="65" idx="1"/>
              <a:endCxn id="82" idx="6"/>
            </p:cNvCxnSpPr>
            <p:nvPr/>
          </p:nvCxnSpPr>
          <p:spPr bwMode="auto">
            <a:xfrm flipH="1" flipV="1">
              <a:off x="4132136" y="4874478"/>
              <a:ext cx="155732" cy="54812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接箭头连接符 120"/>
            <p:cNvCxnSpPr>
              <a:cxnSpLocks noChangeShapeType="1"/>
              <a:stCxn id="64" idx="1"/>
            </p:cNvCxnSpPr>
            <p:nvPr/>
          </p:nvCxnSpPr>
          <p:spPr bwMode="auto">
            <a:xfrm flipH="1" flipV="1">
              <a:off x="3948360" y="5222351"/>
              <a:ext cx="183693" cy="90963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接箭头连接符 121"/>
            <p:cNvCxnSpPr>
              <a:cxnSpLocks noChangeShapeType="1"/>
              <a:stCxn id="66" idx="1"/>
              <a:endCxn id="82" idx="7"/>
            </p:cNvCxnSpPr>
            <p:nvPr/>
          </p:nvCxnSpPr>
          <p:spPr bwMode="auto">
            <a:xfrm flipH="1">
              <a:off x="4048771" y="4526605"/>
              <a:ext cx="267672" cy="101890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直接箭头连接符 122"/>
            <p:cNvCxnSpPr>
              <a:cxnSpLocks noChangeShapeType="1"/>
              <a:stCxn id="67" idx="3"/>
              <a:endCxn id="82" idx="1"/>
            </p:cNvCxnSpPr>
            <p:nvPr/>
          </p:nvCxnSpPr>
          <p:spPr bwMode="auto">
            <a:xfrm>
              <a:off x="3368596" y="4577550"/>
              <a:ext cx="277651" cy="50945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接箭头连接符 123"/>
            <p:cNvCxnSpPr>
              <a:cxnSpLocks noChangeShapeType="1"/>
              <a:stCxn id="68" idx="3"/>
              <a:endCxn id="82" idx="3"/>
            </p:cNvCxnSpPr>
            <p:nvPr/>
          </p:nvCxnSpPr>
          <p:spPr bwMode="auto">
            <a:xfrm>
              <a:off x="3448756" y="5090924"/>
              <a:ext cx="197491" cy="29537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直接箭头连接符 124"/>
            <p:cNvCxnSpPr>
              <a:cxnSpLocks noChangeShapeType="1"/>
              <a:stCxn id="70" idx="3"/>
              <a:endCxn id="68" idx="1"/>
            </p:cNvCxnSpPr>
            <p:nvPr/>
          </p:nvCxnSpPr>
          <p:spPr bwMode="auto">
            <a:xfrm>
              <a:off x="3054982" y="5038593"/>
              <a:ext cx="209384" cy="52331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直接箭头连接符 125"/>
            <p:cNvCxnSpPr>
              <a:cxnSpLocks noChangeShapeType="1"/>
              <a:stCxn id="69" idx="0"/>
              <a:endCxn id="68" idx="2"/>
            </p:cNvCxnSpPr>
            <p:nvPr/>
          </p:nvCxnSpPr>
          <p:spPr bwMode="auto">
            <a:xfrm flipV="1">
              <a:off x="3147177" y="5181887"/>
              <a:ext cx="209384" cy="143521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直接箭头连接符 126"/>
            <p:cNvCxnSpPr>
              <a:cxnSpLocks noChangeShapeType="1"/>
              <a:stCxn id="72" idx="0"/>
              <a:endCxn id="82" idx="4"/>
            </p:cNvCxnSpPr>
            <p:nvPr/>
          </p:nvCxnSpPr>
          <p:spPr bwMode="auto">
            <a:xfrm flipV="1">
              <a:off x="3827315" y="5222351"/>
              <a:ext cx="20194" cy="180908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0" name="组合 135"/>
          <p:cNvGrpSpPr>
            <a:grpSpLocks/>
          </p:cNvGrpSpPr>
          <p:nvPr/>
        </p:nvGrpSpPr>
        <p:grpSpPr bwMode="auto">
          <a:xfrm>
            <a:off x="5557838" y="3067248"/>
            <a:ext cx="1909762" cy="1149350"/>
            <a:chOff x="2870592" y="4435642"/>
            <a:chExt cx="1909673" cy="1149543"/>
          </a:xfrm>
        </p:grpSpPr>
        <p:grpSp>
          <p:nvGrpSpPr>
            <p:cNvPr id="91" name="组合 136"/>
            <p:cNvGrpSpPr>
              <a:grpSpLocks/>
            </p:cNvGrpSpPr>
            <p:nvPr/>
          </p:nvGrpSpPr>
          <p:grpSpPr bwMode="auto">
            <a:xfrm>
              <a:off x="3562882" y="4526605"/>
              <a:ext cx="569254" cy="695746"/>
              <a:chOff x="2090386" y="3574437"/>
              <a:chExt cx="704130" cy="844864"/>
            </a:xfrm>
          </p:grpSpPr>
          <p:sp>
            <p:nvSpPr>
              <p:cNvPr id="110" name="Oval 14"/>
              <p:cNvSpPr>
                <a:spLocks noChangeArrowheads="1"/>
              </p:cNvSpPr>
              <p:nvPr/>
            </p:nvSpPr>
            <p:spPr bwMode="auto">
              <a:xfrm>
                <a:off x="2090386" y="3574437"/>
                <a:ext cx="704130" cy="844864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127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pic>
            <p:nvPicPr>
              <p:cNvPr id="111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4984" y="369027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340" y="3895082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3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340" y="4107887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4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0528" y="4194274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5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7197" y="406342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6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7197" y="3880846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7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2173" y="369027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2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2053" y="5222351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7868" y="4838327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443" y="4435642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206" y="4486587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366" y="4999961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982" y="5325408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592" y="4947630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875" y="5313314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120" y="5403259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1" name="直接箭头连接符 146"/>
            <p:cNvCxnSpPr>
              <a:cxnSpLocks noChangeShapeType="1"/>
              <a:stCxn id="99" idx="1"/>
              <a:endCxn id="92" idx="3"/>
            </p:cNvCxnSpPr>
            <p:nvPr/>
          </p:nvCxnSpPr>
          <p:spPr bwMode="auto">
            <a:xfrm flipH="1" flipV="1">
              <a:off x="4316443" y="5313314"/>
              <a:ext cx="279432" cy="90963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直接箭头连接符 147"/>
            <p:cNvCxnSpPr>
              <a:cxnSpLocks noChangeShapeType="1"/>
              <a:stCxn id="93" idx="1"/>
              <a:endCxn id="110" idx="6"/>
            </p:cNvCxnSpPr>
            <p:nvPr/>
          </p:nvCxnSpPr>
          <p:spPr bwMode="auto">
            <a:xfrm flipH="1" flipV="1">
              <a:off x="4132136" y="4874478"/>
              <a:ext cx="155732" cy="54812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直接箭头连接符 148"/>
            <p:cNvCxnSpPr>
              <a:cxnSpLocks noChangeShapeType="1"/>
              <a:stCxn id="92" idx="1"/>
            </p:cNvCxnSpPr>
            <p:nvPr/>
          </p:nvCxnSpPr>
          <p:spPr bwMode="auto">
            <a:xfrm flipH="1" flipV="1">
              <a:off x="3948360" y="5222351"/>
              <a:ext cx="183693" cy="90963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直接箭头连接符 149"/>
            <p:cNvCxnSpPr>
              <a:cxnSpLocks noChangeShapeType="1"/>
              <a:stCxn id="94" idx="1"/>
              <a:endCxn id="110" idx="7"/>
            </p:cNvCxnSpPr>
            <p:nvPr/>
          </p:nvCxnSpPr>
          <p:spPr bwMode="auto">
            <a:xfrm flipH="1">
              <a:off x="4048771" y="4526605"/>
              <a:ext cx="267672" cy="101890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直接箭头连接符 150"/>
            <p:cNvCxnSpPr>
              <a:cxnSpLocks noChangeShapeType="1"/>
              <a:stCxn id="95" idx="3"/>
              <a:endCxn id="110" idx="1"/>
            </p:cNvCxnSpPr>
            <p:nvPr/>
          </p:nvCxnSpPr>
          <p:spPr bwMode="auto">
            <a:xfrm>
              <a:off x="3368596" y="4577550"/>
              <a:ext cx="277651" cy="50945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直接箭头连接符 151"/>
            <p:cNvCxnSpPr>
              <a:cxnSpLocks noChangeShapeType="1"/>
              <a:stCxn id="96" idx="3"/>
              <a:endCxn id="110" idx="3"/>
            </p:cNvCxnSpPr>
            <p:nvPr/>
          </p:nvCxnSpPr>
          <p:spPr bwMode="auto">
            <a:xfrm>
              <a:off x="3448756" y="5090924"/>
              <a:ext cx="197491" cy="29537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直接箭头连接符 152"/>
            <p:cNvCxnSpPr>
              <a:cxnSpLocks noChangeShapeType="1"/>
              <a:stCxn id="98" idx="3"/>
              <a:endCxn id="96" idx="1"/>
            </p:cNvCxnSpPr>
            <p:nvPr/>
          </p:nvCxnSpPr>
          <p:spPr bwMode="auto">
            <a:xfrm>
              <a:off x="3054982" y="5038593"/>
              <a:ext cx="209384" cy="52331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直接箭头连接符 153"/>
            <p:cNvCxnSpPr>
              <a:cxnSpLocks noChangeShapeType="1"/>
              <a:stCxn id="97" idx="0"/>
              <a:endCxn id="96" idx="2"/>
            </p:cNvCxnSpPr>
            <p:nvPr/>
          </p:nvCxnSpPr>
          <p:spPr bwMode="auto">
            <a:xfrm flipV="1">
              <a:off x="3147177" y="5181887"/>
              <a:ext cx="209384" cy="143521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直接箭头连接符 154"/>
            <p:cNvCxnSpPr>
              <a:cxnSpLocks noChangeShapeType="1"/>
              <a:stCxn id="100" idx="0"/>
              <a:endCxn id="110" idx="4"/>
            </p:cNvCxnSpPr>
            <p:nvPr/>
          </p:nvCxnSpPr>
          <p:spPr bwMode="auto">
            <a:xfrm flipV="1">
              <a:off x="3827315" y="5222351"/>
              <a:ext cx="20194" cy="180908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8" name="组合 163"/>
          <p:cNvGrpSpPr>
            <a:grpSpLocks/>
          </p:cNvGrpSpPr>
          <p:nvPr/>
        </p:nvGrpSpPr>
        <p:grpSpPr bwMode="auto">
          <a:xfrm>
            <a:off x="1870075" y="3272036"/>
            <a:ext cx="1909763" cy="1149350"/>
            <a:chOff x="2870592" y="4435642"/>
            <a:chExt cx="1909673" cy="1149543"/>
          </a:xfrm>
        </p:grpSpPr>
        <p:grpSp>
          <p:nvGrpSpPr>
            <p:cNvPr id="119" name="组合 164"/>
            <p:cNvGrpSpPr>
              <a:grpSpLocks/>
            </p:cNvGrpSpPr>
            <p:nvPr/>
          </p:nvGrpSpPr>
          <p:grpSpPr bwMode="auto">
            <a:xfrm>
              <a:off x="3562882" y="4526605"/>
              <a:ext cx="569254" cy="695746"/>
              <a:chOff x="2090386" y="3574437"/>
              <a:chExt cx="704130" cy="844864"/>
            </a:xfrm>
          </p:grpSpPr>
          <p:sp>
            <p:nvSpPr>
              <p:cNvPr id="138" name="Oval 14"/>
              <p:cNvSpPr>
                <a:spLocks noChangeArrowheads="1"/>
              </p:cNvSpPr>
              <p:nvPr/>
            </p:nvSpPr>
            <p:spPr bwMode="auto">
              <a:xfrm>
                <a:off x="2090386" y="3574437"/>
                <a:ext cx="704130" cy="844864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127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pic>
            <p:nvPicPr>
              <p:cNvPr id="139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4984" y="369027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0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340" y="3895082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1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340" y="4107887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2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0528" y="4194274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3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7197" y="406342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4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7197" y="3880846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2173" y="369027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20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2053" y="5222351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7868" y="4838327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443" y="4435642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206" y="4486587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366" y="4999961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982" y="5325408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592" y="4947630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875" y="5313314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120" y="5403259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9" name="直接箭头连接符 174"/>
            <p:cNvCxnSpPr>
              <a:cxnSpLocks noChangeShapeType="1"/>
              <a:stCxn id="127" idx="1"/>
              <a:endCxn id="120" idx="3"/>
            </p:cNvCxnSpPr>
            <p:nvPr/>
          </p:nvCxnSpPr>
          <p:spPr bwMode="auto">
            <a:xfrm flipH="1" flipV="1">
              <a:off x="4316443" y="5313314"/>
              <a:ext cx="279432" cy="90963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直接箭头连接符 175"/>
            <p:cNvCxnSpPr>
              <a:cxnSpLocks noChangeShapeType="1"/>
              <a:stCxn id="121" idx="1"/>
              <a:endCxn id="138" idx="6"/>
            </p:cNvCxnSpPr>
            <p:nvPr/>
          </p:nvCxnSpPr>
          <p:spPr bwMode="auto">
            <a:xfrm flipH="1" flipV="1">
              <a:off x="4132136" y="4874478"/>
              <a:ext cx="155732" cy="54812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直接箭头连接符 176"/>
            <p:cNvCxnSpPr>
              <a:cxnSpLocks noChangeShapeType="1"/>
              <a:stCxn id="120" idx="1"/>
            </p:cNvCxnSpPr>
            <p:nvPr/>
          </p:nvCxnSpPr>
          <p:spPr bwMode="auto">
            <a:xfrm flipH="1" flipV="1">
              <a:off x="3948360" y="5222351"/>
              <a:ext cx="183693" cy="90963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直接箭头连接符 177"/>
            <p:cNvCxnSpPr>
              <a:cxnSpLocks noChangeShapeType="1"/>
              <a:stCxn id="122" idx="1"/>
              <a:endCxn id="138" idx="7"/>
            </p:cNvCxnSpPr>
            <p:nvPr/>
          </p:nvCxnSpPr>
          <p:spPr bwMode="auto">
            <a:xfrm flipH="1">
              <a:off x="4048771" y="4526605"/>
              <a:ext cx="267672" cy="101890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直接箭头连接符 178"/>
            <p:cNvCxnSpPr>
              <a:cxnSpLocks noChangeShapeType="1"/>
              <a:stCxn id="123" idx="3"/>
              <a:endCxn id="138" idx="1"/>
            </p:cNvCxnSpPr>
            <p:nvPr/>
          </p:nvCxnSpPr>
          <p:spPr bwMode="auto">
            <a:xfrm>
              <a:off x="3368596" y="4577550"/>
              <a:ext cx="277651" cy="50945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直接箭头连接符 179"/>
            <p:cNvCxnSpPr>
              <a:cxnSpLocks noChangeShapeType="1"/>
              <a:stCxn id="124" idx="3"/>
              <a:endCxn id="138" idx="3"/>
            </p:cNvCxnSpPr>
            <p:nvPr/>
          </p:nvCxnSpPr>
          <p:spPr bwMode="auto">
            <a:xfrm>
              <a:off x="3448756" y="5090924"/>
              <a:ext cx="197491" cy="29537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直接箭头连接符 180"/>
            <p:cNvCxnSpPr>
              <a:cxnSpLocks noChangeShapeType="1"/>
              <a:stCxn id="126" idx="3"/>
              <a:endCxn id="124" idx="1"/>
            </p:cNvCxnSpPr>
            <p:nvPr/>
          </p:nvCxnSpPr>
          <p:spPr bwMode="auto">
            <a:xfrm>
              <a:off x="3054982" y="5038593"/>
              <a:ext cx="209384" cy="52331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直接箭头连接符 181"/>
            <p:cNvCxnSpPr>
              <a:cxnSpLocks noChangeShapeType="1"/>
              <a:stCxn id="125" idx="0"/>
              <a:endCxn id="124" idx="2"/>
            </p:cNvCxnSpPr>
            <p:nvPr/>
          </p:nvCxnSpPr>
          <p:spPr bwMode="auto">
            <a:xfrm flipV="1">
              <a:off x="3147177" y="5181887"/>
              <a:ext cx="209384" cy="143521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直接箭头连接符 182"/>
            <p:cNvCxnSpPr>
              <a:cxnSpLocks noChangeShapeType="1"/>
              <a:stCxn id="128" idx="0"/>
              <a:endCxn id="138" idx="4"/>
            </p:cNvCxnSpPr>
            <p:nvPr/>
          </p:nvCxnSpPr>
          <p:spPr bwMode="auto">
            <a:xfrm flipV="1">
              <a:off x="3827315" y="5222351"/>
              <a:ext cx="20194" cy="180908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6" name="组合 275"/>
          <p:cNvGrpSpPr>
            <a:grpSpLocks/>
          </p:cNvGrpSpPr>
          <p:nvPr/>
        </p:nvGrpSpPr>
        <p:grpSpPr bwMode="auto">
          <a:xfrm>
            <a:off x="1263650" y="4754761"/>
            <a:ext cx="1909763" cy="1149350"/>
            <a:chOff x="2870592" y="4435642"/>
            <a:chExt cx="1909673" cy="1149543"/>
          </a:xfrm>
        </p:grpSpPr>
        <p:grpSp>
          <p:nvGrpSpPr>
            <p:cNvPr id="147" name="组合 276"/>
            <p:cNvGrpSpPr>
              <a:grpSpLocks/>
            </p:cNvGrpSpPr>
            <p:nvPr/>
          </p:nvGrpSpPr>
          <p:grpSpPr bwMode="auto">
            <a:xfrm>
              <a:off x="3562882" y="4526605"/>
              <a:ext cx="569254" cy="695746"/>
              <a:chOff x="2090386" y="3574437"/>
              <a:chExt cx="704130" cy="844864"/>
            </a:xfrm>
          </p:grpSpPr>
          <p:sp>
            <p:nvSpPr>
              <p:cNvPr id="166" name="Oval 14"/>
              <p:cNvSpPr>
                <a:spLocks noChangeArrowheads="1"/>
              </p:cNvSpPr>
              <p:nvPr/>
            </p:nvSpPr>
            <p:spPr bwMode="auto">
              <a:xfrm>
                <a:off x="2090386" y="3574437"/>
                <a:ext cx="704130" cy="844864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127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pic>
            <p:nvPicPr>
              <p:cNvPr id="167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4984" y="369027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8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340" y="3895082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9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340" y="4107887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0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0528" y="4194274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1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7197" y="406342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2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7197" y="3880846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3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2173" y="369027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48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2053" y="5222351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7868" y="4838327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0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443" y="4435642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1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206" y="4486587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2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366" y="4999961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982" y="5325408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592" y="4947630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875" y="5313314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6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120" y="5403259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7" name="直接箭头连接符 286"/>
            <p:cNvCxnSpPr>
              <a:cxnSpLocks noChangeShapeType="1"/>
              <a:stCxn id="155" idx="1"/>
              <a:endCxn id="148" idx="3"/>
            </p:cNvCxnSpPr>
            <p:nvPr/>
          </p:nvCxnSpPr>
          <p:spPr bwMode="auto">
            <a:xfrm flipH="1" flipV="1">
              <a:off x="4316443" y="5313314"/>
              <a:ext cx="279432" cy="90963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直接箭头连接符 287"/>
            <p:cNvCxnSpPr>
              <a:cxnSpLocks noChangeShapeType="1"/>
              <a:stCxn id="149" idx="1"/>
              <a:endCxn id="166" idx="6"/>
            </p:cNvCxnSpPr>
            <p:nvPr/>
          </p:nvCxnSpPr>
          <p:spPr bwMode="auto">
            <a:xfrm flipH="1" flipV="1">
              <a:off x="4132136" y="4874478"/>
              <a:ext cx="155732" cy="54812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直接箭头连接符 288"/>
            <p:cNvCxnSpPr>
              <a:cxnSpLocks noChangeShapeType="1"/>
              <a:stCxn id="148" idx="1"/>
            </p:cNvCxnSpPr>
            <p:nvPr/>
          </p:nvCxnSpPr>
          <p:spPr bwMode="auto">
            <a:xfrm flipH="1" flipV="1">
              <a:off x="3948360" y="5222351"/>
              <a:ext cx="183693" cy="90963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直接箭头连接符 289"/>
            <p:cNvCxnSpPr>
              <a:cxnSpLocks noChangeShapeType="1"/>
              <a:stCxn id="150" idx="1"/>
              <a:endCxn id="166" idx="7"/>
            </p:cNvCxnSpPr>
            <p:nvPr/>
          </p:nvCxnSpPr>
          <p:spPr bwMode="auto">
            <a:xfrm flipH="1">
              <a:off x="4048771" y="4526605"/>
              <a:ext cx="267672" cy="101890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直接箭头连接符 290"/>
            <p:cNvCxnSpPr>
              <a:cxnSpLocks noChangeShapeType="1"/>
              <a:stCxn id="151" idx="3"/>
              <a:endCxn id="166" idx="1"/>
            </p:cNvCxnSpPr>
            <p:nvPr/>
          </p:nvCxnSpPr>
          <p:spPr bwMode="auto">
            <a:xfrm>
              <a:off x="3368596" y="4577550"/>
              <a:ext cx="277651" cy="50945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直接箭头连接符 291"/>
            <p:cNvCxnSpPr>
              <a:cxnSpLocks noChangeShapeType="1"/>
              <a:stCxn id="152" idx="3"/>
              <a:endCxn id="166" idx="3"/>
            </p:cNvCxnSpPr>
            <p:nvPr/>
          </p:nvCxnSpPr>
          <p:spPr bwMode="auto">
            <a:xfrm>
              <a:off x="3448756" y="5090924"/>
              <a:ext cx="197491" cy="29537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直接箭头连接符 292"/>
            <p:cNvCxnSpPr>
              <a:cxnSpLocks noChangeShapeType="1"/>
              <a:stCxn id="154" idx="3"/>
              <a:endCxn id="152" idx="1"/>
            </p:cNvCxnSpPr>
            <p:nvPr/>
          </p:nvCxnSpPr>
          <p:spPr bwMode="auto">
            <a:xfrm>
              <a:off x="3054982" y="5038593"/>
              <a:ext cx="209384" cy="52331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直接箭头连接符 293"/>
            <p:cNvCxnSpPr>
              <a:cxnSpLocks noChangeShapeType="1"/>
              <a:stCxn id="153" idx="0"/>
              <a:endCxn id="152" idx="2"/>
            </p:cNvCxnSpPr>
            <p:nvPr/>
          </p:nvCxnSpPr>
          <p:spPr bwMode="auto">
            <a:xfrm flipV="1">
              <a:off x="3147177" y="5181887"/>
              <a:ext cx="209384" cy="143521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直接箭头连接符 294"/>
            <p:cNvCxnSpPr>
              <a:cxnSpLocks noChangeShapeType="1"/>
              <a:stCxn id="156" idx="0"/>
              <a:endCxn id="166" idx="4"/>
            </p:cNvCxnSpPr>
            <p:nvPr/>
          </p:nvCxnSpPr>
          <p:spPr bwMode="auto">
            <a:xfrm flipV="1">
              <a:off x="3827315" y="5222351"/>
              <a:ext cx="20194" cy="180908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4" name="组合 303"/>
          <p:cNvGrpSpPr>
            <a:grpSpLocks/>
          </p:cNvGrpSpPr>
          <p:nvPr/>
        </p:nvGrpSpPr>
        <p:grpSpPr bwMode="auto">
          <a:xfrm>
            <a:off x="4670425" y="5240536"/>
            <a:ext cx="1909763" cy="1149350"/>
            <a:chOff x="2870592" y="4435642"/>
            <a:chExt cx="1909673" cy="1149543"/>
          </a:xfrm>
        </p:grpSpPr>
        <p:grpSp>
          <p:nvGrpSpPr>
            <p:cNvPr id="175" name="组合 304"/>
            <p:cNvGrpSpPr>
              <a:grpSpLocks/>
            </p:cNvGrpSpPr>
            <p:nvPr/>
          </p:nvGrpSpPr>
          <p:grpSpPr bwMode="auto">
            <a:xfrm>
              <a:off x="3562882" y="4526605"/>
              <a:ext cx="569254" cy="695746"/>
              <a:chOff x="2090386" y="3574437"/>
              <a:chExt cx="704130" cy="844864"/>
            </a:xfrm>
          </p:grpSpPr>
          <p:sp>
            <p:nvSpPr>
              <p:cNvPr id="194" name="Oval 14"/>
              <p:cNvSpPr>
                <a:spLocks noChangeArrowheads="1"/>
              </p:cNvSpPr>
              <p:nvPr/>
            </p:nvSpPr>
            <p:spPr bwMode="auto">
              <a:xfrm>
                <a:off x="2090386" y="3574437"/>
                <a:ext cx="704130" cy="844864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127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pic>
            <p:nvPicPr>
              <p:cNvPr id="195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4984" y="369027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6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340" y="3895082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7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340" y="4107887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8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0528" y="4194274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9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7197" y="406342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0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7197" y="3880846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1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2173" y="369027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76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2053" y="5222351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7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7868" y="4838327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8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443" y="4435642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9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206" y="4486587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0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366" y="4999961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1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982" y="5325408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2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592" y="4947630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3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875" y="5313314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4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120" y="5403259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85" name="直接箭头连接符 314"/>
            <p:cNvCxnSpPr>
              <a:cxnSpLocks noChangeShapeType="1"/>
              <a:stCxn id="183" idx="1"/>
              <a:endCxn id="176" idx="3"/>
            </p:cNvCxnSpPr>
            <p:nvPr/>
          </p:nvCxnSpPr>
          <p:spPr bwMode="auto">
            <a:xfrm flipH="1" flipV="1">
              <a:off x="4316443" y="5313314"/>
              <a:ext cx="279432" cy="90963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直接箭头连接符 315"/>
            <p:cNvCxnSpPr>
              <a:cxnSpLocks noChangeShapeType="1"/>
              <a:stCxn id="177" idx="1"/>
              <a:endCxn id="194" idx="6"/>
            </p:cNvCxnSpPr>
            <p:nvPr/>
          </p:nvCxnSpPr>
          <p:spPr bwMode="auto">
            <a:xfrm flipH="1" flipV="1">
              <a:off x="4132136" y="4874478"/>
              <a:ext cx="155732" cy="54812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7" name="直接箭头连接符 316"/>
            <p:cNvCxnSpPr>
              <a:cxnSpLocks noChangeShapeType="1"/>
              <a:stCxn id="176" idx="1"/>
            </p:cNvCxnSpPr>
            <p:nvPr/>
          </p:nvCxnSpPr>
          <p:spPr bwMode="auto">
            <a:xfrm flipH="1" flipV="1">
              <a:off x="3948360" y="5222351"/>
              <a:ext cx="183693" cy="90963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8" name="直接箭头连接符 317"/>
            <p:cNvCxnSpPr>
              <a:cxnSpLocks noChangeShapeType="1"/>
              <a:stCxn id="178" idx="1"/>
              <a:endCxn id="194" idx="7"/>
            </p:cNvCxnSpPr>
            <p:nvPr/>
          </p:nvCxnSpPr>
          <p:spPr bwMode="auto">
            <a:xfrm flipH="1">
              <a:off x="4048771" y="4526605"/>
              <a:ext cx="267672" cy="101890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" name="直接箭头连接符 318"/>
            <p:cNvCxnSpPr>
              <a:cxnSpLocks noChangeShapeType="1"/>
              <a:stCxn id="179" idx="3"/>
              <a:endCxn id="194" idx="1"/>
            </p:cNvCxnSpPr>
            <p:nvPr/>
          </p:nvCxnSpPr>
          <p:spPr bwMode="auto">
            <a:xfrm>
              <a:off x="3368596" y="4577550"/>
              <a:ext cx="277651" cy="50945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0" name="直接箭头连接符 319"/>
            <p:cNvCxnSpPr>
              <a:cxnSpLocks noChangeShapeType="1"/>
              <a:stCxn id="180" idx="3"/>
              <a:endCxn id="194" idx="3"/>
            </p:cNvCxnSpPr>
            <p:nvPr/>
          </p:nvCxnSpPr>
          <p:spPr bwMode="auto">
            <a:xfrm>
              <a:off x="3448756" y="5090924"/>
              <a:ext cx="197491" cy="29537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1" name="直接箭头连接符 320"/>
            <p:cNvCxnSpPr>
              <a:cxnSpLocks noChangeShapeType="1"/>
              <a:stCxn id="182" idx="3"/>
              <a:endCxn id="180" idx="1"/>
            </p:cNvCxnSpPr>
            <p:nvPr/>
          </p:nvCxnSpPr>
          <p:spPr bwMode="auto">
            <a:xfrm>
              <a:off x="3054982" y="5038593"/>
              <a:ext cx="209384" cy="52331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2" name="直接箭头连接符 321"/>
            <p:cNvCxnSpPr>
              <a:cxnSpLocks noChangeShapeType="1"/>
              <a:stCxn id="181" idx="0"/>
              <a:endCxn id="180" idx="2"/>
            </p:cNvCxnSpPr>
            <p:nvPr/>
          </p:nvCxnSpPr>
          <p:spPr bwMode="auto">
            <a:xfrm flipV="1">
              <a:off x="3147177" y="5181887"/>
              <a:ext cx="209384" cy="143521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直接箭头连接符 322"/>
            <p:cNvCxnSpPr>
              <a:cxnSpLocks noChangeShapeType="1"/>
              <a:stCxn id="184" idx="0"/>
              <a:endCxn id="194" idx="4"/>
            </p:cNvCxnSpPr>
            <p:nvPr/>
          </p:nvCxnSpPr>
          <p:spPr bwMode="auto">
            <a:xfrm flipV="1">
              <a:off x="3827315" y="5222351"/>
              <a:ext cx="20194" cy="180908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2" name="任意多边形 331"/>
          <p:cNvSpPr>
            <a:spLocks/>
          </p:cNvSpPr>
          <p:nvPr/>
        </p:nvSpPr>
        <p:spPr bwMode="auto">
          <a:xfrm>
            <a:off x="1760538" y="3100586"/>
            <a:ext cx="2147887" cy="1431925"/>
          </a:xfrm>
          <a:custGeom>
            <a:avLst/>
            <a:gdLst>
              <a:gd name="T0" fmla="*/ 1768341 w 2147978"/>
              <a:gd name="T1" fmla="*/ 0 h 1431985"/>
              <a:gd name="T2" fmla="*/ 1768341 w 2147978"/>
              <a:gd name="T3" fmla="*/ 784971 h 1431985"/>
              <a:gd name="T4" fmla="*/ 2147887 w 2147978"/>
              <a:gd name="T5" fmla="*/ 1130014 h 1431985"/>
              <a:gd name="T6" fmla="*/ 2078878 w 2147978"/>
              <a:gd name="T7" fmla="*/ 1293909 h 1431985"/>
              <a:gd name="T8" fmla="*/ 1397421 w 2147978"/>
              <a:gd name="T9" fmla="*/ 1250778 h 1431985"/>
              <a:gd name="T10" fmla="*/ 974744 w 2147978"/>
              <a:gd name="T11" fmla="*/ 1431925 h 1431985"/>
              <a:gd name="T12" fmla="*/ 879858 w 2147978"/>
              <a:gd name="T13" fmla="*/ 1035127 h 1431985"/>
              <a:gd name="T14" fmla="*/ 362295 w 2147978"/>
              <a:gd name="T15" fmla="*/ 1319787 h 1431985"/>
              <a:gd name="T16" fmla="*/ 155269 w 2147978"/>
              <a:gd name="T17" fmla="*/ 1138639 h 1431985"/>
              <a:gd name="T18" fmla="*/ 241530 w 2147978"/>
              <a:gd name="T19" fmla="*/ 966119 h 1431985"/>
              <a:gd name="T20" fmla="*/ 0 w 2147978"/>
              <a:gd name="T21" fmla="*/ 905736 h 1431985"/>
              <a:gd name="T22" fmla="*/ 77635 w 2147978"/>
              <a:gd name="T23" fmla="*/ 517563 h 1431985"/>
              <a:gd name="T24" fmla="*/ 500312 w 2147978"/>
              <a:gd name="T25" fmla="*/ 629703 h 1431985"/>
              <a:gd name="T26" fmla="*/ 319164 w 2147978"/>
              <a:gd name="T27" fmla="*/ 301912 h 1431985"/>
              <a:gd name="T28" fmla="*/ 457181 w 2147978"/>
              <a:gd name="T29" fmla="*/ 94887 h 1431985"/>
              <a:gd name="T30" fmla="*/ 1768341 w 2147978"/>
              <a:gd name="T31" fmla="*/ 0 h 14319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7978" h="1431985">
                <a:moveTo>
                  <a:pt x="1768416" y="0"/>
                </a:moveTo>
                <a:lnTo>
                  <a:pt x="1768416" y="785004"/>
                </a:lnTo>
                <a:lnTo>
                  <a:pt x="2147978" y="1130061"/>
                </a:lnTo>
                <a:lnTo>
                  <a:pt x="2078966" y="1293963"/>
                </a:lnTo>
                <a:lnTo>
                  <a:pt x="1397480" y="1250830"/>
                </a:lnTo>
                <a:lnTo>
                  <a:pt x="974785" y="1431985"/>
                </a:lnTo>
                <a:lnTo>
                  <a:pt x="879895" y="1035170"/>
                </a:lnTo>
                <a:lnTo>
                  <a:pt x="362310" y="1319842"/>
                </a:lnTo>
                <a:lnTo>
                  <a:pt x="155276" y="1138687"/>
                </a:lnTo>
                <a:lnTo>
                  <a:pt x="241540" y="966159"/>
                </a:lnTo>
                <a:lnTo>
                  <a:pt x="0" y="905774"/>
                </a:lnTo>
                <a:lnTo>
                  <a:pt x="77638" y="517585"/>
                </a:lnTo>
                <a:lnTo>
                  <a:pt x="500333" y="629729"/>
                </a:lnTo>
                <a:lnTo>
                  <a:pt x="319178" y="301925"/>
                </a:lnTo>
                <a:lnTo>
                  <a:pt x="457200" y="94891"/>
                </a:lnTo>
                <a:lnTo>
                  <a:pt x="1768416" y="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" name="任意多边形 332"/>
          <p:cNvSpPr>
            <a:spLocks/>
          </p:cNvSpPr>
          <p:nvPr/>
        </p:nvSpPr>
        <p:spPr bwMode="auto">
          <a:xfrm>
            <a:off x="3595688" y="2979936"/>
            <a:ext cx="2147887" cy="1431925"/>
          </a:xfrm>
          <a:custGeom>
            <a:avLst/>
            <a:gdLst>
              <a:gd name="T0" fmla="*/ 1768341 w 2147978"/>
              <a:gd name="T1" fmla="*/ 0 h 1431985"/>
              <a:gd name="T2" fmla="*/ 1768341 w 2147978"/>
              <a:gd name="T3" fmla="*/ 784971 h 1431985"/>
              <a:gd name="T4" fmla="*/ 2147887 w 2147978"/>
              <a:gd name="T5" fmla="*/ 1130014 h 1431985"/>
              <a:gd name="T6" fmla="*/ 2078878 w 2147978"/>
              <a:gd name="T7" fmla="*/ 1293909 h 1431985"/>
              <a:gd name="T8" fmla="*/ 1397421 w 2147978"/>
              <a:gd name="T9" fmla="*/ 1250778 h 1431985"/>
              <a:gd name="T10" fmla="*/ 974744 w 2147978"/>
              <a:gd name="T11" fmla="*/ 1431925 h 1431985"/>
              <a:gd name="T12" fmla="*/ 879858 w 2147978"/>
              <a:gd name="T13" fmla="*/ 1035127 h 1431985"/>
              <a:gd name="T14" fmla="*/ 362295 w 2147978"/>
              <a:gd name="T15" fmla="*/ 1319787 h 1431985"/>
              <a:gd name="T16" fmla="*/ 155269 w 2147978"/>
              <a:gd name="T17" fmla="*/ 1138639 h 1431985"/>
              <a:gd name="T18" fmla="*/ 241530 w 2147978"/>
              <a:gd name="T19" fmla="*/ 966119 h 1431985"/>
              <a:gd name="T20" fmla="*/ 0 w 2147978"/>
              <a:gd name="T21" fmla="*/ 905736 h 1431985"/>
              <a:gd name="T22" fmla="*/ 77635 w 2147978"/>
              <a:gd name="T23" fmla="*/ 517563 h 1431985"/>
              <a:gd name="T24" fmla="*/ 500312 w 2147978"/>
              <a:gd name="T25" fmla="*/ 629703 h 1431985"/>
              <a:gd name="T26" fmla="*/ 319164 w 2147978"/>
              <a:gd name="T27" fmla="*/ 301912 h 1431985"/>
              <a:gd name="T28" fmla="*/ 457181 w 2147978"/>
              <a:gd name="T29" fmla="*/ 94887 h 1431985"/>
              <a:gd name="T30" fmla="*/ 1768341 w 2147978"/>
              <a:gd name="T31" fmla="*/ 0 h 14319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7978" h="1431985">
                <a:moveTo>
                  <a:pt x="1768416" y="0"/>
                </a:moveTo>
                <a:lnTo>
                  <a:pt x="1768416" y="785004"/>
                </a:lnTo>
                <a:lnTo>
                  <a:pt x="2147978" y="1130061"/>
                </a:lnTo>
                <a:lnTo>
                  <a:pt x="2078966" y="1293963"/>
                </a:lnTo>
                <a:lnTo>
                  <a:pt x="1397480" y="1250830"/>
                </a:lnTo>
                <a:lnTo>
                  <a:pt x="974785" y="1431985"/>
                </a:lnTo>
                <a:lnTo>
                  <a:pt x="879895" y="1035170"/>
                </a:lnTo>
                <a:lnTo>
                  <a:pt x="362310" y="1319842"/>
                </a:lnTo>
                <a:lnTo>
                  <a:pt x="155276" y="1138687"/>
                </a:lnTo>
                <a:lnTo>
                  <a:pt x="241540" y="966159"/>
                </a:lnTo>
                <a:lnTo>
                  <a:pt x="0" y="905774"/>
                </a:lnTo>
                <a:lnTo>
                  <a:pt x="77638" y="517585"/>
                </a:lnTo>
                <a:lnTo>
                  <a:pt x="500333" y="629729"/>
                </a:lnTo>
                <a:lnTo>
                  <a:pt x="319178" y="301925"/>
                </a:lnTo>
                <a:lnTo>
                  <a:pt x="457200" y="94891"/>
                </a:lnTo>
                <a:lnTo>
                  <a:pt x="1768416" y="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" name="任意多边形 333"/>
          <p:cNvSpPr>
            <a:spLocks/>
          </p:cNvSpPr>
          <p:nvPr/>
        </p:nvSpPr>
        <p:spPr bwMode="auto">
          <a:xfrm>
            <a:off x="5500688" y="2852936"/>
            <a:ext cx="2149475" cy="1431925"/>
          </a:xfrm>
          <a:custGeom>
            <a:avLst/>
            <a:gdLst>
              <a:gd name="T0" fmla="*/ 1769648 w 2147978"/>
              <a:gd name="T1" fmla="*/ 0 h 1431985"/>
              <a:gd name="T2" fmla="*/ 1769648 w 2147978"/>
              <a:gd name="T3" fmla="*/ 784971 h 1431985"/>
              <a:gd name="T4" fmla="*/ 2149475 w 2147978"/>
              <a:gd name="T5" fmla="*/ 1130014 h 1431985"/>
              <a:gd name="T6" fmla="*/ 2080415 w 2147978"/>
              <a:gd name="T7" fmla="*/ 1293909 h 1431985"/>
              <a:gd name="T8" fmla="*/ 1398454 w 2147978"/>
              <a:gd name="T9" fmla="*/ 1250778 h 1431985"/>
              <a:gd name="T10" fmla="*/ 975464 w 2147978"/>
              <a:gd name="T11" fmla="*/ 1431925 h 1431985"/>
              <a:gd name="T12" fmla="*/ 880508 w 2147978"/>
              <a:gd name="T13" fmla="*/ 1035127 h 1431985"/>
              <a:gd name="T14" fmla="*/ 362563 w 2147978"/>
              <a:gd name="T15" fmla="*/ 1319787 h 1431985"/>
              <a:gd name="T16" fmla="*/ 155384 w 2147978"/>
              <a:gd name="T17" fmla="*/ 1138639 h 1431985"/>
              <a:gd name="T18" fmla="*/ 241708 w 2147978"/>
              <a:gd name="T19" fmla="*/ 966119 h 1431985"/>
              <a:gd name="T20" fmla="*/ 0 w 2147978"/>
              <a:gd name="T21" fmla="*/ 905736 h 1431985"/>
              <a:gd name="T22" fmla="*/ 77692 w 2147978"/>
              <a:gd name="T23" fmla="*/ 517563 h 1431985"/>
              <a:gd name="T24" fmla="*/ 500682 w 2147978"/>
              <a:gd name="T25" fmla="*/ 629703 h 1431985"/>
              <a:gd name="T26" fmla="*/ 319400 w 2147978"/>
              <a:gd name="T27" fmla="*/ 301912 h 1431985"/>
              <a:gd name="T28" fmla="*/ 457519 w 2147978"/>
              <a:gd name="T29" fmla="*/ 94887 h 1431985"/>
              <a:gd name="T30" fmla="*/ 1769648 w 2147978"/>
              <a:gd name="T31" fmla="*/ 0 h 14319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7978" h="1431985">
                <a:moveTo>
                  <a:pt x="1768416" y="0"/>
                </a:moveTo>
                <a:lnTo>
                  <a:pt x="1768416" y="785004"/>
                </a:lnTo>
                <a:lnTo>
                  <a:pt x="2147978" y="1130061"/>
                </a:lnTo>
                <a:lnTo>
                  <a:pt x="2078966" y="1293963"/>
                </a:lnTo>
                <a:lnTo>
                  <a:pt x="1397480" y="1250830"/>
                </a:lnTo>
                <a:lnTo>
                  <a:pt x="974785" y="1431985"/>
                </a:lnTo>
                <a:lnTo>
                  <a:pt x="879895" y="1035170"/>
                </a:lnTo>
                <a:lnTo>
                  <a:pt x="362310" y="1319842"/>
                </a:lnTo>
                <a:lnTo>
                  <a:pt x="155276" y="1138687"/>
                </a:lnTo>
                <a:lnTo>
                  <a:pt x="241540" y="966159"/>
                </a:lnTo>
                <a:lnTo>
                  <a:pt x="0" y="905774"/>
                </a:lnTo>
                <a:lnTo>
                  <a:pt x="77638" y="517585"/>
                </a:lnTo>
                <a:lnTo>
                  <a:pt x="500333" y="629729"/>
                </a:lnTo>
                <a:lnTo>
                  <a:pt x="319178" y="301925"/>
                </a:lnTo>
                <a:lnTo>
                  <a:pt x="457200" y="94891"/>
                </a:lnTo>
                <a:lnTo>
                  <a:pt x="1768416" y="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" name="任意多边形 334"/>
          <p:cNvSpPr>
            <a:spLocks/>
          </p:cNvSpPr>
          <p:nvPr/>
        </p:nvSpPr>
        <p:spPr bwMode="auto">
          <a:xfrm>
            <a:off x="4500563" y="3965773"/>
            <a:ext cx="2147887" cy="1431925"/>
          </a:xfrm>
          <a:custGeom>
            <a:avLst/>
            <a:gdLst>
              <a:gd name="T0" fmla="*/ 1768341 w 2147978"/>
              <a:gd name="T1" fmla="*/ 0 h 1431985"/>
              <a:gd name="T2" fmla="*/ 1768341 w 2147978"/>
              <a:gd name="T3" fmla="*/ 784971 h 1431985"/>
              <a:gd name="T4" fmla="*/ 2147887 w 2147978"/>
              <a:gd name="T5" fmla="*/ 1130014 h 1431985"/>
              <a:gd name="T6" fmla="*/ 2078878 w 2147978"/>
              <a:gd name="T7" fmla="*/ 1293909 h 1431985"/>
              <a:gd name="T8" fmla="*/ 1397421 w 2147978"/>
              <a:gd name="T9" fmla="*/ 1250778 h 1431985"/>
              <a:gd name="T10" fmla="*/ 974744 w 2147978"/>
              <a:gd name="T11" fmla="*/ 1431925 h 1431985"/>
              <a:gd name="T12" fmla="*/ 879858 w 2147978"/>
              <a:gd name="T13" fmla="*/ 1035127 h 1431985"/>
              <a:gd name="T14" fmla="*/ 362295 w 2147978"/>
              <a:gd name="T15" fmla="*/ 1319787 h 1431985"/>
              <a:gd name="T16" fmla="*/ 155269 w 2147978"/>
              <a:gd name="T17" fmla="*/ 1138639 h 1431985"/>
              <a:gd name="T18" fmla="*/ 241530 w 2147978"/>
              <a:gd name="T19" fmla="*/ 966119 h 1431985"/>
              <a:gd name="T20" fmla="*/ 0 w 2147978"/>
              <a:gd name="T21" fmla="*/ 905736 h 1431985"/>
              <a:gd name="T22" fmla="*/ 77635 w 2147978"/>
              <a:gd name="T23" fmla="*/ 517563 h 1431985"/>
              <a:gd name="T24" fmla="*/ 500312 w 2147978"/>
              <a:gd name="T25" fmla="*/ 629703 h 1431985"/>
              <a:gd name="T26" fmla="*/ 319164 w 2147978"/>
              <a:gd name="T27" fmla="*/ 301912 h 1431985"/>
              <a:gd name="T28" fmla="*/ 457181 w 2147978"/>
              <a:gd name="T29" fmla="*/ 94887 h 1431985"/>
              <a:gd name="T30" fmla="*/ 1768341 w 2147978"/>
              <a:gd name="T31" fmla="*/ 0 h 14319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7978" h="1431985">
                <a:moveTo>
                  <a:pt x="1768416" y="0"/>
                </a:moveTo>
                <a:lnTo>
                  <a:pt x="1768416" y="785004"/>
                </a:lnTo>
                <a:lnTo>
                  <a:pt x="2147978" y="1130061"/>
                </a:lnTo>
                <a:lnTo>
                  <a:pt x="2078966" y="1293963"/>
                </a:lnTo>
                <a:lnTo>
                  <a:pt x="1397480" y="1250830"/>
                </a:lnTo>
                <a:lnTo>
                  <a:pt x="974785" y="1431985"/>
                </a:lnTo>
                <a:lnTo>
                  <a:pt x="879895" y="1035170"/>
                </a:lnTo>
                <a:lnTo>
                  <a:pt x="362310" y="1319842"/>
                </a:lnTo>
                <a:lnTo>
                  <a:pt x="155276" y="1138687"/>
                </a:lnTo>
                <a:lnTo>
                  <a:pt x="241540" y="966159"/>
                </a:lnTo>
                <a:lnTo>
                  <a:pt x="0" y="905774"/>
                </a:lnTo>
                <a:lnTo>
                  <a:pt x="77638" y="517585"/>
                </a:lnTo>
                <a:lnTo>
                  <a:pt x="500333" y="629729"/>
                </a:lnTo>
                <a:lnTo>
                  <a:pt x="319178" y="301925"/>
                </a:lnTo>
                <a:lnTo>
                  <a:pt x="457200" y="94891"/>
                </a:lnTo>
                <a:lnTo>
                  <a:pt x="1768416" y="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" name="任意多边形 335"/>
          <p:cNvSpPr>
            <a:spLocks/>
          </p:cNvSpPr>
          <p:nvPr/>
        </p:nvSpPr>
        <p:spPr bwMode="auto">
          <a:xfrm>
            <a:off x="4500563" y="5156398"/>
            <a:ext cx="2147887" cy="1431925"/>
          </a:xfrm>
          <a:custGeom>
            <a:avLst/>
            <a:gdLst>
              <a:gd name="T0" fmla="*/ 1768341 w 2147978"/>
              <a:gd name="T1" fmla="*/ 0 h 1431985"/>
              <a:gd name="T2" fmla="*/ 1768341 w 2147978"/>
              <a:gd name="T3" fmla="*/ 784971 h 1431985"/>
              <a:gd name="T4" fmla="*/ 2147887 w 2147978"/>
              <a:gd name="T5" fmla="*/ 1130014 h 1431985"/>
              <a:gd name="T6" fmla="*/ 2078878 w 2147978"/>
              <a:gd name="T7" fmla="*/ 1293909 h 1431985"/>
              <a:gd name="T8" fmla="*/ 1397421 w 2147978"/>
              <a:gd name="T9" fmla="*/ 1250778 h 1431985"/>
              <a:gd name="T10" fmla="*/ 974744 w 2147978"/>
              <a:gd name="T11" fmla="*/ 1431925 h 1431985"/>
              <a:gd name="T12" fmla="*/ 879858 w 2147978"/>
              <a:gd name="T13" fmla="*/ 1035127 h 1431985"/>
              <a:gd name="T14" fmla="*/ 362295 w 2147978"/>
              <a:gd name="T15" fmla="*/ 1319787 h 1431985"/>
              <a:gd name="T16" fmla="*/ 155269 w 2147978"/>
              <a:gd name="T17" fmla="*/ 1138639 h 1431985"/>
              <a:gd name="T18" fmla="*/ 241530 w 2147978"/>
              <a:gd name="T19" fmla="*/ 966119 h 1431985"/>
              <a:gd name="T20" fmla="*/ 0 w 2147978"/>
              <a:gd name="T21" fmla="*/ 905736 h 1431985"/>
              <a:gd name="T22" fmla="*/ 77635 w 2147978"/>
              <a:gd name="T23" fmla="*/ 517563 h 1431985"/>
              <a:gd name="T24" fmla="*/ 500312 w 2147978"/>
              <a:gd name="T25" fmla="*/ 629703 h 1431985"/>
              <a:gd name="T26" fmla="*/ 319164 w 2147978"/>
              <a:gd name="T27" fmla="*/ 301912 h 1431985"/>
              <a:gd name="T28" fmla="*/ 457181 w 2147978"/>
              <a:gd name="T29" fmla="*/ 94887 h 1431985"/>
              <a:gd name="T30" fmla="*/ 1768341 w 2147978"/>
              <a:gd name="T31" fmla="*/ 0 h 14319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7978" h="1431985">
                <a:moveTo>
                  <a:pt x="1768416" y="0"/>
                </a:moveTo>
                <a:lnTo>
                  <a:pt x="1768416" y="785004"/>
                </a:lnTo>
                <a:lnTo>
                  <a:pt x="2147978" y="1130061"/>
                </a:lnTo>
                <a:lnTo>
                  <a:pt x="2078966" y="1293963"/>
                </a:lnTo>
                <a:lnTo>
                  <a:pt x="1397480" y="1250830"/>
                </a:lnTo>
                <a:lnTo>
                  <a:pt x="974785" y="1431985"/>
                </a:lnTo>
                <a:lnTo>
                  <a:pt x="879895" y="1035170"/>
                </a:lnTo>
                <a:lnTo>
                  <a:pt x="362310" y="1319842"/>
                </a:lnTo>
                <a:lnTo>
                  <a:pt x="155276" y="1138687"/>
                </a:lnTo>
                <a:lnTo>
                  <a:pt x="241540" y="966159"/>
                </a:lnTo>
                <a:lnTo>
                  <a:pt x="0" y="905774"/>
                </a:lnTo>
                <a:lnTo>
                  <a:pt x="77638" y="517585"/>
                </a:lnTo>
                <a:lnTo>
                  <a:pt x="500333" y="629729"/>
                </a:lnTo>
                <a:lnTo>
                  <a:pt x="319178" y="301925"/>
                </a:lnTo>
                <a:lnTo>
                  <a:pt x="457200" y="94891"/>
                </a:lnTo>
                <a:lnTo>
                  <a:pt x="1768416" y="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" name="任意多边形 336"/>
          <p:cNvSpPr>
            <a:spLocks/>
          </p:cNvSpPr>
          <p:nvPr/>
        </p:nvSpPr>
        <p:spPr bwMode="auto">
          <a:xfrm>
            <a:off x="1135063" y="4603948"/>
            <a:ext cx="2147887" cy="1431925"/>
          </a:xfrm>
          <a:custGeom>
            <a:avLst/>
            <a:gdLst>
              <a:gd name="T0" fmla="*/ 1768341 w 2147978"/>
              <a:gd name="T1" fmla="*/ 0 h 1431985"/>
              <a:gd name="T2" fmla="*/ 1768341 w 2147978"/>
              <a:gd name="T3" fmla="*/ 784971 h 1431985"/>
              <a:gd name="T4" fmla="*/ 2147887 w 2147978"/>
              <a:gd name="T5" fmla="*/ 1130014 h 1431985"/>
              <a:gd name="T6" fmla="*/ 2078878 w 2147978"/>
              <a:gd name="T7" fmla="*/ 1293909 h 1431985"/>
              <a:gd name="T8" fmla="*/ 1397421 w 2147978"/>
              <a:gd name="T9" fmla="*/ 1250778 h 1431985"/>
              <a:gd name="T10" fmla="*/ 974744 w 2147978"/>
              <a:gd name="T11" fmla="*/ 1431925 h 1431985"/>
              <a:gd name="T12" fmla="*/ 879858 w 2147978"/>
              <a:gd name="T13" fmla="*/ 1035127 h 1431985"/>
              <a:gd name="T14" fmla="*/ 362295 w 2147978"/>
              <a:gd name="T15" fmla="*/ 1319787 h 1431985"/>
              <a:gd name="T16" fmla="*/ 155269 w 2147978"/>
              <a:gd name="T17" fmla="*/ 1138639 h 1431985"/>
              <a:gd name="T18" fmla="*/ 241530 w 2147978"/>
              <a:gd name="T19" fmla="*/ 966119 h 1431985"/>
              <a:gd name="T20" fmla="*/ 0 w 2147978"/>
              <a:gd name="T21" fmla="*/ 905736 h 1431985"/>
              <a:gd name="T22" fmla="*/ 77635 w 2147978"/>
              <a:gd name="T23" fmla="*/ 517563 h 1431985"/>
              <a:gd name="T24" fmla="*/ 500312 w 2147978"/>
              <a:gd name="T25" fmla="*/ 629703 h 1431985"/>
              <a:gd name="T26" fmla="*/ 319164 w 2147978"/>
              <a:gd name="T27" fmla="*/ 301912 h 1431985"/>
              <a:gd name="T28" fmla="*/ 457181 w 2147978"/>
              <a:gd name="T29" fmla="*/ 94887 h 1431985"/>
              <a:gd name="T30" fmla="*/ 1768341 w 2147978"/>
              <a:gd name="T31" fmla="*/ 0 h 14319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7978" h="1431985">
                <a:moveTo>
                  <a:pt x="1768416" y="0"/>
                </a:moveTo>
                <a:lnTo>
                  <a:pt x="1768416" y="785004"/>
                </a:lnTo>
                <a:lnTo>
                  <a:pt x="2147978" y="1130061"/>
                </a:lnTo>
                <a:lnTo>
                  <a:pt x="2078966" y="1293963"/>
                </a:lnTo>
                <a:lnTo>
                  <a:pt x="1397480" y="1250830"/>
                </a:lnTo>
                <a:lnTo>
                  <a:pt x="974785" y="1431985"/>
                </a:lnTo>
                <a:lnTo>
                  <a:pt x="879895" y="1035170"/>
                </a:lnTo>
                <a:lnTo>
                  <a:pt x="362310" y="1319842"/>
                </a:lnTo>
                <a:lnTo>
                  <a:pt x="155276" y="1138687"/>
                </a:lnTo>
                <a:lnTo>
                  <a:pt x="241540" y="966159"/>
                </a:lnTo>
                <a:lnTo>
                  <a:pt x="0" y="905774"/>
                </a:lnTo>
                <a:lnTo>
                  <a:pt x="77638" y="517585"/>
                </a:lnTo>
                <a:lnTo>
                  <a:pt x="500333" y="629729"/>
                </a:lnTo>
                <a:lnTo>
                  <a:pt x="319178" y="301925"/>
                </a:lnTo>
                <a:lnTo>
                  <a:pt x="457200" y="94891"/>
                </a:lnTo>
                <a:lnTo>
                  <a:pt x="1768416" y="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" name="任意多边形 337"/>
          <p:cNvSpPr>
            <a:spLocks/>
          </p:cNvSpPr>
          <p:nvPr/>
        </p:nvSpPr>
        <p:spPr bwMode="auto">
          <a:xfrm>
            <a:off x="2736850" y="4215011"/>
            <a:ext cx="2147888" cy="1431925"/>
          </a:xfrm>
          <a:custGeom>
            <a:avLst/>
            <a:gdLst>
              <a:gd name="T0" fmla="*/ 1768342 w 2147978"/>
              <a:gd name="T1" fmla="*/ 0 h 1431985"/>
              <a:gd name="T2" fmla="*/ 1768342 w 2147978"/>
              <a:gd name="T3" fmla="*/ 784971 h 1431985"/>
              <a:gd name="T4" fmla="*/ 2147888 w 2147978"/>
              <a:gd name="T5" fmla="*/ 1130014 h 1431985"/>
              <a:gd name="T6" fmla="*/ 2078879 w 2147978"/>
              <a:gd name="T7" fmla="*/ 1293909 h 1431985"/>
              <a:gd name="T8" fmla="*/ 1397421 w 2147978"/>
              <a:gd name="T9" fmla="*/ 1250778 h 1431985"/>
              <a:gd name="T10" fmla="*/ 974744 w 2147978"/>
              <a:gd name="T11" fmla="*/ 1431925 h 1431985"/>
              <a:gd name="T12" fmla="*/ 879858 w 2147978"/>
              <a:gd name="T13" fmla="*/ 1035127 h 1431985"/>
              <a:gd name="T14" fmla="*/ 362295 w 2147978"/>
              <a:gd name="T15" fmla="*/ 1319787 h 1431985"/>
              <a:gd name="T16" fmla="*/ 155269 w 2147978"/>
              <a:gd name="T17" fmla="*/ 1138639 h 1431985"/>
              <a:gd name="T18" fmla="*/ 241530 w 2147978"/>
              <a:gd name="T19" fmla="*/ 966119 h 1431985"/>
              <a:gd name="T20" fmla="*/ 0 w 2147978"/>
              <a:gd name="T21" fmla="*/ 905736 h 1431985"/>
              <a:gd name="T22" fmla="*/ 77635 w 2147978"/>
              <a:gd name="T23" fmla="*/ 517563 h 1431985"/>
              <a:gd name="T24" fmla="*/ 500312 w 2147978"/>
              <a:gd name="T25" fmla="*/ 629703 h 1431985"/>
              <a:gd name="T26" fmla="*/ 319165 w 2147978"/>
              <a:gd name="T27" fmla="*/ 301912 h 1431985"/>
              <a:gd name="T28" fmla="*/ 457181 w 2147978"/>
              <a:gd name="T29" fmla="*/ 94887 h 1431985"/>
              <a:gd name="T30" fmla="*/ 1768342 w 2147978"/>
              <a:gd name="T31" fmla="*/ 0 h 14319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7978" h="1431985">
                <a:moveTo>
                  <a:pt x="1768416" y="0"/>
                </a:moveTo>
                <a:lnTo>
                  <a:pt x="1768416" y="785004"/>
                </a:lnTo>
                <a:lnTo>
                  <a:pt x="2147978" y="1130061"/>
                </a:lnTo>
                <a:lnTo>
                  <a:pt x="2078966" y="1293963"/>
                </a:lnTo>
                <a:lnTo>
                  <a:pt x="1397480" y="1250830"/>
                </a:lnTo>
                <a:lnTo>
                  <a:pt x="974785" y="1431985"/>
                </a:lnTo>
                <a:lnTo>
                  <a:pt x="879895" y="1035170"/>
                </a:lnTo>
                <a:lnTo>
                  <a:pt x="362310" y="1319842"/>
                </a:lnTo>
                <a:lnTo>
                  <a:pt x="155276" y="1138687"/>
                </a:lnTo>
                <a:lnTo>
                  <a:pt x="241540" y="966159"/>
                </a:lnTo>
                <a:lnTo>
                  <a:pt x="0" y="905774"/>
                </a:lnTo>
                <a:lnTo>
                  <a:pt x="77638" y="517585"/>
                </a:lnTo>
                <a:lnTo>
                  <a:pt x="500333" y="629729"/>
                </a:lnTo>
                <a:lnTo>
                  <a:pt x="319178" y="301925"/>
                </a:lnTo>
                <a:lnTo>
                  <a:pt x="457200" y="94891"/>
                </a:lnTo>
                <a:lnTo>
                  <a:pt x="1768416" y="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" name="Oval 14"/>
          <p:cNvSpPr>
            <a:spLocks noChangeArrowheads="1"/>
          </p:cNvSpPr>
          <p:nvPr/>
        </p:nvSpPr>
        <p:spPr bwMode="auto">
          <a:xfrm>
            <a:off x="601663" y="2852936"/>
            <a:ext cx="7708900" cy="3783012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10" name="组合 369"/>
          <p:cNvGrpSpPr>
            <a:grpSpLocks/>
          </p:cNvGrpSpPr>
          <p:nvPr/>
        </p:nvGrpSpPr>
        <p:grpSpPr bwMode="auto">
          <a:xfrm>
            <a:off x="6153150" y="4265811"/>
            <a:ext cx="1909763" cy="1149350"/>
            <a:chOff x="2870592" y="4435642"/>
            <a:chExt cx="1909673" cy="1149543"/>
          </a:xfrm>
        </p:grpSpPr>
        <p:grpSp>
          <p:nvGrpSpPr>
            <p:cNvPr id="211" name="组合 370"/>
            <p:cNvGrpSpPr>
              <a:grpSpLocks/>
            </p:cNvGrpSpPr>
            <p:nvPr/>
          </p:nvGrpSpPr>
          <p:grpSpPr bwMode="auto">
            <a:xfrm>
              <a:off x="3562882" y="4526605"/>
              <a:ext cx="569254" cy="695746"/>
              <a:chOff x="2090386" y="3574437"/>
              <a:chExt cx="704130" cy="844864"/>
            </a:xfrm>
          </p:grpSpPr>
          <p:sp>
            <p:nvSpPr>
              <p:cNvPr id="230" name="Oval 14"/>
              <p:cNvSpPr>
                <a:spLocks noChangeArrowheads="1"/>
              </p:cNvSpPr>
              <p:nvPr/>
            </p:nvSpPr>
            <p:spPr bwMode="auto">
              <a:xfrm>
                <a:off x="2090386" y="3574437"/>
                <a:ext cx="704130" cy="844864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127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pic>
            <p:nvPicPr>
              <p:cNvPr id="231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4984" y="369027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2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340" y="3895082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3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340" y="4107887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4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0528" y="4194274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5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7197" y="406342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6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7197" y="3880846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7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2173" y="369027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2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2053" y="5222351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3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7868" y="4838327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4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443" y="4435642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206" y="4486587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6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366" y="4999961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7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982" y="5325408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8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592" y="4947630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9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875" y="5313314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0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120" y="5403259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21" name="直接箭头连接符 380"/>
            <p:cNvCxnSpPr>
              <a:cxnSpLocks noChangeShapeType="1"/>
              <a:stCxn id="219" idx="1"/>
              <a:endCxn id="212" idx="3"/>
            </p:cNvCxnSpPr>
            <p:nvPr/>
          </p:nvCxnSpPr>
          <p:spPr bwMode="auto">
            <a:xfrm flipH="1" flipV="1">
              <a:off x="4316443" y="5313314"/>
              <a:ext cx="279432" cy="90963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直接箭头连接符 381"/>
            <p:cNvCxnSpPr>
              <a:cxnSpLocks noChangeShapeType="1"/>
              <a:stCxn id="213" idx="1"/>
              <a:endCxn id="230" idx="6"/>
            </p:cNvCxnSpPr>
            <p:nvPr/>
          </p:nvCxnSpPr>
          <p:spPr bwMode="auto">
            <a:xfrm flipH="1" flipV="1">
              <a:off x="4132136" y="4874478"/>
              <a:ext cx="155732" cy="54812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" name="直接箭头连接符 382"/>
            <p:cNvCxnSpPr>
              <a:cxnSpLocks noChangeShapeType="1"/>
              <a:stCxn id="212" idx="1"/>
            </p:cNvCxnSpPr>
            <p:nvPr/>
          </p:nvCxnSpPr>
          <p:spPr bwMode="auto">
            <a:xfrm flipH="1" flipV="1">
              <a:off x="3948360" y="5222351"/>
              <a:ext cx="183693" cy="90963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" name="直接箭头连接符 383"/>
            <p:cNvCxnSpPr>
              <a:cxnSpLocks noChangeShapeType="1"/>
              <a:stCxn id="214" idx="1"/>
              <a:endCxn id="230" idx="7"/>
            </p:cNvCxnSpPr>
            <p:nvPr/>
          </p:nvCxnSpPr>
          <p:spPr bwMode="auto">
            <a:xfrm flipH="1">
              <a:off x="4048771" y="4526605"/>
              <a:ext cx="267672" cy="101890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" name="直接箭头连接符 384"/>
            <p:cNvCxnSpPr>
              <a:cxnSpLocks noChangeShapeType="1"/>
              <a:stCxn id="215" idx="3"/>
              <a:endCxn id="230" idx="1"/>
            </p:cNvCxnSpPr>
            <p:nvPr/>
          </p:nvCxnSpPr>
          <p:spPr bwMode="auto">
            <a:xfrm>
              <a:off x="3368596" y="4577550"/>
              <a:ext cx="277651" cy="50945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" name="直接箭头连接符 385"/>
            <p:cNvCxnSpPr>
              <a:cxnSpLocks noChangeShapeType="1"/>
              <a:stCxn id="216" idx="3"/>
              <a:endCxn id="230" idx="3"/>
            </p:cNvCxnSpPr>
            <p:nvPr/>
          </p:nvCxnSpPr>
          <p:spPr bwMode="auto">
            <a:xfrm>
              <a:off x="3448756" y="5090924"/>
              <a:ext cx="197491" cy="29537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7" name="直接箭头连接符 386"/>
            <p:cNvCxnSpPr>
              <a:cxnSpLocks noChangeShapeType="1"/>
              <a:stCxn id="218" idx="3"/>
              <a:endCxn id="216" idx="1"/>
            </p:cNvCxnSpPr>
            <p:nvPr/>
          </p:nvCxnSpPr>
          <p:spPr bwMode="auto">
            <a:xfrm>
              <a:off x="3054982" y="5038593"/>
              <a:ext cx="209384" cy="52331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" name="直接箭头连接符 387"/>
            <p:cNvCxnSpPr>
              <a:cxnSpLocks noChangeShapeType="1"/>
              <a:stCxn id="217" idx="0"/>
              <a:endCxn id="216" idx="2"/>
            </p:cNvCxnSpPr>
            <p:nvPr/>
          </p:nvCxnSpPr>
          <p:spPr bwMode="auto">
            <a:xfrm flipV="1">
              <a:off x="3147177" y="5181887"/>
              <a:ext cx="209384" cy="143521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" name="直接箭头连接符 388"/>
            <p:cNvCxnSpPr>
              <a:cxnSpLocks noChangeShapeType="1"/>
              <a:stCxn id="220" idx="0"/>
              <a:endCxn id="230" idx="4"/>
            </p:cNvCxnSpPr>
            <p:nvPr/>
          </p:nvCxnSpPr>
          <p:spPr bwMode="auto">
            <a:xfrm flipV="1">
              <a:off x="3827315" y="5222351"/>
              <a:ext cx="20194" cy="180908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8" name="任意多边形 397"/>
          <p:cNvSpPr>
            <a:spLocks/>
          </p:cNvSpPr>
          <p:nvPr/>
        </p:nvSpPr>
        <p:spPr bwMode="auto">
          <a:xfrm>
            <a:off x="6096000" y="4051498"/>
            <a:ext cx="2147888" cy="1431925"/>
          </a:xfrm>
          <a:custGeom>
            <a:avLst/>
            <a:gdLst>
              <a:gd name="T0" fmla="*/ 1768342 w 2147978"/>
              <a:gd name="T1" fmla="*/ 0 h 1431985"/>
              <a:gd name="T2" fmla="*/ 1768342 w 2147978"/>
              <a:gd name="T3" fmla="*/ 784971 h 1431985"/>
              <a:gd name="T4" fmla="*/ 2147888 w 2147978"/>
              <a:gd name="T5" fmla="*/ 1130014 h 1431985"/>
              <a:gd name="T6" fmla="*/ 2078879 w 2147978"/>
              <a:gd name="T7" fmla="*/ 1293909 h 1431985"/>
              <a:gd name="T8" fmla="*/ 1397421 w 2147978"/>
              <a:gd name="T9" fmla="*/ 1250778 h 1431985"/>
              <a:gd name="T10" fmla="*/ 974744 w 2147978"/>
              <a:gd name="T11" fmla="*/ 1431925 h 1431985"/>
              <a:gd name="T12" fmla="*/ 879858 w 2147978"/>
              <a:gd name="T13" fmla="*/ 1035127 h 1431985"/>
              <a:gd name="T14" fmla="*/ 362295 w 2147978"/>
              <a:gd name="T15" fmla="*/ 1319787 h 1431985"/>
              <a:gd name="T16" fmla="*/ 155269 w 2147978"/>
              <a:gd name="T17" fmla="*/ 1138639 h 1431985"/>
              <a:gd name="T18" fmla="*/ 241530 w 2147978"/>
              <a:gd name="T19" fmla="*/ 966119 h 1431985"/>
              <a:gd name="T20" fmla="*/ 0 w 2147978"/>
              <a:gd name="T21" fmla="*/ 905736 h 1431985"/>
              <a:gd name="T22" fmla="*/ 77635 w 2147978"/>
              <a:gd name="T23" fmla="*/ 517563 h 1431985"/>
              <a:gd name="T24" fmla="*/ 500312 w 2147978"/>
              <a:gd name="T25" fmla="*/ 629703 h 1431985"/>
              <a:gd name="T26" fmla="*/ 319165 w 2147978"/>
              <a:gd name="T27" fmla="*/ 301912 h 1431985"/>
              <a:gd name="T28" fmla="*/ 457181 w 2147978"/>
              <a:gd name="T29" fmla="*/ 94887 h 1431985"/>
              <a:gd name="T30" fmla="*/ 1768342 w 2147978"/>
              <a:gd name="T31" fmla="*/ 0 h 14319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7978" h="1431985">
                <a:moveTo>
                  <a:pt x="1768416" y="0"/>
                </a:moveTo>
                <a:lnTo>
                  <a:pt x="1768416" y="785004"/>
                </a:lnTo>
                <a:lnTo>
                  <a:pt x="2147978" y="1130061"/>
                </a:lnTo>
                <a:lnTo>
                  <a:pt x="2078966" y="1293963"/>
                </a:lnTo>
                <a:lnTo>
                  <a:pt x="1397480" y="1250830"/>
                </a:lnTo>
                <a:lnTo>
                  <a:pt x="974785" y="1431985"/>
                </a:lnTo>
                <a:lnTo>
                  <a:pt x="879895" y="1035170"/>
                </a:lnTo>
                <a:lnTo>
                  <a:pt x="362310" y="1319842"/>
                </a:lnTo>
                <a:lnTo>
                  <a:pt x="155276" y="1138687"/>
                </a:lnTo>
                <a:lnTo>
                  <a:pt x="241540" y="966159"/>
                </a:lnTo>
                <a:lnTo>
                  <a:pt x="0" y="905774"/>
                </a:lnTo>
                <a:lnTo>
                  <a:pt x="77638" y="517585"/>
                </a:lnTo>
                <a:lnTo>
                  <a:pt x="500333" y="629729"/>
                </a:lnTo>
                <a:lnTo>
                  <a:pt x="319178" y="301925"/>
                </a:lnTo>
                <a:lnTo>
                  <a:pt x="457200" y="94891"/>
                </a:lnTo>
                <a:lnTo>
                  <a:pt x="1768416" y="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9" name="组合 398"/>
          <p:cNvGrpSpPr>
            <a:grpSpLocks/>
          </p:cNvGrpSpPr>
          <p:nvPr/>
        </p:nvGrpSpPr>
        <p:grpSpPr bwMode="auto">
          <a:xfrm>
            <a:off x="2784475" y="5499298"/>
            <a:ext cx="1909763" cy="1150938"/>
            <a:chOff x="2870592" y="4435642"/>
            <a:chExt cx="1909673" cy="1149543"/>
          </a:xfrm>
        </p:grpSpPr>
        <p:grpSp>
          <p:nvGrpSpPr>
            <p:cNvPr id="240" name="组合 399"/>
            <p:cNvGrpSpPr>
              <a:grpSpLocks/>
            </p:cNvGrpSpPr>
            <p:nvPr/>
          </p:nvGrpSpPr>
          <p:grpSpPr bwMode="auto">
            <a:xfrm>
              <a:off x="3562882" y="4526605"/>
              <a:ext cx="569254" cy="695746"/>
              <a:chOff x="2090386" y="3574437"/>
              <a:chExt cx="704130" cy="844864"/>
            </a:xfrm>
          </p:grpSpPr>
          <p:sp>
            <p:nvSpPr>
              <p:cNvPr id="259" name="Oval 14"/>
              <p:cNvSpPr>
                <a:spLocks noChangeArrowheads="1"/>
              </p:cNvSpPr>
              <p:nvPr/>
            </p:nvSpPr>
            <p:spPr bwMode="auto">
              <a:xfrm>
                <a:off x="2090386" y="3574437"/>
                <a:ext cx="704130" cy="844864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127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pic>
            <p:nvPicPr>
              <p:cNvPr id="260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4984" y="369027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1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340" y="3895082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2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340" y="4107887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3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0528" y="4194274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4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7197" y="406342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5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7197" y="3880846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6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2173" y="3690279"/>
                <a:ext cx="167467" cy="15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41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2053" y="5222351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2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7868" y="4838327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3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443" y="4435642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4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206" y="4486587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5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366" y="4999961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6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982" y="5325408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7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592" y="4947630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8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875" y="5313314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9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120" y="5403259"/>
              <a:ext cx="184390" cy="18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50" name="直接箭头连接符 409"/>
            <p:cNvCxnSpPr>
              <a:cxnSpLocks noChangeShapeType="1"/>
              <a:stCxn id="248" idx="1"/>
              <a:endCxn id="241" idx="3"/>
            </p:cNvCxnSpPr>
            <p:nvPr/>
          </p:nvCxnSpPr>
          <p:spPr bwMode="auto">
            <a:xfrm flipH="1" flipV="1">
              <a:off x="4316443" y="5313314"/>
              <a:ext cx="279432" cy="90963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1" name="直接箭头连接符 410"/>
            <p:cNvCxnSpPr>
              <a:cxnSpLocks noChangeShapeType="1"/>
              <a:stCxn id="242" idx="1"/>
              <a:endCxn id="259" idx="6"/>
            </p:cNvCxnSpPr>
            <p:nvPr/>
          </p:nvCxnSpPr>
          <p:spPr bwMode="auto">
            <a:xfrm flipH="1" flipV="1">
              <a:off x="4132136" y="4874478"/>
              <a:ext cx="155732" cy="54812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2" name="直接箭头连接符 411"/>
            <p:cNvCxnSpPr>
              <a:cxnSpLocks noChangeShapeType="1"/>
              <a:stCxn id="241" idx="1"/>
            </p:cNvCxnSpPr>
            <p:nvPr/>
          </p:nvCxnSpPr>
          <p:spPr bwMode="auto">
            <a:xfrm flipH="1" flipV="1">
              <a:off x="3948360" y="5222351"/>
              <a:ext cx="183693" cy="90963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3" name="直接箭头连接符 412"/>
            <p:cNvCxnSpPr>
              <a:cxnSpLocks noChangeShapeType="1"/>
              <a:stCxn id="243" idx="1"/>
              <a:endCxn id="259" idx="7"/>
            </p:cNvCxnSpPr>
            <p:nvPr/>
          </p:nvCxnSpPr>
          <p:spPr bwMode="auto">
            <a:xfrm flipH="1">
              <a:off x="4048771" y="4526605"/>
              <a:ext cx="267672" cy="101890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4" name="直接箭头连接符 413"/>
            <p:cNvCxnSpPr>
              <a:cxnSpLocks noChangeShapeType="1"/>
              <a:stCxn id="244" idx="3"/>
              <a:endCxn id="259" idx="1"/>
            </p:cNvCxnSpPr>
            <p:nvPr/>
          </p:nvCxnSpPr>
          <p:spPr bwMode="auto">
            <a:xfrm>
              <a:off x="3368596" y="4577550"/>
              <a:ext cx="277651" cy="50945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5" name="直接箭头连接符 414"/>
            <p:cNvCxnSpPr>
              <a:cxnSpLocks noChangeShapeType="1"/>
              <a:stCxn id="245" idx="3"/>
              <a:endCxn id="259" idx="3"/>
            </p:cNvCxnSpPr>
            <p:nvPr/>
          </p:nvCxnSpPr>
          <p:spPr bwMode="auto">
            <a:xfrm>
              <a:off x="3448756" y="5090924"/>
              <a:ext cx="197491" cy="29537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" name="直接箭头连接符 415"/>
            <p:cNvCxnSpPr>
              <a:cxnSpLocks noChangeShapeType="1"/>
              <a:stCxn id="247" idx="3"/>
              <a:endCxn id="245" idx="1"/>
            </p:cNvCxnSpPr>
            <p:nvPr/>
          </p:nvCxnSpPr>
          <p:spPr bwMode="auto">
            <a:xfrm>
              <a:off x="3054982" y="5038593"/>
              <a:ext cx="209384" cy="52331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7" name="直接箭头连接符 416"/>
            <p:cNvCxnSpPr>
              <a:cxnSpLocks noChangeShapeType="1"/>
              <a:stCxn id="246" idx="0"/>
              <a:endCxn id="245" idx="2"/>
            </p:cNvCxnSpPr>
            <p:nvPr/>
          </p:nvCxnSpPr>
          <p:spPr bwMode="auto">
            <a:xfrm flipV="1">
              <a:off x="3147177" y="5181887"/>
              <a:ext cx="209384" cy="143521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8" name="直接箭头连接符 417"/>
            <p:cNvCxnSpPr>
              <a:cxnSpLocks noChangeShapeType="1"/>
              <a:stCxn id="249" idx="0"/>
              <a:endCxn id="259" idx="4"/>
            </p:cNvCxnSpPr>
            <p:nvPr/>
          </p:nvCxnSpPr>
          <p:spPr bwMode="auto">
            <a:xfrm flipV="1">
              <a:off x="3827315" y="5222351"/>
              <a:ext cx="20194" cy="180908"/>
            </a:xfrm>
            <a:prstGeom prst="straightConnector1">
              <a:avLst/>
            </a:prstGeom>
            <a:noFill/>
            <a:ln w="22225" algn="ctr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7" name="Group 293"/>
          <p:cNvGrpSpPr>
            <a:grpSpLocks/>
          </p:cNvGrpSpPr>
          <p:nvPr/>
        </p:nvGrpSpPr>
        <p:grpSpPr bwMode="auto">
          <a:xfrm>
            <a:off x="2305050" y="3356173"/>
            <a:ext cx="5019675" cy="2605088"/>
            <a:chOff x="1452" y="2155"/>
            <a:chExt cx="3162" cy="1641"/>
          </a:xfrm>
        </p:grpSpPr>
        <p:sp>
          <p:nvSpPr>
            <p:cNvPr id="268" name="Freeform 268"/>
            <p:cNvSpPr>
              <a:spLocks/>
            </p:cNvSpPr>
            <p:nvPr/>
          </p:nvSpPr>
          <p:spPr bwMode="auto">
            <a:xfrm>
              <a:off x="1544" y="3064"/>
              <a:ext cx="760" cy="219"/>
            </a:xfrm>
            <a:custGeom>
              <a:avLst/>
              <a:gdLst>
                <a:gd name="T0" fmla="*/ 0 w 760"/>
                <a:gd name="T1" fmla="*/ 219 h 219"/>
                <a:gd name="T2" fmla="*/ 403 w 760"/>
                <a:gd name="T3" fmla="*/ 35 h 219"/>
                <a:gd name="T4" fmla="*/ 760 w 760"/>
                <a:gd name="T5" fmla="*/ 6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0" h="219">
                  <a:moveTo>
                    <a:pt x="0" y="219"/>
                  </a:moveTo>
                  <a:cubicBezTo>
                    <a:pt x="138" y="144"/>
                    <a:pt x="276" y="70"/>
                    <a:pt x="403" y="35"/>
                  </a:cubicBezTo>
                  <a:cubicBezTo>
                    <a:pt x="530" y="0"/>
                    <a:pt x="645" y="3"/>
                    <a:pt x="760" y="6"/>
                  </a:cubicBezTo>
                </a:path>
              </a:pathLst>
            </a:custGeom>
            <a:noFill/>
            <a:ln w="25400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" name="Freeform 269"/>
            <p:cNvSpPr>
              <a:spLocks/>
            </p:cNvSpPr>
            <p:nvPr/>
          </p:nvSpPr>
          <p:spPr bwMode="auto">
            <a:xfrm>
              <a:off x="1521" y="3393"/>
              <a:ext cx="795" cy="230"/>
            </a:xfrm>
            <a:custGeom>
              <a:avLst/>
              <a:gdLst>
                <a:gd name="T0" fmla="*/ 0 w 898"/>
                <a:gd name="T1" fmla="*/ 0 h 230"/>
                <a:gd name="T2" fmla="*/ 571 w 898"/>
                <a:gd name="T3" fmla="*/ 92 h 230"/>
                <a:gd name="T4" fmla="*/ 795 w 898"/>
                <a:gd name="T5" fmla="*/ 230 h 2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98" h="230">
                  <a:moveTo>
                    <a:pt x="0" y="0"/>
                  </a:moveTo>
                  <a:cubicBezTo>
                    <a:pt x="247" y="27"/>
                    <a:pt x="495" y="54"/>
                    <a:pt x="645" y="92"/>
                  </a:cubicBezTo>
                  <a:cubicBezTo>
                    <a:pt x="795" y="130"/>
                    <a:pt x="846" y="180"/>
                    <a:pt x="898" y="230"/>
                  </a:cubicBezTo>
                </a:path>
              </a:pathLst>
            </a:custGeom>
            <a:noFill/>
            <a:ln w="254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" name="Freeform 270"/>
            <p:cNvSpPr>
              <a:spLocks/>
            </p:cNvSpPr>
            <p:nvPr/>
          </p:nvSpPr>
          <p:spPr bwMode="auto">
            <a:xfrm>
              <a:off x="1452" y="3456"/>
              <a:ext cx="777" cy="340"/>
            </a:xfrm>
            <a:custGeom>
              <a:avLst/>
              <a:gdLst>
                <a:gd name="T0" fmla="*/ 0 w 777"/>
                <a:gd name="T1" fmla="*/ 0 h 340"/>
                <a:gd name="T2" fmla="*/ 293 w 777"/>
                <a:gd name="T3" fmla="*/ 288 h 340"/>
                <a:gd name="T4" fmla="*/ 777 w 777"/>
                <a:gd name="T5" fmla="*/ 311 h 3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7" h="340">
                  <a:moveTo>
                    <a:pt x="0" y="0"/>
                  </a:moveTo>
                  <a:cubicBezTo>
                    <a:pt x="82" y="118"/>
                    <a:pt x="164" y="236"/>
                    <a:pt x="293" y="288"/>
                  </a:cubicBezTo>
                  <a:cubicBezTo>
                    <a:pt x="422" y="340"/>
                    <a:pt x="599" y="325"/>
                    <a:pt x="777" y="311"/>
                  </a:cubicBezTo>
                </a:path>
              </a:pathLst>
            </a:custGeom>
            <a:noFill/>
            <a:ln w="254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1" name="Freeform 271"/>
            <p:cNvSpPr>
              <a:spLocks/>
            </p:cNvSpPr>
            <p:nvPr/>
          </p:nvSpPr>
          <p:spPr bwMode="auto">
            <a:xfrm>
              <a:off x="2580" y="2823"/>
              <a:ext cx="801" cy="224"/>
            </a:xfrm>
            <a:custGeom>
              <a:avLst/>
              <a:gdLst>
                <a:gd name="T0" fmla="*/ 0 w 801"/>
                <a:gd name="T1" fmla="*/ 224 h 224"/>
                <a:gd name="T2" fmla="*/ 450 w 801"/>
                <a:gd name="T3" fmla="*/ 28 h 224"/>
                <a:gd name="T4" fmla="*/ 801 w 801"/>
                <a:gd name="T5" fmla="*/ 57 h 2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01" h="224">
                  <a:moveTo>
                    <a:pt x="0" y="224"/>
                  </a:moveTo>
                  <a:cubicBezTo>
                    <a:pt x="158" y="140"/>
                    <a:pt x="317" y="56"/>
                    <a:pt x="450" y="28"/>
                  </a:cubicBezTo>
                  <a:cubicBezTo>
                    <a:pt x="583" y="0"/>
                    <a:pt x="692" y="28"/>
                    <a:pt x="801" y="57"/>
                  </a:cubicBezTo>
                </a:path>
              </a:pathLst>
            </a:custGeom>
            <a:noFill/>
            <a:ln w="254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2" name="Freeform 272"/>
            <p:cNvSpPr>
              <a:spLocks/>
            </p:cNvSpPr>
            <p:nvPr/>
          </p:nvSpPr>
          <p:spPr bwMode="auto">
            <a:xfrm>
              <a:off x="2534" y="2402"/>
              <a:ext cx="300" cy="536"/>
            </a:xfrm>
            <a:custGeom>
              <a:avLst/>
              <a:gdLst>
                <a:gd name="T0" fmla="*/ 0 w 300"/>
                <a:gd name="T1" fmla="*/ 536 h 536"/>
                <a:gd name="T2" fmla="*/ 202 w 300"/>
                <a:gd name="T3" fmla="*/ 288 h 536"/>
                <a:gd name="T4" fmla="*/ 300 w 300"/>
                <a:gd name="T5" fmla="*/ 0 h 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0" h="536">
                  <a:moveTo>
                    <a:pt x="0" y="536"/>
                  </a:moveTo>
                  <a:cubicBezTo>
                    <a:pt x="76" y="456"/>
                    <a:pt x="152" y="377"/>
                    <a:pt x="202" y="288"/>
                  </a:cubicBezTo>
                  <a:cubicBezTo>
                    <a:pt x="252" y="199"/>
                    <a:pt x="276" y="99"/>
                    <a:pt x="300" y="0"/>
                  </a:cubicBezTo>
                </a:path>
              </a:pathLst>
            </a:custGeom>
            <a:noFill/>
            <a:ln w="254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" name="Freeform 273"/>
            <p:cNvSpPr>
              <a:spLocks/>
            </p:cNvSpPr>
            <p:nvPr/>
          </p:nvSpPr>
          <p:spPr bwMode="auto">
            <a:xfrm>
              <a:off x="1895" y="2483"/>
              <a:ext cx="484" cy="460"/>
            </a:xfrm>
            <a:custGeom>
              <a:avLst/>
              <a:gdLst>
                <a:gd name="T0" fmla="*/ 484 w 484"/>
                <a:gd name="T1" fmla="*/ 460 h 460"/>
                <a:gd name="T2" fmla="*/ 179 w 484"/>
                <a:gd name="T3" fmla="*/ 288 h 460"/>
                <a:gd name="T4" fmla="*/ 0 w 484"/>
                <a:gd name="T5" fmla="*/ 0 h 4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4" h="460">
                  <a:moveTo>
                    <a:pt x="484" y="460"/>
                  </a:moveTo>
                  <a:cubicBezTo>
                    <a:pt x="372" y="412"/>
                    <a:pt x="260" y="365"/>
                    <a:pt x="179" y="288"/>
                  </a:cubicBezTo>
                  <a:cubicBezTo>
                    <a:pt x="98" y="211"/>
                    <a:pt x="49" y="105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" name="Freeform 274"/>
            <p:cNvSpPr>
              <a:spLocks/>
            </p:cNvSpPr>
            <p:nvPr/>
          </p:nvSpPr>
          <p:spPr bwMode="auto">
            <a:xfrm>
              <a:off x="1941" y="2177"/>
              <a:ext cx="864" cy="162"/>
            </a:xfrm>
            <a:custGeom>
              <a:avLst/>
              <a:gdLst>
                <a:gd name="T0" fmla="*/ 0 w 864"/>
                <a:gd name="T1" fmla="*/ 162 h 162"/>
                <a:gd name="T2" fmla="*/ 346 w 864"/>
                <a:gd name="T3" fmla="*/ 18 h 162"/>
                <a:gd name="T4" fmla="*/ 864 w 864"/>
                <a:gd name="T5" fmla="*/ 52 h 1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162">
                  <a:moveTo>
                    <a:pt x="0" y="162"/>
                  </a:moveTo>
                  <a:cubicBezTo>
                    <a:pt x="101" y="99"/>
                    <a:pt x="202" y="36"/>
                    <a:pt x="346" y="18"/>
                  </a:cubicBezTo>
                  <a:cubicBezTo>
                    <a:pt x="490" y="0"/>
                    <a:pt x="677" y="26"/>
                    <a:pt x="864" y="52"/>
                  </a:cubicBezTo>
                </a:path>
              </a:pathLst>
            </a:custGeom>
            <a:noFill/>
            <a:ln w="254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" name="Freeform 275"/>
            <p:cNvSpPr>
              <a:spLocks/>
            </p:cNvSpPr>
            <p:nvPr/>
          </p:nvSpPr>
          <p:spPr bwMode="auto">
            <a:xfrm>
              <a:off x="3082" y="2155"/>
              <a:ext cx="898" cy="74"/>
            </a:xfrm>
            <a:custGeom>
              <a:avLst/>
              <a:gdLst>
                <a:gd name="T0" fmla="*/ 0 w 898"/>
                <a:gd name="T1" fmla="*/ 74 h 74"/>
                <a:gd name="T2" fmla="*/ 374 w 898"/>
                <a:gd name="T3" fmla="*/ 5 h 74"/>
                <a:gd name="T4" fmla="*/ 898 w 898"/>
                <a:gd name="T5" fmla="*/ 45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98" h="74">
                  <a:moveTo>
                    <a:pt x="0" y="74"/>
                  </a:moveTo>
                  <a:cubicBezTo>
                    <a:pt x="112" y="42"/>
                    <a:pt x="224" y="10"/>
                    <a:pt x="374" y="5"/>
                  </a:cubicBezTo>
                  <a:cubicBezTo>
                    <a:pt x="524" y="0"/>
                    <a:pt x="711" y="22"/>
                    <a:pt x="898" y="45"/>
                  </a:cubicBezTo>
                </a:path>
              </a:pathLst>
            </a:custGeom>
            <a:noFill/>
            <a:ln w="254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" name="Freeform 276"/>
            <p:cNvSpPr>
              <a:spLocks/>
            </p:cNvSpPr>
            <p:nvPr/>
          </p:nvSpPr>
          <p:spPr bwMode="auto">
            <a:xfrm>
              <a:off x="4159" y="2419"/>
              <a:ext cx="270" cy="432"/>
            </a:xfrm>
            <a:custGeom>
              <a:avLst/>
              <a:gdLst>
                <a:gd name="T0" fmla="*/ 0 w 270"/>
                <a:gd name="T1" fmla="*/ 0 h 432"/>
                <a:gd name="T2" fmla="*/ 144 w 270"/>
                <a:gd name="T3" fmla="*/ 288 h 432"/>
                <a:gd name="T4" fmla="*/ 270 w 270"/>
                <a:gd name="T5" fmla="*/ 432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0" h="432">
                  <a:moveTo>
                    <a:pt x="0" y="0"/>
                  </a:moveTo>
                  <a:cubicBezTo>
                    <a:pt x="49" y="108"/>
                    <a:pt x="99" y="216"/>
                    <a:pt x="144" y="288"/>
                  </a:cubicBezTo>
                  <a:cubicBezTo>
                    <a:pt x="189" y="360"/>
                    <a:pt x="229" y="396"/>
                    <a:pt x="270" y="432"/>
                  </a:cubicBezTo>
                </a:path>
              </a:pathLst>
            </a:custGeom>
            <a:noFill/>
            <a:ln w="254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" name="Freeform 277"/>
            <p:cNvSpPr>
              <a:spLocks/>
            </p:cNvSpPr>
            <p:nvPr/>
          </p:nvSpPr>
          <p:spPr bwMode="auto">
            <a:xfrm>
              <a:off x="4257" y="2333"/>
              <a:ext cx="357" cy="622"/>
            </a:xfrm>
            <a:custGeom>
              <a:avLst/>
              <a:gdLst>
                <a:gd name="T0" fmla="*/ 0 w 357"/>
                <a:gd name="T1" fmla="*/ 0 h 622"/>
                <a:gd name="T2" fmla="*/ 265 w 357"/>
                <a:gd name="T3" fmla="*/ 178 h 622"/>
                <a:gd name="T4" fmla="*/ 357 w 357"/>
                <a:gd name="T5" fmla="*/ 622 h 6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7" h="622">
                  <a:moveTo>
                    <a:pt x="0" y="0"/>
                  </a:moveTo>
                  <a:cubicBezTo>
                    <a:pt x="102" y="37"/>
                    <a:pt x="205" y="74"/>
                    <a:pt x="265" y="178"/>
                  </a:cubicBezTo>
                  <a:cubicBezTo>
                    <a:pt x="325" y="282"/>
                    <a:pt x="341" y="452"/>
                    <a:pt x="357" y="622"/>
                  </a:cubicBezTo>
                </a:path>
              </a:pathLst>
            </a:custGeom>
            <a:noFill/>
            <a:ln w="254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" name="Freeform 278"/>
            <p:cNvSpPr>
              <a:spLocks/>
            </p:cNvSpPr>
            <p:nvPr/>
          </p:nvSpPr>
          <p:spPr bwMode="auto">
            <a:xfrm>
              <a:off x="3531" y="3024"/>
              <a:ext cx="128" cy="438"/>
            </a:xfrm>
            <a:custGeom>
              <a:avLst/>
              <a:gdLst>
                <a:gd name="T0" fmla="*/ 0 w 128"/>
                <a:gd name="T1" fmla="*/ 438 h 438"/>
                <a:gd name="T2" fmla="*/ 109 w 128"/>
                <a:gd name="T3" fmla="*/ 230 h 438"/>
                <a:gd name="T4" fmla="*/ 115 w 128"/>
                <a:gd name="T5" fmla="*/ 0 h 4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8" h="438">
                  <a:moveTo>
                    <a:pt x="0" y="438"/>
                  </a:moveTo>
                  <a:cubicBezTo>
                    <a:pt x="45" y="370"/>
                    <a:pt x="90" y="303"/>
                    <a:pt x="109" y="230"/>
                  </a:cubicBezTo>
                  <a:cubicBezTo>
                    <a:pt x="128" y="157"/>
                    <a:pt x="121" y="78"/>
                    <a:pt x="115" y="0"/>
                  </a:cubicBezTo>
                </a:path>
              </a:pathLst>
            </a:custGeom>
            <a:noFill/>
            <a:ln w="254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" name="Freeform 279"/>
            <p:cNvSpPr>
              <a:spLocks/>
            </p:cNvSpPr>
            <p:nvPr/>
          </p:nvSpPr>
          <p:spPr bwMode="auto">
            <a:xfrm>
              <a:off x="3704" y="3122"/>
              <a:ext cx="702" cy="466"/>
            </a:xfrm>
            <a:custGeom>
              <a:avLst/>
              <a:gdLst>
                <a:gd name="T0" fmla="*/ 0 w 702"/>
                <a:gd name="T1" fmla="*/ 466 h 466"/>
                <a:gd name="T2" fmla="*/ 466 w 702"/>
                <a:gd name="T3" fmla="*/ 374 h 466"/>
                <a:gd name="T4" fmla="*/ 702 w 702"/>
                <a:gd name="T5" fmla="*/ 0 h 4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2" h="466">
                  <a:moveTo>
                    <a:pt x="0" y="466"/>
                  </a:moveTo>
                  <a:cubicBezTo>
                    <a:pt x="174" y="459"/>
                    <a:pt x="349" y="452"/>
                    <a:pt x="466" y="374"/>
                  </a:cubicBezTo>
                  <a:cubicBezTo>
                    <a:pt x="583" y="296"/>
                    <a:pt x="642" y="148"/>
                    <a:pt x="702" y="0"/>
                  </a:cubicBezTo>
                </a:path>
              </a:pathLst>
            </a:custGeom>
            <a:noFill/>
            <a:ln w="254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0" name="Freeform 280"/>
            <p:cNvSpPr>
              <a:spLocks/>
            </p:cNvSpPr>
            <p:nvPr/>
          </p:nvSpPr>
          <p:spPr bwMode="auto">
            <a:xfrm>
              <a:off x="2494" y="3558"/>
              <a:ext cx="933" cy="186"/>
            </a:xfrm>
            <a:custGeom>
              <a:avLst/>
              <a:gdLst>
                <a:gd name="T0" fmla="*/ 933 w 933"/>
                <a:gd name="T1" fmla="*/ 36 h 186"/>
                <a:gd name="T2" fmla="*/ 455 w 933"/>
                <a:gd name="T3" fmla="*/ 25 h 186"/>
                <a:gd name="T4" fmla="*/ 0 w 933"/>
                <a:gd name="T5" fmla="*/ 186 h 1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33" h="186">
                  <a:moveTo>
                    <a:pt x="933" y="36"/>
                  </a:moveTo>
                  <a:cubicBezTo>
                    <a:pt x="771" y="18"/>
                    <a:pt x="610" y="0"/>
                    <a:pt x="455" y="25"/>
                  </a:cubicBezTo>
                  <a:cubicBezTo>
                    <a:pt x="300" y="50"/>
                    <a:pt x="150" y="118"/>
                    <a:pt x="0" y="186"/>
                  </a:cubicBezTo>
                </a:path>
              </a:pathLst>
            </a:custGeom>
            <a:noFill/>
            <a:ln w="254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" name="Freeform 281"/>
            <p:cNvSpPr>
              <a:spLocks/>
            </p:cNvSpPr>
            <p:nvPr/>
          </p:nvSpPr>
          <p:spPr bwMode="auto">
            <a:xfrm>
              <a:off x="3064" y="2344"/>
              <a:ext cx="380" cy="432"/>
            </a:xfrm>
            <a:custGeom>
              <a:avLst/>
              <a:gdLst>
                <a:gd name="T0" fmla="*/ 0 w 380"/>
                <a:gd name="T1" fmla="*/ 0 h 432"/>
                <a:gd name="T2" fmla="*/ 271 w 380"/>
                <a:gd name="T3" fmla="*/ 162 h 432"/>
                <a:gd name="T4" fmla="*/ 380 w 380"/>
                <a:gd name="T5" fmla="*/ 432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0" h="432">
                  <a:moveTo>
                    <a:pt x="0" y="0"/>
                  </a:moveTo>
                  <a:cubicBezTo>
                    <a:pt x="104" y="45"/>
                    <a:pt x="208" y="90"/>
                    <a:pt x="271" y="162"/>
                  </a:cubicBezTo>
                  <a:cubicBezTo>
                    <a:pt x="334" y="234"/>
                    <a:pt x="357" y="333"/>
                    <a:pt x="380" y="432"/>
                  </a:cubicBezTo>
                </a:path>
              </a:pathLst>
            </a:custGeom>
            <a:noFill/>
            <a:ln w="254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" name="Freeform 282"/>
            <p:cNvSpPr>
              <a:spLocks/>
            </p:cNvSpPr>
            <p:nvPr/>
          </p:nvSpPr>
          <p:spPr bwMode="auto">
            <a:xfrm>
              <a:off x="3652" y="2367"/>
              <a:ext cx="388" cy="490"/>
            </a:xfrm>
            <a:custGeom>
              <a:avLst/>
              <a:gdLst>
                <a:gd name="T0" fmla="*/ 0 w 388"/>
                <a:gd name="T1" fmla="*/ 490 h 490"/>
                <a:gd name="T2" fmla="*/ 328 w 388"/>
                <a:gd name="T3" fmla="*/ 334 h 490"/>
                <a:gd name="T4" fmla="*/ 363 w 388"/>
                <a:gd name="T5" fmla="*/ 0 h 4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8" h="490">
                  <a:moveTo>
                    <a:pt x="0" y="490"/>
                  </a:moveTo>
                  <a:cubicBezTo>
                    <a:pt x="134" y="453"/>
                    <a:pt x="268" y="416"/>
                    <a:pt x="328" y="334"/>
                  </a:cubicBezTo>
                  <a:cubicBezTo>
                    <a:pt x="388" y="252"/>
                    <a:pt x="375" y="126"/>
                    <a:pt x="363" y="0"/>
                  </a:cubicBezTo>
                </a:path>
              </a:pathLst>
            </a:custGeom>
            <a:noFill/>
            <a:ln w="254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3" name="Group 292"/>
          <p:cNvGrpSpPr>
            <a:grpSpLocks/>
          </p:cNvGrpSpPr>
          <p:nvPr/>
        </p:nvGrpSpPr>
        <p:grpSpPr bwMode="auto">
          <a:xfrm>
            <a:off x="1516063" y="3302198"/>
            <a:ext cx="6308724" cy="3140075"/>
            <a:chOff x="955" y="2121"/>
            <a:chExt cx="3974" cy="1978"/>
          </a:xfrm>
        </p:grpSpPr>
        <p:sp>
          <p:nvSpPr>
            <p:cNvPr id="284" name="Text Box 283"/>
            <p:cNvSpPr txBox="1">
              <a:spLocks noChangeArrowheads="1"/>
            </p:cNvSpPr>
            <p:nvPr/>
          </p:nvSpPr>
          <p:spPr bwMode="auto">
            <a:xfrm>
              <a:off x="2184" y="3003"/>
              <a:ext cx="6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9900"/>
                  </a:solidFill>
                </a:rPr>
                <a:t>AS=1</a:t>
              </a:r>
            </a:p>
          </p:txBody>
        </p:sp>
        <p:sp>
          <p:nvSpPr>
            <p:cNvPr id="285" name="Text Box 284"/>
            <p:cNvSpPr txBox="1">
              <a:spLocks noChangeArrowheads="1"/>
            </p:cNvSpPr>
            <p:nvPr/>
          </p:nvSpPr>
          <p:spPr bwMode="auto">
            <a:xfrm>
              <a:off x="955" y="3155"/>
              <a:ext cx="6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9900"/>
                  </a:solidFill>
                </a:rPr>
                <a:t>AS=2</a:t>
              </a:r>
            </a:p>
          </p:txBody>
        </p:sp>
        <p:sp>
          <p:nvSpPr>
            <p:cNvPr id="286" name="Text Box 285"/>
            <p:cNvSpPr txBox="1">
              <a:spLocks noChangeArrowheads="1"/>
            </p:cNvSpPr>
            <p:nvPr/>
          </p:nvSpPr>
          <p:spPr bwMode="auto">
            <a:xfrm>
              <a:off x="1490" y="2253"/>
              <a:ext cx="6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9900"/>
                  </a:solidFill>
                </a:rPr>
                <a:t>AS=3</a:t>
              </a:r>
            </a:p>
          </p:txBody>
        </p:sp>
        <p:sp>
          <p:nvSpPr>
            <p:cNvPr id="287" name="Text Box 286"/>
            <p:cNvSpPr txBox="1">
              <a:spLocks noChangeArrowheads="1"/>
            </p:cNvSpPr>
            <p:nvPr/>
          </p:nvSpPr>
          <p:spPr bwMode="auto">
            <a:xfrm>
              <a:off x="2670" y="2121"/>
              <a:ext cx="6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9900"/>
                  </a:solidFill>
                </a:rPr>
                <a:t>AS=4</a:t>
              </a:r>
            </a:p>
          </p:txBody>
        </p:sp>
        <p:sp>
          <p:nvSpPr>
            <p:cNvPr id="288" name="Text Box 287"/>
            <p:cNvSpPr txBox="1">
              <a:spLocks noChangeArrowheads="1"/>
            </p:cNvSpPr>
            <p:nvPr/>
          </p:nvSpPr>
          <p:spPr bwMode="auto">
            <a:xfrm>
              <a:off x="3815" y="2121"/>
              <a:ext cx="6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9900"/>
                  </a:solidFill>
                </a:rPr>
                <a:t>AS=5</a:t>
              </a:r>
            </a:p>
          </p:txBody>
        </p:sp>
        <p:sp>
          <p:nvSpPr>
            <p:cNvPr id="289" name="Text Box 288"/>
            <p:cNvSpPr txBox="1">
              <a:spLocks noChangeArrowheads="1"/>
            </p:cNvSpPr>
            <p:nvPr/>
          </p:nvSpPr>
          <p:spPr bwMode="auto">
            <a:xfrm>
              <a:off x="4322" y="2892"/>
              <a:ext cx="6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9900"/>
                  </a:solidFill>
                </a:rPr>
                <a:t>AS=6</a:t>
              </a:r>
            </a:p>
          </p:txBody>
        </p:sp>
        <p:sp>
          <p:nvSpPr>
            <p:cNvPr id="290" name="Text Box 289"/>
            <p:cNvSpPr txBox="1">
              <a:spLocks noChangeArrowheads="1"/>
            </p:cNvSpPr>
            <p:nvPr/>
          </p:nvSpPr>
          <p:spPr bwMode="auto">
            <a:xfrm>
              <a:off x="3233" y="2836"/>
              <a:ext cx="6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9900"/>
                  </a:solidFill>
                </a:rPr>
                <a:t>AS=7</a:t>
              </a:r>
            </a:p>
          </p:txBody>
        </p:sp>
        <p:sp>
          <p:nvSpPr>
            <p:cNvPr id="291" name="Text Box 290"/>
            <p:cNvSpPr txBox="1">
              <a:spLocks noChangeArrowheads="1"/>
            </p:cNvSpPr>
            <p:nvPr/>
          </p:nvSpPr>
          <p:spPr bwMode="auto">
            <a:xfrm>
              <a:off x="3274" y="3593"/>
              <a:ext cx="6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9900"/>
                  </a:solidFill>
                </a:rPr>
                <a:t>AS=8</a:t>
              </a:r>
            </a:p>
          </p:txBody>
        </p:sp>
        <p:sp>
          <p:nvSpPr>
            <p:cNvPr id="292" name="Text Box 291"/>
            <p:cNvSpPr txBox="1">
              <a:spLocks noChangeArrowheads="1"/>
            </p:cNvSpPr>
            <p:nvPr/>
          </p:nvSpPr>
          <p:spPr bwMode="auto">
            <a:xfrm>
              <a:off x="2220" y="3808"/>
              <a:ext cx="6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9900"/>
                  </a:solidFill>
                </a:rPr>
                <a:t>AS=9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92577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的路由体系结构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不同功能不同层次的网络</a:t>
            </a:r>
          </a:p>
          <a:p>
            <a:pPr lvl="1"/>
            <a:r>
              <a:rPr lang="en-US" altLang="zh-CN" sz="2000" dirty="0" smtClean="0"/>
              <a:t>RN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Residential Network</a:t>
            </a:r>
            <a:r>
              <a:rPr lang="zh-CN" altLang="en-US" sz="2000" dirty="0" smtClean="0"/>
              <a:t>）：驻</a:t>
            </a:r>
            <a:r>
              <a:rPr lang="zh-CN" altLang="en-US" sz="2000" dirty="0"/>
              <a:t>地网或用户</a:t>
            </a:r>
            <a:r>
              <a:rPr lang="zh-CN" altLang="en-US" sz="2000" dirty="0" smtClean="0"/>
              <a:t>网络，是</a:t>
            </a:r>
            <a:r>
              <a:rPr lang="zh-CN" altLang="en-US" sz="2000" dirty="0"/>
              <a:t>或不是</a:t>
            </a:r>
            <a:r>
              <a:rPr lang="en-US" altLang="zh-CN" sz="2000" dirty="0"/>
              <a:t>AS</a:t>
            </a:r>
          </a:p>
          <a:p>
            <a:pPr lvl="1"/>
            <a:r>
              <a:rPr lang="en-US" altLang="zh-CN" sz="2000" dirty="0" smtClean="0"/>
              <a:t>ISP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Internet </a:t>
            </a:r>
            <a:r>
              <a:rPr lang="en-US" altLang="zh-CN" sz="2000" dirty="0"/>
              <a:t>Service </a:t>
            </a:r>
            <a:r>
              <a:rPr lang="en-US" altLang="zh-CN" sz="2000" dirty="0" smtClean="0"/>
              <a:t>Provider</a:t>
            </a:r>
            <a:r>
              <a:rPr lang="zh-CN" altLang="en-US" sz="2000" dirty="0" smtClean="0"/>
              <a:t>）：为</a:t>
            </a:r>
            <a:r>
              <a:rPr lang="en-US" altLang="zh-CN" sz="2000" dirty="0"/>
              <a:t>RN</a:t>
            </a:r>
            <a:r>
              <a:rPr lang="zh-CN" altLang="en-US" sz="2000" dirty="0"/>
              <a:t>提供访问接入</a:t>
            </a:r>
          </a:p>
          <a:p>
            <a:pPr lvl="1"/>
            <a:r>
              <a:rPr lang="en-US" altLang="zh-CN" sz="2000" dirty="0" smtClean="0"/>
              <a:t>IXP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Internet </a:t>
            </a:r>
            <a:r>
              <a:rPr lang="en-US" altLang="zh-CN" sz="2000" dirty="0"/>
              <a:t>Exchange </a:t>
            </a:r>
            <a:r>
              <a:rPr lang="en-US" altLang="zh-CN" sz="2000" dirty="0" smtClean="0"/>
              <a:t>Provider</a:t>
            </a:r>
            <a:r>
              <a:rPr lang="zh-CN" altLang="en-US" sz="2000" dirty="0" smtClean="0"/>
              <a:t>）：为</a:t>
            </a:r>
            <a:r>
              <a:rPr lang="en-US" altLang="zh-CN" sz="2000" dirty="0"/>
              <a:t>ISP</a:t>
            </a:r>
            <a:r>
              <a:rPr lang="zh-CN" altLang="en-US" sz="2000" dirty="0"/>
              <a:t>提供</a:t>
            </a:r>
            <a:r>
              <a:rPr lang="zh-CN" altLang="en-US" sz="2000" dirty="0" smtClean="0"/>
              <a:t>地区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国家连接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300216" y="4018037"/>
            <a:ext cx="1574800" cy="1123950"/>
          </a:xfrm>
          <a:prstGeom prst="ellipse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0866" y="4713362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4541" y="4306962"/>
            <a:ext cx="268287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0503" y="4318074"/>
            <a:ext cx="2682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9191" y="4768924"/>
            <a:ext cx="268287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5181278" y="4468887"/>
            <a:ext cx="274638" cy="319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860603" y="4403799"/>
            <a:ext cx="50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784403" y="4468887"/>
            <a:ext cx="274638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" name="Picture 1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1491" y="4427612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078" y="4052962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868541" y="4397449"/>
            <a:ext cx="612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AS</a:t>
            </a:r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2228528" y="4051374"/>
            <a:ext cx="1574800" cy="1123950"/>
          </a:xfrm>
          <a:prstGeom prst="ellipse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8" name="Picture 2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2853" y="4340299"/>
            <a:ext cx="2682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8816" y="4351412"/>
            <a:ext cx="268287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7503" y="4802262"/>
            <a:ext cx="268288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3109591" y="4502224"/>
            <a:ext cx="274637" cy="319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>
            <a:off x="2788916" y="4437137"/>
            <a:ext cx="50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2712716" y="4502224"/>
            <a:ext cx="274637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" name="Picture 3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9803" y="4460949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8528" y="4372049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6516" y="4880049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6266" y="4041849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2796853" y="4430787"/>
            <a:ext cx="612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AS</a:t>
            </a:r>
          </a:p>
        </p:txBody>
      </p:sp>
      <p:sp>
        <p:nvSpPr>
          <p:cNvPr id="29" name="Oval 37"/>
          <p:cNvSpPr>
            <a:spLocks noChangeArrowheads="1"/>
          </p:cNvSpPr>
          <p:nvPr/>
        </p:nvSpPr>
        <p:spPr bwMode="auto">
          <a:xfrm>
            <a:off x="323528" y="5197549"/>
            <a:ext cx="1574800" cy="1123950"/>
          </a:xfrm>
          <a:prstGeom prst="ellipse">
            <a:avLst/>
          </a:prstGeom>
          <a:solidFill>
            <a:srgbClr val="99CCFF">
              <a:alpha val="56078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0" name="Picture 3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178" y="5892874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853" y="5486474"/>
            <a:ext cx="2682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3816" y="5497587"/>
            <a:ext cx="268287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2503" y="5948437"/>
            <a:ext cx="268288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Line 42"/>
          <p:cNvSpPr>
            <a:spLocks noChangeShapeType="1"/>
          </p:cNvSpPr>
          <p:nvPr/>
        </p:nvSpPr>
        <p:spPr bwMode="auto">
          <a:xfrm flipH="1">
            <a:off x="1204591" y="5648399"/>
            <a:ext cx="274637" cy="319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883916" y="5583312"/>
            <a:ext cx="50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>
            <a:off x="807716" y="5648399"/>
            <a:ext cx="274637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7" name="Picture 4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278" y="5199137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3678" y="5892874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4803" y="5607124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3491" y="6091312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18224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516" y="6026224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1266" y="5188024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 Box 52"/>
          <p:cNvSpPr txBox="1">
            <a:spLocks noChangeArrowheads="1"/>
          </p:cNvSpPr>
          <p:nvPr/>
        </p:nvSpPr>
        <p:spPr bwMode="auto">
          <a:xfrm>
            <a:off x="891853" y="5576962"/>
            <a:ext cx="612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AS</a:t>
            </a:r>
          </a:p>
        </p:txBody>
      </p:sp>
      <p:sp>
        <p:nvSpPr>
          <p:cNvPr id="45" name="Oval 53"/>
          <p:cNvSpPr>
            <a:spLocks noChangeArrowheads="1"/>
          </p:cNvSpPr>
          <p:nvPr/>
        </p:nvSpPr>
        <p:spPr bwMode="auto">
          <a:xfrm>
            <a:off x="2393628" y="5373762"/>
            <a:ext cx="1574800" cy="1123950"/>
          </a:xfrm>
          <a:prstGeom prst="ellipse">
            <a:avLst/>
          </a:prstGeom>
          <a:solidFill>
            <a:srgbClr val="99CCFF">
              <a:alpha val="56078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Picture 5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2053" y="5838899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3378" y="5375349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47753" y="5926212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6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74703" y="5749999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9603" y="6157987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0041" y="5783337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1616" y="6202437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1366" y="5364237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Line 69"/>
          <p:cNvSpPr>
            <a:spLocks noChangeShapeType="1"/>
          </p:cNvSpPr>
          <p:nvPr/>
        </p:nvSpPr>
        <p:spPr bwMode="auto">
          <a:xfrm flipH="1" flipV="1">
            <a:off x="3098478" y="4954662"/>
            <a:ext cx="265113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70"/>
          <p:cNvSpPr>
            <a:spLocks noChangeShapeType="1"/>
          </p:cNvSpPr>
          <p:nvPr/>
        </p:nvSpPr>
        <p:spPr bwMode="auto">
          <a:xfrm flipH="1" flipV="1">
            <a:off x="2823841" y="5054674"/>
            <a:ext cx="176212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Freeform 71"/>
          <p:cNvSpPr>
            <a:spLocks/>
          </p:cNvSpPr>
          <p:nvPr/>
        </p:nvSpPr>
        <p:spPr bwMode="auto">
          <a:xfrm>
            <a:off x="3473128" y="4235524"/>
            <a:ext cx="1168400" cy="201613"/>
          </a:xfrm>
          <a:custGeom>
            <a:avLst/>
            <a:gdLst>
              <a:gd name="T0" fmla="*/ 0 w 736"/>
              <a:gd name="T1" fmla="*/ 201613 h 127"/>
              <a:gd name="T2" fmla="*/ 528638 w 736"/>
              <a:gd name="T3" fmla="*/ 14288 h 127"/>
              <a:gd name="T4" fmla="*/ 1168400 w 736"/>
              <a:gd name="T5" fmla="*/ 112713 h 1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36" h="127">
                <a:moveTo>
                  <a:pt x="0" y="127"/>
                </a:moveTo>
                <a:cubicBezTo>
                  <a:pt x="105" y="72"/>
                  <a:pt x="210" y="18"/>
                  <a:pt x="333" y="9"/>
                </a:cubicBezTo>
                <a:cubicBezTo>
                  <a:pt x="456" y="0"/>
                  <a:pt x="596" y="35"/>
                  <a:pt x="736" y="71"/>
                </a:cubicBezTo>
              </a:path>
            </a:pathLst>
          </a:custGeom>
          <a:noFill/>
          <a:ln w="25400" cap="flat" cmpd="sng">
            <a:solidFill>
              <a:srgbClr val="FF99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Freeform 72"/>
          <p:cNvSpPr>
            <a:spLocks/>
          </p:cNvSpPr>
          <p:nvPr/>
        </p:nvSpPr>
        <p:spPr bwMode="auto">
          <a:xfrm>
            <a:off x="3165153" y="4910212"/>
            <a:ext cx="1839913" cy="206375"/>
          </a:xfrm>
          <a:custGeom>
            <a:avLst/>
            <a:gdLst>
              <a:gd name="T0" fmla="*/ 0 w 1159"/>
              <a:gd name="T1" fmla="*/ 44450 h 130"/>
              <a:gd name="T2" fmla="*/ 847725 w 1159"/>
              <a:gd name="T3" fmla="*/ 198438 h 130"/>
              <a:gd name="T4" fmla="*/ 1839913 w 1159"/>
              <a:gd name="T5" fmla="*/ 0 h 1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9" h="130">
                <a:moveTo>
                  <a:pt x="0" y="28"/>
                </a:moveTo>
                <a:cubicBezTo>
                  <a:pt x="170" y="79"/>
                  <a:pt x="341" y="130"/>
                  <a:pt x="534" y="125"/>
                </a:cubicBezTo>
                <a:cubicBezTo>
                  <a:pt x="727" y="120"/>
                  <a:pt x="943" y="60"/>
                  <a:pt x="1159" y="0"/>
                </a:cubicBezTo>
              </a:path>
            </a:pathLst>
          </a:custGeom>
          <a:noFill/>
          <a:ln w="25400" cap="flat" cmpd="sng">
            <a:solidFill>
              <a:srgbClr val="FF99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Freeform 73"/>
          <p:cNvSpPr>
            <a:spLocks/>
          </p:cNvSpPr>
          <p:nvPr/>
        </p:nvSpPr>
        <p:spPr bwMode="auto">
          <a:xfrm>
            <a:off x="1545903" y="4503812"/>
            <a:ext cx="1101725" cy="1001712"/>
          </a:xfrm>
          <a:custGeom>
            <a:avLst/>
            <a:gdLst>
              <a:gd name="T0" fmla="*/ 0 w 556"/>
              <a:gd name="T1" fmla="*/ 1001712 h 402"/>
              <a:gd name="T2" fmla="*/ 701458 w 556"/>
              <a:gd name="T3" fmla="*/ 620463 h 402"/>
              <a:gd name="T4" fmla="*/ 1101725 w 556"/>
              <a:gd name="T5" fmla="*/ 0 h 4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6" h="402">
                <a:moveTo>
                  <a:pt x="0" y="402"/>
                </a:moveTo>
                <a:cubicBezTo>
                  <a:pt x="130" y="359"/>
                  <a:pt x="261" y="316"/>
                  <a:pt x="354" y="249"/>
                </a:cubicBezTo>
                <a:cubicBezTo>
                  <a:pt x="447" y="182"/>
                  <a:pt x="501" y="91"/>
                  <a:pt x="556" y="0"/>
                </a:cubicBezTo>
              </a:path>
            </a:pathLst>
          </a:custGeom>
          <a:noFill/>
          <a:ln w="254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75"/>
          <p:cNvSpPr txBox="1">
            <a:spLocks noChangeArrowheads="1"/>
          </p:cNvSpPr>
          <p:nvPr/>
        </p:nvSpPr>
        <p:spPr bwMode="auto">
          <a:xfrm>
            <a:off x="8173716" y="5799212"/>
            <a:ext cx="8146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黑体" panose="02010609060101010101" pitchFamily="49" charset="-122"/>
              </a:rPr>
              <a:t>RN</a:t>
            </a:r>
            <a:r>
              <a:rPr lang="zh-CN" altLang="en-US" sz="2000"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60" name="Text Box 76"/>
          <p:cNvSpPr txBox="1">
            <a:spLocks noChangeArrowheads="1"/>
          </p:cNvSpPr>
          <p:nvPr/>
        </p:nvSpPr>
        <p:spPr bwMode="auto">
          <a:xfrm>
            <a:off x="5859141" y="6284193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ea typeface="黑体" panose="02010609060101010101" pitchFamily="49" charset="-122"/>
              </a:rPr>
              <a:t>用户网络</a:t>
            </a:r>
          </a:p>
        </p:txBody>
      </p:sp>
      <p:sp>
        <p:nvSpPr>
          <p:cNvPr id="61" name="Oval 78"/>
          <p:cNvSpPr>
            <a:spLocks noChangeArrowheads="1"/>
          </p:cNvSpPr>
          <p:nvPr/>
        </p:nvSpPr>
        <p:spPr bwMode="auto">
          <a:xfrm>
            <a:off x="4728841" y="5395987"/>
            <a:ext cx="1574800" cy="1123950"/>
          </a:xfrm>
          <a:prstGeom prst="ellipse">
            <a:avLst/>
          </a:prstGeom>
          <a:solidFill>
            <a:srgbClr val="99CCFF">
              <a:alpha val="56078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2" name="Picture 7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7266" y="5861124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8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68591" y="5397574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8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2966" y="5948437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9916" y="5772224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8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4816" y="6180212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8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5253" y="5805562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8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36828" y="6224662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8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6578" y="5386462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Line 87"/>
          <p:cNvSpPr>
            <a:spLocks noChangeShapeType="1"/>
          </p:cNvSpPr>
          <p:nvPr/>
        </p:nvSpPr>
        <p:spPr bwMode="auto">
          <a:xfrm flipH="1" flipV="1">
            <a:off x="5147941" y="4954662"/>
            <a:ext cx="198437" cy="452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88"/>
          <p:cNvSpPr>
            <a:spLocks noChangeShapeType="1"/>
          </p:cNvSpPr>
          <p:nvPr/>
        </p:nvSpPr>
        <p:spPr bwMode="auto">
          <a:xfrm flipH="1" flipV="1">
            <a:off x="5754366" y="4635574"/>
            <a:ext cx="42862" cy="760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Oval 89"/>
          <p:cNvSpPr>
            <a:spLocks noChangeArrowheads="1"/>
          </p:cNvSpPr>
          <p:nvPr/>
        </p:nvSpPr>
        <p:spPr bwMode="auto">
          <a:xfrm>
            <a:off x="2812728" y="2673424"/>
            <a:ext cx="2797175" cy="1123950"/>
          </a:xfrm>
          <a:prstGeom prst="ellipse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3" name="Picture 9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7053" y="2962349"/>
            <a:ext cx="2682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3016" y="2973462"/>
            <a:ext cx="268287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1703" y="3424312"/>
            <a:ext cx="268288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Line 94"/>
          <p:cNvSpPr>
            <a:spLocks noChangeShapeType="1"/>
          </p:cNvSpPr>
          <p:nvPr/>
        </p:nvSpPr>
        <p:spPr bwMode="auto">
          <a:xfrm flipH="1">
            <a:off x="3693791" y="3124274"/>
            <a:ext cx="274637" cy="319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95"/>
          <p:cNvSpPr>
            <a:spLocks noChangeShapeType="1"/>
          </p:cNvSpPr>
          <p:nvPr/>
        </p:nvSpPr>
        <p:spPr bwMode="auto">
          <a:xfrm>
            <a:off x="3373116" y="3059187"/>
            <a:ext cx="50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96"/>
          <p:cNvSpPr>
            <a:spLocks noChangeShapeType="1"/>
          </p:cNvSpPr>
          <p:nvPr/>
        </p:nvSpPr>
        <p:spPr bwMode="auto">
          <a:xfrm>
            <a:off x="3296916" y="3124274"/>
            <a:ext cx="274637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 Box 99"/>
          <p:cNvSpPr txBox="1">
            <a:spLocks noChangeArrowheads="1"/>
          </p:cNvSpPr>
          <p:nvPr/>
        </p:nvSpPr>
        <p:spPr bwMode="auto">
          <a:xfrm>
            <a:off x="3911278" y="3041724"/>
            <a:ext cx="612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AS</a:t>
            </a:r>
          </a:p>
        </p:txBody>
      </p:sp>
      <p:pic>
        <p:nvPicPr>
          <p:cNvPr id="80" name="Picture 10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3228" y="3335412"/>
            <a:ext cx="268288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0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8316" y="2773437"/>
            <a:ext cx="268287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0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9816" y="2971874"/>
            <a:ext cx="268287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0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6016" y="3324299"/>
            <a:ext cx="268287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Line 116"/>
          <p:cNvSpPr>
            <a:spLocks noChangeShapeType="1"/>
          </p:cNvSpPr>
          <p:nvPr/>
        </p:nvSpPr>
        <p:spPr bwMode="auto">
          <a:xfrm flipV="1">
            <a:off x="3428678" y="3556074"/>
            <a:ext cx="198438" cy="836613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Line 117"/>
          <p:cNvSpPr>
            <a:spLocks noChangeShapeType="1"/>
          </p:cNvSpPr>
          <p:nvPr/>
        </p:nvSpPr>
        <p:spPr bwMode="auto">
          <a:xfrm flipH="1" flipV="1">
            <a:off x="4454203" y="3533849"/>
            <a:ext cx="352425" cy="79375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Line 118"/>
          <p:cNvSpPr>
            <a:spLocks noChangeShapeType="1"/>
          </p:cNvSpPr>
          <p:nvPr/>
        </p:nvSpPr>
        <p:spPr bwMode="auto">
          <a:xfrm flipV="1">
            <a:off x="2679378" y="3103637"/>
            <a:ext cx="530225" cy="1233487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Line 119"/>
          <p:cNvSpPr>
            <a:spLocks noChangeShapeType="1"/>
          </p:cNvSpPr>
          <p:nvPr/>
        </p:nvSpPr>
        <p:spPr bwMode="auto">
          <a:xfrm flipH="1" flipV="1">
            <a:off x="5225728" y="3478287"/>
            <a:ext cx="230188" cy="827087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Line 120"/>
          <p:cNvSpPr>
            <a:spLocks noChangeShapeType="1"/>
          </p:cNvSpPr>
          <p:nvPr/>
        </p:nvSpPr>
        <p:spPr bwMode="auto">
          <a:xfrm flipV="1">
            <a:off x="3781103" y="3433837"/>
            <a:ext cx="550863" cy="7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Line 121"/>
          <p:cNvSpPr>
            <a:spLocks noChangeShapeType="1"/>
          </p:cNvSpPr>
          <p:nvPr/>
        </p:nvSpPr>
        <p:spPr bwMode="auto">
          <a:xfrm flipH="1">
            <a:off x="4431978" y="2927424"/>
            <a:ext cx="33338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Line 122"/>
          <p:cNvSpPr>
            <a:spLocks noChangeShapeType="1"/>
          </p:cNvSpPr>
          <p:nvPr/>
        </p:nvSpPr>
        <p:spPr bwMode="auto">
          <a:xfrm flipH="1">
            <a:off x="4519291" y="3081412"/>
            <a:ext cx="485775" cy="27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123"/>
          <p:cNvSpPr>
            <a:spLocks noChangeShapeType="1"/>
          </p:cNvSpPr>
          <p:nvPr/>
        </p:nvSpPr>
        <p:spPr bwMode="auto">
          <a:xfrm flipV="1">
            <a:off x="4519291" y="3433837"/>
            <a:ext cx="530225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Line 124"/>
          <p:cNvSpPr>
            <a:spLocks noChangeShapeType="1"/>
          </p:cNvSpPr>
          <p:nvPr/>
        </p:nvSpPr>
        <p:spPr bwMode="auto">
          <a:xfrm>
            <a:off x="4520878" y="2892499"/>
            <a:ext cx="485775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125"/>
          <p:cNvSpPr>
            <a:spLocks noChangeShapeType="1"/>
          </p:cNvSpPr>
          <p:nvPr/>
        </p:nvSpPr>
        <p:spPr bwMode="auto">
          <a:xfrm flipH="1">
            <a:off x="4068441" y="2871862"/>
            <a:ext cx="296862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Line 126"/>
          <p:cNvSpPr>
            <a:spLocks noChangeShapeType="1"/>
          </p:cNvSpPr>
          <p:nvPr/>
        </p:nvSpPr>
        <p:spPr bwMode="auto">
          <a:xfrm>
            <a:off x="4112891" y="3059187"/>
            <a:ext cx="814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 Box 127"/>
          <p:cNvSpPr txBox="1">
            <a:spLocks noChangeArrowheads="1"/>
          </p:cNvSpPr>
          <p:nvPr/>
        </p:nvSpPr>
        <p:spPr bwMode="auto">
          <a:xfrm>
            <a:off x="8000678" y="4510162"/>
            <a:ext cx="856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黑体" panose="02010609060101010101" pitchFamily="49" charset="-122"/>
              </a:rPr>
              <a:t>ISP</a:t>
            </a:r>
            <a:r>
              <a:rPr lang="zh-CN" altLang="en-US" sz="2000"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96" name="Text Box 128"/>
          <p:cNvSpPr txBox="1">
            <a:spLocks noChangeArrowheads="1"/>
          </p:cNvSpPr>
          <p:nvPr/>
        </p:nvSpPr>
        <p:spPr bwMode="auto">
          <a:xfrm>
            <a:off x="7999091" y="3100462"/>
            <a:ext cx="856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ea typeface="黑体" panose="02010609060101010101" pitchFamily="49" charset="-122"/>
              </a:rPr>
              <a:t>IXP</a:t>
            </a:r>
            <a:r>
              <a:rPr lang="zh-CN" altLang="en-US" sz="2000" dirty="0">
                <a:ea typeface="黑体" panose="02010609060101010101" pitchFamily="49" charset="-122"/>
              </a:rPr>
              <a:t>层</a:t>
            </a:r>
          </a:p>
        </p:txBody>
      </p:sp>
      <p:sp>
        <p:nvSpPr>
          <p:cNvPr id="97" name="Text Box 129"/>
          <p:cNvSpPr txBox="1">
            <a:spLocks noChangeArrowheads="1"/>
          </p:cNvSpPr>
          <p:nvPr/>
        </p:nvSpPr>
        <p:spPr bwMode="auto">
          <a:xfrm>
            <a:off x="3646166" y="5118174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专用对等连接</a:t>
            </a:r>
          </a:p>
        </p:txBody>
      </p:sp>
      <p:sp>
        <p:nvSpPr>
          <p:cNvPr id="98" name="Oval 130"/>
          <p:cNvSpPr>
            <a:spLocks noChangeArrowheads="1"/>
          </p:cNvSpPr>
          <p:nvPr/>
        </p:nvSpPr>
        <p:spPr bwMode="auto">
          <a:xfrm>
            <a:off x="6095678" y="4040262"/>
            <a:ext cx="1574800" cy="1123950"/>
          </a:xfrm>
          <a:prstGeom prst="ellipse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9" name="Picture 13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6328" y="4735587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3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0003" y="4329187"/>
            <a:ext cx="268288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1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5966" y="4340299"/>
            <a:ext cx="268287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13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4653" y="4791149"/>
            <a:ext cx="2682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Line 135"/>
          <p:cNvSpPr>
            <a:spLocks noChangeShapeType="1"/>
          </p:cNvSpPr>
          <p:nvPr/>
        </p:nvSpPr>
        <p:spPr bwMode="auto">
          <a:xfrm flipH="1">
            <a:off x="6976741" y="4491112"/>
            <a:ext cx="274637" cy="319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Line 136"/>
          <p:cNvSpPr>
            <a:spLocks noChangeShapeType="1"/>
          </p:cNvSpPr>
          <p:nvPr/>
        </p:nvSpPr>
        <p:spPr bwMode="auto">
          <a:xfrm>
            <a:off x="6656066" y="4426024"/>
            <a:ext cx="50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Line 137"/>
          <p:cNvSpPr>
            <a:spLocks noChangeShapeType="1"/>
          </p:cNvSpPr>
          <p:nvPr/>
        </p:nvSpPr>
        <p:spPr bwMode="auto">
          <a:xfrm>
            <a:off x="6579866" y="4491112"/>
            <a:ext cx="274637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6" name="Picture 13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06953" y="4449837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3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00541" y="4075187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 Box 140"/>
          <p:cNvSpPr txBox="1">
            <a:spLocks noChangeArrowheads="1"/>
          </p:cNvSpPr>
          <p:nvPr/>
        </p:nvSpPr>
        <p:spPr bwMode="auto">
          <a:xfrm>
            <a:off x="6664003" y="4419674"/>
            <a:ext cx="612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AS</a:t>
            </a:r>
          </a:p>
        </p:txBody>
      </p:sp>
      <p:sp>
        <p:nvSpPr>
          <p:cNvPr id="109" name="Oval 141"/>
          <p:cNvSpPr>
            <a:spLocks noChangeArrowheads="1"/>
          </p:cNvSpPr>
          <p:nvPr/>
        </p:nvSpPr>
        <p:spPr bwMode="auto">
          <a:xfrm>
            <a:off x="6548116" y="5340424"/>
            <a:ext cx="1574800" cy="1123950"/>
          </a:xfrm>
          <a:prstGeom prst="ellipse">
            <a:avLst/>
          </a:prstGeom>
          <a:solidFill>
            <a:srgbClr val="99CCFF">
              <a:alpha val="56078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10" name="Picture 14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8766" y="6035749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14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2441" y="5629349"/>
            <a:ext cx="268287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14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78403" y="5640462"/>
            <a:ext cx="268288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14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7091" y="6091312"/>
            <a:ext cx="268287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Line 146"/>
          <p:cNvSpPr>
            <a:spLocks noChangeShapeType="1"/>
          </p:cNvSpPr>
          <p:nvPr/>
        </p:nvSpPr>
        <p:spPr bwMode="auto">
          <a:xfrm flipH="1">
            <a:off x="7429178" y="5791274"/>
            <a:ext cx="274638" cy="319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Line 147"/>
          <p:cNvSpPr>
            <a:spLocks noChangeShapeType="1"/>
          </p:cNvSpPr>
          <p:nvPr/>
        </p:nvSpPr>
        <p:spPr bwMode="auto">
          <a:xfrm>
            <a:off x="7108503" y="5726187"/>
            <a:ext cx="50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Line 148"/>
          <p:cNvSpPr>
            <a:spLocks noChangeShapeType="1"/>
          </p:cNvSpPr>
          <p:nvPr/>
        </p:nvSpPr>
        <p:spPr bwMode="auto">
          <a:xfrm>
            <a:off x="7032303" y="5791274"/>
            <a:ext cx="274638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7" name="Picture 14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7866" y="5342012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1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8266" y="6035749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1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9391" y="5749999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8078" y="6234187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5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8116" y="5661099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5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6103" y="6169099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5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95853" y="5330899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Text Box 156"/>
          <p:cNvSpPr txBox="1">
            <a:spLocks noChangeArrowheads="1"/>
          </p:cNvSpPr>
          <p:nvPr/>
        </p:nvSpPr>
        <p:spPr bwMode="auto">
          <a:xfrm>
            <a:off x="7116441" y="5719837"/>
            <a:ext cx="612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AS</a:t>
            </a:r>
          </a:p>
        </p:txBody>
      </p:sp>
      <p:sp>
        <p:nvSpPr>
          <p:cNvPr id="125" name="Freeform 157"/>
          <p:cNvSpPr>
            <a:spLocks/>
          </p:cNvSpPr>
          <p:nvPr/>
        </p:nvSpPr>
        <p:spPr bwMode="auto">
          <a:xfrm>
            <a:off x="6843391" y="4965774"/>
            <a:ext cx="122237" cy="682625"/>
          </a:xfrm>
          <a:custGeom>
            <a:avLst/>
            <a:gdLst>
              <a:gd name="T0" fmla="*/ 44450 w 77"/>
              <a:gd name="T1" fmla="*/ 0 h 430"/>
              <a:gd name="T2" fmla="*/ 12700 w 77"/>
              <a:gd name="T3" fmla="*/ 385763 h 430"/>
              <a:gd name="T4" fmla="*/ 122237 w 77"/>
              <a:gd name="T5" fmla="*/ 682625 h 4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" h="430">
                <a:moveTo>
                  <a:pt x="28" y="0"/>
                </a:moveTo>
                <a:cubicBezTo>
                  <a:pt x="14" y="85"/>
                  <a:pt x="0" y="171"/>
                  <a:pt x="8" y="243"/>
                </a:cubicBezTo>
                <a:cubicBezTo>
                  <a:pt x="16" y="315"/>
                  <a:pt x="46" y="372"/>
                  <a:pt x="77" y="430"/>
                </a:cubicBezTo>
              </a:path>
            </a:pathLst>
          </a:custGeom>
          <a:noFill/>
          <a:ln w="254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Freeform 158"/>
          <p:cNvSpPr>
            <a:spLocks/>
          </p:cNvSpPr>
          <p:nvPr/>
        </p:nvSpPr>
        <p:spPr bwMode="auto">
          <a:xfrm>
            <a:off x="7251378" y="4481587"/>
            <a:ext cx="342900" cy="1200150"/>
          </a:xfrm>
          <a:custGeom>
            <a:avLst/>
            <a:gdLst>
              <a:gd name="T0" fmla="*/ 0 w 216"/>
              <a:gd name="T1" fmla="*/ 0 h 756"/>
              <a:gd name="T2" fmla="*/ 100013 w 216"/>
              <a:gd name="T3" fmla="*/ 660400 h 756"/>
              <a:gd name="T4" fmla="*/ 342900 w 216"/>
              <a:gd name="T5" fmla="*/ 1200150 h 7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" h="756">
                <a:moveTo>
                  <a:pt x="0" y="0"/>
                </a:moveTo>
                <a:cubicBezTo>
                  <a:pt x="13" y="145"/>
                  <a:pt x="27" y="290"/>
                  <a:pt x="63" y="416"/>
                </a:cubicBezTo>
                <a:cubicBezTo>
                  <a:pt x="99" y="542"/>
                  <a:pt x="157" y="649"/>
                  <a:pt x="216" y="756"/>
                </a:cubicBezTo>
              </a:path>
            </a:pathLst>
          </a:custGeom>
          <a:noFill/>
          <a:ln w="254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Freeform 159"/>
          <p:cNvSpPr>
            <a:spLocks/>
          </p:cNvSpPr>
          <p:nvPr/>
        </p:nvSpPr>
        <p:spPr bwMode="auto">
          <a:xfrm>
            <a:off x="5214616" y="3092524"/>
            <a:ext cx="1289050" cy="1235075"/>
          </a:xfrm>
          <a:custGeom>
            <a:avLst/>
            <a:gdLst>
              <a:gd name="T0" fmla="*/ 1289050 w 812"/>
              <a:gd name="T1" fmla="*/ 1235075 h 778"/>
              <a:gd name="T2" fmla="*/ 858838 w 812"/>
              <a:gd name="T3" fmla="*/ 573088 h 778"/>
              <a:gd name="T4" fmla="*/ 0 w 812"/>
              <a:gd name="T5" fmla="*/ 0 h 7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2" h="778">
                <a:moveTo>
                  <a:pt x="812" y="778"/>
                </a:moveTo>
                <a:cubicBezTo>
                  <a:pt x="744" y="634"/>
                  <a:pt x="676" y="491"/>
                  <a:pt x="541" y="361"/>
                </a:cubicBezTo>
                <a:cubicBezTo>
                  <a:pt x="406" y="231"/>
                  <a:pt x="203" y="115"/>
                  <a:pt x="0" y="0"/>
                </a:cubicBezTo>
              </a:path>
            </a:pathLst>
          </a:custGeom>
          <a:noFill/>
          <a:ln w="254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Freeform 160"/>
          <p:cNvSpPr>
            <a:spLocks/>
          </p:cNvSpPr>
          <p:nvPr/>
        </p:nvSpPr>
        <p:spPr bwMode="auto">
          <a:xfrm>
            <a:off x="7241853" y="3357637"/>
            <a:ext cx="187325" cy="990600"/>
          </a:xfrm>
          <a:custGeom>
            <a:avLst/>
            <a:gdLst>
              <a:gd name="T0" fmla="*/ 65088 w 118"/>
              <a:gd name="T1" fmla="*/ 990600 h 624"/>
              <a:gd name="T2" fmla="*/ 176213 w 118"/>
              <a:gd name="T3" fmla="*/ 517525 h 624"/>
              <a:gd name="T4" fmla="*/ 0 w 118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8" h="624">
                <a:moveTo>
                  <a:pt x="41" y="624"/>
                </a:moveTo>
                <a:cubicBezTo>
                  <a:pt x="79" y="527"/>
                  <a:pt x="118" y="430"/>
                  <a:pt x="111" y="326"/>
                </a:cubicBezTo>
                <a:cubicBezTo>
                  <a:pt x="104" y="222"/>
                  <a:pt x="52" y="111"/>
                  <a:pt x="0" y="0"/>
                </a:cubicBezTo>
              </a:path>
            </a:pathLst>
          </a:custGeom>
          <a:noFill/>
          <a:ln w="254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 Box 161"/>
          <p:cNvSpPr txBox="1">
            <a:spLocks noChangeArrowheads="1"/>
          </p:cNvSpPr>
          <p:nvPr/>
        </p:nvSpPr>
        <p:spPr bwMode="auto">
          <a:xfrm>
            <a:off x="6664003" y="2957587"/>
            <a:ext cx="11144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ea typeface="黑体" panose="02010609060101010101" pitchFamily="49" charset="-122"/>
              </a:rPr>
              <a:t>其它</a:t>
            </a:r>
            <a:r>
              <a:rPr lang="en-US" altLang="zh-CN" sz="2000">
                <a:ea typeface="黑体" panose="02010609060101010101" pitchFamily="49" charset="-122"/>
              </a:rPr>
              <a:t>IXP</a:t>
            </a:r>
          </a:p>
        </p:txBody>
      </p:sp>
      <p:sp>
        <p:nvSpPr>
          <p:cNvPr id="130" name="Freeform 162"/>
          <p:cNvSpPr>
            <a:spLocks/>
          </p:cNvSpPr>
          <p:nvPr/>
        </p:nvSpPr>
        <p:spPr bwMode="auto">
          <a:xfrm>
            <a:off x="2018978" y="3390974"/>
            <a:ext cx="561975" cy="990600"/>
          </a:xfrm>
          <a:custGeom>
            <a:avLst/>
            <a:gdLst>
              <a:gd name="T0" fmla="*/ 561975 w 354"/>
              <a:gd name="T1" fmla="*/ 990600 h 624"/>
              <a:gd name="T2" fmla="*/ 153988 w 354"/>
              <a:gd name="T3" fmla="*/ 473075 h 624"/>
              <a:gd name="T4" fmla="*/ 0 w 35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4" h="624">
                <a:moveTo>
                  <a:pt x="354" y="624"/>
                </a:moveTo>
                <a:cubicBezTo>
                  <a:pt x="255" y="513"/>
                  <a:pt x="156" y="402"/>
                  <a:pt x="97" y="298"/>
                </a:cubicBezTo>
                <a:cubicBezTo>
                  <a:pt x="38" y="194"/>
                  <a:pt x="19" y="97"/>
                  <a:pt x="0" y="0"/>
                </a:cubicBezTo>
              </a:path>
            </a:pathLst>
          </a:custGeom>
          <a:noFill/>
          <a:ln w="254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 Box 163"/>
          <p:cNvSpPr txBox="1">
            <a:spLocks noChangeArrowheads="1"/>
          </p:cNvSpPr>
          <p:nvPr/>
        </p:nvSpPr>
        <p:spPr bwMode="auto">
          <a:xfrm>
            <a:off x="1385566" y="2879799"/>
            <a:ext cx="11144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ea typeface="黑体" panose="02010609060101010101" pitchFamily="49" charset="-122"/>
              </a:rPr>
              <a:t>其它</a:t>
            </a:r>
            <a:r>
              <a:rPr lang="en-US" altLang="zh-CN" sz="2000" dirty="0">
                <a:ea typeface="黑体" panose="02010609060101010101" pitchFamily="49" charset="-122"/>
              </a:rPr>
              <a:t>IXP</a:t>
            </a:r>
          </a:p>
        </p:txBody>
      </p:sp>
      <p:sp>
        <p:nvSpPr>
          <p:cNvPr id="132" name="Freeform 164"/>
          <p:cNvSpPr>
            <a:spLocks/>
          </p:cNvSpPr>
          <p:nvPr/>
        </p:nvSpPr>
        <p:spPr bwMode="auto">
          <a:xfrm>
            <a:off x="4597078" y="2722637"/>
            <a:ext cx="2170113" cy="238125"/>
          </a:xfrm>
          <a:custGeom>
            <a:avLst/>
            <a:gdLst>
              <a:gd name="T0" fmla="*/ 0 w 1367"/>
              <a:gd name="T1" fmla="*/ 128588 h 150"/>
              <a:gd name="T2" fmla="*/ 981075 w 1367"/>
              <a:gd name="T3" fmla="*/ 17463 h 150"/>
              <a:gd name="T4" fmla="*/ 2170113 w 1367"/>
              <a:gd name="T5" fmla="*/ 238125 h 1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7" h="150">
                <a:moveTo>
                  <a:pt x="0" y="81"/>
                </a:moveTo>
                <a:cubicBezTo>
                  <a:pt x="195" y="40"/>
                  <a:pt x="390" y="0"/>
                  <a:pt x="618" y="11"/>
                </a:cubicBezTo>
                <a:cubicBezTo>
                  <a:pt x="846" y="22"/>
                  <a:pt x="1106" y="86"/>
                  <a:pt x="1367" y="150"/>
                </a:cubicBezTo>
              </a:path>
            </a:pathLst>
          </a:custGeom>
          <a:noFill/>
          <a:ln w="254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Freeform 165"/>
          <p:cNvSpPr>
            <a:spLocks/>
          </p:cNvSpPr>
          <p:nvPr/>
        </p:nvSpPr>
        <p:spPr bwMode="auto">
          <a:xfrm>
            <a:off x="2250753" y="2636912"/>
            <a:ext cx="1652588" cy="346075"/>
          </a:xfrm>
          <a:custGeom>
            <a:avLst/>
            <a:gdLst>
              <a:gd name="T0" fmla="*/ 1652588 w 1041"/>
              <a:gd name="T1" fmla="*/ 346075 h 218"/>
              <a:gd name="T2" fmla="*/ 936625 w 1041"/>
              <a:gd name="T3" fmla="*/ 15875 h 218"/>
              <a:gd name="T4" fmla="*/ 0 w 1041"/>
              <a:gd name="T5" fmla="*/ 246063 h 2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1" h="218">
                <a:moveTo>
                  <a:pt x="1041" y="218"/>
                </a:moveTo>
                <a:cubicBezTo>
                  <a:pt x="902" y="119"/>
                  <a:pt x="763" y="20"/>
                  <a:pt x="590" y="10"/>
                </a:cubicBezTo>
                <a:cubicBezTo>
                  <a:pt x="417" y="0"/>
                  <a:pt x="208" y="77"/>
                  <a:pt x="0" y="155"/>
                </a:cubicBezTo>
              </a:path>
            </a:pathLst>
          </a:custGeom>
          <a:noFill/>
          <a:ln w="254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691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残桩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stub AS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只有一条连接到达另一个</a:t>
            </a:r>
            <a:r>
              <a:rPr lang="en-US" altLang="zh-CN" sz="2400" dirty="0" smtClean="0"/>
              <a:t>AS</a:t>
            </a:r>
          </a:p>
          <a:p>
            <a:pPr lvl="1"/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>AS1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AS3</a:t>
            </a:r>
          </a:p>
          <a:p>
            <a:r>
              <a:rPr lang="zh-CN" altLang="en-US" sz="2800" dirty="0" smtClean="0"/>
              <a:t>多归属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multi-homed AS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有多条连接到达其他多个</a:t>
            </a:r>
            <a:r>
              <a:rPr lang="en-US" altLang="zh-CN" sz="2400" dirty="0" smtClean="0"/>
              <a:t>AS</a:t>
            </a:r>
          </a:p>
          <a:p>
            <a:pPr lvl="1"/>
            <a:r>
              <a:rPr lang="zh-CN" altLang="en-US" sz="2400" dirty="0" smtClean="0"/>
              <a:t>只能是数据流量的信源或信宿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例如：校园网</a:t>
            </a:r>
            <a:endParaRPr lang="en-US" altLang="zh-CN" sz="2400" dirty="0" smtClean="0"/>
          </a:p>
          <a:p>
            <a:r>
              <a:rPr lang="zh-CN" altLang="en-US" sz="2800" dirty="0" smtClean="0"/>
              <a:t>转接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transit AS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允许数据流量穿越的多归属</a:t>
            </a:r>
            <a:r>
              <a:rPr lang="en-US" altLang="zh-CN" sz="2400" dirty="0" smtClean="0"/>
              <a:t>AS</a:t>
            </a:r>
          </a:p>
          <a:p>
            <a:pPr lvl="1"/>
            <a:r>
              <a:rPr lang="zh-CN" altLang="en-US" sz="2400" dirty="0" smtClean="0"/>
              <a:t>例如：</a:t>
            </a:r>
            <a:r>
              <a:rPr lang="en-US" altLang="zh-CN" sz="2400" dirty="0" err="1" smtClean="0"/>
              <a:t>ChinaNET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CERNET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145757" y="1556792"/>
            <a:ext cx="1368425" cy="862013"/>
          </a:xfrm>
          <a:prstGeom prst="ellipse">
            <a:avLst/>
          </a:prstGeom>
          <a:solidFill>
            <a:srgbClr val="F9EB6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 1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596188" y="1556792"/>
            <a:ext cx="1368425" cy="862013"/>
          </a:xfrm>
          <a:prstGeom prst="ellipse">
            <a:avLst/>
          </a:prstGeom>
          <a:solidFill>
            <a:srgbClr val="F9EB6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 2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228432" y="1772692"/>
            <a:ext cx="431800" cy="4318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380288" y="1772692"/>
            <a:ext cx="431800" cy="4318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cxnSp>
        <p:nvCxnSpPr>
          <p:cNvPr id="10" name="AutoShape 8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6660232" y="1988592"/>
            <a:ext cx="72005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101013" y="2202905"/>
            <a:ext cx="431800" cy="4318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7667625" y="3572917"/>
            <a:ext cx="1368425" cy="862013"/>
          </a:xfrm>
          <a:prstGeom prst="ellipse">
            <a:avLst/>
          </a:prstGeom>
          <a:solidFill>
            <a:srgbClr val="F9EB6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 3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101013" y="3357017"/>
            <a:ext cx="431800" cy="4318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cxnSp>
        <p:nvCxnSpPr>
          <p:cNvPr id="14" name="AutoShape 12"/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8316913" y="2634705"/>
            <a:ext cx="0" cy="722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798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6.1.2 Internet</a:t>
            </a:r>
            <a:r>
              <a:rPr lang="zh-CN" altLang="en-US" dirty="0" smtClean="0"/>
              <a:t>的路由协议种类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考察一个</a:t>
            </a:r>
            <a:r>
              <a:rPr lang="en-US" altLang="zh-CN" sz="2600" dirty="0"/>
              <a:t>AS</a:t>
            </a:r>
            <a:r>
              <a:rPr lang="zh-CN" altLang="en-US" sz="2600" dirty="0"/>
              <a:t>内部及与另一</a:t>
            </a:r>
            <a:r>
              <a:rPr lang="en-US" altLang="zh-CN" sz="2600" dirty="0"/>
              <a:t>AS</a:t>
            </a:r>
            <a:r>
              <a:rPr lang="zh-CN" altLang="en-US" sz="2600" dirty="0"/>
              <a:t>的关系</a:t>
            </a:r>
          </a:p>
          <a:p>
            <a:pPr lvl="1"/>
            <a:r>
              <a:rPr lang="zh-CN" altLang="en-US" sz="2200" dirty="0"/>
              <a:t>红色线构成核心网结构，蓝色线是</a:t>
            </a:r>
            <a:r>
              <a:rPr lang="en-US" altLang="zh-CN" sz="2200" dirty="0"/>
              <a:t>AS</a:t>
            </a:r>
            <a:r>
              <a:rPr lang="zh-CN" altLang="en-US" sz="2200" dirty="0"/>
              <a:t>之间的链路</a:t>
            </a:r>
          </a:p>
          <a:p>
            <a:pPr lvl="1"/>
            <a:r>
              <a:rPr lang="zh-CN" altLang="en-US" sz="2200" dirty="0"/>
              <a:t>有箭头的线是</a:t>
            </a:r>
            <a:r>
              <a:rPr lang="en-US" altLang="zh-CN" sz="2200" dirty="0"/>
              <a:t>DR</a:t>
            </a:r>
            <a:r>
              <a:rPr lang="zh-CN" altLang="en-US" sz="2200" dirty="0"/>
              <a:t>链路、无箭头的是常规链路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305050" y="2934668"/>
            <a:ext cx="2609850" cy="304165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3625" y="5514355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5793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0988" y="4488830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46525" y="3420443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1163" y="4653930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4125" y="4047505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8138" y="5006355"/>
            <a:ext cx="247650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5650" y="3785568"/>
            <a:ext cx="24765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76650" y="4191968"/>
            <a:ext cx="268288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0388" y="4037980"/>
            <a:ext cx="268287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1963" y="5193680"/>
            <a:ext cx="268287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4875" y="4874593"/>
            <a:ext cx="268288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922713" y="4123705"/>
            <a:ext cx="508000" cy="1206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3603625" y="4365005"/>
            <a:ext cx="165100" cy="508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3824288" y="4344368"/>
            <a:ext cx="528637" cy="8810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648075" y="5026993"/>
            <a:ext cx="639763" cy="241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4452938" y="4188793"/>
            <a:ext cx="65087" cy="10366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755900" y="3936380"/>
            <a:ext cx="539750" cy="18732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505200" y="3958605"/>
            <a:ext cx="231775" cy="2524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3052763" y="4574555"/>
            <a:ext cx="474662" cy="30956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3130550" y="4982543"/>
            <a:ext cx="330200" cy="8890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 flipV="1">
            <a:off x="3581400" y="5038105"/>
            <a:ext cx="144463" cy="49530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V="1">
            <a:off x="4319588" y="4199905"/>
            <a:ext cx="133350" cy="47466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3868738" y="3595068"/>
            <a:ext cx="263525" cy="60483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3703638" y="3209305"/>
            <a:ext cx="296862" cy="24130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>
            <a:off x="3438525" y="3242643"/>
            <a:ext cx="131763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2678113" y="4211018"/>
            <a:ext cx="187325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2965450" y="3936380"/>
            <a:ext cx="428625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V="1">
            <a:off x="3052763" y="4288805"/>
            <a:ext cx="617537" cy="242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3824288" y="5323855"/>
            <a:ext cx="473075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 flipV="1">
            <a:off x="3063875" y="5214318"/>
            <a:ext cx="561975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 flipV="1">
            <a:off x="2976563" y="4685680"/>
            <a:ext cx="11112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5434013" y="3441080"/>
            <a:ext cx="1639887" cy="214947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0" name="Picture 4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9450" y="5006355"/>
            <a:ext cx="2682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7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1663" y="3982418"/>
            <a:ext cx="268287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Line 71"/>
          <p:cNvSpPr>
            <a:spLocks noChangeShapeType="1"/>
          </p:cNvSpPr>
          <p:nvPr/>
        </p:nvSpPr>
        <p:spPr bwMode="auto">
          <a:xfrm>
            <a:off x="6016625" y="5092080"/>
            <a:ext cx="430213" cy="13335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72"/>
          <p:cNvSpPr>
            <a:spLocks noChangeShapeType="1"/>
          </p:cNvSpPr>
          <p:nvPr/>
        </p:nvSpPr>
        <p:spPr bwMode="auto">
          <a:xfrm flipV="1">
            <a:off x="5895975" y="3682380"/>
            <a:ext cx="450850" cy="34131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73"/>
          <p:cNvSpPr>
            <a:spLocks noChangeShapeType="1"/>
          </p:cNvSpPr>
          <p:nvPr/>
        </p:nvSpPr>
        <p:spPr bwMode="auto">
          <a:xfrm>
            <a:off x="5884863" y="4134818"/>
            <a:ext cx="461962" cy="2635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Freeform 74"/>
          <p:cNvSpPr>
            <a:spLocks/>
          </p:cNvSpPr>
          <p:nvPr/>
        </p:nvSpPr>
        <p:spPr bwMode="auto">
          <a:xfrm>
            <a:off x="4551363" y="5125418"/>
            <a:ext cx="1233487" cy="190500"/>
          </a:xfrm>
          <a:custGeom>
            <a:avLst/>
            <a:gdLst>
              <a:gd name="T0" fmla="*/ 0 w 777"/>
              <a:gd name="T1" fmla="*/ 153988 h 120"/>
              <a:gd name="T2" fmla="*/ 441325 w 777"/>
              <a:gd name="T3" fmla="*/ 165100 h 120"/>
              <a:gd name="T4" fmla="*/ 1233487 w 777"/>
              <a:gd name="T5" fmla="*/ 0 h 1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7" h="120">
                <a:moveTo>
                  <a:pt x="0" y="97"/>
                </a:moveTo>
                <a:cubicBezTo>
                  <a:pt x="74" y="108"/>
                  <a:pt x="149" y="120"/>
                  <a:pt x="278" y="104"/>
                </a:cubicBezTo>
                <a:cubicBezTo>
                  <a:pt x="407" y="88"/>
                  <a:pt x="592" y="44"/>
                  <a:pt x="777" y="0"/>
                </a:cubicBezTo>
              </a:path>
            </a:pathLst>
          </a:custGeom>
          <a:noFill/>
          <a:ln w="254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Freeform 75"/>
          <p:cNvSpPr>
            <a:spLocks/>
          </p:cNvSpPr>
          <p:nvPr/>
        </p:nvSpPr>
        <p:spPr bwMode="auto">
          <a:xfrm>
            <a:off x="4606925" y="3931618"/>
            <a:ext cx="1123950" cy="203200"/>
          </a:xfrm>
          <a:custGeom>
            <a:avLst/>
            <a:gdLst>
              <a:gd name="T0" fmla="*/ 0 w 708"/>
              <a:gd name="T1" fmla="*/ 203200 h 128"/>
              <a:gd name="T2" fmla="*/ 473075 w 708"/>
              <a:gd name="T3" fmla="*/ 15875 h 128"/>
              <a:gd name="T4" fmla="*/ 1123950 w 708"/>
              <a:gd name="T5" fmla="*/ 103188 h 1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08" h="128">
                <a:moveTo>
                  <a:pt x="0" y="128"/>
                </a:moveTo>
                <a:cubicBezTo>
                  <a:pt x="90" y="74"/>
                  <a:pt x="180" y="20"/>
                  <a:pt x="298" y="10"/>
                </a:cubicBezTo>
                <a:cubicBezTo>
                  <a:pt x="416" y="0"/>
                  <a:pt x="562" y="32"/>
                  <a:pt x="708" y="65"/>
                </a:cubicBezTo>
              </a:path>
            </a:pathLst>
          </a:custGeom>
          <a:noFill/>
          <a:ln w="254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7" name="Picture 7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4988" y="4477718"/>
            <a:ext cx="268287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Freeform 77"/>
          <p:cNvSpPr>
            <a:spLocks/>
          </p:cNvSpPr>
          <p:nvPr/>
        </p:nvSpPr>
        <p:spPr bwMode="auto">
          <a:xfrm>
            <a:off x="3670300" y="4607893"/>
            <a:ext cx="1949450" cy="374650"/>
          </a:xfrm>
          <a:custGeom>
            <a:avLst/>
            <a:gdLst>
              <a:gd name="T0" fmla="*/ 0 w 1228"/>
              <a:gd name="T1" fmla="*/ 330200 h 236"/>
              <a:gd name="T2" fmla="*/ 925513 w 1228"/>
              <a:gd name="T3" fmla="*/ 319088 h 236"/>
              <a:gd name="T4" fmla="*/ 1949450 w 1228"/>
              <a:gd name="T5" fmla="*/ 0 h 2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8" h="236">
                <a:moveTo>
                  <a:pt x="0" y="208"/>
                </a:moveTo>
                <a:cubicBezTo>
                  <a:pt x="189" y="222"/>
                  <a:pt x="378" y="236"/>
                  <a:pt x="583" y="201"/>
                </a:cubicBezTo>
                <a:cubicBezTo>
                  <a:pt x="788" y="166"/>
                  <a:pt x="1008" y="83"/>
                  <a:pt x="1228" y="0"/>
                </a:cubicBezTo>
              </a:path>
            </a:pathLst>
          </a:custGeom>
          <a:noFill/>
          <a:ln w="254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78"/>
          <p:cNvSpPr>
            <a:spLocks noChangeShapeType="1"/>
          </p:cNvSpPr>
          <p:nvPr/>
        </p:nvSpPr>
        <p:spPr bwMode="auto">
          <a:xfrm>
            <a:off x="5830887" y="4563443"/>
            <a:ext cx="515937" cy="4445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79"/>
          <p:cNvSpPr txBox="1">
            <a:spLocks noChangeArrowheads="1"/>
          </p:cNvSpPr>
          <p:nvPr/>
        </p:nvSpPr>
        <p:spPr bwMode="auto">
          <a:xfrm>
            <a:off x="3257550" y="6014616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AS1</a:t>
            </a:r>
          </a:p>
        </p:txBody>
      </p:sp>
      <p:sp>
        <p:nvSpPr>
          <p:cNvPr id="51" name="Text Box 80"/>
          <p:cNvSpPr txBox="1">
            <a:spLocks noChangeArrowheads="1"/>
          </p:cNvSpPr>
          <p:nvPr/>
        </p:nvSpPr>
        <p:spPr bwMode="auto">
          <a:xfrm>
            <a:off x="5857875" y="557309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AS2</a:t>
            </a:r>
          </a:p>
        </p:txBody>
      </p:sp>
      <p:sp>
        <p:nvSpPr>
          <p:cNvPr id="52" name="AutoShape 81"/>
          <p:cNvSpPr>
            <a:spLocks noChangeArrowheads="1"/>
          </p:cNvSpPr>
          <p:nvPr/>
        </p:nvSpPr>
        <p:spPr bwMode="auto">
          <a:xfrm>
            <a:off x="323528" y="2348880"/>
            <a:ext cx="2948311" cy="871538"/>
          </a:xfrm>
          <a:prstGeom prst="wedgeEllipseCallout">
            <a:avLst>
              <a:gd name="adj1" fmla="val 52952"/>
              <a:gd name="adj2" fmla="val 110752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bg2"/>
                </a:solidFill>
                <a:ea typeface="黑体" panose="02010609060101010101" pitchFamily="49" charset="-122"/>
              </a:rPr>
              <a:t>除</a:t>
            </a:r>
            <a:r>
              <a:rPr lang="en-US" altLang="zh-CN" sz="2000" dirty="0">
                <a:solidFill>
                  <a:schemeClr val="bg2"/>
                </a:solidFill>
                <a:ea typeface="黑体" panose="02010609060101010101" pitchFamily="49" charset="-122"/>
              </a:rPr>
              <a:t>DR</a:t>
            </a:r>
            <a:r>
              <a:rPr lang="zh-CN" altLang="en-US" sz="2000" dirty="0">
                <a:solidFill>
                  <a:schemeClr val="bg2"/>
                </a:solidFill>
                <a:ea typeface="黑体" panose="02010609060101010101" pitchFamily="49" charset="-122"/>
              </a:rPr>
              <a:t>外，其余链路有完整路由信息</a:t>
            </a:r>
          </a:p>
        </p:txBody>
      </p:sp>
      <p:sp>
        <p:nvSpPr>
          <p:cNvPr id="53" name="AutoShape 82"/>
          <p:cNvSpPr>
            <a:spLocks noChangeArrowheads="1"/>
          </p:cNvSpPr>
          <p:nvPr/>
        </p:nvSpPr>
        <p:spPr bwMode="auto">
          <a:xfrm>
            <a:off x="4176713" y="2348880"/>
            <a:ext cx="1989138" cy="893936"/>
          </a:xfrm>
          <a:prstGeom prst="wedgeEllipseCallout">
            <a:avLst>
              <a:gd name="adj1" fmla="val -4954"/>
              <a:gd name="adj2" fmla="val 127264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Arial" charset="0"/>
                <a:ea typeface="黑体" panose="02010609060101010101" pitchFamily="49" charset="-122"/>
              </a:rPr>
              <a:t>AS</a:t>
            </a:r>
            <a:r>
              <a:rPr lang="zh-CN" altLang="en-US" sz="2000" dirty="0" smtClean="0">
                <a:solidFill>
                  <a:schemeClr val="bg2"/>
                </a:solidFill>
                <a:latin typeface="Arial" charset="0"/>
                <a:ea typeface="黑体" panose="02010609060101010101" pitchFamily="49" charset="-122"/>
              </a:rPr>
              <a:t>间需交换</a:t>
            </a:r>
            <a:r>
              <a:rPr lang="zh-CN" altLang="en-US" sz="2000" dirty="0">
                <a:solidFill>
                  <a:schemeClr val="bg2"/>
                </a:solidFill>
                <a:latin typeface="Arial" charset="0"/>
                <a:ea typeface="黑体" panose="02010609060101010101" pitchFamily="49" charset="-122"/>
              </a:rPr>
              <a:t>路由信息</a:t>
            </a:r>
          </a:p>
        </p:txBody>
      </p:sp>
      <p:sp>
        <p:nvSpPr>
          <p:cNvPr id="54" name="AutoShape 83"/>
          <p:cNvSpPr>
            <a:spLocks noChangeArrowheads="1"/>
          </p:cNvSpPr>
          <p:nvPr/>
        </p:nvSpPr>
        <p:spPr bwMode="auto">
          <a:xfrm>
            <a:off x="6586538" y="2512070"/>
            <a:ext cx="2233934" cy="773435"/>
          </a:xfrm>
          <a:prstGeom prst="wedgeEllipseCallout">
            <a:avLst>
              <a:gd name="adj1" fmla="val -73371"/>
              <a:gd name="adj2" fmla="val 146402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en-US" sz="2000" dirty="0" smtClean="0">
                <a:solidFill>
                  <a:schemeClr val="bg2"/>
                </a:solidFill>
                <a:latin typeface="Arial" charset="0"/>
                <a:ea typeface="黑体" panose="02010609060101010101" pitchFamily="49" charset="-122"/>
              </a:rPr>
              <a:t>核心</a:t>
            </a:r>
            <a:r>
              <a:rPr lang="zh-CN" altLang="en-US" sz="2000" dirty="0">
                <a:solidFill>
                  <a:schemeClr val="bg2"/>
                </a:solidFill>
                <a:latin typeface="Arial" charset="0"/>
                <a:ea typeface="黑体" panose="02010609060101010101" pitchFamily="49" charset="-122"/>
              </a:rPr>
              <a:t>网络具有完备路由信息</a:t>
            </a:r>
          </a:p>
        </p:txBody>
      </p:sp>
      <p:sp>
        <p:nvSpPr>
          <p:cNvPr id="55" name="AutoShape 84"/>
          <p:cNvSpPr>
            <a:spLocks noChangeArrowheads="1"/>
          </p:cNvSpPr>
          <p:nvPr/>
        </p:nvSpPr>
        <p:spPr bwMode="auto">
          <a:xfrm>
            <a:off x="107504" y="3439493"/>
            <a:ext cx="2440434" cy="1409700"/>
          </a:xfrm>
          <a:prstGeom prst="wedgeEllipseCallout">
            <a:avLst>
              <a:gd name="adj1" fmla="val 57912"/>
              <a:gd name="adj2" fmla="val 29731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Arial" charset="0"/>
                <a:ea typeface="黑体" panose="02010609060101010101" pitchFamily="49" charset="-122"/>
              </a:rPr>
              <a:t>AS</a:t>
            </a:r>
            <a:r>
              <a:rPr lang="zh-CN" altLang="en-US" sz="2000" dirty="0">
                <a:solidFill>
                  <a:schemeClr val="bg2"/>
                </a:solidFill>
                <a:latin typeface="Arial" charset="0"/>
                <a:ea typeface="黑体" panose="02010609060101010101" pitchFamily="49" charset="-122"/>
              </a:rPr>
              <a:t>内路由器需交换路由信息，形成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黑体" panose="02010609060101010101" pitchFamily="49" charset="-122"/>
              </a:rPr>
              <a:t>AS</a:t>
            </a:r>
            <a:r>
              <a:rPr lang="zh-CN" altLang="en-US" sz="2000" dirty="0">
                <a:solidFill>
                  <a:schemeClr val="bg2"/>
                </a:solidFill>
                <a:latin typeface="Arial" charset="0"/>
                <a:ea typeface="黑体" panose="02010609060101010101" pitchFamily="49" charset="-122"/>
              </a:rPr>
              <a:t>内各点间的</a:t>
            </a:r>
            <a:r>
              <a:rPr lang="zh-CN" altLang="en-US" sz="2000" dirty="0">
                <a:solidFill>
                  <a:srgbClr val="FF0000"/>
                </a:solidFill>
                <a:latin typeface="Arial" charset="0"/>
                <a:ea typeface="黑体" panose="02010609060101010101" pitchFamily="49" charset="-122"/>
              </a:rPr>
              <a:t>最短</a:t>
            </a:r>
            <a:r>
              <a:rPr lang="zh-CN" altLang="en-US" sz="2000" dirty="0">
                <a:solidFill>
                  <a:schemeClr val="bg2"/>
                </a:solidFill>
                <a:latin typeface="Arial" charset="0"/>
                <a:ea typeface="黑体" panose="02010609060101010101" pitchFamily="49" charset="-122"/>
              </a:rPr>
              <a:t>路由</a:t>
            </a:r>
          </a:p>
        </p:txBody>
      </p:sp>
      <p:sp>
        <p:nvSpPr>
          <p:cNvPr id="56" name="AutoShape 85"/>
          <p:cNvSpPr>
            <a:spLocks noChangeArrowheads="1"/>
          </p:cNvSpPr>
          <p:nvPr/>
        </p:nvSpPr>
        <p:spPr bwMode="auto">
          <a:xfrm>
            <a:off x="6246813" y="4630118"/>
            <a:ext cx="2717675" cy="1116000"/>
          </a:xfrm>
          <a:prstGeom prst="wedgeEllipseCallout">
            <a:avLst>
              <a:gd name="adj1" fmla="val -65014"/>
              <a:gd name="adj2" fmla="val -48148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Arial" charset="0"/>
                <a:ea typeface="黑体" panose="02010609060101010101" pitchFamily="49" charset="-122"/>
              </a:rPr>
              <a:t>AS</a:t>
            </a:r>
            <a:r>
              <a:rPr lang="zh-CN" altLang="en-US" sz="2000" dirty="0">
                <a:solidFill>
                  <a:schemeClr val="bg2"/>
                </a:solidFill>
                <a:latin typeface="Arial" charset="0"/>
                <a:ea typeface="黑体" panose="02010609060101010101" pitchFamily="49" charset="-122"/>
              </a:rPr>
              <a:t>只需</a:t>
            </a:r>
            <a:r>
              <a:rPr lang="zh-CN" altLang="en-US" sz="2000" dirty="0" smtClean="0">
                <a:solidFill>
                  <a:schemeClr val="bg2"/>
                </a:solidFill>
                <a:latin typeface="Arial" charset="0"/>
                <a:ea typeface="黑体" panose="02010609060101010101" pitchFamily="49" charset="-122"/>
              </a:rPr>
              <a:t>要将</a:t>
            </a:r>
            <a:r>
              <a:rPr lang="zh-CN" altLang="en-US" sz="2000" dirty="0">
                <a:solidFill>
                  <a:schemeClr val="bg2"/>
                </a:solidFill>
                <a:latin typeface="Arial" charset="0"/>
                <a:ea typeface="黑体" panose="02010609060101010101" pitchFamily="49" charset="-122"/>
              </a:rPr>
              <a:t>其</a:t>
            </a:r>
            <a:r>
              <a:rPr lang="zh-CN" altLang="en-US" sz="2000" dirty="0" smtClean="0">
                <a:solidFill>
                  <a:schemeClr val="bg2"/>
                </a:solidFill>
                <a:latin typeface="Arial" charset="0"/>
                <a:ea typeface="黑体" panose="02010609060101010101" pitchFamily="49" charset="-122"/>
              </a:rPr>
              <a:t>内部网络的</a:t>
            </a:r>
            <a:r>
              <a:rPr lang="zh-CN" altLang="en-US" sz="2000" dirty="0" smtClean="0">
                <a:solidFill>
                  <a:srgbClr val="FF0000"/>
                </a:solidFill>
                <a:latin typeface="Arial" charset="0"/>
                <a:ea typeface="黑体" panose="02010609060101010101" pitchFamily="49" charset="-122"/>
              </a:rPr>
              <a:t>可达性</a:t>
            </a:r>
            <a:r>
              <a:rPr lang="zh-CN" altLang="en-US" sz="2000" dirty="0" smtClean="0">
                <a:solidFill>
                  <a:schemeClr val="bg2"/>
                </a:solidFill>
                <a:latin typeface="Arial" charset="0"/>
                <a:ea typeface="黑体" panose="02010609060101010101" pitchFamily="49" charset="-122"/>
              </a:rPr>
              <a:t>通告给其它</a:t>
            </a:r>
            <a:r>
              <a:rPr lang="en-US" altLang="zh-CN" sz="2000" dirty="0" smtClean="0">
                <a:solidFill>
                  <a:schemeClr val="bg2"/>
                </a:solidFill>
                <a:latin typeface="Arial" charset="0"/>
                <a:ea typeface="黑体" panose="02010609060101010101" pitchFamily="49" charset="-122"/>
              </a:rPr>
              <a:t>AS</a:t>
            </a:r>
            <a:endParaRPr lang="zh-CN" altLang="en-US" sz="2000" dirty="0">
              <a:solidFill>
                <a:schemeClr val="bg2"/>
              </a:solidFill>
              <a:latin typeface="Arial" charset="0"/>
              <a:ea typeface="黑体" panose="02010609060101010101" pitchFamily="49" charset="-122"/>
            </a:endParaRPr>
          </a:p>
        </p:txBody>
      </p:sp>
      <p:sp>
        <p:nvSpPr>
          <p:cNvPr id="57" name="Text Box 86"/>
          <p:cNvSpPr txBox="1">
            <a:spLocks noChangeArrowheads="1"/>
          </p:cNvSpPr>
          <p:nvPr/>
        </p:nvSpPr>
        <p:spPr bwMode="auto">
          <a:xfrm>
            <a:off x="467544" y="4869160"/>
            <a:ext cx="188705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200" dirty="0" smtClean="0">
                <a:solidFill>
                  <a:srgbClr val="FFC000"/>
                </a:solidFill>
                <a:ea typeface="黑体" panose="02010609060101010101" pitchFamily="49" charset="-122"/>
              </a:rPr>
              <a:t>IGP</a:t>
            </a:r>
          </a:p>
          <a:p>
            <a:pPr algn="ctr" eaLnBrk="1" hangingPunct="1"/>
            <a:r>
              <a:rPr lang="zh-CN" altLang="en-US" sz="2200" dirty="0">
                <a:solidFill>
                  <a:srgbClr val="FFC000"/>
                </a:solidFill>
                <a:ea typeface="黑体" panose="02010609060101010101" pitchFamily="49" charset="-122"/>
              </a:rPr>
              <a:t>内部</a:t>
            </a:r>
            <a:r>
              <a:rPr lang="zh-CN" altLang="en-US" sz="2200" dirty="0" smtClean="0">
                <a:solidFill>
                  <a:srgbClr val="FFC000"/>
                </a:solidFill>
                <a:ea typeface="黑体" panose="02010609060101010101" pitchFamily="49" charset="-122"/>
              </a:rPr>
              <a:t>网关协议</a:t>
            </a:r>
            <a:endParaRPr lang="en-US" altLang="zh-CN" sz="2200" dirty="0">
              <a:solidFill>
                <a:srgbClr val="FFC000"/>
              </a:solidFill>
              <a:ea typeface="黑体" panose="02010609060101010101" pitchFamily="49" charset="-122"/>
            </a:endParaRPr>
          </a:p>
        </p:txBody>
      </p:sp>
      <p:sp>
        <p:nvSpPr>
          <p:cNvPr id="58" name="Text Box 87"/>
          <p:cNvSpPr txBox="1">
            <a:spLocks noChangeArrowheads="1"/>
          </p:cNvSpPr>
          <p:nvPr/>
        </p:nvSpPr>
        <p:spPr bwMode="auto">
          <a:xfrm>
            <a:off x="6526413" y="5782643"/>
            <a:ext cx="18870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200" dirty="0" smtClean="0">
                <a:solidFill>
                  <a:srgbClr val="FFC000"/>
                </a:solidFill>
                <a:ea typeface="黑体" panose="02010609060101010101" pitchFamily="49" charset="-122"/>
              </a:rPr>
              <a:t>EGP</a:t>
            </a:r>
          </a:p>
          <a:p>
            <a:pPr algn="ctr" eaLnBrk="1" hangingPunct="1"/>
            <a:r>
              <a:rPr lang="zh-CN" altLang="en-US" sz="2200" dirty="0">
                <a:solidFill>
                  <a:srgbClr val="FFC000"/>
                </a:solidFill>
                <a:ea typeface="黑体" panose="02010609060101010101" pitchFamily="49" charset="-122"/>
              </a:rPr>
              <a:t>外部</a:t>
            </a:r>
            <a:r>
              <a:rPr lang="zh-CN" altLang="en-US" sz="2200" dirty="0" smtClean="0">
                <a:solidFill>
                  <a:srgbClr val="FFC000"/>
                </a:solidFill>
                <a:ea typeface="黑体" panose="02010609060101010101" pitchFamily="49" charset="-122"/>
              </a:rPr>
              <a:t>网关协议</a:t>
            </a:r>
            <a:endParaRPr lang="en-US" altLang="zh-CN" sz="2200" dirty="0">
              <a:solidFill>
                <a:srgbClr val="FFC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138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路由协议的基本特点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彼此共享互连网络信息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交互的信息（报文）不同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信息交互的对象不同：邻居、所有路由器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信息交互的时机不同：周期交互、事件触发交互</a:t>
            </a:r>
            <a:endParaRPr lang="en-US" altLang="zh-CN" sz="2400" dirty="0" smtClean="0"/>
          </a:p>
          <a:p>
            <a:r>
              <a:rPr lang="zh-CN" altLang="en-US" sz="2800" dirty="0" smtClean="0"/>
              <a:t>根据某些策略独立计算路径，建立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更新路由表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计算方法不同：局部路由、全局路由、邻居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492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IGP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AS</a:t>
            </a:r>
            <a:r>
              <a:rPr lang="zh-CN" altLang="en-US" sz="2800" dirty="0" smtClean="0"/>
              <a:t>内部的路由协议</a:t>
            </a:r>
            <a:endParaRPr lang="en-US" altLang="zh-CN" sz="2800" dirty="0"/>
          </a:p>
          <a:p>
            <a:pPr lvl="1"/>
            <a:r>
              <a:rPr lang="zh-CN" altLang="en-US" sz="2400" dirty="0"/>
              <a:t>每个节点都有自己独立的到其余节点的</a:t>
            </a:r>
            <a:r>
              <a:rPr lang="zh-CN" altLang="en-US" sz="2400" dirty="0" smtClean="0"/>
              <a:t>最优（短）路径</a:t>
            </a:r>
            <a:endParaRPr lang="en-US" altLang="zh-CN" sz="2400" dirty="0"/>
          </a:p>
          <a:p>
            <a:pPr lvl="1"/>
            <a:r>
              <a:rPr lang="zh-CN" altLang="en-US" sz="2400" dirty="0"/>
              <a:t>最优</a:t>
            </a:r>
            <a:r>
              <a:rPr lang="zh-CN" altLang="en-US" sz="2400" dirty="0" smtClean="0"/>
              <a:t>路径：任意</a:t>
            </a:r>
            <a:r>
              <a:rPr lang="zh-CN" altLang="en-US" sz="2400" dirty="0"/>
              <a:t>源和目的</a:t>
            </a:r>
            <a:r>
              <a:rPr lang="zh-CN" altLang="en-US" sz="2400" dirty="0" smtClean="0"/>
              <a:t>间</a:t>
            </a:r>
            <a:r>
              <a:rPr lang="zh-CN" altLang="en-US" sz="2400" dirty="0" smtClean="0">
                <a:solidFill>
                  <a:srgbClr val="00FFFF"/>
                </a:solidFill>
              </a:rPr>
              <a:t>距离</a:t>
            </a:r>
            <a:r>
              <a:rPr lang="zh-CN" altLang="en-US" sz="2400" dirty="0"/>
              <a:t>总和最小的一条路径</a:t>
            </a:r>
          </a:p>
          <a:p>
            <a:r>
              <a:rPr lang="zh-CN" altLang="en-US" sz="2800" dirty="0" smtClean="0"/>
              <a:t>距离</a:t>
            </a:r>
            <a:r>
              <a:rPr lang="zh-CN" altLang="en-US" sz="2800" dirty="0"/>
              <a:t>：度量（</a:t>
            </a:r>
            <a:r>
              <a:rPr lang="en-US" altLang="zh-CN" sz="2800" dirty="0"/>
              <a:t>Metric</a:t>
            </a:r>
            <a:r>
              <a:rPr lang="zh-CN" altLang="en-US" sz="2800" dirty="0"/>
              <a:t>，整数值）</a:t>
            </a:r>
            <a:endParaRPr lang="en-US" altLang="zh-CN" sz="2800" dirty="0"/>
          </a:p>
          <a:p>
            <a:pPr lvl="1"/>
            <a:r>
              <a:rPr lang="zh-CN" altLang="en-US" sz="2400" dirty="0"/>
              <a:t>每条链路赋予</a:t>
            </a:r>
            <a:r>
              <a:rPr lang="en-US" altLang="zh-CN" sz="2400" dirty="0"/>
              <a:t>1</a:t>
            </a:r>
            <a:r>
              <a:rPr lang="zh-CN" altLang="en-US" sz="2400" dirty="0"/>
              <a:t>个权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或</a:t>
            </a:r>
            <a:r>
              <a:rPr lang="zh-CN" altLang="en-US" sz="2200" dirty="0"/>
              <a:t>赋予</a:t>
            </a:r>
            <a:r>
              <a:rPr lang="en-US" altLang="zh-CN" sz="2200" dirty="0"/>
              <a:t>2</a:t>
            </a:r>
            <a:r>
              <a:rPr lang="zh-CN" altLang="en-US" sz="2200" dirty="0"/>
              <a:t>个权值（表示往返有不同的“距离”）</a:t>
            </a:r>
            <a:endParaRPr lang="en-US" altLang="zh-CN" sz="2200" dirty="0"/>
          </a:p>
          <a:p>
            <a:pPr lvl="1"/>
            <a:r>
              <a:rPr lang="zh-CN" altLang="en-US" sz="2400" dirty="0"/>
              <a:t>含义：某种或多种参数组合中抽象出来的距离</a:t>
            </a:r>
          </a:p>
          <a:p>
            <a:pPr lvl="2"/>
            <a:r>
              <a:rPr lang="zh-CN" altLang="en-US" sz="2200" dirty="0"/>
              <a:t>信道速率、租金、通信质量、信道</a:t>
            </a:r>
            <a:r>
              <a:rPr lang="zh-CN" altLang="en-US" sz="2200" dirty="0" smtClean="0"/>
              <a:t>负载、跳数等等</a:t>
            </a:r>
            <a:endParaRPr lang="en-US" altLang="zh-CN" sz="22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22288" y="4917802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917825" y="5395639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01763" y="5395639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195513" y="5133702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55650" y="5014639"/>
            <a:ext cx="1655763" cy="36036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11188" y="5565502"/>
            <a:ext cx="720725" cy="3603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908175" y="5998889"/>
            <a:ext cx="1223963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700338" y="5060677"/>
            <a:ext cx="1511300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3421063" y="5708377"/>
            <a:ext cx="720725" cy="21748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3708400" y="4943202"/>
            <a:ext cx="1284288" cy="960437"/>
          </a:xfrm>
          <a:prstGeom prst="cloudCallout">
            <a:avLst>
              <a:gd name="adj1" fmla="val -25648"/>
              <a:gd name="adj2" fmla="val 23222"/>
            </a:avLst>
          </a:prstGeom>
          <a:solidFill>
            <a:srgbClr val="FFE599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003675" y="5205139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</a:t>
            </a: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8" y="5276577"/>
            <a:ext cx="6477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116013" y="4843189"/>
            <a:ext cx="682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64K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952750" y="4797152"/>
            <a:ext cx="6826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64K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71488" y="5708377"/>
            <a:ext cx="7350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10M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979613" y="5635352"/>
            <a:ext cx="7350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10M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421063" y="5805214"/>
            <a:ext cx="7350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10M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4860032" y="4900339"/>
            <a:ext cx="3600401" cy="1015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6000" rIns="126000">
            <a:spAutoFit/>
          </a:bodyPr>
          <a:lstStyle/>
          <a:p>
            <a:pPr>
              <a:lnSpc>
                <a:spcPct val="120000"/>
              </a:lnSpc>
              <a:spcAft>
                <a:spcPct val="10000"/>
              </a:spcAft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跳数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: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sym typeface="Wingdings" pitchFamily="2" charset="2"/>
              </a:rPr>
              <a:t> B  Net</a:t>
            </a:r>
          </a:p>
          <a:p>
            <a:pPr>
              <a:lnSpc>
                <a:spcPct val="120000"/>
              </a:lnSpc>
              <a:spcAft>
                <a:spcPct val="10000"/>
              </a:spcAft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sym typeface="Wingdings" pitchFamily="2" charset="2"/>
              </a:rPr>
              <a:t>带宽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sym typeface="Wingdings" pitchFamily="2" charset="2"/>
              </a:rPr>
              <a:t>: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sym typeface="Wingdings" pitchFamily="2" charset="2"/>
              </a:rPr>
              <a:t>A  C  D  Net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3363" y="5781402"/>
            <a:ext cx="6477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844777"/>
            <a:ext cx="6477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781402"/>
            <a:ext cx="6477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758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 smtClean="0"/>
              <a:t>定理</a:t>
            </a:r>
            <a:endParaRPr lang="en-US" altLang="zh-CN" sz="2600" dirty="0" smtClean="0"/>
          </a:p>
          <a:p>
            <a:pPr lvl="1"/>
            <a:r>
              <a:rPr lang="zh-CN" altLang="en-US" sz="2200" dirty="0" smtClean="0"/>
              <a:t>节点</a:t>
            </a:r>
            <a:r>
              <a:rPr lang="en-US" altLang="zh-CN" sz="2200" dirty="0"/>
              <a:t>S</a:t>
            </a:r>
            <a:r>
              <a:rPr lang="zh-CN" altLang="en-US" sz="2200" dirty="0"/>
              <a:t>到</a:t>
            </a:r>
            <a:r>
              <a:rPr lang="en-US" altLang="zh-CN" sz="2200" dirty="0"/>
              <a:t>D</a:t>
            </a:r>
            <a:r>
              <a:rPr lang="zh-CN" altLang="en-US" sz="2200" dirty="0"/>
              <a:t>可能有多条最短</a:t>
            </a:r>
            <a:r>
              <a:rPr lang="zh-CN" altLang="en-US" sz="2200" dirty="0" smtClean="0"/>
              <a:t>路径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若</a:t>
            </a:r>
            <a:r>
              <a:rPr lang="zh-CN" altLang="en-US" sz="2200" dirty="0"/>
              <a:t>从</a:t>
            </a:r>
            <a:r>
              <a:rPr lang="en-US" altLang="zh-CN" sz="2200" dirty="0"/>
              <a:t>S</a:t>
            </a:r>
            <a:r>
              <a:rPr lang="zh-CN" altLang="en-US" sz="2200" dirty="0"/>
              <a:t>到</a:t>
            </a:r>
            <a:r>
              <a:rPr lang="en-US" altLang="zh-CN" sz="2200" dirty="0"/>
              <a:t>D</a:t>
            </a:r>
            <a:r>
              <a:rPr lang="zh-CN" altLang="en-US" sz="2200" dirty="0"/>
              <a:t>的一条最短路径经过了中间节点</a:t>
            </a:r>
            <a:r>
              <a:rPr lang="en-US" altLang="zh-CN" sz="2200" dirty="0"/>
              <a:t>K</a:t>
            </a:r>
            <a:r>
              <a:rPr lang="zh-CN" altLang="en-US" sz="2200" dirty="0"/>
              <a:t>，则从</a:t>
            </a:r>
            <a:r>
              <a:rPr lang="en-US" altLang="zh-CN" sz="2200" dirty="0"/>
              <a:t>K</a:t>
            </a:r>
            <a:r>
              <a:rPr lang="zh-CN" altLang="en-US" sz="2200" dirty="0"/>
              <a:t>沿这条路径到</a:t>
            </a:r>
            <a:r>
              <a:rPr lang="en-US" altLang="zh-CN" sz="2200" dirty="0"/>
              <a:t>D</a:t>
            </a:r>
            <a:r>
              <a:rPr lang="zh-CN" altLang="en-US" sz="2200" dirty="0"/>
              <a:t>，是</a:t>
            </a:r>
            <a:r>
              <a:rPr lang="en-US" altLang="zh-CN" sz="2200" dirty="0"/>
              <a:t>K</a:t>
            </a:r>
            <a:r>
              <a:rPr lang="zh-CN" altLang="en-US" sz="2200" dirty="0"/>
              <a:t>到</a:t>
            </a:r>
            <a:r>
              <a:rPr lang="en-US" altLang="zh-CN" sz="2200" dirty="0"/>
              <a:t>D</a:t>
            </a:r>
            <a:r>
              <a:rPr lang="zh-CN" altLang="en-US" sz="2200" dirty="0"/>
              <a:t>的最短路径</a:t>
            </a:r>
            <a:r>
              <a:rPr lang="zh-CN" altLang="en-US" sz="2200" dirty="0" smtClean="0"/>
              <a:t>之一</a:t>
            </a:r>
            <a:endParaRPr lang="en-US" altLang="zh-CN" sz="22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2000" dirty="0"/>
          </a:p>
          <a:p>
            <a:r>
              <a:rPr lang="zh-CN" altLang="en-US" sz="2600" dirty="0" smtClean="0"/>
              <a:t>推论</a:t>
            </a:r>
            <a:r>
              <a:rPr lang="en-US" altLang="zh-CN" sz="2600" dirty="0" smtClean="0"/>
              <a:t>1</a:t>
            </a:r>
          </a:p>
          <a:p>
            <a:pPr lvl="1"/>
            <a:r>
              <a:rPr lang="en-US" altLang="zh-CN" sz="2200" dirty="0"/>
              <a:t>S</a:t>
            </a:r>
            <a:r>
              <a:rPr lang="zh-CN" altLang="en-US" sz="2200" dirty="0"/>
              <a:t>到</a:t>
            </a:r>
            <a:r>
              <a:rPr lang="en-US" altLang="zh-CN" sz="2200" dirty="0"/>
              <a:t>D</a:t>
            </a:r>
            <a:r>
              <a:rPr lang="zh-CN" altLang="en-US" sz="2200" dirty="0"/>
              <a:t>的最优路径也是路径上各网关到</a:t>
            </a:r>
            <a:r>
              <a:rPr lang="en-US" altLang="zh-CN" sz="2200" dirty="0"/>
              <a:t>D</a:t>
            </a:r>
            <a:r>
              <a:rPr lang="zh-CN" altLang="en-US" sz="2200" dirty="0"/>
              <a:t>的最优路径</a:t>
            </a:r>
          </a:p>
          <a:p>
            <a:r>
              <a:rPr lang="zh-CN" altLang="en-US" sz="2800" dirty="0"/>
              <a:t>推论</a:t>
            </a:r>
            <a:r>
              <a:rPr lang="en-US" altLang="zh-CN" sz="2800" dirty="0" smtClean="0"/>
              <a:t>2</a:t>
            </a:r>
            <a:endParaRPr lang="en-US" altLang="zh-CN" sz="2800" dirty="0"/>
          </a:p>
          <a:p>
            <a:pPr lvl="1"/>
            <a:r>
              <a:rPr lang="en-US" altLang="zh-CN" sz="2200" dirty="0"/>
              <a:t>S</a:t>
            </a:r>
            <a:r>
              <a:rPr lang="zh-CN" altLang="en-US" sz="2200" dirty="0"/>
              <a:t>的邻居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..</a:t>
            </a:r>
            <a:r>
              <a:rPr lang="en-US" altLang="zh-CN" sz="2200" dirty="0" smtClean="0"/>
              <a:t>B</a:t>
            </a:r>
            <a:r>
              <a:rPr lang="en-US" altLang="zh-CN" sz="2200" baseline="-25000" dirty="0" smtClean="0"/>
              <a:t>n</a:t>
            </a:r>
            <a:r>
              <a:rPr lang="zh-CN" altLang="en-US" sz="2200" dirty="0" smtClean="0"/>
              <a:t>都</a:t>
            </a:r>
            <a:r>
              <a:rPr lang="zh-CN" altLang="en-US" sz="2200" dirty="0"/>
              <a:t>有到</a:t>
            </a:r>
            <a:r>
              <a:rPr lang="en-US" altLang="zh-CN" sz="2200" dirty="0"/>
              <a:t>D</a:t>
            </a:r>
            <a:r>
              <a:rPr lang="zh-CN" altLang="en-US" sz="2200" dirty="0"/>
              <a:t>的最优路径，则</a:t>
            </a:r>
            <a:r>
              <a:rPr lang="en-US" altLang="zh-CN" sz="2200" dirty="0"/>
              <a:t>S</a:t>
            </a:r>
            <a:r>
              <a:rPr lang="zh-CN" altLang="en-US" sz="2200" dirty="0"/>
              <a:t>到</a:t>
            </a:r>
            <a:r>
              <a:rPr lang="en-US" altLang="zh-CN" sz="2200" dirty="0"/>
              <a:t>D</a:t>
            </a:r>
            <a:r>
              <a:rPr lang="zh-CN" altLang="en-US" sz="2200" dirty="0"/>
              <a:t>的最优路径</a:t>
            </a:r>
            <a:r>
              <a:rPr lang="zh-CN" altLang="en-US" sz="2200" dirty="0" smtClean="0"/>
              <a:t>为</a:t>
            </a:r>
            <a:endParaRPr lang="en-US" altLang="zh-CN" sz="2200" dirty="0" smtClean="0"/>
          </a:p>
          <a:p>
            <a:pPr lvl="1"/>
            <a:endParaRPr lang="en-US" altLang="zh-CN" sz="2200" dirty="0"/>
          </a:p>
          <a:p>
            <a:r>
              <a:rPr lang="zh-CN" altLang="en-US" sz="2600" dirty="0"/>
              <a:t>注意</a:t>
            </a:r>
          </a:p>
          <a:p>
            <a:pPr lvl="1"/>
            <a:r>
              <a:rPr lang="zh-CN" altLang="en-US" sz="2200" dirty="0"/>
              <a:t>若</a:t>
            </a:r>
            <a:r>
              <a:rPr lang="en-US" altLang="zh-CN" sz="2200" dirty="0"/>
              <a:t>S</a:t>
            </a:r>
            <a:r>
              <a:rPr lang="zh-CN" altLang="en-US" sz="2200" dirty="0"/>
              <a:t>的最小距离邻居是</a:t>
            </a:r>
            <a:r>
              <a:rPr lang="en-US" altLang="zh-CN" sz="2200" dirty="0" err="1"/>
              <a:t>B</a:t>
            </a:r>
            <a:r>
              <a:rPr lang="en-US" altLang="zh-CN" sz="2200" baseline="-25000" dirty="0" err="1"/>
              <a:t>x</a:t>
            </a:r>
            <a:r>
              <a:rPr lang="zh-CN" altLang="en-US" sz="2200" dirty="0"/>
              <a:t>，路径</a:t>
            </a:r>
            <a:r>
              <a:rPr lang="en-US" altLang="zh-CN" sz="2200" dirty="0"/>
              <a:t>S-</a:t>
            </a:r>
            <a:r>
              <a:rPr lang="en-US" altLang="zh-CN" sz="2200" dirty="0" err="1"/>
              <a:t>B</a:t>
            </a:r>
            <a:r>
              <a:rPr lang="en-US" altLang="zh-CN" sz="2200" baseline="-25000" dirty="0" err="1"/>
              <a:t>x</a:t>
            </a:r>
            <a:r>
              <a:rPr lang="en-US" altLang="zh-CN" sz="2200" dirty="0"/>
              <a:t>-..-D</a:t>
            </a:r>
            <a:r>
              <a:rPr lang="zh-CN" altLang="en-US" sz="2200" dirty="0"/>
              <a:t>不一定是最优</a:t>
            </a:r>
            <a:r>
              <a:rPr lang="zh-CN" altLang="en-US" sz="2200" dirty="0" smtClean="0"/>
              <a:t>路径</a:t>
            </a:r>
            <a:endParaRPr lang="zh-CN" altLang="en-US" sz="2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6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7254"/>
            <a:ext cx="4429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6170" y="2927254"/>
            <a:ext cx="4429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3795" y="2935985"/>
            <a:ext cx="4667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1370" y="2927254"/>
            <a:ext cx="4429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640632" y="3078066"/>
            <a:ext cx="94773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675682" y="3078066"/>
            <a:ext cx="13112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439395" y="3078066"/>
            <a:ext cx="94773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Picture 1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58645" y="2935985"/>
            <a:ext cx="4667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499970" y="3067747"/>
            <a:ext cx="1079500" cy="206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5761782" y="3072510"/>
            <a:ext cx="341313" cy="1111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9457" y="2935985"/>
            <a:ext cx="4667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5407" y="2935985"/>
            <a:ext cx="4667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264395" y="2564904"/>
            <a:ext cx="356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+mn-lt"/>
              </a:rPr>
              <a:t>S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055220" y="2564904"/>
            <a:ext cx="370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+mn-lt"/>
              </a:rPr>
              <a:t>K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560420" y="2564904"/>
            <a:ext cx="370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+mn-lt"/>
              </a:rPr>
              <a:t>D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835895" y="2594672"/>
            <a:ext cx="4860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+mn-lt"/>
              </a:rPr>
              <a:t>d</a:t>
            </a:r>
            <a:r>
              <a:rPr lang="en-US" altLang="zh-CN" sz="2400" baseline="-25000">
                <a:latin typeface="+mn-lt"/>
              </a:rPr>
              <a:t>s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510707" y="2583560"/>
            <a:ext cx="4860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+mn-lt"/>
              </a:rPr>
              <a:t>d</a:t>
            </a:r>
            <a:r>
              <a:rPr lang="en-US" altLang="zh-CN" sz="2400" baseline="-25000">
                <a:latin typeface="+mn-lt"/>
              </a:rPr>
              <a:t>k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623545" y="2572447"/>
            <a:ext cx="7200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+mn-lt"/>
              </a:rPr>
              <a:t>d</a:t>
            </a:r>
            <a:r>
              <a:rPr lang="en-US" altLang="zh-CN" sz="2400" baseline="-25000">
                <a:latin typeface="+mn-lt"/>
              </a:rPr>
              <a:t>k+1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739682" y="2616897"/>
            <a:ext cx="4972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+mn-lt"/>
              </a:rPr>
              <a:t>d</a:t>
            </a:r>
            <a:r>
              <a:rPr lang="en-US" altLang="zh-CN" sz="2400" baseline="-25000">
                <a:latin typeface="+mn-lt"/>
              </a:rPr>
              <a:t>d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115616" y="5085184"/>
            <a:ext cx="76017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FFFF"/>
                </a:solidFill>
                <a:latin typeface="+mn-lt"/>
                <a:ea typeface="+mn-ea"/>
              </a:rPr>
              <a:t>S</a:t>
            </a:r>
            <a:r>
              <a:rPr lang="en-US" altLang="zh-CN" sz="2000" b="1" dirty="0">
                <a:solidFill>
                  <a:srgbClr val="00FFFF"/>
                </a:solidFill>
                <a:latin typeface="+mn-lt"/>
                <a:ea typeface="+mn-ea"/>
                <a:sym typeface="Wingdings" pitchFamily="2" charset="2"/>
              </a:rPr>
              <a:t>-</a:t>
            </a:r>
            <a:r>
              <a:rPr lang="en-US" altLang="zh-CN" sz="2000" b="1" dirty="0">
                <a:solidFill>
                  <a:srgbClr val="00FFFF"/>
                </a:solidFill>
                <a:latin typeface="+mn-lt"/>
                <a:ea typeface="+mn-ea"/>
              </a:rPr>
              <a:t>B</a:t>
            </a:r>
            <a:r>
              <a:rPr lang="en-US" altLang="zh-CN" sz="2000" b="1" baseline="-25000" dirty="0">
                <a:solidFill>
                  <a:srgbClr val="00FFFF"/>
                </a:solidFill>
                <a:latin typeface="+mn-lt"/>
                <a:ea typeface="+mn-ea"/>
              </a:rPr>
              <a:t>k</a:t>
            </a:r>
            <a:r>
              <a:rPr lang="en-US" altLang="zh-CN" sz="2000" b="1" dirty="0">
                <a:solidFill>
                  <a:srgbClr val="00FFFF"/>
                </a:solidFill>
                <a:latin typeface="+mn-lt"/>
                <a:ea typeface="+mn-ea"/>
              </a:rPr>
              <a:t>-..-D</a:t>
            </a:r>
            <a:r>
              <a:rPr lang="zh-CN" altLang="en-US" sz="2000" b="1" dirty="0">
                <a:solidFill>
                  <a:srgbClr val="00FFFF"/>
                </a:solidFill>
                <a:latin typeface="+mn-lt"/>
                <a:ea typeface="+mn-ea"/>
              </a:rPr>
              <a:t>，其中，</a:t>
            </a:r>
            <a:r>
              <a:rPr lang="en-US" altLang="zh-CN" sz="2000" b="1" dirty="0">
                <a:solidFill>
                  <a:srgbClr val="00FFFF"/>
                </a:solidFill>
                <a:latin typeface="+mn-lt"/>
                <a:ea typeface="+mn-ea"/>
              </a:rPr>
              <a:t>B</a:t>
            </a:r>
            <a:r>
              <a:rPr lang="en-US" altLang="zh-CN" sz="2000" b="1" baseline="-25000" dirty="0">
                <a:solidFill>
                  <a:srgbClr val="00FFFF"/>
                </a:solidFill>
                <a:latin typeface="+mn-lt"/>
                <a:ea typeface="+mn-ea"/>
              </a:rPr>
              <a:t>k</a:t>
            </a:r>
            <a:r>
              <a:rPr lang="zh-CN" altLang="en-US" sz="2000" b="1" dirty="0">
                <a:solidFill>
                  <a:srgbClr val="00FFFF"/>
                </a:solidFill>
                <a:latin typeface="+mn-lt"/>
                <a:ea typeface="+mn-ea"/>
              </a:rPr>
              <a:t>为</a:t>
            </a:r>
            <a:r>
              <a:rPr lang="en-US" altLang="zh-CN" sz="2000" b="1" dirty="0">
                <a:solidFill>
                  <a:srgbClr val="00FFFF"/>
                </a:solidFill>
                <a:latin typeface="+mn-lt"/>
                <a:ea typeface="+mn-ea"/>
              </a:rPr>
              <a:t>d(</a:t>
            </a:r>
            <a:r>
              <a:rPr lang="en-US" altLang="zh-CN" sz="2000" b="1" dirty="0" err="1">
                <a:solidFill>
                  <a:srgbClr val="00FFFF"/>
                </a:solidFill>
                <a:latin typeface="+mn-lt"/>
                <a:ea typeface="+mn-ea"/>
              </a:rPr>
              <a:t>S,B</a:t>
            </a:r>
            <a:r>
              <a:rPr lang="en-US" altLang="zh-CN" sz="2000" b="1" baseline="-25000" dirty="0" err="1">
                <a:solidFill>
                  <a:srgbClr val="00FFFF"/>
                </a:solidFill>
                <a:latin typeface="+mn-lt"/>
                <a:ea typeface="+mn-ea"/>
              </a:rPr>
              <a:t>i</a:t>
            </a:r>
            <a:r>
              <a:rPr lang="en-US" altLang="zh-CN" sz="2000" b="1" dirty="0">
                <a:solidFill>
                  <a:srgbClr val="00FFFF"/>
                </a:solidFill>
                <a:latin typeface="+mn-lt"/>
                <a:ea typeface="+mn-ea"/>
              </a:rPr>
              <a:t>)+d(</a:t>
            </a:r>
            <a:r>
              <a:rPr lang="en-US" altLang="zh-CN" sz="2000" b="1" dirty="0" err="1">
                <a:solidFill>
                  <a:srgbClr val="00FFFF"/>
                </a:solidFill>
                <a:latin typeface="+mn-lt"/>
                <a:ea typeface="+mn-ea"/>
              </a:rPr>
              <a:t>B</a:t>
            </a:r>
            <a:r>
              <a:rPr lang="en-US" altLang="zh-CN" sz="2000" b="1" baseline="-25000" dirty="0" err="1">
                <a:solidFill>
                  <a:srgbClr val="00FFFF"/>
                </a:solidFill>
                <a:latin typeface="+mn-lt"/>
                <a:ea typeface="+mn-ea"/>
              </a:rPr>
              <a:t>i</a:t>
            </a:r>
            <a:r>
              <a:rPr lang="en-US" altLang="zh-CN" sz="2000" b="1" dirty="0" err="1">
                <a:solidFill>
                  <a:srgbClr val="00FFFF"/>
                </a:solidFill>
                <a:latin typeface="+mn-lt"/>
                <a:ea typeface="+mn-ea"/>
              </a:rPr>
              <a:t>,D</a:t>
            </a:r>
            <a:r>
              <a:rPr lang="en-US" altLang="zh-CN" sz="2000" b="1" dirty="0">
                <a:solidFill>
                  <a:srgbClr val="00FFFF"/>
                </a:solidFill>
                <a:latin typeface="+mn-lt"/>
                <a:ea typeface="+mn-ea"/>
              </a:rPr>
              <a:t>) (</a:t>
            </a:r>
            <a:r>
              <a:rPr lang="en-US" altLang="zh-CN" sz="2000" b="1" dirty="0" err="1">
                <a:solidFill>
                  <a:srgbClr val="00FFFF"/>
                </a:solidFill>
                <a:latin typeface="+mn-lt"/>
                <a:ea typeface="+mn-ea"/>
              </a:rPr>
              <a:t>i</a:t>
            </a:r>
            <a:r>
              <a:rPr lang="en-US" altLang="zh-CN" sz="2000" b="1" dirty="0">
                <a:solidFill>
                  <a:srgbClr val="00FFFF"/>
                </a:solidFill>
                <a:latin typeface="+mn-lt"/>
                <a:ea typeface="+mn-ea"/>
              </a:rPr>
              <a:t>=1,2..n)</a:t>
            </a:r>
            <a:r>
              <a:rPr lang="zh-CN" altLang="en-US" sz="2000" b="1" dirty="0">
                <a:solidFill>
                  <a:srgbClr val="00FFFF"/>
                </a:solidFill>
                <a:latin typeface="+mn-lt"/>
                <a:ea typeface="+mn-ea"/>
              </a:rPr>
              <a:t>中距离最小的项</a:t>
            </a:r>
          </a:p>
        </p:txBody>
      </p:sp>
    </p:spTree>
    <p:extLst>
      <p:ext uri="{BB962C8B-B14F-4D97-AF65-F5344CB8AC3E}">
        <p14:creationId xmlns:p14="http://schemas.microsoft.com/office/powerpoint/2010/main" xmlns="" val="40992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典型的</a:t>
            </a:r>
            <a:r>
              <a:rPr lang="en-US" altLang="zh-CN" dirty="0" smtClean="0"/>
              <a:t>IGP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RIP</a:t>
            </a:r>
            <a:endParaRPr lang="zh-CN" altLang="en-US" sz="2800" dirty="0"/>
          </a:p>
          <a:p>
            <a:pPr lvl="1"/>
            <a:r>
              <a:rPr lang="en-US" altLang="zh-CN" sz="2400" dirty="0"/>
              <a:t>DV</a:t>
            </a:r>
            <a:r>
              <a:rPr lang="zh-CN" altLang="en-US" sz="2400" dirty="0"/>
              <a:t>路由算法</a:t>
            </a:r>
          </a:p>
          <a:p>
            <a:pPr lvl="2"/>
            <a:r>
              <a:rPr lang="zh-CN" altLang="en-US" sz="2200" dirty="0">
                <a:solidFill>
                  <a:srgbClr val="00FFFF"/>
                </a:solidFill>
              </a:rPr>
              <a:t>不</a:t>
            </a:r>
            <a:r>
              <a:rPr lang="zh-CN" altLang="en-US" sz="2200" dirty="0" smtClean="0">
                <a:solidFill>
                  <a:srgbClr val="00FFFF"/>
                </a:solidFill>
              </a:rPr>
              <a:t>需要</a:t>
            </a:r>
            <a:r>
              <a:rPr lang="zh-CN" altLang="en-US" sz="2200" dirty="0" smtClean="0"/>
              <a:t>掌握</a:t>
            </a:r>
            <a:r>
              <a:rPr lang="zh-CN" altLang="en-US" sz="2200" dirty="0"/>
              <a:t>网络的加权拓扑，逐跳累加确定各条最短路径</a:t>
            </a:r>
          </a:p>
          <a:p>
            <a:pPr lvl="1"/>
            <a:r>
              <a:rPr lang="zh-CN" altLang="en-US" sz="2400" dirty="0" smtClean="0"/>
              <a:t>采用</a:t>
            </a:r>
            <a:r>
              <a:rPr lang="zh-CN" altLang="en-US" sz="2400" dirty="0">
                <a:solidFill>
                  <a:srgbClr val="00FFFF"/>
                </a:solidFill>
              </a:rPr>
              <a:t>广播</a:t>
            </a:r>
            <a:r>
              <a:rPr lang="zh-CN" altLang="en-US" sz="2400" dirty="0"/>
              <a:t>方式与邻居网关交互路由信息</a:t>
            </a:r>
          </a:p>
          <a:p>
            <a:pPr lvl="1"/>
            <a:r>
              <a:rPr lang="en-US" altLang="zh-CN" sz="2400" dirty="0" smtClean="0"/>
              <a:t>RIPv1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RFC1058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1988</a:t>
            </a:r>
            <a:r>
              <a:rPr lang="zh-CN" altLang="en-US" sz="2400" dirty="0" smtClean="0"/>
              <a:t>）， </a:t>
            </a:r>
            <a:r>
              <a:rPr lang="zh-CN" altLang="en-US" sz="2400" dirty="0"/>
              <a:t>基本协议</a:t>
            </a:r>
          </a:p>
          <a:p>
            <a:pPr lvl="1"/>
            <a:r>
              <a:rPr lang="en-US" altLang="zh-CN" sz="2400" dirty="0"/>
              <a:t>RIPv2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RFC1723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1994</a:t>
            </a:r>
            <a:r>
              <a:rPr lang="zh-CN" altLang="en-US" sz="2400" dirty="0" smtClean="0"/>
              <a:t>）， </a:t>
            </a:r>
            <a:r>
              <a:rPr lang="zh-CN" altLang="en-US" sz="2400" dirty="0"/>
              <a:t>增加</a:t>
            </a:r>
            <a:r>
              <a:rPr lang="en-US" altLang="zh-CN" sz="2400" dirty="0"/>
              <a:t>CIDR</a:t>
            </a:r>
            <a:r>
              <a:rPr lang="zh-CN" altLang="en-US" sz="2400" dirty="0" smtClean="0"/>
              <a:t>支持</a:t>
            </a:r>
            <a:endParaRPr lang="en-US" altLang="zh-CN" sz="2400" dirty="0" smtClean="0"/>
          </a:p>
          <a:p>
            <a:r>
              <a:rPr lang="en-US" altLang="zh-CN" sz="2800" dirty="0" smtClean="0"/>
              <a:t>OSPF</a:t>
            </a:r>
            <a:endParaRPr lang="zh-CN" altLang="en-US" sz="2800" dirty="0"/>
          </a:p>
          <a:p>
            <a:pPr lvl="1"/>
            <a:r>
              <a:rPr lang="en-US" altLang="zh-CN" sz="2400" dirty="0"/>
              <a:t>LS</a:t>
            </a:r>
            <a:r>
              <a:rPr lang="zh-CN" altLang="en-US" sz="2400" dirty="0"/>
              <a:t>路由算法</a:t>
            </a:r>
            <a:endParaRPr lang="en-US" altLang="zh-CN" sz="2400" dirty="0"/>
          </a:p>
          <a:p>
            <a:pPr lvl="2"/>
            <a:r>
              <a:rPr lang="zh-CN" altLang="en-US" sz="2200" dirty="0">
                <a:solidFill>
                  <a:srgbClr val="00FFFF"/>
                </a:solidFill>
              </a:rPr>
              <a:t>需要</a:t>
            </a:r>
            <a:r>
              <a:rPr lang="zh-CN" altLang="en-US" sz="2200" dirty="0"/>
              <a:t>掌握网络的加权拓扑，自己计算各条最短路径</a:t>
            </a:r>
          </a:p>
          <a:p>
            <a:pPr lvl="1"/>
            <a:r>
              <a:rPr lang="zh-CN" altLang="en-US" sz="2400" dirty="0" smtClean="0"/>
              <a:t>采用</a:t>
            </a:r>
            <a:r>
              <a:rPr lang="zh-CN" altLang="en-US" sz="2400" dirty="0">
                <a:solidFill>
                  <a:srgbClr val="00FFFF"/>
                </a:solidFill>
              </a:rPr>
              <a:t>扩散</a:t>
            </a:r>
            <a:r>
              <a:rPr lang="zh-CN" altLang="en-US" sz="2400" dirty="0"/>
              <a:t>方式与所有网关交互路由</a:t>
            </a:r>
            <a:r>
              <a:rPr lang="zh-CN" altLang="en-US" sz="2400" dirty="0" smtClean="0"/>
              <a:t>信息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Open </a:t>
            </a:r>
            <a:r>
              <a:rPr lang="en-US" altLang="zh-CN" sz="2400" dirty="0"/>
              <a:t>SPF</a:t>
            </a:r>
            <a:r>
              <a:rPr lang="zh-CN" altLang="en-US" sz="2400" dirty="0"/>
              <a:t>，具有开放性的链路状态路由算法</a:t>
            </a:r>
          </a:p>
          <a:p>
            <a:pPr lvl="1"/>
            <a:r>
              <a:rPr lang="en-US" altLang="zh-CN" sz="2400" dirty="0"/>
              <a:t>OSPF </a:t>
            </a:r>
            <a:r>
              <a:rPr lang="en-US" altLang="zh-CN" sz="2400" dirty="0" smtClean="0"/>
              <a:t>v2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RFC2178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1998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677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smtClean="0"/>
              <a:t>EGP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AS</a:t>
            </a:r>
            <a:r>
              <a:rPr lang="zh-CN" altLang="en-US" sz="2800" dirty="0" smtClean="0"/>
              <a:t>间的路由协议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交换网络可达性信息，形成</a:t>
            </a:r>
            <a:r>
              <a:rPr lang="zh-CN" altLang="en-US" sz="2400" dirty="0" smtClean="0">
                <a:solidFill>
                  <a:srgbClr val="00FFFF"/>
                </a:solidFill>
              </a:rPr>
              <a:t>合理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路径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担心：存在过度侵占其它</a:t>
            </a:r>
            <a:r>
              <a:rPr lang="en-US" altLang="zh-CN" sz="2200" dirty="0" smtClean="0"/>
              <a:t>AS</a:t>
            </a:r>
            <a:r>
              <a:rPr lang="zh-CN" altLang="en-US" sz="2200" dirty="0" smtClean="0"/>
              <a:t>资源的可能性</a:t>
            </a:r>
            <a:endParaRPr lang="en-US" altLang="zh-CN" sz="2200" dirty="0" smtClean="0"/>
          </a:p>
          <a:p>
            <a:pPr lvl="1"/>
            <a:r>
              <a:rPr lang="en-US" altLang="zh-CN" sz="2600" dirty="0" smtClean="0"/>
              <a:t>AS</a:t>
            </a:r>
            <a:r>
              <a:rPr lang="zh-CN" altLang="en-US" sz="2600" dirty="0" smtClean="0"/>
              <a:t>间也可以使用静态路由或</a:t>
            </a:r>
            <a:r>
              <a:rPr lang="en-US" altLang="zh-CN" sz="2600" dirty="0" smtClean="0"/>
              <a:t>IGP</a:t>
            </a:r>
          </a:p>
          <a:p>
            <a:pPr lvl="1"/>
            <a:r>
              <a:rPr lang="zh-CN" altLang="en-US" sz="2600" dirty="0" smtClean="0"/>
              <a:t>典型协议：</a:t>
            </a:r>
            <a:r>
              <a:rPr lang="en-US" altLang="zh-CN" sz="2600" dirty="0" smtClean="0"/>
              <a:t>BGP</a:t>
            </a:r>
            <a:endParaRPr lang="zh-CN" altLang="en-US" sz="2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39552" y="3749989"/>
            <a:ext cx="2155825" cy="1938338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zh-CN" dirty="0">
              <a:latin typeface="Arial" charset="0"/>
              <a:ea typeface="宋体" pitchFamily="2" charset="-122"/>
            </a:endParaRPr>
          </a:p>
        </p:txBody>
      </p:sp>
      <p:pic>
        <p:nvPicPr>
          <p:cNvPr id="7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8939" y="5077287"/>
            <a:ext cx="268288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4214" y="4665977"/>
            <a:ext cx="268288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7989" y="4281802"/>
            <a:ext cx="2667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3563739" y="3762689"/>
            <a:ext cx="1698625" cy="196532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zh-CN" dirty="0">
              <a:latin typeface="Arial" charset="0"/>
              <a:ea typeface="宋体" pitchFamily="2" charset="-122"/>
            </a:endParaRPr>
          </a:p>
        </p:txBody>
      </p:sp>
      <p:cxnSp>
        <p:nvCxnSpPr>
          <p:cNvPr id="11" name="直接连接符 2"/>
          <p:cNvCxnSpPr>
            <a:cxnSpLocks noChangeShapeType="1"/>
            <a:stCxn id="9" idx="3"/>
            <a:endCxn id="16" idx="1"/>
          </p:cNvCxnSpPr>
          <p:nvPr/>
        </p:nvCxnSpPr>
        <p:spPr bwMode="auto">
          <a:xfrm flipV="1">
            <a:off x="2274689" y="4407214"/>
            <a:ext cx="1539875" cy="95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直接连接符 11"/>
          <p:cNvCxnSpPr>
            <a:stCxn id="8" idx="3"/>
            <a:endCxn id="15" idx="1"/>
          </p:cNvCxnSpPr>
          <p:nvPr/>
        </p:nvCxnSpPr>
        <p:spPr>
          <a:xfrm flipV="1">
            <a:off x="2552502" y="4800914"/>
            <a:ext cx="100488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3"/>
            <a:endCxn id="14" idx="1"/>
          </p:cNvCxnSpPr>
          <p:nvPr/>
        </p:nvCxnSpPr>
        <p:spPr>
          <a:xfrm>
            <a:off x="2257227" y="5211431"/>
            <a:ext cx="164782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05052" y="5077288"/>
            <a:ext cx="268287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57389" y="4665977"/>
            <a:ext cx="268288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4564" y="4272277"/>
            <a:ext cx="26828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62"/>
          <p:cNvSpPr txBox="1">
            <a:spLocks noChangeArrowheads="1"/>
          </p:cNvSpPr>
          <p:nvPr/>
        </p:nvSpPr>
        <p:spPr bwMode="auto">
          <a:xfrm>
            <a:off x="802781" y="4785904"/>
            <a:ext cx="7841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+mn-lt"/>
                <a:ea typeface="+mn-ea"/>
              </a:rPr>
              <a:t>AS1</a:t>
            </a:r>
          </a:p>
        </p:txBody>
      </p:sp>
      <p:sp>
        <p:nvSpPr>
          <p:cNvPr id="18" name="Text Box 63"/>
          <p:cNvSpPr txBox="1">
            <a:spLocks noChangeArrowheads="1"/>
          </p:cNvSpPr>
          <p:nvPr/>
        </p:nvSpPr>
        <p:spPr bwMode="auto">
          <a:xfrm>
            <a:off x="4190838" y="5271831"/>
            <a:ext cx="7841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+mn-lt"/>
                <a:ea typeface="+mn-ea"/>
              </a:rPr>
              <a:t>AS2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5657652" y="2823318"/>
            <a:ext cx="1093787" cy="142514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zh-CN" dirty="0">
              <a:latin typeface="Arial" charset="0"/>
              <a:ea typeface="宋体" pitchFamily="2" charset="-122"/>
            </a:endParaRPr>
          </a:p>
        </p:txBody>
      </p:sp>
      <p:pic>
        <p:nvPicPr>
          <p:cNvPr id="20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21139" y="3356992"/>
            <a:ext cx="26828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97414" y="3910327"/>
            <a:ext cx="26828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5581452" y="4689789"/>
            <a:ext cx="1698625" cy="1208088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zh-CN" dirty="0">
              <a:latin typeface="Arial" charset="0"/>
              <a:ea typeface="宋体" pitchFamily="2" charset="-122"/>
            </a:endParaRPr>
          </a:p>
        </p:txBody>
      </p:sp>
      <p:pic>
        <p:nvPicPr>
          <p:cNvPr id="23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6739" y="3933056"/>
            <a:ext cx="26828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9252" y="5123177"/>
            <a:ext cx="268287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8539" y="4762814"/>
            <a:ext cx="268288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4852" y="4900927"/>
            <a:ext cx="268287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直接连接符 3"/>
          <p:cNvCxnSpPr>
            <a:cxnSpLocks noChangeShapeType="1"/>
            <a:stCxn id="26" idx="3"/>
            <a:endCxn id="24" idx="1"/>
          </p:cNvCxnSpPr>
          <p:nvPr/>
        </p:nvCxnSpPr>
        <p:spPr bwMode="auto">
          <a:xfrm>
            <a:off x="5113139" y="5034277"/>
            <a:ext cx="646113" cy="2222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直接连接符 5"/>
          <p:cNvCxnSpPr>
            <a:cxnSpLocks noChangeShapeType="1"/>
            <a:stCxn id="23" idx="0"/>
            <a:endCxn id="20" idx="1"/>
          </p:cNvCxnSpPr>
          <p:nvPr/>
        </p:nvCxnSpPr>
        <p:spPr bwMode="auto">
          <a:xfrm flipV="1">
            <a:off x="4840883" y="3491136"/>
            <a:ext cx="780256" cy="44192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直接连接符 7"/>
          <p:cNvCxnSpPr>
            <a:cxnSpLocks noChangeShapeType="1"/>
            <a:stCxn id="21" idx="2"/>
            <a:endCxn id="25" idx="0"/>
          </p:cNvCxnSpPr>
          <p:nvPr/>
        </p:nvCxnSpPr>
        <p:spPr bwMode="auto">
          <a:xfrm>
            <a:off x="6430764" y="4178614"/>
            <a:ext cx="112713" cy="5842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0" name="Picture 48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8651" y="4218301"/>
            <a:ext cx="36988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Box 63"/>
          <p:cNvSpPr txBox="1">
            <a:spLocks noChangeArrowheads="1"/>
          </p:cNvSpPr>
          <p:nvPr/>
        </p:nvSpPr>
        <p:spPr bwMode="auto">
          <a:xfrm>
            <a:off x="5788458" y="2895327"/>
            <a:ext cx="7841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+mn-lt"/>
                <a:ea typeface="+mn-ea"/>
              </a:rPr>
              <a:t>AS3</a:t>
            </a:r>
          </a:p>
        </p:txBody>
      </p: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6150588" y="5459974"/>
            <a:ext cx="7841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+mn-lt"/>
                <a:ea typeface="+mn-ea"/>
              </a:rPr>
              <a:t>AS4</a:t>
            </a: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7280077" y="2321239"/>
            <a:ext cx="1252363" cy="1589088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zh-CN" dirty="0">
              <a:latin typeface="Arial" charset="0"/>
              <a:ea typeface="宋体" pitchFamily="2" charset="-122"/>
            </a:endParaRPr>
          </a:p>
        </p:txBody>
      </p:sp>
      <p:pic>
        <p:nvPicPr>
          <p:cNvPr id="34" name="Picture 49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2839" y="2675252"/>
            <a:ext cx="566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4552" y="3615052"/>
            <a:ext cx="268287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6802" y="3253102"/>
            <a:ext cx="268287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92777" y="3088704"/>
            <a:ext cx="268287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直接连接符 13"/>
          <p:cNvCxnSpPr>
            <a:cxnSpLocks noChangeShapeType="1"/>
            <a:stCxn id="36" idx="3"/>
            <a:endCxn id="37" idx="1"/>
          </p:cNvCxnSpPr>
          <p:nvPr/>
        </p:nvCxnSpPr>
        <p:spPr bwMode="auto">
          <a:xfrm flipV="1">
            <a:off x="6745089" y="3222848"/>
            <a:ext cx="547688" cy="16439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直接连接符 15"/>
          <p:cNvCxnSpPr>
            <a:cxnSpLocks noChangeShapeType="1"/>
            <a:stCxn id="35" idx="2"/>
            <a:endCxn id="40" idx="0"/>
          </p:cNvCxnSpPr>
          <p:nvPr/>
        </p:nvCxnSpPr>
        <p:spPr bwMode="auto">
          <a:xfrm flipH="1">
            <a:off x="7145139" y="3883339"/>
            <a:ext cx="512763" cy="113506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40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1789" y="5018402"/>
            <a:ext cx="26828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任意多边形 40"/>
          <p:cNvSpPr/>
          <p:nvPr/>
        </p:nvSpPr>
        <p:spPr>
          <a:xfrm>
            <a:off x="1396575" y="2908614"/>
            <a:ext cx="6523264" cy="1455469"/>
          </a:xfrm>
          <a:custGeom>
            <a:avLst/>
            <a:gdLst>
              <a:gd name="connsiteX0" fmla="*/ 0 w 6610121"/>
              <a:gd name="connsiteY0" fmla="*/ 1839817 h 1905919"/>
              <a:gd name="connsiteX1" fmla="*/ 3084723 w 6610121"/>
              <a:gd name="connsiteY1" fmla="*/ 1905919 h 1905919"/>
              <a:gd name="connsiteX2" fmla="*/ 4726236 w 6610121"/>
              <a:gd name="connsiteY2" fmla="*/ 661013 h 1905919"/>
              <a:gd name="connsiteX3" fmla="*/ 6610121 w 6610121"/>
              <a:gd name="connsiteY3" fmla="*/ 0 h 1905919"/>
              <a:gd name="connsiteX0" fmla="*/ 0 w 6523038"/>
              <a:gd name="connsiteY0" fmla="*/ 1999320 h 1999320"/>
              <a:gd name="connsiteX1" fmla="*/ 2997640 w 6523038"/>
              <a:gd name="connsiteY1" fmla="*/ 1905919 h 1999320"/>
              <a:gd name="connsiteX2" fmla="*/ 4639153 w 6523038"/>
              <a:gd name="connsiteY2" fmla="*/ 661013 h 1999320"/>
              <a:gd name="connsiteX3" fmla="*/ 6523038 w 6523038"/>
              <a:gd name="connsiteY3" fmla="*/ 0 h 1999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038" h="1999320">
                <a:moveTo>
                  <a:pt x="0" y="1999320"/>
                </a:moveTo>
                <a:lnTo>
                  <a:pt x="2997640" y="1905919"/>
                </a:lnTo>
                <a:lnTo>
                  <a:pt x="4639153" y="661013"/>
                </a:lnTo>
                <a:lnTo>
                  <a:pt x="652303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4448658" y="2969311"/>
            <a:ext cx="3502932" cy="2317378"/>
          </a:xfrm>
          <a:custGeom>
            <a:avLst/>
            <a:gdLst>
              <a:gd name="connsiteX0" fmla="*/ 0 w 3547431"/>
              <a:gd name="connsiteY0" fmla="*/ 1795749 h 2324559"/>
              <a:gd name="connsiteX1" fmla="*/ 1961002 w 3547431"/>
              <a:gd name="connsiteY1" fmla="*/ 2324559 h 2324559"/>
              <a:gd name="connsiteX2" fmla="*/ 2644048 w 3547431"/>
              <a:gd name="connsiteY2" fmla="*/ 1916935 h 2324559"/>
              <a:gd name="connsiteX3" fmla="*/ 3547431 w 3547431"/>
              <a:gd name="connsiteY3" fmla="*/ 0 h 2324559"/>
              <a:gd name="connsiteX0" fmla="*/ 0 w 3503876"/>
              <a:gd name="connsiteY0" fmla="*/ 1373531 h 2324559"/>
              <a:gd name="connsiteX1" fmla="*/ 1917447 w 3503876"/>
              <a:gd name="connsiteY1" fmla="*/ 2324559 h 2324559"/>
              <a:gd name="connsiteX2" fmla="*/ 2600493 w 3503876"/>
              <a:gd name="connsiteY2" fmla="*/ 1916935 h 2324559"/>
              <a:gd name="connsiteX3" fmla="*/ 3503876 w 3503876"/>
              <a:gd name="connsiteY3" fmla="*/ 0 h 2324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3876" h="2324559">
                <a:moveTo>
                  <a:pt x="0" y="1373531"/>
                </a:moveTo>
                <a:lnTo>
                  <a:pt x="1917447" y="2324559"/>
                </a:lnTo>
                <a:lnTo>
                  <a:pt x="2600493" y="1916935"/>
                </a:lnTo>
                <a:lnTo>
                  <a:pt x="3503876" y="0"/>
                </a:lnTo>
              </a:path>
            </a:pathLst>
          </a:custGeom>
          <a:noFill/>
          <a:ln w="28575">
            <a:solidFill>
              <a:srgbClr val="00FFFF"/>
            </a:solidFill>
            <a:prstDash val="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4821039" y="4177027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允许路由</a:t>
            </a:r>
          </a:p>
        </p:txBody>
      </p:sp>
      <p:sp>
        <p:nvSpPr>
          <p:cNvPr id="44" name="TextBox 85"/>
          <p:cNvSpPr txBox="1">
            <a:spLocks noChangeArrowheads="1"/>
          </p:cNvSpPr>
          <p:nvPr/>
        </p:nvSpPr>
        <p:spPr bwMode="auto">
          <a:xfrm>
            <a:off x="5656433" y="5847655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不允许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路由</a:t>
            </a:r>
          </a:p>
        </p:txBody>
      </p: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7903766" y="3286901"/>
            <a:ext cx="7841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+mn-lt"/>
                <a:ea typeface="+mn-ea"/>
              </a:rPr>
              <a:t>AS5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8" name="任意多边形 47"/>
          <p:cNvSpPr/>
          <p:nvPr/>
        </p:nvSpPr>
        <p:spPr>
          <a:xfrm>
            <a:off x="1843314" y="4651119"/>
            <a:ext cx="2548207" cy="642713"/>
          </a:xfrm>
          <a:custGeom>
            <a:avLst/>
            <a:gdLst>
              <a:gd name="connsiteX0" fmla="*/ 145143 w 2539057"/>
              <a:gd name="connsiteY0" fmla="*/ 29865 h 485293"/>
              <a:gd name="connsiteX1" fmla="*/ 2133600 w 2539057"/>
              <a:gd name="connsiteY1" fmla="*/ 15351 h 485293"/>
              <a:gd name="connsiteX2" fmla="*/ 2438400 w 2539057"/>
              <a:gd name="connsiteY2" fmla="*/ 218551 h 485293"/>
              <a:gd name="connsiteX3" fmla="*/ 2307772 w 2539057"/>
              <a:gd name="connsiteY3" fmla="*/ 450779 h 485293"/>
              <a:gd name="connsiteX4" fmla="*/ 0 w 2539057"/>
              <a:gd name="connsiteY4" fmla="*/ 479808 h 485293"/>
              <a:gd name="connsiteX0" fmla="*/ 145143 w 2599670"/>
              <a:gd name="connsiteY0" fmla="*/ 29865 h 485293"/>
              <a:gd name="connsiteX1" fmla="*/ 2133600 w 2599670"/>
              <a:gd name="connsiteY1" fmla="*/ 15351 h 485293"/>
              <a:gd name="connsiteX2" fmla="*/ 2548128 w 2599670"/>
              <a:gd name="connsiteY2" fmla="*/ 218551 h 485293"/>
              <a:gd name="connsiteX3" fmla="*/ 2307772 w 2599670"/>
              <a:gd name="connsiteY3" fmla="*/ 450779 h 485293"/>
              <a:gd name="connsiteX4" fmla="*/ 0 w 2599670"/>
              <a:gd name="connsiteY4" fmla="*/ 479808 h 485293"/>
              <a:gd name="connsiteX0" fmla="*/ 145143 w 2584927"/>
              <a:gd name="connsiteY0" fmla="*/ 29865 h 485293"/>
              <a:gd name="connsiteX1" fmla="*/ 2133600 w 2584927"/>
              <a:gd name="connsiteY1" fmla="*/ 15351 h 485293"/>
              <a:gd name="connsiteX2" fmla="*/ 2548128 w 2584927"/>
              <a:gd name="connsiteY2" fmla="*/ 218551 h 485293"/>
              <a:gd name="connsiteX3" fmla="*/ 2307772 w 2584927"/>
              <a:gd name="connsiteY3" fmla="*/ 450779 h 485293"/>
              <a:gd name="connsiteX4" fmla="*/ 0 w 2584927"/>
              <a:gd name="connsiteY4" fmla="*/ 479808 h 485293"/>
              <a:gd name="connsiteX0" fmla="*/ 145143 w 2577740"/>
              <a:gd name="connsiteY0" fmla="*/ 29865 h 485293"/>
              <a:gd name="connsiteX1" fmla="*/ 2133600 w 2577740"/>
              <a:gd name="connsiteY1" fmla="*/ 15351 h 485293"/>
              <a:gd name="connsiteX2" fmla="*/ 2548128 w 2577740"/>
              <a:gd name="connsiteY2" fmla="*/ 218551 h 485293"/>
              <a:gd name="connsiteX3" fmla="*/ 2307772 w 2577740"/>
              <a:gd name="connsiteY3" fmla="*/ 450779 h 485293"/>
              <a:gd name="connsiteX4" fmla="*/ 0 w 2577740"/>
              <a:gd name="connsiteY4" fmla="*/ 479808 h 485293"/>
              <a:gd name="connsiteX0" fmla="*/ 145143 w 2548614"/>
              <a:gd name="connsiteY0" fmla="*/ 29865 h 493863"/>
              <a:gd name="connsiteX1" fmla="*/ 2133600 w 2548614"/>
              <a:gd name="connsiteY1" fmla="*/ 15351 h 493863"/>
              <a:gd name="connsiteX2" fmla="*/ 2548128 w 2548614"/>
              <a:gd name="connsiteY2" fmla="*/ 218551 h 493863"/>
              <a:gd name="connsiteX3" fmla="*/ 2106604 w 2548614"/>
              <a:gd name="connsiteY3" fmla="*/ 469067 h 493863"/>
              <a:gd name="connsiteX4" fmla="*/ 0 w 2548614"/>
              <a:gd name="connsiteY4" fmla="*/ 479808 h 493863"/>
              <a:gd name="connsiteX0" fmla="*/ 145143 w 2550601"/>
              <a:gd name="connsiteY0" fmla="*/ 29865 h 493863"/>
              <a:gd name="connsiteX1" fmla="*/ 2133600 w 2550601"/>
              <a:gd name="connsiteY1" fmla="*/ 15351 h 493863"/>
              <a:gd name="connsiteX2" fmla="*/ 2548128 w 2550601"/>
              <a:gd name="connsiteY2" fmla="*/ 218551 h 493863"/>
              <a:gd name="connsiteX3" fmla="*/ 2106604 w 2550601"/>
              <a:gd name="connsiteY3" fmla="*/ 469067 h 493863"/>
              <a:gd name="connsiteX4" fmla="*/ 0 w 2550601"/>
              <a:gd name="connsiteY4" fmla="*/ 479808 h 493863"/>
              <a:gd name="connsiteX0" fmla="*/ 145143 w 2548207"/>
              <a:gd name="connsiteY0" fmla="*/ 29865 h 493863"/>
              <a:gd name="connsiteX1" fmla="*/ 2097024 w 2548207"/>
              <a:gd name="connsiteY1" fmla="*/ 15351 h 493863"/>
              <a:gd name="connsiteX2" fmla="*/ 2548128 w 2548207"/>
              <a:gd name="connsiteY2" fmla="*/ 218551 h 493863"/>
              <a:gd name="connsiteX3" fmla="*/ 2106604 w 2548207"/>
              <a:gd name="connsiteY3" fmla="*/ 469067 h 493863"/>
              <a:gd name="connsiteX4" fmla="*/ 0 w 2548207"/>
              <a:gd name="connsiteY4" fmla="*/ 479808 h 493863"/>
              <a:gd name="connsiteX0" fmla="*/ 90279 w 2548207"/>
              <a:gd name="connsiteY0" fmla="*/ 19692 h 501978"/>
              <a:gd name="connsiteX1" fmla="*/ 2097024 w 2548207"/>
              <a:gd name="connsiteY1" fmla="*/ 23466 h 501978"/>
              <a:gd name="connsiteX2" fmla="*/ 2548128 w 2548207"/>
              <a:gd name="connsiteY2" fmla="*/ 226666 h 501978"/>
              <a:gd name="connsiteX3" fmla="*/ 2106604 w 2548207"/>
              <a:gd name="connsiteY3" fmla="*/ 477182 h 501978"/>
              <a:gd name="connsiteX4" fmla="*/ 0 w 2548207"/>
              <a:gd name="connsiteY4" fmla="*/ 487923 h 501978"/>
              <a:gd name="connsiteX0" fmla="*/ 90279 w 2548207"/>
              <a:gd name="connsiteY0" fmla="*/ 9166 h 528028"/>
              <a:gd name="connsiteX1" fmla="*/ 2097024 w 2548207"/>
              <a:gd name="connsiteY1" fmla="*/ 49516 h 528028"/>
              <a:gd name="connsiteX2" fmla="*/ 2548128 w 2548207"/>
              <a:gd name="connsiteY2" fmla="*/ 252716 h 528028"/>
              <a:gd name="connsiteX3" fmla="*/ 2106604 w 2548207"/>
              <a:gd name="connsiteY3" fmla="*/ 503232 h 528028"/>
              <a:gd name="connsiteX4" fmla="*/ 0 w 2548207"/>
              <a:gd name="connsiteY4" fmla="*/ 513973 h 528028"/>
              <a:gd name="connsiteX0" fmla="*/ 17127 w 2548207"/>
              <a:gd name="connsiteY0" fmla="*/ 9166 h 528028"/>
              <a:gd name="connsiteX1" fmla="*/ 2097024 w 2548207"/>
              <a:gd name="connsiteY1" fmla="*/ 49516 h 528028"/>
              <a:gd name="connsiteX2" fmla="*/ 2548128 w 2548207"/>
              <a:gd name="connsiteY2" fmla="*/ 252716 h 528028"/>
              <a:gd name="connsiteX3" fmla="*/ 2106604 w 2548207"/>
              <a:gd name="connsiteY3" fmla="*/ 503232 h 528028"/>
              <a:gd name="connsiteX4" fmla="*/ 0 w 2548207"/>
              <a:gd name="connsiteY4" fmla="*/ 513973 h 52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8207" h="528028">
                <a:moveTo>
                  <a:pt x="17127" y="9166"/>
                </a:moveTo>
                <a:cubicBezTo>
                  <a:pt x="820250" y="-13815"/>
                  <a:pt x="1675191" y="8924"/>
                  <a:pt x="2097024" y="49516"/>
                </a:cubicBezTo>
                <a:cubicBezTo>
                  <a:pt x="2518858" y="90108"/>
                  <a:pt x="2546531" y="177097"/>
                  <a:pt x="2548128" y="252716"/>
                </a:cubicBezTo>
                <a:cubicBezTo>
                  <a:pt x="2549725" y="328335"/>
                  <a:pt x="2531292" y="459689"/>
                  <a:pt x="2106604" y="503232"/>
                </a:cubicBezTo>
                <a:cubicBezTo>
                  <a:pt x="1681916" y="546775"/>
                  <a:pt x="950686" y="521230"/>
                  <a:pt x="0" y="513973"/>
                </a:cubicBezTo>
              </a:path>
            </a:pathLst>
          </a:custGeom>
          <a:noFill/>
          <a:ln w="28575">
            <a:solidFill>
              <a:srgbClr val="00FF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280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6.1 IP</a:t>
            </a:r>
            <a:r>
              <a:rPr lang="zh-CN" altLang="en-US" dirty="0" smtClean="0"/>
              <a:t>路由技术概述</a:t>
            </a:r>
            <a:endParaRPr lang="en-US" altLang="zh-CN" dirty="0" smtClean="0"/>
          </a:p>
          <a:p>
            <a:r>
              <a:rPr lang="en-US" altLang="zh-CN" dirty="0" smtClean="0"/>
              <a:t>6.2 </a:t>
            </a:r>
            <a:r>
              <a:rPr lang="zh-CN" altLang="en-US" dirty="0" smtClean="0"/>
              <a:t>距离向量路由选择与</a:t>
            </a:r>
            <a:r>
              <a:rPr lang="en-US" altLang="zh-CN" dirty="0" smtClean="0"/>
              <a:t>RIP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smtClean="0"/>
              <a:t>6.3 </a:t>
            </a:r>
            <a:r>
              <a:rPr lang="zh-CN" altLang="en-US" dirty="0" smtClean="0"/>
              <a:t>链路状态路由选择与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协议</a:t>
            </a:r>
            <a:endParaRPr lang="zh-CN" altLang="en-US" dirty="0"/>
          </a:p>
          <a:p>
            <a:r>
              <a:rPr lang="en-US" altLang="zh-CN" dirty="0" smtClean="0"/>
              <a:t>6.4 </a:t>
            </a:r>
            <a:r>
              <a:rPr lang="zh-CN" altLang="en-US" dirty="0" smtClean="0"/>
              <a:t>路径向量路由选择与</a:t>
            </a:r>
            <a:r>
              <a:rPr lang="en-US" altLang="zh-CN" dirty="0" smtClean="0"/>
              <a:t>BGP</a:t>
            </a:r>
            <a:r>
              <a:rPr lang="zh-CN" altLang="en-US" dirty="0" smtClean="0"/>
              <a:t>协议</a:t>
            </a:r>
            <a:endParaRPr lang="en-US" altLang="zh-CN" dirty="0"/>
          </a:p>
          <a:p>
            <a:r>
              <a:rPr lang="en-US" altLang="zh-CN" dirty="0" smtClean="0"/>
              <a:t>6.5 </a:t>
            </a:r>
            <a:r>
              <a:rPr lang="zh-CN" altLang="en-US" dirty="0" smtClean="0"/>
              <a:t>策略路由技术</a:t>
            </a:r>
            <a:endParaRPr lang="en-US" altLang="zh-CN" dirty="0"/>
          </a:p>
          <a:p>
            <a:r>
              <a:rPr lang="en-US" altLang="zh-CN" dirty="0" smtClean="0"/>
              <a:t>6.6 </a:t>
            </a:r>
            <a:r>
              <a:rPr lang="zh-CN" altLang="en-US" dirty="0"/>
              <a:t>多</a:t>
            </a:r>
            <a:r>
              <a:rPr lang="zh-CN" altLang="en-US" dirty="0" smtClean="0"/>
              <a:t>播路由技术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166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6.1.3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由</a:t>
            </a:r>
            <a:r>
              <a:rPr lang="en-US" altLang="zh-CN" sz="2800" dirty="0"/>
              <a:t>DR</a:t>
            </a:r>
            <a:r>
              <a:rPr lang="zh-CN" altLang="en-US" sz="2800" dirty="0"/>
              <a:t>技术导致</a:t>
            </a:r>
            <a:r>
              <a:rPr lang="en-US" altLang="zh-CN" sz="2800" dirty="0"/>
              <a:t>Internet</a:t>
            </a:r>
            <a:r>
              <a:rPr lang="zh-CN" altLang="en-US" sz="2800" dirty="0"/>
              <a:t>的路由体系结构</a:t>
            </a:r>
          </a:p>
          <a:p>
            <a:pPr lvl="1"/>
            <a:r>
              <a:rPr lang="zh-CN" altLang="en-US" sz="2400" dirty="0"/>
              <a:t>核心网、对等网、自治系统</a:t>
            </a:r>
          </a:p>
          <a:p>
            <a:r>
              <a:rPr lang="zh-CN" altLang="en-US" sz="2800" dirty="0" smtClean="0"/>
              <a:t>核心</a:t>
            </a:r>
            <a:r>
              <a:rPr lang="zh-CN" altLang="en-US" sz="2800" dirty="0"/>
              <a:t>网与自治系统</a:t>
            </a:r>
          </a:p>
          <a:p>
            <a:pPr lvl="1"/>
            <a:r>
              <a:rPr lang="zh-CN" altLang="en-US" sz="2400" dirty="0"/>
              <a:t>每个自治系统就是一个小型的核心网络</a:t>
            </a:r>
          </a:p>
          <a:p>
            <a:pPr lvl="1"/>
            <a:r>
              <a:rPr lang="zh-CN" altLang="en-US" sz="2400" dirty="0"/>
              <a:t>自治系统间的链路连接和路由</a:t>
            </a:r>
            <a:r>
              <a:rPr lang="zh-CN" altLang="en-US" sz="2400" dirty="0" smtClean="0"/>
              <a:t>信息交换：路由</a:t>
            </a:r>
            <a:r>
              <a:rPr lang="zh-CN" altLang="en-US" sz="2400" dirty="0"/>
              <a:t>协议</a:t>
            </a:r>
          </a:p>
          <a:p>
            <a:r>
              <a:rPr lang="en-US" altLang="zh-CN" sz="2800" dirty="0"/>
              <a:t>Internet</a:t>
            </a:r>
            <a:r>
              <a:rPr lang="zh-CN" altLang="en-US" sz="2800" dirty="0"/>
              <a:t>的结构</a:t>
            </a:r>
          </a:p>
          <a:p>
            <a:pPr lvl="1"/>
            <a:r>
              <a:rPr lang="en-US" altLang="zh-CN" sz="2400" dirty="0"/>
              <a:t>Internet</a:t>
            </a:r>
            <a:r>
              <a:rPr lang="zh-CN" altLang="en-US" sz="2400" dirty="0"/>
              <a:t>由若干</a:t>
            </a:r>
            <a:r>
              <a:rPr lang="zh-CN" altLang="en-US" sz="2400" dirty="0" smtClean="0"/>
              <a:t>自治系统（</a:t>
            </a:r>
            <a:r>
              <a:rPr lang="en-US" altLang="zh-CN" sz="2400" dirty="0" smtClean="0"/>
              <a:t>RN</a:t>
            </a:r>
            <a:r>
              <a:rPr lang="zh-CN" altLang="en-US" sz="2400" dirty="0"/>
              <a:t>、</a:t>
            </a:r>
            <a:r>
              <a:rPr lang="en-US" altLang="zh-CN" sz="2400" dirty="0"/>
              <a:t>ISP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IXP</a:t>
            </a:r>
            <a:r>
              <a:rPr lang="zh-CN" altLang="en-US" sz="2400" dirty="0" smtClean="0"/>
              <a:t>）互联</a:t>
            </a:r>
            <a:r>
              <a:rPr lang="zh-CN" altLang="en-US" sz="2400" dirty="0"/>
              <a:t>而成</a:t>
            </a:r>
          </a:p>
          <a:p>
            <a:r>
              <a:rPr lang="zh-CN" altLang="en-US" sz="2800" dirty="0" smtClean="0"/>
              <a:t>路由</a:t>
            </a:r>
            <a:r>
              <a:rPr lang="zh-CN" altLang="en-US" sz="2800" dirty="0"/>
              <a:t>协议</a:t>
            </a:r>
          </a:p>
          <a:p>
            <a:pPr lvl="1"/>
            <a:r>
              <a:rPr lang="en-US" altLang="zh-CN" sz="2400" dirty="0" smtClean="0"/>
              <a:t>AS</a:t>
            </a:r>
            <a:r>
              <a:rPr lang="zh-CN" altLang="en-US" sz="2400" dirty="0" smtClean="0"/>
              <a:t>间</a:t>
            </a:r>
            <a:r>
              <a:rPr lang="zh-CN" altLang="en-US" sz="2400" dirty="0"/>
              <a:t>：</a:t>
            </a:r>
            <a:r>
              <a:rPr lang="en-US" altLang="zh-CN" sz="2400" dirty="0"/>
              <a:t>EGP</a:t>
            </a:r>
            <a:r>
              <a:rPr lang="zh-CN" altLang="en-US" sz="2400" dirty="0"/>
              <a:t>，交换可达性路由</a:t>
            </a:r>
            <a:r>
              <a:rPr lang="zh-CN" altLang="en-US" sz="2400" dirty="0" smtClean="0"/>
              <a:t>信息 </a:t>
            </a:r>
            <a:r>
              <a:rPr lang="en-US" altLang="zh-CN" sz="2400" dirty="0" smtClean="0">
                <a:sym typeface="Wingdings" panose="05000000000000000000" pitchFamily="2" charset="2"/>
              </a:rPr>
              <a:t> </a:t>
            </a:r>
            <a:r>
              <a:rPr lang="en-US" altLang="zh-CN" sz="2400" dirty="0" smtClean="0"/>
              <a:t>AS</a:t>
            </a:r>
            <a:r>
              <a:rPr lang="zh-CN" altLang="en-US" sz="2400" dirty="0"/>
              <a:t>间</a:t>
            </a:r>
            <a:r>
              <a:rPr lang="zh-CN" altLang="en-US" sz="2400" dirty="0">
                <a:solidFill>
                  <a:srgbClr val="00FFFF"/>
                </a:solidFill>
              </a:rPr>
              <a:t>可达</a:t>
            </a:r>
            <a:r>
              <a:rPr lang="zh-CN" altLang="en-US" sz="2400" dirty="0"/>
              <a:t>路由</a:t>
            </a:r>
          </a:p>
          <a:p>
            <a:pPr lvl="1"/>
            <a:r>
              <a:rPr lang="en-US" altLang="zh-CN" sz="2400" dirty="0" smtClean="0"/>
              <a:t>AS</a:t>
            </a:r>
            <a:r>
              <a:rPr lang="zh-CN" altLang="en-US" sz="2400" dirty="0" smtClean="0"/>
              <a:t>内</a:t>
            </a:r>
            <a:r>
              <a:rPr lang="zh-CN" altLang="en-US" sz="2400" dirty="0"/>
              <a:t>：</a:t>
            </a:r>
            <a:r>
              <a:rPr lang="en-US" altLang="zh-CN" sz="2400" dirty="0"/>
              <a:t>IGP</a:t>
            </a:r>
            <a:r>
              <a:rPr lang="zh-CN" altLang="en-US" sz="2400" dirty="0"/>
              <a:t>，交换路由算法</a:t>
            </a:r>
            <a:r>
              <a:rPr lang="zh-CN" altLang="en-US" sz="2400" dirty="0" smtClean="0"/>
              <a:t>信息 </a:t>
            </a:r>
            <a:r>
              <a:rPr lang="en-US" altLang="zh-CN" sz="2400" dirty="0" smtClean="0">
                <a:sym typeface="Wingdings" panose="05000000000000000000" pitchFamily="2" charset="2"/>
              </a:rPr>
              <a:t> AS</a:t>
            </a:r>
            <a:r>
              <a:rPr lang="zh-CN" altLang="en-US" sz="2400" dirty="0" smtClean="0"/>
              <a:t>内部</a:t>
            </a:r>
            <a:r>
              <a:rPr lang="zh-CN" altLang="en-US" sz="2400" dirty="0">
                <a:solidFill>
                  <a:srgbClr val="00FFFF"/>
                </a:solidFill>
              </a:rPr>
              <a:t>最优</a:t>
            </a:r>
            <a:r>
              <a:rPr lang="zh-CN" altLang="en-US" sz="2400" dirty="0" smtClean="0"/>
              <a:t>路由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662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距离向量路由选择与</a:t>
            </a:r>
            <a:r>
              <a:rPr lang="en-US" altLang="zh-CN" dirty="0" smtClean="0"/>
              <a:t>RIP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6.2.1 </a:t>
            </a:r>
            <a:r>
              <a:rPr lang="zh-CN" altLang="en-US" dirty="0" smtClean="0"/>
              <a:t>距离向量路由选择</a:t>
            </a:r>
            <a:endParaRPr lang="en-US" altLang="zh-CN" dirty="0" smtClean="0"/>
          </a:p>
          <a:p>
            <a:r>
              <a:rPr lang="en-US" altLang="zh-CN" dirty="0" smtClean="0"/>
              <a:t>6.2.2 RIP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smtClean="0"/>
              <a:t>6.2.3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9610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6.2.1 </a:t>
            </a:r>
            <a:r>
              <a:rPr lang="zh-CN" altLang="en-US" dirty="0" smtClean="0"/>
              <a:t>距离向量路由选择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000" dirty="0" smtClean="0"/>
              <a:t>Distance vector routing</a:t>
            </a:r>
            <a:r>
              <a:rPr lang="zh-CN" altLang="en-US" sz="3000" dirty="0" smtClean="0"/>
              <a:t>（</a:t>
            </a:r>
            <a:r>
              <a:rPr lang="en-US" altLang="zh-CN" sz="3000" dirty="0" smtClean="0"/>
              <a:t>DV</a:t>
            </a:r>
            <a:r>
              <a:rPr lang="zh-CN" altLang="en-US" sz="3000" dirty="0" smtClean="0"/>
              <a:t>）</a:t>
            </a:r>
            <a:endParaRPr lang="zh-CN" altLang="en-US" sz="3000" dirty="0"/>
          </a:p>
          <a:p>
            <a:pPr lvl="1"/>
            <a:r>
              <a:rPr lang="zh-CN" altLang="en-US" sz="2600" dirty="0" smtClean="0"/>
              <a:t>初始化</a:t>
            </a:r>
            <a:endParaRPr lang="en-US" altLang="zh-CN" sz="2600" dirty="0" smtClean="0"/>
          </a:p>
          <a:p>
            <a:pPr lvl="2"/>
            <a:r>
              <a:rPr lang="zh-CN" altLang="en-US" sz="2200" dirty="0" smtClean="0"/>
              <a:t>直</a:t>
            </a:r>
            <a:r>
              <a:rPr lang="zh-CN" altLang="en-US" sz="2200" dirty="0"/>
              <a:t>连路由，即（直连网络，距离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距离：通常是</a:t>
            </a:r>
            <a:r>
              <a:rPr lang="zh-CN" altLang="en-US" sz="2200" dirty="0" smtClean="0">
                <a:solidFill>
                  <a:srgbClr val="00FFFF"/>
                </a:solidFill>
              </a:rPr>
              <a:t>跳数</a:t>
            </a:r>
            <a:r>
              <a:rPr lang="zh-CN" altLang="en-US" sz="2200" dirty="0" smtClean="0"/>
              <a:t>，也可是其他参数（如</a:t>
            </a:r>
            <a:r>
              <a:rPr lang="zh-CN" altLang="en-US" sz="2200" dirty="0"/>
              <a:t>时延、带宽</a:t>
            </a:r>
            <a:r>
              <a:rPr lang="zh-CN" altLang="en-US" sz="2200" dirty="0" smtClean="0"/>
              <a:t>等）</a:t>
            </a:r>
            <a:endParaRPr lang="en-US" altLang="zh-CN" sz="2200" dirty="0" smtClean="0"/>
          </a:p>
          <a:p>
            <a:pPr lvl="1"/>
            <a:r>
              <a:rPr lang="zh-CN" altLang="en-US" sz="2600" dirty="0" smtClean="0"/>
              <a:t>共享信息</a:t>
            </a:r>
            <a:endParaRPr lang="en-US" altLang="zh-CN" sz="2600" dirty="0" smtClean="0"/>
          </a:p>
          <a:p>
            <a:pPr lvl="2"/>
            <a:r>
              <a:rPr lang="zh-CN" altLang="en-US" dirty="0" smtClean="0"/>
              <a:t>交互内容：路由表（</a:t>
            </a:r>
            <a:r>
              <a:rPr lang="zh-CN" altLang="en-US" dirty="0"/>
              <a:t>目的网络，距离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交互对象：直连邻居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交互时机：周期发送</a:t>
            </a:r>
            <a:endParaRPr lang="en-US" altLang="zh-CN" dirty="0" smtClean="0"/>
          </a:p>
          <a:p>
            <a:pPr lvl="1"/>
            <a:r>
              <a:rPr lang="zh-CN" altLang="en-US" sz="2600" dirty="0" smtClean="0"/>
              <a:t>计算最短路径，更新路由表</a:t>
            </a:r>
            <a:endParaRPr lang="en-US" altLang="zh-CN" sz="2600" dirty="0" smtClean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图论中的</a:t>
            </a:r>
            <a:r>
              <a:rPr lang="en-US" altLang="zh-CN" dirty="0"/>
              <a:t>Bellman-Ford</a:t>
            </a:r>
            <a:r>
              <a:rPr lang="zh-CN" altLang="en-US" dirty="0"/>
              <a:t>算法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115508" y="5601305"/>
            <a:ext cx="4912984" cy="718039"/>
          </a:xfrm>
          <a:prstGeom prst="roundRect">
            <a:avLst>
              <a:gd name="adj" fmla="val 16667"/>
            </a:avLst>
          </a:prstGeom>
          <a:solidFill>
            <a:srgbClr val="660066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6000" tIns="108000" rIns="126000" bIns="1080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提供了指向网络的</a:t>
            </a:r>
            <a:r>
              <a:rPr lang="zh-CN" altLang="en-US" sz="28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路标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！</a:t>
            </a:r>
          </a:p>
        </p:txBody>
      </p:sp>
    </p:spTree>
    <p:extLst>
      <p:ext uri="{BB962C8B-B14F-4D97-AF65-F5344CB8AC3E}">
        <p14:creationId xmlns:p14="http://schemas.microsoft.com/office/powerpoint/2010/main" xmlns="" val="208156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计数到无穷大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节点环路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r>
              <a:rPr lang="zh-CN" altLang="en-US" sz="2800" dirty="0" smtClean="0"/>
              <a:t>解决措施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定义</a:t>
            </a:r>
            <a:r>
              <a:rPr lang="zh-CN" altLang="en-US" sz="2400" dirty="0" smtClean="0"/>
              <a:t>无穷大、触发更新、水平分割、毒性逆转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755650" y="2829273"/>
            <a:ext cx="1439863" cy="642938"/>
            <a:chOff x="1247" y="1207"/>
            <a:chExt cx="907" cy="405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47" y="1207"/>
              <a:ext cx="907" cy="4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293" y="1285"/>
              <a:ext cx="8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Net 1</a:t>
              </a:r>
            </a:p>
          </p:txBody>
        </p:sp>
      </p:grpSp>
      <p:pic>
        <p:nvPicPr>
          <p:cNvPr id="9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951511"/>
            <a:ext cx="6477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852863" y="2819748"/>
            <a:ext cx="1439862" cy="642938"/>
            <a:chOff x="1247" y="1207"/>
            <a:chExt cx="907" cy="405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247" y="1207"/>
              <a:ext cx="907" cy="4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293" y="1285"/>
              <a:ext cx="8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Net 2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6948488" y="2808636"/>
            <a:ext cx="1439862" cy="642937"/>
            <a:chOff x="1247" y="1207"/>
            <a:chExt cx="907" cy="405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1247" y="1207"/>
              <a:ext cx="907" cy="4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293" y="1285"/>
              <a:ext cx="8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Net 3</a:t>
              </a:r>
            </a:p>
          </p:txBody>
        </p:sp>
      </p:grpSp>
      <p:pic>
        <p:nvPicPr>
          <p:cNvPr id="16" name="Picture 1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3425" y="2941986"/>
            <a:ext cx="6477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AutoShape 14"/>
          <p:cNvCxnSpPr>
            <a:cxnSpLocks noChangeShapeType="1"/>
            <a:stCxn id="7" idx="6"/>
            <a:endCxn id="9" idx="1"/>
          </p:cNvCxnSpPr>
          <p:nvPr/>
        </p:nvCxnSpPr>
        <p:spPr bwMode="auto">
          <a:xfrm flipV="1">
            <a:off x="2195513" y="3146773"/>
            <a:ext cx="504825" cy="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5"/>
          <p:cNvCxnSpPr>
            <a:cxnSpLocks noChangeShapeType="1"/>
            <a:stCxn id="9" idx="3"/>
            <a:endCxn id="11" idx="2"/>
          </p:cNvCxnSpPr>
          <p:nvPr/>
        </p:nvCxnSpPr>
        <p:spPr bwMode="auto">
          <a:xfrm flipV="1">
            <a:off x="3348038" y="3142011"/>
            <a:ext cx="504825" cy="4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6"/>
          <p:cNvCxnSpPr>
            <a:cxnSpLocks noChangeShapeType="1"/>
            <a:stCxn id="11" idx="6"/>
            <a:endCxn id="16" idx="1"/>
          </p:cNvCxnSpPr>
          <p:nvPr/>
        </p:nvCxnSpPr>
        <p:spPr bwMode="auto">
          <a:xfrm flipV="1">
            <a:off x="5292725" y="3137248"/>
            <a:ext cx="520700" cy="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16" idx="3"/>
            <a:endCxn id="14" idx="2"/>
          </p:cNvCxnSpPr>
          <p:nvPr/>
        </p:nvCxnSpPr>
        <p:spPr bwMode="auto">
          <a:xfrm flipV="1">
            <a:off x="6461125" y="3130898"/>
            <a:ext cx="487363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1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8743929"/>
              </p:ext>
            </p:extLst>
          </p:nvPr>
        </p:nvGraphicFramePr>
        <p:xfrm>
          <a:off x="1763713" y="4120828"/>
          <a:ext cx="2303462" cy="919162"/>
        </p:xfrm>
        <a:graphic>
          <a:graphicData uri="http://schemas.openxmlformats.org/drawingml/2006/table">
            <a:tbl>
              <a:tblPr/>
              <a:tblGrid>
                <a:gridCol w="931862"/>
                <a:gridCol w="712788"/>
                <a:gridCol w="658812"/>
              </a:tblGrid>
              <a:tr h="4595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楷体_GB2312" pitchFamily="49" charset="-122"/>
                        </a:rPr>
                        <a:t>Net1</a:t>
                      </a:r>
                    </a:p>
                  </a:txBody>
                  <a:tcPr marL="90000" marR="90000" marT="46823" marB="468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楷体_GB2312" pitchFamily="49" charset="-122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楷体_GB2312" pitchFamily="49" charset="-122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4595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marL="90000" marR="90000" marT="46823" marB="468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2009775" y="3650928"/>
            <a:ext cx="192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Routing table</a:t>
            </a:r>
          </a:p>
        </p:txBody>
      </p:sp>
      <p:graphicFrame>
        <p:nvGraphicFramePr>
          <p:cNvPr id="23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99212905"/>
              </p:ext>
            </p:extLst>
          </p:nvPr>
        </p:nvGraphicFramePr>
        <p:xfrm>
          <a:off x="4932363" y="4120828"/>
          <a:ext cx="2303462" cy="919162"/>
        </p:xfrm>
        <a:graphic>
          <a:graphicData uri="http://schemas.openxmlformats.org/drawingml/2006/table">
            <a:tbl>
              <a:tblPr/>
              <a:tblGrid>
                <a:gridCol w="931862"/>
                <a:gridCol w="712788"/>
                <a:gridCol w="658812"/>
              </a:tblGrid>
              <a:tr h="4595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楷体_GB2312" pitchFamily="49" charset="-122"/>
                        </a:rPr>
                        <a:t>Net1</a:t>
                      </a:r>
                    </a:p>
                  </a:txBody>
                  <a:tcPr marL="90000" marR="90000" marT="46823" marB="468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楷体_GB2312" pitchFamily="49" charset="-122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4595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marL="90000" marR="90000" marT="46823" marB="468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5178425" y="3650928"/>
            <a:ext cx="192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Routing table</a:t>
            </a:r>
          </a:p>
        </p:txBody>
      </p:sp>
      <p:sp>
        <p:nvSpPr>
          <p:cNvPr id="25" name="Text Box 48"/>
          <p:cNvSpPr txBox="1">
            <a:spLocks noChangeArrowheads="1"/>
          </p:cNvSpPr>
          <p:nvPr/>
        </p:nvSpPr>
        <p:spPr bwMode="auto">
          <a:xfrm>
            <a:off x="2771775" y="325472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</a:p>
        </p:txBody>
      </p:sp>
      <p:sp>
        <p:nvSpPr>
          <p:cNvPr id="26" name="Text Box 49"/>
          <p:cNvSpPr txBox="1">
            <a:spLocks noChangeArrowheads="1"/>
          </p:cNvSpPr>
          <p:nvPr/>
        </p:nvSpPr>
        <p:spPr bwMode="auto">
          <a:xfrm>
            <a:off x="5918200" y="325472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</a:t>
            </a:r>
          </a:p>
        </p:txBody>
      </p:sp>
      <p:sp>
        <p:nvSpPr>
          <p:cNvPr id="27" name="AutoShape 50"/>
          <p:cNvSpPr>
            <a:spLocks noChangeArrowheads="1"/>
          </p:cNvSpPr>
          <p:nvPr/>
        </p:nvSpPr>
        <p:spPr bwMode="auto">
          <a:xfrm>
            <a:off x="4892675" y="1340768"/>
            <a:ext cx="3783013" cy="1296988"/>
          </a:xfrm>
          <a:prstGeom prst="cloudCallout">
            <a:avLst>
              <a:gd name="adj1" fmla="val -17394"/>
              <a:gd name="adj2" fmla="val 82801"/>
            </a:avLst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0" bIns="18000"/>
          <a:lstStyle/>
          <a:p>
            <a:pPr algn="ctr"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You can reach net1  through me with length 2</a:t>
            </a:r>
          </a:p>
        </p:txBody>
      </p:sp>
      <p:sp>
        <p:nvSpPr>
          <p:cNvPr id="28" name="AutoShape 51"/>
          <p:cNvSpPr>
            <a:spLocks noChangeArrowheads="1"/>
          </p:cNvSpPr>
          <p:nvPr/>
        </p:nvSpPr>
        <p:spPr bwMode="auto">
          <a:xfrm>
            <a:off x="1116013" y="1480468"/>
            <a:ext cx="3414712" cy="1008063"/>
          </a:xfrm>
          <a:prstGeom prst="cloudCallout">
            <a:avLst>
              <a:gd name="adj1" fmla="val 6347"/>
              <a:gd name="adj2" fmla="val 106380"/>
            </a:avLst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0" bIns="18000"/>
          <a:lstStyle/>
          <a:p>
            <a:pPr algn="ctr"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 can reach net1 ! Great !</a:t>
            </a:r>
          </a:p>
        </p:txBody>
      </p:sp>
      <p:sp>
        <p:nvSpPr>
          <p:cNvPr id="29" name="AutoShape 52"/>
          <p:cNvSpPr>
            <a:spLocks noChangeArrowheads="1"/>
          </p:cNvSpPr>
          <p:nvPr/>
        </p:nvSpPr>
        <p:spPr bwMode="auto">
          <a:xfrm>
            <a:off x="5373688" y="1485231"/>
            <a:ext cx="2582862" cy="1008062"/>
          </a:xfrm>
          <a:prstGeom prst="cloudCallout">
            <a:avLst>
              <a:gd name="adj1" fmla="val -23815"/>
              <a:gd name="adj2" fmla="val 109843"/>
            </a:avLst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0" bIns="18000"/>
          <a:lstStyle/>
          <a:p>
            <a:pPr algn="ctr"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Hop count changed !</a:t>
            </a: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2916238" y="4082728"/>
            <a:ext cx="257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sp>
        <p:nvSpPr>
          <p:cNvPr id="31" name="Text Box 55"/>
          <p:cNvSpPr txBox="1">
            <a:spLocks noChangeArrowheads="1"/>
          </p:cNvSpPr>
          <p:nvPr/>
        </p:nvSpPr>
        <p:spPr bwMode="auto">
          <a:xfrm>
            <a:off x="6056313" y="4108128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2" name="Text Box 56"/>
          <p:cNvSpPr txBox="1">
            <a:spLocks noChangeArrowheads="1"/>
          </p:cNvSpPr>
          <p:nvPr/>
        </p:nvSpPr>
        <p:spPr bwMode="auto">
          <a:xfrm>
            <a:off x="2771775" y="4138290"/>
            <a:ext cx="54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3" name="Text Box 57"/>
          <p:cNvSpPr txBox="1">
            <a:spLocks noChangeArrowheads="1"/>
          </p:cNvSpPr>
          <p:nvPr/>
        </p:nvSpPr>
        <p:spPr bwMode="auto">
          <a:xfrm>
            <a:off x="2843213" y="4130353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4" name="Text Box 58"/>
          <p:cNvSpPr txBox="1">
            <a:spLocks noChangeArrowheads="1"/>
          </p:cNvSpPr>
          <p:nvPr/>
        </p:nvSpPr>
        <p:spPr bwMode="auto">
          <a:xfrm>
            <a:off x="6061075" y="4130353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5" name="AutoShape 59"/>
          <p:cNvSpPr>
            <a:spLocks noChangeArrowheads="1"/>
          </p:cNvSpPr>
          <p:nvPr/>
        </p:nvSpPr>
        <p:spPr bwMode="auto">
          <a:xfrm>
            <a:off x="1476375" y="1485231"/>
            <a:ext cx="2582863" cy="1008062"/>
          </a:xfrm>
          <a:prstGeom prst="cloudCallout">
            <a:avLst>
              <a:gd name="adj1" fmla="val 11894"/>
              <a:gd name="adj2" fmla="val 101338"/>
            </a:avLst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0" bIns="18000"/>
          <a:lstStyle/>
          <a:p>
            <a:pPr algn="ctr"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Hop count changed !</a:t>
            </a:r>
          </a:p>
        </p:txBody>
      </p:sp>
      <p:sp>
        <p:nvSpPr>
          <p:cNvPr id="36" name="Text Box 60"/>
          <p:cNvSpPr txBox="1">
            <a:spLocks noChangeArrowheads="1"/>
          </p:cNvSpPr>
          <p:nvPr/>
        </p:nvSpPr>
        <p:spPr bwMode="auto">
          <a:xfrm>
            <a:off x="2843213" y="4130353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3594100" y="4082728"/>
            <a:ext cx="257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sp>
        <p:nvSpPr>
          <p:cNvPr id="38" name="Text Box 64"/>
          <p:cNvSpPr txBox="1">
            <a:spLocks noChangeArrowheads="1"/>
          </p:cNvSpPr>
          <p:nvPr/>
        </p:nvSpPr>
        <p:spPr bwMode="auto">
          <a:xfrm>
            <a:off x="3554413" y="413035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39" name="Text Box 65"/>
          <p:cNvSpPr txBox="1">
            <a:spLocks noChangeArrowheads="1"/>
          </p:cNvSpPr>
          <p:nvPr/>
        </p:nvSpPr>
        <p:spPr bwMode="auto">
          <a:xfrm>
            <a:off x="5937250" y="411130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∞</a:t>
            </a:r>
          </a:p>
        </p:txBody>
      </p:sp>
      <p:sp>
        <p:nvSpPr>
          <p:cNvPr id="40" name="Text Box 66"/>
          <p:cNvSpPr txBox="1">
            <a:spLocks noChangeArrowheads="1"/>
          </p:cNvSpPr>
          <p:nvPr/>
        </p:nvSpPr>
        <p:spPr bwMode="auto">
          <a:xfrm>
            <a:off x="2768600" y="411130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∞</a:t>
            </a:r>
          </a:p>
        </p:txBody>
      </p:sp>
      <p:sp>
        <p:nvSpPr>
          <p:cNvPr id="41" name="AutoShape 67"/>
          <p:cNvSpPr>
            <a:spLocks noChangeArrowheads="1"/>
          </p:cNvSpPr>
          <p:nvPr/>
        </p:nvSpPr>
        <p:spPr bwMode="auto">
          <a:xfrm>
            <a:off x="1908175" y="2781648"/>
            <a:ext cx="646113" cy="792163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 Box 68"/>
          <p:cNvSpPr txBox="1">
            <a:spLocks noChangeArrowheads="1"/>
          </p:cNvSpPr>
          <p:nvPr/>
        </p:nvSpPr>
        <p:spPr bwMode="auto">
          <a:xfrm>
            <a:off x="5219700" y="2565748"/>
            <a:ext cx="1809750" cy="485775"/>
          </a:xfrm>
          <a:prstGeom prst="rect">
            <a:avLst/>
          </a:prstGeom>
          <a:solidFill>
            <a:srgbClr val="8000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B: ( net1, 2 )</a:t>
            </a:r>
          </a:p>
        </p:txBody>
      </p:sp>
      <p:sp>
        <p:nvSpPr>
          <p:cNvPr id="43" name="Text Box 69"/>
          <p:cNvSpPr txBox="1">
            <a:spLocks noChangeArrowheads="1"/>
          </p:cNvSpPr>
          <p:nvPr/>
        </p:nvSpPr>
        <p:spPr bwMode="auto">
          <a:xfrm>
            <a:off x="2124075" y="2565748"/>
            <a:ext cx="1809750" cy="485775"/>
          </a:xfrm>
          <a:prstGeom prst="rect">
            <a:avLst/>
          </a:prstGeom>
          <a:solidFill>
            <a:srgbClr val="8000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A: ( net1, 3 )</a:t>
            </a:r>
          </a:p>
        </p:txBody>
      </p:sp>
      <p:sp>
        <p:nvSpPr>
          <p:cNvPr id="44" name="Text Box 70"/>
          <p:cNvSpPr txBox="1">
            <a:spLocks noChangeArrowheads="1"/>
          </p:cNvSpPr>
          <p:nvPr/>
        </p:nvSpPr>
        <p:spPr bwMode="auto">
          <a:xfrm>
            <a:off x="5219700" y="2565748"/>
            <a:ext cx="1809750" cy="485775"/>
          </a:xfrm>
          <a:prstGeom prst="rect">
            <a:avLst/>
          </a:prstGeom>
          <a:solidFill>
            <a:srgbClr val="8000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B: ( net1, 4 )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39752" y="5271591"/>
            <a:ext cx="257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FFFF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olidFill>
                  <a:srgbClr val="00FFFF"/>
                </a:solidFill>
                <a:ea typeface="黑体" panose="02010609060101010101" pitchFamily="49" charset="-122"/>
              </a:rPr>
              <a:t>不是</a:t>
            </a:r>
            <a:r>
              <a:rPr lang="en-US" altLang="zh-CN" dirty="0" smtClean="0">
                <a:solidFill>
                  <a:srgbClr val="00FFFF"/>
                </a:solidFill>
                <a:ea typeface="黑体" panose="02010609060101010101" pitchFamily="49" charset="-122"/>
              </a:rPr>
              <a:t>100%</a:t>
            </a:r>
            <a:r>
              <a:rPr lang="zh-CN" altLang="en-US" dirty="0" smtClean="0">
                <a:solidFill>
                  <a:srgbClr val="00FFFF"/>
                </a:solidFill>
                <a:ea typeface="黑体" panose="02010609060101010101" pitchFamily="49" charset="-122"/>
              </a:rPr>
              <a:t>有效</a:t>
            </a:r>
            <a:endParaRPr lang="zh-CN" altLang="en-US" dirty="0">
              <a:solidFill>
                <a:srgbClr val="00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485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8.67052E-7 L -0.33524 -8.67052E-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04624E-6 L 0.34201 4.04624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8.67052E-7 L -0.33524 -8.67052E-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autoUpdateAnimBg="0"/>
      <p:bldP spid="28" grpId="0" animBg="1"/>
      <p:bldP spid="30" grpId="0"/>
      <p:bldP spid="32" grpId="0"/>
      <p:bldP spid="36" grpId="0"/>
      <p:bldP spid="39" grpId="0"/>
      <p:bldP spid="40" grpId="0"/>
      <p:bldP spid="41" grpId="0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多节点环路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  <a:defRPr/>
            </a:pPr>
            <a:r>
              <a:rPr lang="en-US" altLang="zh-CN" sz="2200" dirty="0"/>
              <a:t>1. Net 1 unreachable, then E sends a </a:t>
            </a:r>
            <a:r>
              <a:rPr lang="en-US" altLang="zh-CN" sz="2200" dirty="0">
                <a:solidFill>
                  <a:schemeClr val="folHlink"/>
                </a:solidFill>
              </a:rPr>
              <a:t>triggered</a:t>
            </a:r>
          </a:p>
          <a:p>
            <a:pPr marL="357188" indent="-357188">
              <a:spcBef>
                <a:spcPct val="0"/>
              </a:spcBef>
              <a:buNone/>
              <a:defRPr/>
            </a:pPr>
            <a:r>
              <a:rPr lang="en-US" altLang="zh-CN" sz="2200" dirty="0">
                <a:solidFill>
                  <a:schemeClr val="folHlink"/>
                </a:solidFill>
              </a:rPr>
              <a:t>	update</a:t>
            </a:r>
            <a:r>
              <a:rPr lang="en-US" altLang="zh-CN" sz="2200" dirty="0"/>
              <a:t> to its neighbor A</a:t>
            </a:r>
          </a:p>
          <a:p>
            <a:pPr marL="357188" indent="-357188">
              <a:buNone/>
              <a:defRPr/>
            </a:pPr>
            <a:r>
              <a:rPr lang="en-US" altLang="zh-CN" sz="2200" dirty="0"/>
              <a:t>2. Then A knows Net 1 is unreachable from E, </a:t>
            </a:r>
          </a:p>
          <a:p>
            <a:pPr marL="357188" indent="-357188">
              <a:spcBef>
                <a:spcPct val="0"/>
              </a:spcBef>
              <a:buNone/>
              <a:defRPr/>
            </a:pPr>
            <a:r>
              <a:rPr lang="en-US" altLang="zh-CN" sz="2200" dirty="0"/>
              <a:t>	then sends a triggered update only to neighbors </a:t>
            </a:r>
          </a:p>
          <a:p>
            <a:pPr marL="357188" indent="-357188">
              <a:spcBef>
                <a:spcPct val="0"/>
              </a:spcBef>
              <a:buNone/>
              <a:defRPr/>
            </a:pPr>
            <a:r>
              <a:rPr lang="en-US" altLang="zh-CN" sz="2200" dirty="0"/>
              <a:t>	B and D because of the </a:t>
            </a:r>
            <a:r>
              <a:rPr lang="en-US" altLang="zh-CN" sz="2200" dirty="0">
                <a:solidFill>
                  <a:schemeClr val="folHlink"/>
                </a:solidFill>
              </a:rPr>
              <a:t>split horizons</a:t>
            </a:r>
          </a:p>
          <a:p>
            <a:pPr marL="357188" indent="-357188">
              <a:buNone/>
              <a:defRPr/>
            </a:pPr>
            <a:r>
              <a:rPr lang="en-US" altLang="zh-CN" sz="2200" dirty="0"/>
              <a:t>3. B and D know Net unreachable from A, then send a triggered update only to the neighbor C because of the split horizons</a:t>
            </a:r>
          </a:p>
          <a:p>
            <a:pPr marL="357188" indent="-357188">
              <a:buNone/>
              <a:defRPr/>
            </a:pPr>
            <a:r>
              <a:rPr lang="en-US" altLang="zh-CN" sz="2200" dirty="0">
                <a:solidFill>
                  <a:srgbClr val="00FFFF"/>
                </a:solidFill>
              </a:rPr>
              <a:t>4.</a:t>
            </a:r>
            <a:r>
              <a:rPr lang="en-US" altLang="zh-CN" sz="2200" dirty="0"/>
              <a:t> </a:t>
            </a:r>
            <a:r>
              <a:rPr lang="en-US" altLang="zh-CN" sz="2200" dirty="0">
                <a:solidFill>
                  <a:srgbClr val="00FFFF"/>
                </a:solidFill>
              </a:rPr>
              <a:t>Assume that C has known about Net 1 from B, and C sends a regular update about Net 1 is accessible to D before the triggered update has been received.</a:t>
            </a:r>
            <a:r>
              <a:rPr lang="en-US" altLang="zh-CN" sz="2200" dirty="0"/>
              <a:t> </a:t>
            </a:r>
          </a:p>
          <a:p>
            <a:pPr marL="357188" indent="-357188">
              <a:buNone/>
              <a:defRPr/>
            </a:pPr>
            <a:r>
              <a:rPr lang="en-US" altLang="zh-CN" sz="2200" dirty="0"/>
              <a:t>5. Then D think Net 1 can be reachable through C, so D updates its routing table and informs A </a:t>
            </a:r>
            <a:r>
              <a:rPr lang="en-US" altLang="zh-CN" sz="2200" dirty="0">
                <a:sym typeface="Wingdings" pitchFamily="2" charset="2"/>
              </a:rPr>
              <a:t> </a:t>
            </a:r>
            <a:r>
              <a:rPr lang="en-US" altLang="zh-CN" sz="2200" dirty="0">
                <a:solidFill>
                  <a:schemeClr val="folHlink"/>
                </a:solidFill>
                <a:sym typeface="Wingdings" pitchFamily="2" charset="2"/>
              </a:rPr>
              <a:t>routing </a:t>
            </a:r>
            <a:r>
              <a:rPr lang="en-US" altLang="zh-CN" sz="2200" dirty="0" smtClean="0">
                <a:solidFill>
                  <a:schemeClr val="folHlink"/>
                </a:solidFill>
                <a:sym typeface="Wingdings" pitchFamily="2" charset="2"/>
              </a:rPr>
              <a:t>loop</a:t>
            </a:r>
          </a:p>
          <a:p>
            <a:pPr marL="357188" indent="-357188" algn="ctr">
              <a:spcBef>
                <a:spcPts val="1200"/>
              </a:spcBef>
              <a:buNone/>
              <a:defRPr/>
            </a:pPr>
            <a:r>
              <a:rPr lang="zh-CN" altLang="en-US" sz="2400" dirty="0" smtClean="0">
                <a:sym typeface="Wingdings" pitchFamily="2" charset="2"/>
              </a:rPr>
              <a:t>解决措施：</a:t>
            </a:r>
            <a:r>
              <a:rPr lang="zh-CN" altLang="en-US" sz="2400" dirty="0" smtClean="0">
                <a:solidFill>
                  <a:schemeClr val="folHlink"/>
                </a:solidFill>
                <a:sym typeface="Wingdings" pitchFamily="2" charset="2"/>
              </a:rPr>
              <a:t>抑制定时器（</a:t>
            </a:r>
            <a:r>
              <a:rPr lang="en-US" altLang="zh-CN" sz="2400" dirty="0" smtClean="0">
                <a:solidFill>
                  <a:schemeClr val="folHlink"/>
                </a:solidFill>
                <a:sym typeface="Wingdings" pitchFamily="2" charset="2"/>
              </a:rPr>
              <a:t>hold-down timer</a:t>
            </a:r>
            <a:r>
              <a:rPr lang="zh-CN" altLang="en-US" sz="2400" dirty="0" smtClean="0">
                <a:solidFill>
                  <a:schemeClr val="folHlink"/>
                </a:solidFill>
                <a:sym typeface="Wingdings" pitchFamily="2" charset="2"/>
              </a:rPr>
              <a:t>）</a:t>
            </a:r>
            <a:endParaRPr lang="en-US" altLang="zh-CN" sz="2400" dirty="0">
              <a:solidFill>
                <a:schemeClr val="folHlin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7669659" y="188640"/>
            <a:ext cx="1366837" cy="438150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099871" y="188640"/>
            <a:ext cx="711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Net 1</a:t>
            </a:r>
          </a:p>
        </p:txBody>
      </p:sp>
      <p:pic>
        <p:nvPicPr>
          <p:cNvPr id="8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4334" y="1456408"/>
            <a:ext cx="6477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0934" y="1456408"/>
            <a:ext cx="6477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7559" y="951583"/>
            <a:ext cx="6477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7559" y="1959645"/>
            <a:ext cx="6477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0734" y="260078"/>
            <a:ext cx="6477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AutoShape 13"/>
          <p:cNvCxnSpPr>
            <a:cxnSpLocks noChangeShapeType="1"/>
            <a:stCxn id="10" idx="3"/>
            <a:endCxn id="8" idx="0"/>
          </p:cNvCxnSpPr>
          <p:nvPr/>
        </p:nvCxnSpPr>
        <p:spPr bwMode="auto">
          <a:xfrm>
            <a:off x="8025259" y="1146845"/>
            <a:ext cx="542925" cy="3095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4"/>
          <p:cNvCxnSpPr>
            <a:cxnSpLocks noChangeShapeType="1"/>
            <a:stCxn id="8" idx="2"/>
            <a:endCxn id="11" idx="3"/>
          </p:cNvCxnSpPr>
          <p:nvPr/>
        </p:nvCxnSpPr>
        <p:spPr bwMode="auto">
          <a:xfrm flipH="1">
            <a:off x="8025259" y="1845345"/>
            <a:ext cx="542925" cy="3095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5"/>
          <p:cNvCxnSpPr>
            <a:cxnSpLocks noChangeShapeType="1"/>
            <a:stCxn id="11" idx="1"/>
            <a:endCxn id="9" idx="2"/>
          </p:cNvCxnSpPr>
          <p:nvPr/>
        </p:nvCxnSpPr>
        <p:spPr bwMode="auto">
          <a:xfrm flipH="1" flipV="1">
            <a:off x="6764784" y="1845345"/>
            <a:ext cx="612775" cy="3095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6"/>
          <p:cNvCxnSpPr>
            <a:cxnSpLocks noChangeShapeType="1"/>
            <a:stCxn id="10" idx="1"/>
            <a:endCxn id="9" idx="0"/>
          </p:cNvCxnSpPr>
          <p:nvPr/>
        </p:nvCxnSpPr>
        <p:spPr bwMode="auto">
          <a:xfrm flipH="1">
            <a:off x="6764784" y="1146845"/>
            <a:ext cx="612775" cy="3095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7"/>
          <p:cNvCxnSpPr>
            <a:cxnSpLocks noChangeShapeType="1"/>
            <a:stCxn id="10" idx="0"/>
            <a:endCxn id="12" idx="2"/>
          </p:cNvCxnSpPr>
          <p:nvPr/>
        </p:nvCxnSpPr>
        <p:spPr bwMode="auto">
          <a:xfrm flipV="1">
            <a:off x="7701409" y="649015"/>
            <a:ext cx="3175" cy="3025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523609" y="90872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8387209" y="1411958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7523609" y="191678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586984" y="1411958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7536309" y="188640"/>
            <a:ext cx="347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xmlns="" val="19456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6.2.2 RIP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Routing Information Protocol</a:t>
            </a:r>
          </a:p>
          <a:p>
            <a:pPr lvl="1"/>
            <a:r>
              <a:rPr lang="zh-CN" altLang="en-US" sz="2400" dirty="0"/>
              <a:t>路由信息协议</a:t>
            </a:r>
          </a:p>
          <a:p>
            <a:pPr lvl="1"/>
            <a:r>
              <a:rPr lang="en-US" altLang="zh-CN" sz="2400" dirty="0" smtClean="0"/>
              <a:t>v1</a:t>
            </a:r>
            <a:r>
              <a:rPr lang="zh-CN" altLang="en-US" sz="2400" dirty="0"/>
              <a:t>：</a:t>
            </a:r>
            <a:r>
              <a:rPr lang="en-US" altLang="zh-CN" sz="2400" dirty="0"/>
              <a:t>RFC 1058</a:t>
            </a:r>
            <a:r>
              <a:rPr lang="zh-CN" altLang="en-US" sz="2400" dirty="0"/>
              <a:t>，</a:t>
            </a:r>
            <a:r>
              <a:rPr lang="en-US" altLang="zh-CN" sz="2400" dirty="0"/>
              <a:t>v2</a:t>
            </a:r>
            <a:r>
              <a:rPr lang="zh-CN" altLang="en-US" sz="2400" dirty="0"/>
              <a:t>：</a:t>
            </a:r>
            <a:r>
              <a:rPr lang="en-US" altLang="zh-CN" sz="2400" dirty="0"/>
              <a:t>RFC </a:t>
            </a:r>
            <a:r>
              <a:rPr lang="en-US" altLang="zh-CN" sz="2400" dirty="0" smtClean="0"/>
              <a:t>2453</a:t>
            </a:r>
          </a:p>
          <a:p>
            <a:pPr lvl="1"/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5661546"/>
            <a:ext cx="8207375" cy="720725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8313" y="4653484"/>
            <a:ext cx="8207375" cy="792162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383088" y="4796359"/>
            <a:ext cx="1628775" cy="504825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         IP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484438" y="5806009"/>
            <a:ext cx="1628775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LANs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427538" y="5806009"/>
            <a:ext cx="1628775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MANs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99213" y="5806009"/>
            <a:ext cx="1628775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WANs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51050" y="4796359"/>
            <a:ext cx="1008063" cy="360362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ICMP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203575" y="4796359"/>
            <a:ext cx="1008063" cy="360362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IGMP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227763" y="4940821"/>
            <a:ext cx="1009650" cy="363538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ARP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450138" y="4940821"/>
            <a:ext cx="1009650" cy="363538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RARP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39750" y="4696346"/>
            <a:ext cx="1279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39750" y="5704409"/>
            <a:ext cx="18811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Access Layer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68313" y="3645421"/>
            <a:ext cx="8207375" cy="792163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68313" y="2492896"/>
            <a:ext cx="8207375" cy="936625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095500" y="3861321"/>
            <a:ext cx="1828800" cy="422275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-122"/>
              </a:rPr>
              <a:t>TCP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360988" y="3870846"/>
            <a:ext cx="1828800" cy="422275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UDP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50863" y="3716859"/>
            <a:ext cx="14287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Transport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392613" y="2637359"/>
            <a:ext cx="2266950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-122"/>
              </a:rPr>
              <a:t>RIP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39750" y="2565921"/>
            <a:ext cx="1655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Application</a:t>
            </a:r>
          </a:p>
          <a:p>
            <a:pPr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26" name="Line 50"/>
          <p:cNvSpPr>
            <a:spLocks noChangeShapeType="1"/>
          </p:cNvSpPr>
          <p:nvPr/>
        </p:nvSpPr>
        <p:spPr bwMode="auto">
          <a:xfrm>
            <a:off x="6011863" y="3069159"/>
            <a:ext cx="0" cy="792162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Oval 51"/>
          <p:cNvSpPr>
            <a:spLocks noChangeArrowheads="1"/>
          </p:cNvSpPr>
          <p:nvPr/>
        </p:nvSpPr>
        <p:spPr bwMode="auto">
          <a:xfrm>
            <a:off x="5508625" y="3285059"/>
            <a:ext cx="1008063" cy="4318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520</a:t>
            </a:r>
          </a:p>
        </p:txBody>
      </p:sp>
      <p:sp>
        <p:nvSpPr>
          <p:cNvPr id="28" name="Line 52"/>
          <p:cNvSpPr>
            <a:spLocks noChangeShapeType="1"/>
          </p:cNvSpPr>
          <p:nvPr/>
        </p:nvSpPr>
        <p:spPr bwMode="auto">
          <a:xfrm>
            <a:off x="4787900" y="3069159"/>
            <a:ext cx="0" cy="1800225"/>
          </a:xfrm>
          <a:prstGeom prst="line">
            <a:avLst/>
          </a:prstGeom>
          <a:noFill/>
          <a:ln w="63500" cmpd="dbl">
            <a:solidFill>
              <a:srgbClr val="660066"/>
            </a:solidFill>
            <a:round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 Box 53"/>
          <p:cNvSpPr txBox="1">
            <a:spLocks noChangeArrowheads="1"/>
          </p:cNvSpPr>
          <p:nvPr/>
        </p:nvSpPr>
        <p:spPr bwMode="auto">
          <a:xfrm>
            <a:off x="6662738" y="2637359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软件实现层次</a:t>
            </a: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4427538" y="2780929"/>
            <a:ext cx="576510" cy="289818"/>
          </a:xfrm>
          <a:prstGeom prst="rect">
            <a:avLst/>
          </a:prstGeom>
          <a:pattFill prst="lgGrid">
            <a:fgClr>
              <a:srgbClr val="CC66FF"/>
            </a:fgClr>
            <a:bgClr>
              <a:srgbClr val="F5DA7F"/>
            </a:bgClr>
          </a:pattFill>
          <a:ln w="19050" algn="ctr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dirty="0">
                <a:solidFill>
                  <a:schemeClr val="bg2"/>
                </a:solidFill>
                <a:latin typeface="+mn-lt"/>
              </a:rPr>
              <a:t>RIB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4427538" y="4797152"/>
            <a:ext cx="719137" cy="400110"/>
            <a:chOff x="4427538" y="4797152"/>
            <a:chExt cx="719137" cy="400110"/>
          </a:xfrm>
        </p:grpSpPr>
        <p:graphicFrame>
          <p:nvGraphicFramePr>
            <p:cNvPr id="25" name="Group 2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3308027465"/>
                </p:ext>
              </p:extLst>
            </p:nvPr>
          </p:nvGraphicFramePr>
          <p:xfrm>
            <a:off x="4427538" y="4851921"/>
            <a:ext cx="719137" cy="306388"/>
          </p:xfrm>
          <a:graphic>
            <a:graphicData uri="http://schemas.openxmlformats.org/drawingml/2006/table">
              <a:tbl>
                <a:tblPr/>
                <a:tblGrid>
                  <a:gridCol w="179387"/>
                  <a:gridCol w="180975"/>
                  <a:gridCol w="179388"/>
                  <a:gridCol w="179387"/>
                </a:tblGrid>
                <a:tr h="73025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7778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7143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7143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sp>
          <p:nvSpPr>
            <p:cNvPr id="31" name="TextBox 30"/>
            <p:cNvSpPr txBox="1"/>
            <p:nvPr/>
          </p:nvSpPr>
          <p:spPr>
            <a:xfrm>
              <a:off x="4477815" y="4797152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2"/>
                  </a:solidFill>
                  <a:latin typeface="+mn-lt"/>
                </a:rPr>
                <a:t>FIB</a:t>
              </a:r>
              <a:endParaRPr lang="zh-CN" altLang="en-US" sz="2000" dirty="0">
                <a:solidFill>
                  <a:schemeClr val="bg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2219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9" grpId="0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RIPv2</a:t>
            </a:r>
            <a:r>
              <a:rPr lang="zh-CN" altLang="en-US" dirty="0" smtClean="0"/>
              <a:t>报文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 smtClean="0"/>
              <a:t>格式</a:t>
            </a:r>
            <a:endParaRPr lang="en-US" altLang="zh-CN" sz="2600" dirty="0" smtClean="0"/>
          </a:p>
          <a:p>
            <a:endParaRPr lang="en-US" altLang="zh-CN" sz="2800" dirty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 smtClean="0"/>
              <a:t>请求（</a:t>
            </a:r>
            <a:r>
              <a:rPr lang="en-US" altLang="zh-CN" sz="2400" dirty="0" smtClean="0"/>
              <a:t>command = 1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对所有路由表项的请求：</a:t>
            </a:r>
            <a:r>
              <a:rPr lang="en-US" altLang="zh-CN" sz="2200" dirty="0" smtClean="0"/>
              <a:t>IP address = 0.0.0.0</a:t>
            </a:r>
          </a:p>
          <a:p>
            <a:pPr lvl="2"/>
            <a:r>
              <a:rPr lang="zh-CN" altLang="en-US" sz="2200" dirty="0" smtClean="0"/>
              <a:t>对某些特定表项的请求</a:t>
            </a:r>
            <a:endParaRPr lang="en-US" altLang="zh-CN" sz="2200" dirty="0" smtClean="0"/>
          </a:p>
          <a:p>
            <a:pPr lvl="1"/>
            <a:r>
              <a:rPr lang="zh-CN" altLang="en-US" sz="2400" dirty="0" smtClean="0"/>
              <a:t>响应（</a:t>
            </a:r>
            <a:r>
              <a:rPr lang="en-US" altLang="zh-CN" sz="2400" dirty="0" smtClean="0"/>
              <a:t>command = 2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询问响应：单播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非询问响应：广播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多播，周期更新 </a:t>
            </a:r>
            <a:r>
              <a:rPr lang="en-US" altLang="zh-CN" sz="2200" dirty="0" smtClean="0"/>
              <a:t>/ </a:t>
            </a:r>
            <a:r>
              <a:rPr lang="zh-CN" altLang="en-US" sz="2200" dirty="0" smtClean="0"/>
              <a:t>触发更新</a:t>
            </a:r>
            <a:endParaRPr lang="zh-CN" altLang="en-US" sz="2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7238" y="1486371"/>
            <a:ext cx="1871662" cy="3603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Command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28900" y="1486371"/>
            <a:ext cx="1871663" cy="3603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Version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57238" y="2205509"/>
            <a:ext cx="7485062" cy="360362"/>
          </a:xfrm>
          <a:prstGeom prst="rect">
            <a:avLst/>
          </a:prstGeom>
          <a:solidFill>
            <a:srgbClr val="009999">
              <a:alpha val="30000"/>
            </a:srgb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lIns="90000" tIns="46800" rIns="90000" bIns="46800" anchor="ctr" anchorCtr="1"/>
          <a:lstStyle/>
          <a:p>
            <a:pPr algn="ctr"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IP address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57238" y="2565871"/>
            <a:ext cx="7485062" cy="360363"/>
          </a:xfrm>
          <a:prstGeom prst="rect">
            <a:avLst/>
          </a:prstGeom>
          <a:solidFill>
            <a:srgbClr val="009999">
              <a:alpha val="30000"/>
            </a:srgb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lIns="90000" tIns="46800" rIns="90000" bIns="46800" anchor="ctr" anchorCtr="1"/>
          <a:lstStyle/>
          <a:p>
            <a:pPr algn="ctr">
              <a:defRPr/>
            </a:pPr>
            <a:r>
              <a:rPr lang="en-US" altLang="zh-CN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Subnet Mask</a:t>
            </a:r>
            <a:endParaRPr lang="en-US" altLang="zh-CN" sz="220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00563" y="1484784"/>
            <a:ext cx="3743325" cy="36036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All 0s</a:t>
            </a:r>
            <a:endParaRPr lang="en-US" altLang="zh-CN" sz="220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57238" y="2926234"/>
            <a:ext cx="7485062" cy="360362"/>
          </a:xfrm>
          <a:prstGeom prst="rect">
            <a:avLst/>
          </a:prstGeom>
          <a:solidFill>
            <a:srgbClr val="009999">
              <a:alpha val="30000"/>
            </a:srgb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lIns="90000" tIns="46800" rIns="90000" bIns="46800" anchor="ctr" anchorCtr="1"/>
          <a:lstStyle/>
          <a:p>
            <a:pPr algn="ctr">
              <a:defRPr/>
            </a:pPr>
            <a:r>
              <a:rPr lang="en-US" altLang="zh-CN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Hop</a:t>
            </a:r>
            <a:endParaRPr lang="en-US" altLang="zh-CN" sz="220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57238" y="3285009"/>
            <a:ext cx="7485062" cy="360362"/>
          </a:xfrm>
          <a:prstGeom prst="rect">
            <a:avLst/>
          </a:prstGeom>
          <a:solidFill>
            <a:srgbClr val="009999">
              <a:alpha val="30000"/>
            </a:srgb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lIns="90000" tIns="46800" rIns="90000" bIns="46800" anchor="ctr" anchorCtr="1"/>
          <a:lstStyle/>
          <a:p>
            <a:pPr algn="ctr">
              <a:defRPr/>
            </a:pPr>
            <a:r>
              <a:rPr lang="en-US" altLang="zh-CN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Metric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500563" y="1845146"/>
            <a:ext cx="3743325" cy="360363"/>
          </a:xfrm>
          <a:prstGeom prst="rect">
            <a:avLst/>
          </a:prstGeom>
          <a:solidFill>
            <a:srgbClr val="009999">
              <a:alpha val="30000"/>
            </a:srgb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lIns="90000" tIns="46800" rIns="90000" bIns="46800" anchor="ctr" anchorCtr="1"/>
          <a:lstStyle/>
          <a:p>
            <a:pPr algn="ctr">
              <a:defRPr/>
            </a:pPr>
            <a:r>
              <a:rPr lang="en-US" altLang="zh-CN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Route Tag</a:t>
            </a:r>
            <a:endParaRPr lang="en-US" altLang="zh-CN" sz="220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58825" y="1845146"/>
            <a:ext cx="3743325" cy="360363"/>
          </a:xfrm>
          <a:prstGeom prst="rect">
            <a:avLst/>
          </a:prstGeom>
          <a:solidFill>
            <a:srgbClr val="009999">
              <a:alpha val="30000"/>
            </a:srgb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lIns="90000" tIns="46800" rIns="90000" bIns="46800" anchor="ctr" anchorCtr="1"/>
          <a:lstStyle/>
          <a:p>
            <a:pPr algn="ctr"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Family</a:t>
            </a:r>
          </a:p>
        </p:txBody>
      </p:sp>
    </p:spTree>
    <p:extLst>
      <p:ext uri="{BB962C8B-B14F-4D97-AF65-F5344CB8AC3E}">
        <p14:creationId xmlns:p14="http://schemas.microsoft.com/office/powerpoint/2010/main" xmlns="" val="26980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RIP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用“本地广播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多播”传递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不需要有关邻居的先验知识</a:t>
            </a:r>
            <a:endParaRPr lang="en-US" altLang="zh-CN" sz="2400" dirty="0" smtClean="0"/>
          </a:p>
          <a:p>
            <a:r>
              <a:rPr lang="zh-CN" altLang="en-US" sz="2800" dirty="0" smtClean="0"/>
              <a:t>周期循环，从邻居获得越来越远的路由信息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广播时间交错，避免</a:t>
            </a:r>
            <a:r>
              <a:rPr lang="en-US" altLang="zh-CN" sz="2800" dirty="0" smtClean="0"/>
              <a:t>RIP</a:t>
            </a:r>
            <a:r>
              <a:rPr lang="zh-CN" altLang="en-US" sz="2800" dirty="0" smtClean="0"/>
              <a:t>广播浪涌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6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08690" y="2737371"/>
            <a:ext cx="4540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2277" y="2737371"/>
            <a:ext cx="4540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4190" y="2737371"/>
            <a:ext cx="4540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连接符 9"/>
          <p:cNvCxnSpPr>
            <a:cxnSpLocks noChangeShapeType="1"/>
            <a:stCxn id="7" idx="3"/>
            <a:endCxn id="6" idx="1"/>
          </p:cNvCxnSpPr>
          <p:nvPr/>
        </p:nvCxnSpPr>
        <p:spPr bwMode="auto">
          <a:xfrm>
            <a:off x="2086302" y="2870721"/>
            <a:ext cx="13223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11"/>
          <p:cNvCxnSpPr>
            <a:cxnSpLocks noChangeShapeType="1"/>
            <a:stCxn id="6" idx="3"/>
            <a:endCxn id="8" idx="1"/>
          </p:cNvCxnSpPr>
          <p:nvPr/>
        </p:nvCxnSpPr>
        <p:spPr bwMode="auto">
          <a:xfrm>
            <a:off x="3862715" y="2870721"/>
            <a:ext cx="16414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3"/>
          <p:cNvSpPr>
            <a:spLocks noChangeArrowheads="1"/>
          </p:cNvSpPr>
          <p:nvPr/>
        </p:nvSpPr>
        <p:spPr bwMode="auto">
          <a:xfrm>
            <a:off x="3548390" y="3283471"/>
            <a:ext cx="182562" cy="379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矩形 14"/>
          <p:cNvSpPr>
            <a:spLocks noChangeArrowheads="1"/>
          </p:cNvSpPr>
          <p:nvPr/>
        </p:nvSpPr>
        <p:spPr bwMode="auto">
          <a:xfrm>
            <a:off x="3548390" y="3283471"/>
            <a:ext cx="182562" cy="12065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3" name="直接箭头连接符 16"/>
          <p:cNvCxnSpPr>
            <a:cxnSpLocks noChangeShapeType="1"/>
          </p:cNvCxnSpPr>
          <p:nvPr/>
        </p:nvCxnSpPr>
        <p:spPr bwMode="auto">
          <a:xfrm>
            <a:off x="2195736" y="3473971"/>
            <a:ext cx="11520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8"/>
          <p:cNvCxnSpPr>
            <a:cxnSpLocks noChangeShapeType="1"/>
          </p:cNvCxnSpPr>
          <p:nvPr/>
        </p:nvCxnSpPr>
        <p:spPr bwMode="auto">
          <a:xfrm flipH="1">
            <a:off x="3973502" y="3473971"/>
            <a:ext cx="11520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20"/>
          <p:cNvCxnSpPr>
            <a:cxnSpLocks noChangeShapeType="1"/>
          </p:cNvCxnSpPr>
          <p:nvPr/>
        </p:nvCxnSpPr>
        <p:spPr bwMode="auto">
          <a:xfrm>
            <a:off x="3638877" y="3775596"/>
            <a:ext cx="0" cy="2841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21"/>
          <p:cNvSpPr>
            <a:spLocks noChangeArrowheads="1"/>
          </p:cNvSpPr>
          <p:nvPr/>
        </p:nvSpPr>
        <p:spPr bwMode="auto">
          <a:xfrm>
            <a:off x="3548390" y="4129609"/>
            <a:ext cx="182562" cy="379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矩形 22"/>
          <p:cNvSpPr>
            <a:spLocks noChangeArrowheads="1"/>
          </p:cNvSpPr>
          <p:nvPr/>
        </p:nvSpPr>
        <p:spPr bwMode="auto">
          <a:xfrm>
            <a:off x="3548390" y="4129609"/>
            <a:ext cx="182562" cy="27463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2217738" y="306896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路由信息</a:t>
            </a:r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3995504" y="307848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路由信息</a:t>
            </a:r>
          </a:p>
        </p:txBody>
      </p:sp>
      <p:cxnSp>
        <p:nvCxnSpPr>
          <p:cNvPr id="20" name="直接箭头连接符 26"/>
          <p:cNvCxnSpPr>
            <a:cxnSpLocks noChangeShapeType="1"/>
          </p:cNvCxnSpPr>
          <p:nvPr/>
        </p:nvCxnSpPr>
        <p:spPr bwMode="auto">
          <a:xfrm>
            <a:off x="3973502" y="4318521"/>
            <a:ext cx="11520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8"/>
          <p:cNvCxnSpPr>
            <a:cxnSpLocks noChangeShapeType="1"/>
          </p:cNvCxnSpPr>
          <p:nvPr/>
        </p:nvCxnSpPr>
        <p:spPr bwMode="auto">
          <a:xfrm flipH="1">
            <a:off x="2195736" y="4318521"/>
            <a:ext cx="11520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9"/>
          <p:cNvSpPr txBox="1">
            <a:spLocks noChangeArrowheads="1"/>
          </p:cNvSpPr>
          <p:nvPr/>
        </p:nvSpPr>
        <p:spPr bwMode="auto">
          <a:xfrm>
            <a:off x="2217738" y="3933056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路由信息</a:t>
            </a:r>
          </a:p>
        </p:txBody>
      </p:sp>
      <p:sp>
        <p:nvSpPr>
          <p:cNvPr id="23" name="TextBox 30"/>
          <p:cNvSpPr txBox="1">
            <a:spLocks noChangeArrowheads="1"/>
          </p:cNvSpPr>
          <p:nvPr/>
        </p:nvSpPr>
        <p:spPr bwMode="auto">
          <a:xfrm>
            <a:off x="3995504" y="394099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路由信息</a:t>
            </a:r>
          </a:p>
        </p:txBody>
      </p:sp>
      <p:sp>
        <p:nvSpPr>
          <p:cNvPr id="24" name="TextBox 31"/>
          <p:cNvSpPr txBox="1">
            <a:spLocks noChangeArrowheads="1"/>
          </p:cNvSpPr>
          <p:nvPr/>
        </p:nvSpPr>
        <p:spPr bwMode="auto">
          <a:xfrm>
            <a:off x="993755" y="3267596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获取</a:t>
            </a:r>
          </a:p>
        </p:txBody>
      </p:sp>
      <p:sp>
        <p:nvSpPr>
          <p:cNvPr id="25" name="TextBox 32"/>
          <p:cNvSpPr txBox="1">
            <a:spLocks noChangeArrowheads="1"/>
          </p:cNvSpPr>
          <p:nvPr/>
        </p:nvSpPr>
        <p:spPr bwMode="auto">
          <a:xfrm>
            <a:off x="993755" y="4005064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广播</a:t>
            </a:r>
          </a:p>
        </p:txBody>
      </p:sp>
      <p:sp>
        <p:nvSpPr>
          <p:cNvPr id="26" name="左弧形箭头 25"/>
          <p:cNvSpPr/>
          <p:nvPr/>
        </p:nvSpPr>
        <p:spPr>
          <a:xfrm>
            <a:off x="755576" y="3475843"/>
            <a:ext cx="258792" cy="772064"/>
          </a:xfrm>
          <a:prstGeom prst="curvedRightArrow">
            <a:avLst/>
          </a:prstGeom>
          <a:solidFill>
            <a:srgbClr val="00FFFF"/>
          </a:solidFill>
          <a:ln w="28575">
            <a:solidFill>
              <a:srgbClr val="00FFFF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7" name="左弧形箭头 26"/>
          <p:cNvSpPr/>
          <p:nvPr/>
        </p:nvSpPr>
        <p:spPr>
          <a:xfrm>
            <a:off x="1792928" y="3475843"/>
            <a:ext cx="258792" cy="772064"/>
          </a:xfrm>
          <a:prstGeom prst="curvedRightArrow">
            <a:avLst/>
          </a:prstGeom>
          <a:solidFill>
            <a:srgbClr val="00FFFF"/>
          </a:solidFill>
          <a:ln w="28575">
            <a:solidFill>
              <a:srgbClr val="00FFFF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8" name="TextBox 35"/>
          <p:cNvSpPr txBox="1">
            <a:spLocks noChangeArrowheads="1"/>
          </p:cNvSpPr>
          <p:nvPr/>
        </p:nvSpPr>
        <p:spPr bwMode="auto">
          <a:xfrm>
            <a:off x="2973866" y="4612209"/>
            <a:ext cx="1382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+mn-lt"/>
                <a:ea typeface="+mn-ea"/>
              </a:rPr>
              <a:t>RIP</a:t>
            </a:r>
            <a:r>
              <a:rPr lang="zh-CN" altLang="en-US" sz="2000" dirty="0">
                <a:latin typeface="+mn-lt"/>
                <a:ea typeface="+mn-ea"/>
              </a:rPr>
              <a:t>路由表</a:t>
            </a:r>
          </a:p>
        </p:txBody>
      </p:sp>
      <p:cxnSp>
        <p:nvCxnSpPr>
          <p:cNvPr id="29" name="直接连接符 37"/>
          <p:cNvCxnSpPr>
            <a:cxnSpLocks noChangeShapeType="1"/>
            <a:stCxn id="7" idx="1"/>
          </p:cNvCxnSpPr>
          <p:nvPr/>
        </p:nvCxnSpPr>
        <p:spPr bwMode="auto">
          <a:xfrm flipH="1">
            <a:off x="1029027" y="2870721"/>
            <a:ext cx="6032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38"/>
          <p:cNvCxnSpPr>
            <a:cxnSpLocks noChangeShapeType="1"/>
          </p:cNvCxnSpPr>
          <p:nvPr/>
        </p:nvCxnSpPr>
        <p:spPr bwMode="auto">
          <a:xfrm flipH="1" flipV="1">
            <a:off x="1108402" y="2559571"/>
            <a:ext cx="601663" cy="188913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40"/>
          <p:cNvCxnSpPr>
            <a:cxnSpLocks noChangeShapeType="1"/>
          </p:cNvCxnSpPr>
          <p:nvPr/>
        </p:nvCxnSpPr>
        <p:spPr bwMode="auto">
          <a:xfrm flipH="1">
            <a:off x="5894715" y="2870721"/>
            <a:ext cx="6016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41"/>
          <p:cNvCxnSpPr>
            <a:cxnSpLocks noChangeShapeType="1"/>
          </p:cNvCxnSpPr>
          <p:nvPr/>
        </p:nvCxnSpPr>
        <p:spPr bwMode="auto">
          <a:xfrm flipH="1">
            <a:off x="5858202" y="2559571"/>
            <a:ext cx="407988" cy="188913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43"/>
          <p:cNvCxnSpPr>
            <a:cxnSpLocks noChangeShapeType="1"/>
          </p:cNvCxnSpPr>
          <p:nvPr/>
        </p:nvCxnSpPr>
        <p:spPr bwMode="auto">
          <a:xfrm flipH="1">
            <a:off x="3851602" y="2567509"/>
            <a:ext cx="407988" cy="188912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44"/>
          <p:cNvCxnSpPr>
            <a:cxnSpLocks noChangeShapeType="1"/>
          </p:cNvCxnSpPr>
          <p:nvPr/>
        </p:nvCxnSpPr>
        <p:spPr bwMode="auto">
          <a:xfrm flipH="1" flipV="1">
            <a:off x="2846715" y="2567509"/>
            <a:ext cx="601662" cy="188912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矩形 45"/>
          <p:cNvSpPr>
            <a:spLocks noChangeArrowheads="1"/>
          </p:cNvSpPr>
          <p:nvPr/>
        </p:nvSpPr>
        <p:spPr bwMode="auto">
          <a:xfrm>
            <a:off x="6618615" y="2869134"/>
            <a:ext cx="549275" cy="23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200"/>
              <a:t>Dest</a:t>
            </a:r>
            <a:endParaRPr lang="zh-CN" altLang="en-US" sz="1200"/>
          </a:p>
        </p:txBody>
      </p:sp>
      <p:sp>
        <p:nvSpPr>
          <p:cNvPr id="36" name="矩形 46"/>
          <p:cNvSpPr>
            <a:spLocks noChangeArrowheads="1"/>
          </p:cNvSpPr>
          <p:nvPr/>
        </p:nvSpPr>
        <p:spPr bwMode="auto">
          <a:xfrm>
            <a:off x="7167890" y="2869134"/>
            <a:ext cx="328612" cy="23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200" dirty="0" smtClean="0"/>
              <a:t>Hop</a:t>
            </a:r>
            <a:endParaRPr lang="zh-CN" altLang="en-US" sz="1200" dirty="0"/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7496502" y="2861196"/>
            <a:ext cx="473075" cy="23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200"/>
              <a:t>Next</a:t>
            </a:r>
            <a:endParaRPr lang="zh-CN" altLang="en-US" sz="1200"/>
          </a:p>
        </p:txBody>
      </p:sp>
      <p:sp>
        <p:nvSpPr>
          <p:cNvPr id="38" name="TextBox 60"/>
          <p:cNvSpPr txBox="1">
            <a:spLocks noChangeArrowheads="1"/>
          </p:cNvSpPr>
          <p:nvPr/>
        </p:nvSpPr>
        <p:spPr bwMode="auto">
          <a:xfrm>
            <a:off x="6660232" y="2492896"/>
            <a:ext cx="17267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18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 eaLnBrk="0" hangingPunct="0">
              <a:defRPr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dirty="0">
                <a:latin typeface="+mn-lt"/>
              </a:rPr>
              <a:t>RIP</a:t>
            </a:r>
            <a:r>
              <a:rPr lang="zh-CN" altLang="en-US" dirty="0">
                <a:latin typeface="+mn-lt"/>
              </a:rPr>
              <a:t>路由表内容</a:t>
            </a:r>
          </a:p>
        </p:txBody>
      </p:sp>
      <p:sp>
        <p:nvSpPr>
          <p:cNvPr id="39" name="矩形 61"/>
          <p:cNvSpPr>
            <a:spLocks noChangeArrowheads="1"/>
          </p:cNvSpPr>
          <p:nvPr/>
        </p:nvSpPr>
        <p:spPr bwMode="auto">
          <a:xfrm>
            <a:off x="7969577" y="2861196"/>
            <a:ext cx="441325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200"/>
              <a:t>Life</a:t>
            </a:r>
            <a:endParaRPr lang="zh-CN" altLang="en-US" sz="1200"/>
          </a:p>
        </p:txBody>
      </p:sp>
      <p:sp>
        <p:nvSpPr>
          <p:cNvPr id="40" name="矩形 62"/>
          <p:cNvSpPr>
            <a:spLocks noChangeArrowheads="1"/>
          </p:cNvSpPr>
          <p:nvPr/>
        </p:nvSpPr>
        <p:spPr bwMode="auto">
          <a:xfrm>
            <a:off x="6618615" y="3100909"/>
            <a:ext cx="549275" cy="233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en-US" sz="1200"/>
          </a:p>
        </p:txBody>
      </p:sp>
      <p:sp>
        <p:nvSpPr>
          <p:cNvPr id="41" name="矩形 63"/>
          <p:cNvSpPr>
            <a:spLocks noChangeArrowheads="1"/>
          </p:cNvSpPr>
          <p:nvPr/>
        </p:nvSpPr>
        <p:spPr bwMode="auto">
          <a:xfrm>
            <a:off x="7167890" y="3100909"/>
            <a:ext cx="328612" cy="233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en-US" sz="1200"/>
          </a:p>
        </p:txBody>
      </p:sp>
      <p:sp>
        <p:nvSpPr>
          <p:cNvPr id="42" name="矩形 64"/>
          <p:cNvSpPr>
            <a:spLocks noChangeArrowheads="1"/>
          </p:cNvSpPr>
          <p:nvPr/>
        </p:nvSpPr>
        <p:spPr bwMode="auto">
          <a:xfrm>
            <a:off x="7496502" y="3094559"/>
            <a:ext cx="473075" cy="23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en-US" sz="1200"/>
          </a:p>
        </p:txBody>
      </p:sp>
      <p:sp>
        <p:nvSpPr>
          <p:cNvPr id="43" name="矩形 65"/>
          <p:cNvSpPr>
            <a:spLocks noChangeArrowheads="1"/>
          </p:cNvSpPr>
          <p:nvPr/>
        </p:nvSpPr>
        <p:spPr bwMode="auto">
          <a:xfrm>
            <a:off x="7969577" y="3094559"/>
            <a:ext cx="441325" cy="233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en-US" sz="1200"/>
          </a:p>
        </p:txBody>
      </p:sp>
      <p:sp>
        <p:nvSpPr>
          <p:cNvPr id="44" name="矩形 66"/>
          <p:cNvSpPr>
            <a:spLocks noChangeArrowheads="1"/>
          </p:cNvSpPr>
          <p:nvPr/>
        </p:nvSpPr>
        <p:spPr bwMode="auto">
          <a:xfrm>
            <a:off x="6618615" y="3334271"/>
            <a:ext cx="549275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en-US" sz="1200"/>
          </a:p>
        </p:txBody>
      </p:sp>
      <p:sp>
        <p:nvSpPr>
          <p:cNvPr id="45" name="矩形 67"/>
          <p:cNvSpPr>
            <a:spLocks noChangeArrowheads="1"/>
          </p:cNvSpPr>
          <p:nvPr/>
        </p:nvSpPr>
        <p:spPr bwMode="auto">
          <a:xfrm>
            <a:off x="7167890" y="3334271"/>
            <a:ext cx="328612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en-US" sz="1200"/>
          </a:p>
        </p:txBody>
      </p:sp>
      <p:sp>
        <p:nvSpPr>
          <p:cNvPr id="46" name="矩形 68"/>
          <p:cNvSpPr>
            <a:spLocks noChangeArrowheads="1"/>
          </p:cNvSpPr>
          <p:nvPr/>
        </p:nvSpPr>
        <p:spPr bwMode="auto">
          <a:xfrm>
            <a:off x="7496502" y="3327921"/>
            <a:ext cx="473075" cy="23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en-US" sz="1200"/>
          </a:p>
        </p:txBody>
      </p:sp>
      <p:sp>
        <p:nvSpPr>
          <p:cNvPr id="47" name="矩形 69"/>
          <p:cNvSpPr>
            <a:spLocks noChangeArrowheads="1"/>
          </p:cNvSpPr>
          <p:nvPr/>
        </p:nvSpPr>
        <p:spPr bwMode="auto">
          <a:xfrm>
            <a:off x="7969577" y="3327921"/>
            <a:ext cx="441325" cy="23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en-US" sz="1200"/>
          </a:p>
        </p:txBody>
      </p:sp>
      <p:sp>
        <p:nvSpPr>
          <p:cNvPr id="48" name="矩形 70"/>
          <p:cNvSpPr>
            <a:spLocks noChangeArrowheads="1"/>
          </p:cNvSpPr>
          <p:nvPr/>
        </p:nvSpPr>
        <p:spPr bwMode="auto">
          <a:xfrm>
            <a:off x="6618615" y="3562871"/>
            <a:ext cx="549275" cy="23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en-US" sz="1200"/>
          </a:p>
        </p:txBody>
      </p:sp>
      <p:sp>
        <p:nvSpPr>
          <p:cNvPr id="49" name="矩形 71"/>
          <p:cNvSpPr>
            <a:spLocks noChangeArrowheads="1"/>
          </p:cNvSpPr>
          <p:nvPr/>
        </p:nvSpPr>
        <p:spPr bwMode="auto">
          <a:xfrm>
            <a:off x="7167890" y="3562871"/>
            <a:ext cx="328612" cy="23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en-US" sz="1200"/>
          </a:p>
        </p:txBody>
      </p:sp>
      <p:sp>
        <p:nvSpPr>
          <p:cNvPr id="50" name="矩形 72"/>
          <p:cNvSpPr>
            <a:spLocks noChangeArrowheads="1"/>
          </p:cNvSpPr>
          <p:nvPr/>
        </p:nvSpPr>
        <p:spPr bwMode="auto">
          <a:xfrm>
            <a:off x="7496502" y="3562871"/>
            <a:ext cx="473075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en-US" sz="1200"/>
          </a:p>
        </p:txBody>
      </p:sp>
      <p:sp>
        <p:nvSpPr>
          <p:cNvPr id="51" name="矩形 73"/>
          <p:cNvSpPr>
            <a:spLocks noChangeArrowheads="1"/>
          </p:cNvSpPr>
          <p:nvPr/>
        </p:nvSpPr>
        <p:spPr bwMode="auto">
          <a:xfrm>
            <a:off x="7969577" y="3564459"/>
            <a:ext cx="441325" cy="23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en-US" sz="1200"/>
          </a:p>
        </p:txBody>
      </p:sp>
      <p:sp>
        <p:nvSpPr>
          <p:cNvPr id="52" name="矩形 74"/>
          <p:cNvSpPr>
            <a:spLocks noChangeArrowheads="1"/>
          </p:cNvSpPr>
          <p:nvPr/>
        </p:nvSpPr>
        <p:spPr bwMode="auto">
          <a:xfrm>
            <a:off x="6618615" y="3796234"/>
            <a:ext cx="549275" cy="233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en-US" sz="1200"/>
          </a:p>
        </p:txBody>
      </p:sp>
      <p:sp>
        <p:nvSpPr>
          <p:cNvPr id="53" name="矩形 75"/>
          <p:cNvSpPr>
            <a:spLocks noChangeArrowheads="1"/>
          </p:cNvSpPr>
          <p:nvPr/>
        </p:nvSpPr>
        <p:spPr bwMode="auto">
          <a:xfrm>
            <a:off x="7167890" y="3796234"/>
            <a:ext cx="328612" cy="233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en-US" sz="1200"/>
          </a:p>
        </p:txBody>
      </p:sp>
      <p:sp>
        <p:nvSpPr>
          <p:cNvPr id="54" name="矩形 76"/>
          <p:cNvSpPr>
            <a:spLocks noChangeArrowheads="1"/>
          </p:cNvSpPr>
          <p:nvPr/>
        </p:nvSpPr>
        <p:spPr bwMode="auto">
          <a:xfrm>
            <a:off x="7496502" y="3797821"/>
            <a:ext cx="473075" cy="23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en-US" sz="1200"/>
          </a:p>
        </p:txBody>
      </p:sp>
      <p:sp>
        <p:nvSpPr>
          <p:cNvPr id="55" name="矩形 77"/>
          <p:cNvSpPr>
            <a:spLocks noChangeArrowheads="1"/>
          </p:cNvSpPr>
          <p:nvPr/>
        </p:nvSpPr>
        <p:spPr bwMode="auto">
          <a:xfrm>
            <a:off x="7969577" y="3797821"/>
            <a:ext cx="441325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en-US" sz="1200"/>
          </a:p>
        </p:txBody>
      </p:sp>
      <p:sp>
        <p:nvSpPr>
          <p:cNvPr id="56" name="矩形 78"/>
          <p:cNvSpPr>
            <a:spLocks noChangeArrowheads="1"/>
          </p:cNvSpPr>
          <p:nvPr/>
        </p:nvSpPr>
        <p:spPr bwMode="auto">
          <a:xfrm>
            <a:off x="6618615" y="4028009"/>
            <a:ext cx="549275" cy="233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en-US" sz="1200"/>
          </a:p>
        </p:txBody>
      </p:sp>
      <p:sp>
        <p:nvSpPr>
          <p:cNvPr id="57" name="矩形 79"/>
          <p:cNvSpPr>
            <a:spLocks noChangeArrowheads="1"/>
          </p:cNvSpPr>
          <p:nvPr/>
        </p:nvSpPr>
        <p:spPr bwMode="auto">
          <a:xfrm>
            <a:off x="7167890" y="4028009"/>
            <a:ext cx="328612" cy="233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en-US" sz="1200"/>
          </a:p>
        </p:txBody>
      </p:sp>
      <p:sp>
        <p:nvSpPr>
          <p:cNvPr id="58" name="矩形 80"/>
          <p:cNvSpPr>
            <a:spLocks noChangeArrowheads="1"/>
          </p:cNvSpPr>
          <p:nvPr/>
        </p:nvSpPr>
        <p:spPr bwMode="auto">
          <a:xfrm>
            <a:off x="7496502" y="4029596"/>
            <a:ext cx="473075" cy="23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en-US" sz="1200"/>
          </a:p>
        </p:txBody>
      </p:sp>
      <p:sp>
        <p:nvSpPr>
          <p:cNvPr id="59" name="矩形 81"/>
          <p:cNvSpPr>
            <a:spLocks noChangeArrowheads="1"/>
          </p:cNvSpPr>
          <p:nvPr/>
        </p:nvSpPr>
        <p:spPr bwMode="auto">
          <a:xfrm>
            <a:off x="7969577" y="4029596"/>
            <a:ext cx="441325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zh-CN" altLang="en-US" sz="1200"/>
          </a:p>
        </p:txBody>
      </p:sp>
      <p:sp>
        <p:nvSpPr>
          <p:cNvPr id="60" name="椭圆 134"/>
          <p:cNvSpPr>
            <a:spLocks noChangeArrowheads="1"/>
          </p:cNvSpPr>
          <p:nvPr/>
        </p:nvSpPr>
        <p:spPr bwMode="auto">
          <a:xfrm>
            <a:off x="6496377" y="2769121"/>
            <a:ext cx="1069975" cy="1635125"/>
          </a:xfrm>
          <a:prstGeom prst="ellipse">
            <a:avLst/>
          </a:prstGeom>
          <a:noFill/>
          <a:ln w="28575">
            <a:solidFill>
              <a:srgbClr val="00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" name="TextBox 135"/>
          <p:cNvSpPr txBox="1">
            <a:spLocks noChangeArrowheads="1"/>
          </p:cNvSpPr>
          <p:nvPr/>
        </p:nvSpPr>
        <p:spPr bwMode="auto">
          <a:xfrm>
            <a:off x="6477327" y="4428059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18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 eaLnBrk="0" hangingPunct="0">
              <a:defRPr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dirty="0"/>
              <a:t>广播内容</a:t>
            </a:r>
          </a:p>
        </p:txBody>
      </p:sp>
      <p:cxnSp>
        <p:nvCxnSpPr>
          <p:cNvPr id="62" name="直接连接符 84"/>
          <p:cNvCxnSpPr>
            <a:cxnSpLocks noChangeShapeType="1"/>
          </p:cNvCxnSpPr>
          <p:nvPr/>
        </p:nvCxnSpPr>
        <p:spPr bwMode="auto">
          <a:xfrm>
            <a:off x="933450" y="5953795"/>
            <a:ext cx="7272338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Box 85"/>
          <p:cNvSpPr txBox="1">
            <a:spLocks noChangeArrowheads="1"/>
          </p:cNvSpPr>
          <p:nvPr/>
        </p:nvSpPr>
        <p:spPr bwMode="auto">
          <a:xfrm>
            <a:off x="8316913" y="5772820"/>
            <a:ext cx="2792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>
                <a:latin typeface="+mn-lt"/>
              </a:rPr>
              <a:t>t</a:t>
            </a:r>
            <a:endParaRPr lang="zh-CN" altLang="en-US" sz="2200">
              <a:latin typeface="+mn-lt"/>
            </a:endParaRPr>
          </a:p>
        </p:txBody>
      </p:sp>
      <p:cxnSp>
        <p:nvCxnSpPr>
          <p:cNvPr id="64" name="直接连接符 87"/>
          <p:cNvCxnSpPr>
            <a:cxnSpLocks noChangeShapeType="1"/>
          </p:cNvCxnSpPr>
          <p:nvPr/>
        </p:nvCxnSpPr>
        <p:spPr bwMode="auto">
          <a:xfrm>
            <a:off x="1727200" y="5772820"/>
            <a:ext cx="0" cy="188913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88"/>
          <p:cNvCxnSpPr>
            <a:cxnSpLocks noChangeShapeType="1"/>
          </p:cNvCxnSpPr>
          <p:nvPr/>
        </p:nvCxnSpPr>
        <p:spPr bwMode="auto">
          <a:xfrm>
            <a:off x="2103438" y="5764883"/>
            <a:ext cx="0" cy="188912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89"/>
          <p:cNvCxnSpPr>
            <a:cxnSpLocks noChangeShapeType="1"/>
          </p:cNvCxnSpPr>
          <p:nvPr/>
        </p:nvCxnSpPr>
        <p:spPr bwMode="auto">
          <a:xfrm>
            <a:off x="2300288" y="5764883"/>
            <a:ext cx="0" cy="188912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连接符 90"/>
          <p:cNvCxnSpPr>
            <a:cxnSpLocks noChangeShapeType="1"/>
          </p:cNvCxnSpPr>
          <p:nvPr/>
        </p:nvCxnSpPr>
        <p:spPr bwMode="auto">
          <a:xfrm>
            <a:off x="2557463" y="5764883"/>
            <a:ext cx="0" cy="188912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91"/>
          <p:cNvCxnSpPr>
            <a:cxnSpLocks noChangeShapeType="1"/>
          </p:cNvCxnSpPr>
          <p:nvPr/>
        </p:nvCxnSpPr>
        <p:spPr bwMode="auto">
          <a:xfrm>
            <a:off x="2908300" y="5764883"/>
            <a:ext cx="0" cy="188912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92"/>
          <p:cNvCxnSpPr>
            <a:cxnSpLocks noChangeShapeType="1"/>
          </p:cNvCxnSpPr>
          <p:nvPr/>
        </p:nvCxnSpPr>
        <p:spPr bwMode="auto">
          <a:xfrm>
            <a:off x="3081338" y="5772820"/>
            <a:ext cx="0" cy="188913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连接符 93"/>
          <p:cNvCxnSpPr>
            <a:cxnSpLocks noChangeShapeType="1"/>
          </p:cNvCxnSpPr>
          <p:nvPr/>
        </p:nvCxnSpPr>
        <p:spPr bwMode="auto">
          <a:xfrm>
            <a:off x="3390900" y="5772820"/>
            <a:ext cx="0" cy="188913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连接符 94"/>
          <p:cNvCxnSpPr>
            <a:cxnSpLocks noChangeShapeType="1"/>
          </p:cNvCxnSpPr>
          <p:nvPr/>
        </p:nvCxnSpPr>
        <p:spPr bwMode="auto">
          <a:xfrm>
            <a:off x="3700463" y="5772820"/>
            <a:ext cx="0" cy="188913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连接符 95"/>
          <p:cNvCxnSpPr>
            <a:cxnSpLocks noChangeShapeType="1"/>
          </p:cNvCxnSpPr>
          <p:nvPr/>
        </p:nvCxnSpPr>
        <p:spPr bwMode="auto">
          <a:xfrm>
            <a:off x="3910013" y="5772820"/>
            <a:ext cx="0" cy="188913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连接符 96"/>
          <p:cNvCxnSpPr>
            <a:cxnSpLocks noChangeShapeType="1"/>
          </p:cNvCxnSpPr>
          <p:nvPr/>
        </p:nvCxnSpPr>
        <p:spPr bwMode="auto">
          <a:xfrm>
            <a:off x="4322763" y="5772820"/>
            <a:ext cx="0" cy="188913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连接符 98"/>
          <p:cNvCxnSpPr>
            <a:cxnSpLocks noChangeShapeType="1"/>
          </p:cNvCxnSpPr>
          <p:nvPr/>
        </p:nvCxnSpPr>
        <p:spPr bwMode="auto">
          <a:xfrm>
            <a:off x="1579563" y="5868070"/>
            <a:ext cx="0" cy="1889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连接符 99"/>
          <p:cNvCxnSpPr>
            <a:cxnSpLocks noChangeShapeType="1"/>
          </p:cNvCxnSpPr>
          <p:nvPr/>
        </p:nvCxnSpPr>
        <p:spPr bwMode="auto">
          <a:xfrm>
            <a:off x="4732338" y="5772820"/>
            <a:ext cx="0" cy="188913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连接符 100"/>
          <p:cNvCxnSpPr>
            <a:cxnSpLocks noChangeShapeType="1"/>
          </p:cNvCxnSpPr>
          <p:nvPr/>
        </p:nvCxnSpPr>
        <p:spPr bwMode="auto">
          <a:xfrm>
            <a:off x="5110163" y="5763295"/>
            <a:ext cx="0" cy="188913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连接符 101"/>
          <p:cNvCxnSpPr>
            <a:cxnSpLocks noChangeShapeType="1"/>
          </p:cNvCxnSpPr>
          <p:nvPr/>
        </p:nvCxnSpPr>
        <p:spPr bwMode="auto">
          <a:xfrm>
            <a:off x="5307013" y="5764883"/>
            <a:ext cx="0" cy="188912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接连接符 102"/>
          <p:cNvCxnSpPr>
            <a:cxnSpLocks noChangeShapeType="1"/>
          </p:cNvCxnSpPr>
          <p:nvPr/>
        </p:nvCxnSpPr>
        <p:spPr bwMode="auto">
          <a:xfrm>
            <a:off x="5564188" y="5764883"/>
            <a:ext cx="0" cy="188912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连接符 103"/>
          <p:cNvCxnSpPr>
            <a:cxnSpLocks noChangeShapeType="1"/>
          </p:cNvCxnSpPr>
          <p:nvPr/>
        </p:nvCxnSpPr>
        <p:spPr bwMode="auto">
          <a:xfrm>
            <a:off x="5913438" y="5763295"/>
            <a:ext cx="0" cy="188913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接连接符 104"/>
          <p:cNvCxnSpPr>
            <a:cxnSpLocks noChangeShapeType="1"/>
          </p:cNvCxnSpPr>
          <p:nvPr/>
        </p:nvCxnSpPr>
        <p:spPr bwMode="auto">
          <a:xfrm>
            <a:off x="6086475" y="5772820"/>
            <a:ext cx="0" cy="188913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接连接符 105"/>
          <p:cNvCxnSpPr>
            <a:cxnSpLocks noChangeShapeType="1"/>
          </p:cNvCxnSpPr>
          <p:nvPr/>
        </p:nvCxnSpPr>
        <p:spPr bwMode="auto">
          <a:xfrm>
            <a:off x="6397625" y="5772820"/>
            <a:ext cx="0" cy="188913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接连接符 106"/>
          <p:cNvCxnSpPr>
            <a:cxnSpLocks noChangeShapeType="1"/>
          </p:cNvCxnSpPr>
          <p:nvPr/>
        </p:nvCxnSpPr>
        <p:spPr bwMode="auto">
          <a:xfrm>
            <a:off x="6705600" y="5772820"/>
            <a:ext cx="0" cy="188913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接连接符 107"/>
          <p:cNvCxnSpPr>
            <a:cxnSpLocks noChangeShapeType="1"/>
          </p:cNvCxnSpPr>
          <p:nvPr/>
        </p:nvCxnSpPr>
        <p:spPr bwMode="auto">
          <a:xfrm>
            <a:off x="6915150" y="5772820"/>
            <a:ext cx="0" cy="188913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接连接符 108"/>
          <p:cNvCxnSpPr>
            <a:cxnSpLocks noChangeShapeType="1"/>
          </p:cNvCxnSpPr>
          <p:nvPr/>
        </p:nvCxnSpPr>
        <p:spPr bwMode="auto">
          <a:xfrm>
            <a:off x="7329488" y="5772820"/>
            <a:ext cx="0" cy="188913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接连接符 109"/>
          <p:cNvCxnSpPr>
            <a:cxnSpLocks noChangeShapeType="1"/>
          </p:cNvCxnSpPr>
          <p:nvPr/>
        </p:nvCxnSpPr>
        <p:spPr bwMode="auto">
          <a:xfrm>
            <a:off x="4586288" y="5866483"/>
            <a:ext cx="0" cy="1905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连接符 110"/>
          <p:cNvCxnSpPr>
            <a:cxnSpLocks noChangeShapeType="1"/>
          </p:cNvCxnSpPr>
          <p:nvPr/>
        </p:nvCxnSpPr>
        <p:spPr bwMode="auto">
          <a:xfrm>
            <a:off x="7616825" y="5858545"/>
            <a:ext cx="0" cy="1889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TextBox 111"/>
          <p:cNvSpPr txBox="1">
            <a:spLocks noChangeArrowheads="1"/>
          </p:cNvSpPr>
          <p:nvPr/>
        </p:nvSpPr>
        <p:spPr bwMode="auto">
          <a:xfrm>
            <a:off x="1431925" y="6025233"/>
            <a:ext cx="3417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>
                <a:latin typeface="+mn-lt"/>
              </a:rPr>
              <a:t>0</a:t>
            </a:r>
            <a:endParaRPr lang="zh-CN" altLang="en-US" sz="2200">
              <a:latin typeface="+mn-lt"/>
            </a:endParaRPr>
          </a:p>
        </p:txBody>
      </p:sp>
      <p:sp>
        <p:nvSpPr>
          <p:cNvPr id="88" name="TextBox 112"/>
          <p:cNvSpPr txBox="1">
            <a:spLocks noChangeArrowheads="1"/>
          </p:cNvSpPr>
          <p:nvPr/>
        </p:nvSpPr>
        <p:spPr bwMode="auto">
          <a:xfrm>
            <a:off x="4432300" y="6028408"/>
            <a:ext cx="4988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>
                <a:latin typeface="+mn-lt"/>
              </a:rPr>
              <a:t>30</a:t>
            </a:r>
            <a:endParaRPr lang="zh-CN" altLang="en-US" sz="2200">
              <a:latin typeface="+mn-lt"/>
            </a:endParaRPr>
          </a:p>
        </p:txBody>
      </p:sp>
      <p:sp>
        <p:nvSpPr>
          <p:cNvPr id="89" name="TextBox 113"/>
          <p:cNvSpPr txBox="1">
            <a:spLocks noChangeArrowheads="1"/>
          </p:cNvSpPr>
          <p:nvPr/>
        </p:nvSpPr>
        <p:spPr bwMode="auto">
          <a:xfrm>
            <a:off x="7400925" y="6044283"/>
            <a:ext cx="4988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 dirty="0">
                <a:latin typeface="+mn-lt"/>
              </a:rPr>
              <a:t>60</a:t>
            </a:r>
            <a:endParaRPr lang="zh-CN" altLang="en-US" sz="2200" dirty="0">
              <a:latin typeface="+mn-lt"/>
            </a:endParaRPr>
          </a:p>
        </p:txBody>
      </p:sp>
      <p:sp>
        <p:nvSpPr>
          <p:cNvPr id="90" name="TextBox 114"/>
          <p:cNvSpPr txBox="1">
            <a:spLocks noChangeArrowheads="1"/>
          </p:cNvSpPr>
          <p:nvPr/>
        </p:nvSpPr>
        <p:spPr bwMode="auto">
          <a:xfrm>
            <a:off x="1528763" y="5517232"/>
            <a:ext cx="423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+mn-lt"/>
              </a:rPr>
              <a:t>G2</a:t>
            </a:r>
            <a:endParaRPr lang="zh-CN" altLang="en-US" sz="1400">
              <a:latin typeface="+mn-lt"/>
            </a:endParaRPr>
          </a:p>
        </p:txBody>
      </p:sp>
      <p:sp>
        <p:nvSpPr>
          <p:cNvPr id="91" name="TextBox 115"/>
          <p:cNvSpPr txBox="1">
            <a:spLocks noChangeArrowheads="1"/>
          </p:cNvSpPr>
          <p:nvPr/>
        </p:nvSpPr>
        <p:spPr bwMode="auto">
          <a:xfrm>
            <a:off x="1925638" y="5517232"/>
            <a:ext cx="423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+mn-lt"/>
              </a:rPr>
              <a:t>G8</a:t>
            </a:r>
            <a:endParaRPr lang="zh-CN" altLang="en-US" sz="1400">
              <a:latin typeface="+mn-lt"/>
            </a:endParaRPr>
          </a:p>
        </p:txBody>
      </p:sp>
      <p:sp>
        <p:nvSpPr>
          <p:cNvPr id="92" name="TextBox 116"/>
          <p:cNvSpPr txBox="1">
            <a:spLocks noChangeArrowheads="1"/>
          </p:cNvSpPr>
          <p:nvPr/>
        </p:nvSpPr>
        <p:spPr bwMode="auto">
          <a:xfrm>
            <a:off x="2103438" y="5517232"/>
            <a:ext cx="423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+mn-lt"/>
              </a:rPr>
              <a:t>G3</a:t>
            </a:r>
            <a:endParaRPr lang="zh-CN" altLang="en-US" sz="1400">
              <a:latin typeface="+mn-lt"/>
            </a:endParaRPr>
          </a:p>
        </p:txBody>
      </p:sp>
      <p:sp>
        <p:nvSpPr>
          <p:cNvPr id="93" name="TextBox 117"/>
          <p:cNvSpPr txBox="1">
            <a:spLocks noChangeArrowheads="1"/>
          </p:cNvSpPr>
          <p:nvPr/>
        </p:nvSpPr>
        <p:spPr bwMode="auto">
          <a:xfrm>
            <a:off x="2379663" y="5517232"/>
            <a:ext cx="423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+mn-lt"/>
              </a:rPr>
              <a:t>G6</a:t>
            </a:r>
            <a:endParaRPr lang="zh-CN" altLang="en-US" sz="1400">
              <a:latin typeface="+mn-lt"/>
            </a:endParaRPr>
          </a:p>
        </p:txBody>
      </p:sp>
      <p:sp>
        <p:nvSpPr>
          <p:cNvPr id="94" name="TextBox 118"/>
          <p:cNvSpPr txBox="1">
            <a:spLocks noChangeArrowheads="1"/>
          </p:cNvSpPr>
          <p:nvPr/>
        </p:nvSpPr>
        <p:spPr bwMode="auto">
          <a:xfrm>
            <a:off x="2722563" y="5517232"/>
            <a:ext cx="423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+mn-lt"/>
              </a:rPr>
              <a:t>G1</a:t>
            </a:r>
            <a:endParaRPr lang="zh-CN" altLang="en-US" sz="1400">
              <a:latin typeface="+mn-lt"/>
            </a:endParaRPr>
          </a:p>
        </p:txBody>
      </p:sp>
      <p:sp>
        <p:nvSpPr>
          <p:cNvPr id="95" name="TextBox 119"/>
          <p:cNvSpPr txBox="1">
            <a:spLocks noChangeArrowheads="1"/>
          </p:cNvSpPr>
          <p:nvPr/>
        </p:nvSpPr>
        <p:spPr bwMode="auto">
          <a:xfrm>
            <a:off x="2901950" y="5517232"/>
            <a:ext cx="423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+mn-lt"/>
              </a:rPr>
              <a:t>G9</a:t>
            </a:r>
            <a:endParaRPr lang="zh-CN" altLang="en-US" sz="1400">
              <a:latin typeface="+mn-lt"/>
            </a:endParaRPr>
          </a:p>
        </p:txBody>
      </p:sp>
      <p:sp>
        <p:nvSpPr>
          <p:cNvPr id="96" name="TextBox 120"/>
          <p:cNvSpPr txBox="1">
            <a:spLocks noChangeArrowheads="1"/>
          </p:cNvSpPr>
          <p:nvPr/>
        </p:nvSpPr>
        <p:spPr bwMode="auto">
          <a:xfrm>
            <a:off x="3219450" y="5517232"/>
            <a:ext cx="423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+mn-lt"/>
              </a:rPr>
              <a:t>G4</a:t>
            </a:r>
            <a:endParaRPr lang="zh-CN" altLang="en-US" sz="1400">
              <a:latin typeface="+mn-lt"/>
            </a:endParaRPr>
          </a:p>
        </p:txBody>
      </p:sp>
      <p:sp>
        <p:nvSpPr>
          <p:cNvPr id="97" name="TextBox 121"/>
          <p:cNvSpPr txBox="1">
            <a:spLocks noChangeArrowheads="1"/>
          </p:cNvSpPr>
          <p:nvPr/>
        </p:nvSpPr>
        <p:spPr bwMode="auto">
          <a:xfrm>
            <a:off x="3521075" y="5517232"/>
            <a:ext cx="423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+mn-lt"/>
              </a:rPr>
              <a:t>G5</a:t>
            </a:r>
            <a:endParaRPr lang="zh-CN" altLang="en-US" sz="1400">
              <a:latin typeface="+mn-lt"/>
            </a:endParaRPr>
          </a:p>
        </p:txBody>
      </p:sp>
      <p:sp>
        <p:nvSpPr>
          <p:cNvPr id="98" name="TextBox 122"/>
          <p:cNvSpPr txBox="1">
            <a:spLocks noChangeArrowheads="1"/>
          </p:cNvSpPr>
          <p:nvPr/>
        </p:nvSpPr>
        <p:spPr bwMode="auto">
          <a:xfrm>
            <a:off x="3708400" y="5517232"/>
            <a:ext cx="423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+mn-lt"/>
              </a:rPr>
              <a:t>G7</a:t>
            </a:r>
            <a:endParaRPr lang="zh-CN" altLang="en-US" sz="1400">
              <a:latin typeface="+mn-lt"/>
            </a:endParaRPr>
          </a:p>
        </p:txBody>
      </p:sp>
      <p:sp>
        <p:nvSpPr>
          <p:cNvPr id="99" name="TextBox 123"/>
          <p:cNvSpPr txBox="1">
            <a:spLocks noChangeArrowheads="1"/>
          </p:cNvSpPr>
          <p:nvPr/>
        </p:nvSpPr>
        <p:spPr bwMode="auto">
          <a:xfrm>
            <a:off x="4129088" y="5517232"/>
            <a:ext cx="522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+mn-lt"/>
              </a:rPr>
              <a:t>G10</a:t>
            </a:r>
            <a:endParaRPr lang="zh-CN" altLang="en-US" sz="1400">
              <a:latin typeface="+mn-lt"/>
            </a:endParaRPr>
          </a:p>
        </p:txBody>
      </p:sp>
      <p:sp>
        <p:nvSpPr>
          <p:cNvPr id="100" name="TextBox 124"/>
          <p:cNvSpPr txBox="1">
            <a:spLocks noChangeArrowheads="1"/>
          </p:cNvSpPr>
          <p:nvPr/>
        </p:nvSpPr>
        <p:spPr bwMode="auto">
          <a:xfrm>
            <a:off x="4565650" y="5517232"/>
            <a:ext cx="423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+mn-lt"/>
              </a:rPr>
              <a:t>G2</a:t>
            </a:r>
            <a:endParaRPr lang="zh-CN" altLang="en-US" sz="1400">
              <a:latin typeface="+mn-lt"/>
            </a:endParaRPr>
          </a:p>
        </p:txBody>
      </p:sp>
      <p:sp>
        <p:nvSpPr>
          <p:cNvPr id="101" name="TextBox 125"/>
          <p:cNvSpPr txBox="1">
            <a:spLocks noChangeArrowheads="1"/>
          </p:cNvSpPr>
          <p:nvPr/>
        </p:nvSpPr>
        <p:spPr bwMode="auto">
          <a:xfrm>
            <a:off x="4962525" y="5517232"/>
            <a:ext cx="423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+mn-lt"/>
              </a:rPr>
              <a:t>G8</a:t>
            </a:r>
            <a:endParaRPr lang="zh-CN" altLang="en-US" sz="1400">
              <a:latin typeface="+mn-lt"/>
            </a:endParaRPr>
          </a:p>
        </p:txBody>
      </p:sp>
      <p:sp>
        <p:nvSpPr>
          <p:cNvPr id="102" name="TextBox 126"/>
          <p:cNvSpPr txBox="1">
            <a:spLocks noChangeArrowheads="1"/>
          </p:cNvSpPr>
          <p:nvPr/>
        </p:nvSpPr>
        <p:spPr bwMode="auto">
          <a:xfrm>
            <a:off x="5140325" y="5517232"/>
            <a:ext cx="423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+mn-lt"/>
              </a:rPr>
              <a:t>G3</a:t>
            </a:r>
            <a:endParaRPr lang="zh-CN" altLang="en-US" sz="1400">
              <a:latin typeface="+mn-lt"/>
            </a:endParaRPr>
          </a:p>
        </p:txBody>
      </p:sp>
      <p:sp>
        <p:nvSpPr>
          <p:cNvPr id="103" name="TextBox 127"/>
          <p:cNvSpPr txBox="1">
            <a:spLocks noChangeArrowheads="1"/>
          </p:cNvSpPr>
          <p:nvPr/>
        </p:nvSpPr>
        <p:spPr bwMode="auto">
          <a:xfrm>
            <a:off x="5416550" y="5517232"/>
            <a:ext cx="423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+mn-lt"/>
              </a:rPr>
              <a:t>G6</a:t>
            </a:r>
            <a:endParaRPr lang="zh-CN" altLang="en-US" sz="1400">
              <a:latin typeface="+mn-lt"/>
            </a:endParaRPr>
          </a:p>
        </p:txBody>
      </p:sp>
      <p:sp>
        <p:nvSpPr>
          <p:cNvPr id="104" name="TextBox 128"/>
          <p:cNvSpPr txBox="1">
            <a:spLocks noChangeArrowheads="1"/>
          </p:cNvSpPr>
          <p:nvPr/>
        </p:nvSpPr>
        <p:spPr bwMode="auto">
          <a:xfrm>
            <a:off x="5761038" y="5517232"/>
            <a:ext cx="423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+mn-lt"/>
              </a:rPr>
              <a:t>G1</a:t>
            </a:r>
            <a:endParaRPr lang="zh-CN" altLang="en-US" sz="1400">
              <a:latin typeface="+mn-lt"/>
            </a:endParaRPr>
          </a:p>
        </p:txBody>
      </p:sp>
      <p:sp>
        <p:nvSpPr>
          <p:cNvPr id="105" name="TextBox 129"/>
          <p:cNvSpPr txBox="1">
            <a:spLocks noChangeArrowheads="1"/>
          </p:cNvSpPr>
          <p:nvPr/>
        </p:nvSpPr>
        <p:spPr bwMode="auto">
          <a:xfrm>
            <a:off x="5940425" y="5517232"/>
            <a:ext cx="423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+mn-lt"/>
              </a:rPr>
              <a:t>G9</a:t>
            </a:r>
            <a:endParaRPr lang="zh-CN" altLang="en-US" sz="1400">
              <a:latin typeface="+mn-lt"/>
            </a:endParaRPr>
          </a:p>
        </p:txBody>
      </p:sp>
      <p:sp>
        <p:nvSpPr>
          <p:cNvPr id="106" name="TextBox 130"/>
          <p:cNvSpPr txBox="1">
            <a:spLocks noChangeArrowheads="1"/>
          </p:cNvSpPr>
          <p:nvPr/>
        </p:nvSpPr>
        <p:spPr bwMode="auto">
          <a:xfrm>
            <a:off x="6257925" y="5541045"/>
            <a:ext cx="3722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100">
                <a:latin typeface="+mn-lt"/>
              </a:rPr>
              <a:t>G4</a:t>
            </a:r>
            <a:endParaRPr lang="zh-CN" altLang="en-US" sz="1100">
              <a:latin typeface="+mn-lt"/>
            </a:endParaRPr>
          </a:p>
        </p:txBody>
      </p:sp>
      <p:sp>
        <p:nvSpPr>
          <p:cNvPr id="107" name="TextBox 131"/>
          <p:cNvSpPr txBox="1">
            <a:spLocks noChangeArrowheads="1"/>
          </p:cNvSpPr>
          <p:nvPr/>
        </p:nvSpPr>
        <p:spPr bwMode="auto">
          <a:xfrm>
            <a:off x="6559550" y="5541045"/>
            <a:ext cx="3722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100">
                <a:latin typeface="+mn-lt"/>
              </a:rPr>
              <a:t>G5</a:t>
            </a:r>
            <a:endParaRPr lang="zh-CN" altLang="en-US" sz="1100">
              <a:latin typeface="+mn-lt"/>
            </a:endParaRPr>
          </a:p>
        </p:txBody>
      </p:sp>
      <p:sp>
        <p:nvSpPr>
          <p:cNvPr id="108" name="TextBox 132"/>
          <p:cNvSpPr txBox="1">
            <a:spLocks noChangeArrowheads="1"/>
          </p:cNvSpPr>
          <p:nvPr/>
        </p:nvSpPr>
        <p:spPr bwMode="auto">
          <a:xfrm>
            <a:off x="6746875" y="5517232"/>
            <a:ext cx="423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+mn-lt"/>
              </a:rPr>
              <a:t>G7</a:t>
            </a:r>
            <a:endParaRPr lang="zh-CN" altLang="en-US" sz="1400">
              <a:latin typeface="+mn-lt"/>
            </a:endParaRPr>
          </a:p>
        </p:txBody>
      </p:sp>
      <p:sp>
        <p:nvSpPr>
          <p:cNvPr id="109" name="TextBox 133"/>
          <p:cNvSpPr txBox="1">
            <a:spLocks noChangeArrowheads="1"/>
          </p:cNvSpPr>
          <p:nvPr/>
        </p:nvSpPr>
        <p:spPr bwMode="auto">
          <a:xfrm>
            <a:off x="7167563" y="5517232"/>
            <a:ext cx="522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latin typeface="+mn-lt"/>
              </a:rPr>
              <a:t>G10</a:t>
            </a:r>
            <a:endParaRPr lang="zh-CN" altLang="en-US" sz="1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11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685799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696"/>
          <a:stretch>
            <a:fillRect/>
          </a:stretch>
        </p:blipFill>
        <p:spPr>
          <a:xfrm>
            <a:off x="78873" y="44625"/>
            <a:ext cx="9030202" cy="6480720"/>
          </a:xfrm>
          <a:noFill/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187450" y="260350"/>
            <a:ext cx="4392613" cy="295275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832475" y="0"/>
            <a:ext cx="3311525" cy="2880000"/>
          </a:xfrm>
          <a:prstGeom prst="rect">
            <a:avLst/>
          </a:prstGeom>
          <a:solidFill>
            <a:srgbClr val="A50021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63525" indent="-2635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44291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0"/>
              </a:spcBef>
              <a:buSzPct val="70000"/>
              <a:buFont typeface="Wingdings" pitchFamily="2" charset="2"/>
              <a:buChar char="n"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RFC1058</a:t>
            </a: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SzPct val="70000"/>
              <a:buFont typeface="Wingdings" pitchFamily="2" charset="2"/>
              <a:buNone/>
              <a:defRPr/>
            </a:pP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   直连路由 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metric = 1</a:t>
            </a:r>
          </a:p>
          <a:p>
            <a:pPr>
              <a:spcBef>
                <a:spcPts val="0"/>
              </a:spcBef>
              <a:buSzPct val="70000"/>
              <a:buFont typeface="Wingdings" pitchFamily="2" charset="2"/>
              <a:buNone/>
              <a:defRPr/>
            </a:pPr>
            <a:r>
              <a:rPr lang="en-US" altLang="zh-CN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 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  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发送时 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unchanged</a:t>
            </a:r>
          </a:p>
          <a:p>
            <a:pPr>
              <a:spcBef>
                <a:spcPts val="0"/>
              </a:spcBef>
              <a:buSzPct val="70000"/>
              <a:buFont typeface="Wingdings" pitchFamily="2" charset="2"/>
              <a:buNone/>
              <a:defRPr/>
            </a:pPr>
            <a:r>
              <a:rPr lang="en-US" altLang="zh-CN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	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接收时 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Metric + 1</a:t>
            </a:r>
          </a:p>
          <a:p>
            <a:pPr>
              <a:spcBef>
                <a:spcPts val="0"/>
              </a:spcBef>
              <a:buSzPct val="70000"/>
              <a:buFont typeface="Wingdings" pitchFamily="2" charset="2"/>
              <a:buChar char="n"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某些设备商实现</a:t>
            </a:r>
          </a:p>
          <a:p>
            <a:pPr>
              <a:spcBef>
                <a:spcPts val="0"/>
              </a:spcBef>
              <a:buSzPct val="70000"/>
              <a:buFont typeface="Wingdings" pitchFamily="2" charset="2"/>
              <a:buNone/>
              <a:defRPr/>
            </a:pPr>
            <a:r>
              <a:rPr lang="zh-CN" altLang="en-US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 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  直</a:t>
            </a:r>
            <a:r>
              <a:rPr lang="zh-CN" altLang="en-US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连路由 </a:t>
            </a:r>
            <a:r>
              <a:rPr lang="en-US" altLang="zh-CN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metric = 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0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   </a:t>
            </a:r>
            <a:endParaRPr lang="en-US" altLang="zh-CN" sz="2200" dirty="0" smtClean="0"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SzPct val="70000"/>
              <a:buFont typeface="Wingdings" pitchFamily="2" charset="2"/>
              <a:buNone/>
              <a:defRPr/>
            </a:pPr>
            <a:r>
              <a:rPr lang="en-US" altLang="zh-CN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 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  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发送时 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Metric + 1</a:t>
            </a:r>
          </a:p>
          <a:p>
            <a:pPr>
              <a:spcBef>
                <a:spcPts val="0"/>
              </a:spcBef>
              <a:buSzPct val="70000"/>
              <a:buFont typeface="Wingdings" pitchFamily="2" charset="2"/>
              <a:buNone/>
              <a:defRPr/>
            </a:pPr>
            <a:r>
              <a:rPr lang="en-US" altLang="zh-CN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	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接收时 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华文中宋" panose="02010600040101010101" pitchFamily="2" charset="-122"/>
              </a:rPr>
              <a:t>unchanged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yn@uestc.edu.cn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202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RIP</a:t>
            </a:r>
            <a:r>
              <a:rPr lang="zh-CN" altLang="en-US" dirty="0" smtClean="0"/>
              <a:t>定时器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635375" y="1340768"/>
            <a:ext cx="1441450" cy="538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Timers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95963" y="2490118"/>
            <a:ext cx="3114675" cy="13922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Garbage collection</a:t>
            </a:r>
          </a:p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120 s</a:t>
            </a:r>
          </a:p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(for each route)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59113" y="2474243"/>
            <a:ext cx="2592387" cy="13922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Expiration</a:t>
            </a:r>
          </a:p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180 s</a:t>
            </a:r>
          </a:p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(for each route)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50825" y="2474243"/>
            <a:ext cx="2663825" cy="13922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Periodic</a:t>
            </a:r>
          </a:p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30 s</a:t>
            </a:r>
          </a:p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(for each router)</a:t>
            </a:r>
          </a:p>
        </p:txBody>
      </p:sp>
      <p:cxnSp>
        <p:nvCxnSpPr>
          <p:cNvPr id="10" name="AutoShape 7"/>
          <p:cNvCxnSpPr>
            <a:cxnSpLocks noChangeShapeType="1"/>
            <a:stCxn id="6" idx="2"/>
            <a:endCxn id="9" idx="0"/>
          </p:cNvCxnSpPr>
          <p:nvPr/>
        </p:nvCxnSpPr>
        <p:spPr bwMode="auto">
          <a:xfrm rot="5400000">
            <a:off x="2681288" y="789906"/>
            <a:ext cx="576262" cy="2773362"/>
          </a:xfrm>
          <a:prstGeom prst="bentConnector3">
            <a:avLst>
              <a:gd name="adj1" fmla="val 49861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6" idx="2"/>
            <a:endCxn id="8" idx="0"/>
          </p:cNvCxnSpPr>
          <p:nvPr/>
        </p:nvCxnSpPr>
        <p:spPr bwMode="auto">
          <a:xfrm rot="5400000">
            <a:off x="4067969" y="2176587"/>
            <a:ext cx="5762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9"/>
          <p:cNvCxnSpPr>
            <a:cxnSpLocks noChangeShapeType="1"/>
            <a:stCxn id="6" idx="2"/>
            <a:endCxn id="7" idx="0"/>
          </p:cNvCxnSpPr>
          <p:nvPr/>
        </p:nvCxnSpPr>
        <p:spPr bwMode="auto">
          <a:xfrm rot="16200000" flipH="1">
            <a:off x="5558631" y="685925"/>
            <a:ext cx="592137" cy="2997200"/>
          </a:xfrm>
          <a:prstGeom prst="bentConnector3">
            <a:avLst>
              <a:gd name="adj1" fmla="val 4986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39750" y="4892006"/>
            <a:ext cx="8135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539750" y="4892006"/>
            <a:ext cx="1473200" cy="930275"/>
            <a:chOff x="340" y="3112"/>
            <a:chExt cx="928" cy="586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340" y="3112"/>
              <a:ext cx="0" cy="40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42" y="3386"/>
              <a:ext cx="926" cy="312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 = 180 s</a:t>
              </a:r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2197100" y="4892006"/>
            <a:ext cx="1473200" cy="930275"/>
            <a:chOff x="1384" y="3112"/>
            <a:chExt cx="928" cy="586"/>
          </a:xfrm>
        </p:grpSpPr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1384" y="3112"/>
              <a:ext cx="0" cy="40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386" y="3386"/>
              <a:ext cx="926" cy="312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 = 180 s</a:t>
              </a:r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5119688" y="4876131"/>
            <a:ext cx="1504950" cy="1295400"/>
            <a:chOff x="3225" y="3102"/>
            <a:chExt cx="948" cy="816"/>
          </a:xfrm>
        </p:grpSpPr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3225" y="3102"/>
              <a:ext cx="0" cy="40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227" y="3376"/>
              <a:ext cx="946" cy="542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Metric 16</a:t>
              </a:r>
            </a:p>
            <a:p>
              <a:pPr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 = 120 s</a:t>
              </a:r>
            </a:p>
          </p:txBody>
        </p:sp>
      </p:grpSp>
      <p:grpSp>
        <p:nvGrpSpPr>
          <p:cNvPr id="23" name="Group 36"/>
          <p:cNvGrpSpPr>
            <a:grpSpLocks/>
          </p:cNvGrpSpPr>
          <p:nvPr/>
        </p:nvGrpSpPr>
        <p:grpSpPr bwMode="auto">
          <a:xfrm>
            <a:off x="539750" y="4149056"/>
            <a:ext cx="1655763" cy="744537"/>
            <a:chOff x="340" y="2659"/>
            <a:chExt cx="1043" cy="469"/>
          </a:xfrm>
        </p:grpSpPr>
        <p:sp>
          <p:nvSpPr>
            <p:cNvPr id="24" name="AutoShape 21"/>
            <p:cNvSpPr>
              <a:spLocks/>
            </p:cNvSpPr>
            <p:nvPr/>
          </p:nvSpPr>
          <p:spPr bwMode="auto">
            <a:xfrm rot="-5400000">
              <a:off x="748" y="2493"/>
              <a:ext cx="227" cy="1043"/>
            </a:xfrm>
            <a:prstGeom prst="rightBrace">
              <a:avLst>
                <a:gd name="adj1" fmla="val 3828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522" y="2659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25~35 s</a:t>
              </a:r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2195513" y="4149056"/>
            <a:ext cx="2952750" cy="744537"/>
            <a:chOff x="1383" y="2598"/>
            <a:chExt cx="1860" cy="469"/>
          </a:xfrm>
        </p:grpSpPr>
        <p:sp>
          <p:nvSpPr>
            <p:cNvPr id="27" name="AutoShape 24"/>
            <p:cNvSpPr>
              <a:spLocks/>
            </p:cNvSpPr>
            <p:nvPr/>
          </p:nvSpPr>
          <p:spPr bwMode="auto">
            <a:xfrm rot="-5400000">
              <a:off x="2200" y="2024"/>
              <a:ext cx="227" cy="1860"/>
            </a:xfrm>
            <a:prstGeom prst="rightBrace">
              <a:avLst>
                <a:gd name="adj1" fmla="val 68282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2008" y="2598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180 s</a:t>
              </a:r>
            </a:p>
          </p:txBody>
        </p:sp>
      </p:grp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7308850" y="4888831"/>
            <a:ext cx="838200" cy="1276350"/>
            <a:chOff x="4611" y="3110"/>
            <a:chExt cx="528" cy="804"/>
          </a:xfrm>
        </p:grpSpPr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V="1">
              <a:off x="4611" y="3110"/>
              <a:ext cx="0" cy="40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4613" y="3372"/>
              <a:ext cx="526" cy="542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删除</a:t>
              </a:r>
            </a:p>
            <a:p>
              <a:pPr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路由</a:t>
              </a:r>
            </a:p>
          </p:txBody>
        </p:sp>
      </p:grp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5148263" y="4149056"/>
            <a:ext cx="2160587" cy="744537"/>
            <a:chOff x="3243" y="2598"/>
            <a:chExt cx="1361" cy="469"/>
          </a:xfrm>
        </p:grpSpPr>
        <p:sp>
          <p:nvSpPr>
            <p:cNvPr id="33" name="AutoShape 30"/>
            <p:cNvSpPr>
              <a:spLocks/>
            </p:cNvSpPr>
            <p:nvPr/>
          </p:nvSpPr>
          <p:spPr bwMode="auto">
            <a:xfrm rot="-5400000">
              <a:off x="3810" y="2273"/>
              <a:ext cx="227" cy="1361"/>
            </a:xfrm>
            <a:prstGeom prst="rightBrace">
              <a:avLst>
                <a:gd name="adj1" fmla="val 4996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3627" y="2598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120 s</a:t>
              </a:r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0" y="0"/>
            <a:ext cx="2652712" cy="14351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263525" indent="-2635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44291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5000"/>
              </a:spcBef>
              <a:buSzPct val="70000"/>
              <a:buFont typeface="Wingdings" pitchFamily="2" charset="2"/>
              <a:buChar char="n"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楷体_GB2312" pitchFamily="49" charset="-122"/>
              </a:rPr>
              <a:t>实现中：</a:t>
            </a:r>
          </a:p>
          <a:p>
            <a:pPr>
              <a:spcBef>
                <a:spcPct val="10000"/>
              </a:spcBef>
              <a:buSzPct val="70000"/>
              <a:buFont typeface="Wingdings" pitchFamily="2" charset="2"/>
              <a:buNone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楷体_GB2312" pitchFamily="49" charset="-122"/>
              </a:rPr>
              <a:t>   </a:t>
            </a:r>
            <a:r>
              <a:rPr lang="en-US" altLang="zh-CN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楷体_GB2312" pitchFamily="49" charset="-122"/>
              </a:rPr>
              <a:t>P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楷体_GB2312" pitchFamily="49" charset="-122"/>
              </a:rPr>
              <a:t>＝</a:t>
            </a:r>
            <a:r>
              <a:rPr lang="en-US" altLang="zh-CN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楷体_GB2312" pitchFamily="49" charset="-122"/>
              </a:rPr>
              <a:t>25 ~ 30 s</a:t>
            </a:r>
          </a:p>
          <a:p>
            <a:pPr>
              <a:spcBef>
                <a:spcPct val="10000"/>
              </a:spcBef>
              <a:buSzPct val="70000"/>
              <a:buFont typeface="Wingdings" pitchFamily="2" charset="2"/>
              <a:buNone/>
              <a:defRPr/>
            </a:pPr>
            <a:r>
              <a:rPr lang="en-US" altLang="zh-CN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楷体_GB2312" pitchFamily="49" charset="-122"/>
              </a:rPr>
              <a:t>	G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楷体_GB2312" pitchFamily="49" charset="-122"/>
              </a:rPr>
              <a:t>＝</a:t>
            </a:r>
            <a:r>
              <a:rPr lang="en-US" altLang="zh-CN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楷体_GB2312" pitchFamily="49" charset="-122"/>
              </a:rPr>
              <a:t>60 or 120 s</a:t>
            </a:r>
          </a:p>
        </p:txBody>
      </p:sp>
    </p:spTree>
    <p:extLst>
      <p:ext uri="{BB962C8B-B14F-4D97-AF65-F5344CB8AC3E}">
        <p14:creationId xmlns:p14="http://schemas.microsoft.com/office/powerpoint/2010/main" xmlns="" val="97569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要求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理解路由选择方式与网络结构间的</a:t>
            </a:r>
            <a:r>
              <a:rPr lang="zh-CN" altLang="en-US" sz="2400" dirty="0" smtClean="0"/>
              <a:t>关系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掌握</a:t>
            </a:r>
            <a:r>
              <a:rPr lang="zh-CN" altLang="en-US" sz="2400" dirty="0"/>
              <a:t>典型域内和域间路由选择协议的基本原理与</a:t>
            </a:r>
            <a:r>
              <a:rPr lang="zh-CN" altLang="en-US" sz="2400" dirty="0" smtClean="0"/>
              <a:t>特性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理解策略</a:t>
            </a:r>
            <a:r>
              <a:rPr lang="zh-CN" altLang="en-US" sz="2400" dirty="0"/>
              <a:t>路由</a:t>
            </a:r>
            <a:r>
              <a:rPr lang="zh-CN" altLang="en-US" sz="2400" dirty="0" smtClean="0"/>
              <a:t>技术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掌握</a:t>
            </a:r>
            <a:r>
              <a:rPr lang="en-US" altLang="zh-CN" sz="2400" dirty="0"/>
              <a:t>IP</a:t>
            </a:r>
            <a:r>
              <a:rPr lang="zh-CN" altLang="en-US" sz="2400" dirty="0"/>
              <a:t>多播路由选择协议的基本原理与特性</a:t>
            </a:r>
            <a:endParaRPr lang="en-US" altLang="zh-CN" sz="2400" dirty="0" smtClean="0"/>
          </a:p>
          <a:p>
            <a:r>
              <a:rPr lang="zh-CN" altLang="en-US" sz="2800" dirty="0" smtClean="0"/>
              <a:t>重点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RIP</a:t>
            </a:r>
            <a:r>
              <a:rPr lang="zh-CN" altLang="en-US" sz="2400" dirty="0"/>
              <a:t>、</a:t>
            </a:r>
            <a:r>
              <a:rPr lang="en-US" altLang="zh-CN" sz="2400" dirty="0"/>
              <a:t>OSPF</a:t>
            </a:r>
            <a:r>
              <a:rPr lang="zh-CN" altLang="en-US" sz="2400" dirty="0"/>
              <a:t>、</a:t>
            </a:r>
            <a:r>
              <a:rPr lang="en-US" altLang="zh-CN" sz="2400" dirty="0"/>
              <a:t>BGP</a:t>
            </a:r>
            <a:r>
              <a:rPr lang="zh-CN" altLang="en-US" sz="2400" dirty="0"/>
              <a:t>、</a:t>
            </a:r>
            <a:r>
              <a:rPr lang="en-US" altLang="zh-CN" sz="2400" dirty="0"/>
              <a:t>DVMRP</a:t>
            </a:r>
            <a:r>
              <a:rPr lang="zh-CN" altLang="en-US" sz="2400" dirty="0"/>
              <a:t>、</a:t>
            </a:r>
            <a:r>
              <a:rPr lang="en-US" altLang="zh-CN" sz="2400" dirty="0"/>
              <a:t>PIM</a:t>
            </a:r>
            <a:r>
              <a:rPr lang="zh-CN" altLang="en-US" sz="2400" dirty="0"/>
              <a:t>协议的基本原理与</a:t>
            </a:r>
            <a:r>
              <a:rPr lang="zh-CN" altLang="en-US" sz="2400" dirty="0" smtClean="0"/>
              <a:t>特性</a:t>
            </a:r>
          </a:p>
          <a:p>
            <a:r>
              <a:rPr lang="zh-CN" altLang="en-US" sz="2800" dirty="0" smtClean="0"/>
              <a:t>难点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策略路由</a:t>
            </a:r>
            <a:r>
              <a:rPr lang="zh-CN" altLang="en-US" sz="2400" dirty="0" smtClean="0"/>
              <a:t>技术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多</a:t>
            </a:r>
            <a:r>
              <a:rPr lang="zh-CN" altLang="en-US" sz="2400" dirty="0"/>
              <a:t>播通信中的单播路由与多播路由的关联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yn@uestc.edu.cn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2159-D9A5-4D06-9247-45495517802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30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RIP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000" dirty="0" smtClean="0"/>
              <a:t>适用于中小规模的网络</a:t>
            </a:r>
            <a:endParaRPr lang="en-US" altLang="zh-CN" sz="3000" dirty="0" smtClean="0"/>
          </a:p>
          <a:p>
            <a:pPr lvl="1"/>
            <a:r>
              <a:rPr lang="zh-CN" altLang="en-US" sz="2600" dirty="0" smtClean="0"/>
              <a:t>网络直径不超过</a:t>
            </a:r>
            <a:r>
              <a:rPr lang="en-US" altLang="zh-CN" sz="2600" dirty="0" smtClean="0"/>
              <a:t>16</a:t>
            </a:r>
            <a:r>
              <a:rPr lang="zh-CN" altLang="en-US" sz="2600" dirty="0" smtClean="0"/>
              <a:t>跳</a:t>
            </a:r>
            <a:endParaRPr lang="en-US" altLang="zh-CN" sz="2600" dirty="0" smtClean="0"/>
          </a:p>
          <a:p>
            <a:pPr lvl="1"/>
            <a:r>
              <a:rPr lang="en-US" altLang="zh-CN" sz="2600" dirty="0" smtClean="0"/>
              <a:t>RIPv1</a:t>
            </a:r>
            <a:r>
              <a:rPr lang="zh-CN" altLang="en-US" sz="2600" dirty="0" smtClean="0"/>
              <a:t>不支持</a:t>
            </a:r>
            <a:r>
              <a:rPr lang="en-US" altLang="zh-CN" sz="2600" dirty="0" smtClean="0"/>
              <a:t>CIDR</a:t>
            </a:r>
          </a:p>
          <a:p>
            <a:pPr lvl="1"/>
            <a:r>
              <a:rPr lang="zh-CN" altLang="en-US" sz="2600" dirty="0" smtClean="0"/>
              <a:t>不稳定性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收敛较慢</a:t>
            </a:r>
            <a:endParaRPr lang="en-US" altLang="zh-CN" sz="2600" dirty="0" smtClean="0"/>
          </a:p>
          <a:p>
            <a:pPr lvl="2"/>
            <a:r>
              <a:rPr lang="zh-CN" altLang="en-US" dirty="0" smtClean="0"/>
              <a:t>好消息传的快，坏消息传的慢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29" name="线形标注 2 28"/>
          <p:cNvSpPr/>
          <p:nvPr/>
        </p:nvSpPr>
        <p:spPr>
          <a:xfrm>
            <a:off x="3003749" y="4941168"/>
            <a:ext cx="5888731" cy="1296144"/>
          </a:xfrm>
          <a:prstGeom prst="borderCallout2">
            <a:avLst>
              <a:gd name="adj1" fmla="val 48333"/>
              <a:gd name="adj2" fmla="val 52"/>
              <a:gd name="adj3" fmla="val 48333"/>
              <a:gd name="adj4" fmla="val -4732"/>
              <a:gd name="adj5" fmla="val -45355"/>
              <a:gd name="adj6" fmla="val -6050"/>
            </a:avLst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R1</a:t>
            </a:r>
            <a:r>
              <a:rPr lang="zh-CN" altLang="en-US" sz="2200" dirty="0" smtClean="0"/>
              <a:t>立刻发现到经</a:t>
            </a:r>
            <a:r>
              <a:rPr lang="en-US" altLang="zh-CN" sz="2200" dirty="0" smtClean="0"/>
              <a:t>I</a:t>
            </a:r>
            <a:r>
              <a:rPr lang="en-US" altLang="zh-CN" sz="2200" baseline="-25000" dirty="0" smtClean="0"/>
              <a:t>1</a:t>
            </a:r>
            <a:r>
              <a:rPr lang="zh-CN" altLang="en-US" sz="2200" dirty="0" smtClean="0"/>
              <a:t>接口的网络不可达</a:t>
            </a:r>
            <a:endParaRPr lang="en-US" altLang="zh-CN" sz="2200" dirty="0" smtClean="0"/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R2</a:t>
            </a:r>
            <a:r>
              <a:rPr lang="zh-CN" altLang="en-US" sz="2200" dirty="0" smtClean="0"/>
              <a:t>需</a:t>
            </a:r>
            <a:r>
              <a:rPr lang="en-US" altLang="zh-CN" sz="2200" dirty="0" smtClean="0"/>
              <a:t>180s</a:t>
            </a:r>
            <a:r>
              <a:rPr lang="zh-CN" altLang="en-US" sz="2200" dirty="0" smtClean="0"/>
              <a:t>后才能发现经</a:t>
            </a:r>
            <a:r>
              <a:rPr lang="en-US" altLang="zh-CN" sz="2200" dirty="0" smtClean="0"/>
              <a:t>I</a:t>
            </a:r>
            <a:r>
              <a:rPr lang="en-US" altLang="zh-CN" sz="2200" baseline="-25000" dirty="0" smtClean="0"/>
              <a:t>2</a:t>
            </a:r>
            <a:r>
              <a:rPr lang="zh-CN" altLang="en-US" sz="2200" dirty="0" smtClean="0"/>
              <a:t>接口的网络不可达</a:t>
            </a:r>
            <a:endParaRPr lang="en-US" altLang="zh-CN" sz="2200" dirty="0" smtClean="0"/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一旦故障恢复，</a:t>
            </a:r>
            <a:r>
              <a:rPr lang="en-US" altLang="zh-CN" sz="2200" dirty="0" smtClean="0"/>
              <a:t>R1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R2</a:t>
            </a:r>
            <a:r>
              <a:rPr lang="zh-CN" altLang="en-US" sz="2200" dirty="0" smtClean="0"/>
              <a:t>均能立即发现</a:t>
            </a:r>
            <a:endParaRPr lang="zh-CN" altLang="en-US" sz="22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043608" y="4005064"/>
            <a:ext cx="5544616" cy="832158"/>
            <a:chOff x="1043608" y="3717032"/>
            <a:chExt cx="5544616" cy="832158"/>
          </a:xfrm>
        </p:grpSpPr>
        <p:pic>
          <p:nvPicPr>
            <p:cNvPr id="6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089" y="3886617"/>
              <a:ext cx="454025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068" y="3886617"/>
              <a:ext cx="454025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821" y="3886617"/>
              <a:ext cx="454025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直接连接符 11"/>
            <p:cNvCxnSpPr>
              <a:cxnSpLocks noChangeShapeType="1"/>
              <a:stCxn id="6" idx="3"/>
              <a:endCxn id="8" idx="1"/>
            </p:cNvCxnSpPr>
            <p:nvPr/>
          </p:nvCxnSpPr>
          <p:spPr bwMode="auto">
            <a:xfrm>
              <a:off x="4767114" y="4019967"/>
              <a:ext cx="805707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37"/>
            <p:cNvCxnSpPr>
              <a:cxnSpLocks noChangeShapeType="1"/>
              <a:stCxn id="7" idx="1"/>
            </p:cNvCxnSpPr>
            <p:nvPr/>
          </p:nvCxnSpPr>
          <p:spPr bwMode="auto">
            <a:xfrm flipH="1">
              <a:off x="1043608" y="4019967"/>
              <a:ext cx="617460" cy="821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38"/>
            <p:cNvCxnSpPr>
              <a:cxnSpLocks noChangeShapeType="1"/>
            </p:cNvCxnSpPr>
            <p:nvPr/>
          </p:nvCxnSpPr>
          <p:spPr bwMode="auto">
            <a:xfrm flipH="1" flipV="1">
              <a:off x="1133795" y="3717032"/>
              <a:ext cx="601663" cy="18891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40"/>
            <p:cNvCxnSpPr>
              <a:cxnSpLocks noChangeShapeType="1"/>
            </p:cNvCxnSpPr>
            <p:nvPr/>
          </p:nvCxnSpPr>
          <p:spPr bwMode="auto">
            <a:xfrm flipH="1">
              <a:off x="5986562" y="4028182"/>
              <a:ext cx="601662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41"/>
            <p:cNvCxnSpPr>
              <a:cxnSpLocks noChangeShapeType="1"/>
            </p:cNvCxnSpPr>
            <p:nvPr/>
          </p:nvCxnSpPr>
          <p:spPr bwMode="auto">
            <a:xfrm flipH="1">
              <a:off x="5950049" y="3717032"/>
              <a:ext cx="407988" cy="18891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43"/>
            <p:cNvCxnSpPr>
              <a:cxnSpLocks noChangeShapeType="1"/>
            </p:cNvCxnSpPr>
            <p:nvPr/>
          </p:nvCxnSpPr>
          <p:spPr bwMode="auto">
            <a:xfrm flipH="1">
              <a:off x="4756001" y="3724970"/>
              <a:ext cx="407988" cy="18891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44"/>
            <p:cNvCxnSpPr>
              <a:cxnSpLocks noChangeShapeType="1"/>
            </p:cNvCxnSpPr>
            <p:nvPr/>
          </p:nvCxnSpPr>
          <p:spPr bwMode="auto">
            <a:xfrm flipH="1" flipV="1">
              <a:off x="3751114" y="3724970"/>
              <a:ext cx="601662" cy="18891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肘形连接符 18"/>
            <p:cNvCxnSpPr>
              <a:stCxn id="7" idx="3"/>
              <a:endCxn id="6" idx="1"/>
            </p:cNvCxnSpPr>
            <p:nvPr/>
          </p:nvCxnSpPr>
          <p:spPr>
            <a:xfrm>
              <a:off x="2115093" y="4019967"/>
              <a:ext cx="2197996" cy="12700"/>
            </a:xfrm>
            <a:prstGeom prst="bentConnector3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837" y="3884628"/>
              <a:ext cx="612000" cy="270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835696" y="4149080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R1</a:t>
              </a:r>
              <a:endParaRPr lang="zh-CN" alt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9872" y="4149080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R2</a:t>
              </a:r>
              <a:endParaRPr lang="zh-CN" altLang="en-US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49604" y="4149080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R3</a:t>
              </a:r>
              <a:endParaRPr lang="zh-CN" altLang="en-US" sz="2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75355" y="3820978"/>
              <a:ext cx="354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I</a:t>
              </a:r>
              <a:r>
                <a:rPr lang="en-US" altLang="zh-CN" sz="2000" baseline="-25000" dirty="0" smtClean="0"/>
                <a:t>1</a:t>
              </a:r>
              <a:endParaRPr lang="zh-CN" altLang="en-US" sz="20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95936" y="3861048"/>
              <a:ext cx="354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I</a:t>
              </a:r>
              <a:r>
                <a:rPr lang="en-US" altLang="zh-CN" sz="2000" baseline="-25000" dirty="0" smtClean="0"/>
                <a:t>2</a:t>
              </a:r>
              <a:endParaRPr lang="zh-CN" altLang="en-US" sz="2000" baseline="-25000" dirty="0"/>
            </a:p>
          </p:txBody>
        </p:sp>
      </p:grpSp>
      <p:sp>
        <p:nvSpPr>
          <p:cNvPr id="25" name="AutoShape 67"/>
          <p:cNvSpPr>
            <a:spLocks noChangeArrowheads="1"/>
          </p:cNvSpPr>
          <p:nvPr/>
        </p:nvSpPr>
        <p:spPr bwMode="auto">
          <a:xfrm>
            <a:off x="2482848" y="4118173"/>
            <a:ext cx="323056" cy="396082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951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6.2.3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RIP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共享路由信息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计算最短路径，更新路由表</a:t>
            </a:r>
            <a:endParaRPr lang="en-US" altLang="zh-CN" dirty="0" smtClean="0"/>
          </a:p>
          <a:p>
            <a:r>
              <a:rPr lang="en-US" altLang="zh-CN" dirty="0" smtClean="0"/>
              <a:t>RIP</a:t>
            </a:r>
            <a:r>
              <a:rPr lang="zh-CN" altLang="en-US" dirty="0" smtClean="0"/>
              <a:t>定时器</a:t>
            </a:r>
            <a:endParaRPr lang="en-US" altLang="zh-CN" dirty="0" smtClean="0"/>
          </a:p>
          <a:p>
            <a:r>
              <a:rPr lang="en-US" altLang="zh-CN" dirty="0" smtClean="0"/>
              <a:t>RIP</a:t>
            </a:r>
            <a:r>
              <a:rPr lang="zh-CN" altLang="en-US" dirty="0" smtClean="0"/>
              <a:t>的稳定性解决措施</a:t>
            </a:r>
            <a:endParaRPr lang="en-US" altLang="zh-CN" dirty="0" smtClean="0"/>
          </a:p>
          <a:p>
            <a:r>
              <a:rPr lang="en-US" altLang="zh-CN" dirty="0" smtClean="0"/>
              <a:t>RIP</a:t>
            </a:r>
            <a:r>
              <a:rPr lang="zh-CN" altLang="en-US" dirty="0" smtClean="0"/>
              <a:t>的应用特性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520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zh-CN" altLang="en-US" dirty="0" smtClean="0"/>
              <a:t>链路状态路由选择和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6.3.1 </a:t>
            </a:r>
            <a:r>
              <a:rPr lang="zh-CN" altLang="en-US" dirty="0" smtClean="0"/>
              <a:t>链路状态路由选择</a:t>
            </a:r>
            <a:endParaRPr lang="en-US" altLang="zh-CN" dirty="0" smtClean="0"/>
          </a:p>
          <a:p>
            <a:r>
              <a:rPr lang="en-US" altLang="zh-CN" dirty="0" smtClean="0"/>
              <a:t>6.3.2 OSPF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smtClean="0"/>
              <a:t>6.3.3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2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6.3.1 </a:t>
            </a:r>
            <a:r>
              <a:rPr lang="zh-CN" altLang="en-US" dirty="0" smtClean="0"/>
              <a:t>链路状态路由选择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7000"/>
              </a:lnSpc>
            </a:pPr>
            <a:r>
              <a:rPr lang="en-US" altLang="zh-CN" sz="3000" dirty="0" smtClean="0"/>
              <a:t>Link State </a:t>
            </a:r>
            <a:r>
              <a:rPr lang="en-US" altLang="zh-CN" sz="3000" dirty="0"/>
              <a:t>routing</a:t>
            </a:r>
            <a:r>
              <a:rPr lang="zh-CN" altLang="en-US" sz="3000" dirty="0" smtClean="0"/>
              <a:t>（</a:t>
            </a:r>
            <a:r>
              <a:rPr lang="en-US" altLang="zh-CN" sz="3000" dirty="0" smtClean="0"/>
              <a:t>LS</a:t>
            </a:r>
            <a:r>
              <a:rPr lang="zh-CN" altLang="en-US" sz="3000" dirty="0" smtClean="0"/>
              <a:t>）</a:t>
            </a:r>
            <a:endParaRPr lang="zh-CN" altLang="en-US" sz="3000" dirty="0"/>
          </a:p>
          <a:p>
            <a:pPr lvl="1">
              <a:lnSpc>
                <a:spcPct val="97000"/>
              </a:lnSpc>
            </a:pPr>
            <a:r>
              <a:rPr lang="zh-CN" altLang="en-US" sz="2600" dirty="0"/>
              <a:t>初始化</a:t>
            </a:r>
            <a:endParaRPr lang="en-US" altLang="zh-CN" sz="2600" dirty="0"/>
          </a:p>
          <a:p>
            <a:pPr lvl="2">
              <a:lnSpc>
                <a:spcPct val="97000"/>
              </a:lnSpc>
            </a:pPr>
            <a:r>
              <a:rPr lang="zh-CN" altLang="en-US" sz="2200" dirty="0"/>
              <a:t>直</a:t>
            </a:r>
            <a:r>
              <a:rPr lang="zh-CN" altLang="en-US" sz="2200" dirty="0" smtClean="0"/>
              <a:t>连链路信息（类型</a:t>
            </a:r>
            <a:r>
              <a:rPr lang="zh-CN" altLang="en-US" sz="2200" dirty="0"/>
              <a:t>、状态</a:t>
            </a:r>
            <a:r>
              <a:rPr lang="zh-CN" altLang="en-US" sz="2200" dirty="0" smtClean="0"/>
              <a:t>、度量）</a:t>
            </a:r>
            <a:endParaRPr lang="en-US" altLang="zh-CN" sz="2200" dirty="0"/>
          </a:p>
          <a:p>
            <a:pPr lvl="2">
              <a:lnSpc>
                <a:spcPct val="97000"/>
              </a:lnSpc>
            </a:pPr>
            <a:r>
              <a:rPr lang="zh-CN" altLang="en-US" sz="2200" dirty="0" smtClean="0"/>
              <a:t>度量：</a:t>
            </a:r>
            <a:r>
              <a:rPr lang="en-US" altLang="zh-CN" sz="2200" dirty="0" smtClean="0"/>
              <a:t>cost</a:t>
            </a:r>
            <a:r>
              <a:rPr lang="zh-CN" altLang="en-US" sz="2200" dirty="0" smtClean="0"/>
              <a:t>，可以是时延</a:t>
            </a:r>
            <a:r>
              <a:rPr lang="zh-CN" altLang="en-US" sz="2200" dirty="0"/>
              <a:t>、带宽</a:t>
            </a:r>
            <a:r>
              <a:rPr lang="zh-CN" altLang="en-US" sz="2200" dirty="0" smtClean="0"/>
              <a:t>等</a:t>
            </a:r>
            <a:endParaRPr lang="en-US" altLang="zh-CN" sz="2200" dirty="0"/>
          </a:p>
          <a:p>
            <a:pPr lvl="1">
              <a:lnSpc>
                <a:spcPct val="97000"/>
              </a:lnSpc>
            </a:pPr>
            <a:r>
              <a:rPr lang="zh-CN" altLang="en-US" sz="2600" dirty="0"/>
              <a:t>共享信息</a:t>
            </a:r>
            <a:endParaRPr lang="en-US" altLang="zh-CN" sz="2600" dirty="0"/>
          </a:p>
          <a:p>
            <a:pPr lvl="2">
              <a:lnSpc>
                <a:spcPct val="97000"/>
              </a:lnSpc>
            </a:pPr>
            <a:r>
              <a:rPr lang="zh-CN" altLang="en-US" dirty="0"/>
              <a:t>交互内容</a:t>
            </a:r>
            <a:r>
              <a:rPr lang="zh-CN" altLang="en-US" dirty="0" smtClean="0"/>
              <a:t>：链路信息</a:t>
            </a:r>
            <a:endParaRPr lang="en-US" altLang="zh-CN" dirty="0"/>
          </a:p>
          <a:p>
            <a:pPr lvl="2">
              <a:lnSpc>
                <a:spcPct val="97000"/>
              </a:lnSpc>
            </a:pPr>
            <a:r>
              <a:rPr lang="zh-CN" altLang="en-US" dirty="0"/>
              <a:t>交互对象</a:t>
            </a:r>
            <a:r>
              <a:rPr lang="zh-CN" altLang="en-US" dirty="0" smtClean="0"/>
              <a:t>：通过邻居</a:t>
            </a:r>
            <a:r>
              <a:rPr lang="zh-CN" altLang="en-US" dirty="0" smtClean="0">
                <a:solidFill>
                  <a:srgbClr val="00FFFF"/>
                </a:solidFill>
              </a:rPr>
              <a:t>可靠洪泛</a:t>
            </a:r>
            <a:r>
              <a:rPr lang="zh-CN" altLang="en-US" dirty="0" smtClean="0"/>
              <a:t>给所有路由器</a:t>
            </a:r>
            <a:endParaRPr lang="en-US" altLang="zh-CN" dirty="0"/>
          </a:p>
          <a:p>
            <a:pPr lvl="2">
              <a:lnSpc>
                <a:spcPct val="97000"/>
              </a:lnSpc>
            </a:pPr>
            <a:r>
              <a:rPr lang="zh-CN" altLang="en-US" dirty="0"/>
              <a:t>交互时机</a:t>
            </a:r>
            <a:r>
              <a:rPr lang="zh-CN" altLang="en-US" dirty="0" smtClean="0"/>
              <a:t>：事件（链路变化）触发</a:t>
            </a:r>
            <a:endParaRPr lang="en-US" altLang="zh-CN" dirty="0"/>
          </a:p>
          <a:p>
            <a:pPr lvl="1">
              <a:lnSpc>
                <a:spcPct val="97000"/>
              </a:lnSpc>
            </a:pPr>
            <a:r>
              <a:rPr lang="zh-CN" altLang="en-US" sz="2600" dirty="0"/>
              <a:t>计算最短</a:t>
            </a:r>
            <a:r>
              <a:rPr lang="zh-CN" altLang="en-US" sz="2600" dirty="0" smtClean="0"/>
              <a:t>路径优先（</a:t>
            </a:r>
            <a:r>
              <a:rPr lang="en-US" altLang="zh-CN" sz="2600" dirty="0" smtClean="0"/>
              <a:t>SPF</a:t>
            </a:r>
            <a:r>
              <a:rPr lang="zh-CN" altLang="en-US" sz="2600" dirty="0" smtClean="0"/>
              <a:t>）树，</a:t>
            </a:r>
            <a:r>
              <a:rPr lang="zh-CN" altLang="en-US" sz="2600" dirty="0"/>
              <a:t>更新路由表</a:t>
            </a:r>
            <a:endParaRPr lang="en-US" altLang="zh-CN" sz="2600" dirty="0"/>
          </a:p>
          <a:p>
            <a:pPr lvl="2">
              <a:lnSpc>
                <a:spcPct val="97000"/>
              </a:lnSpc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838899" y="5514414"/>
            <a:ext cx="5466203" cy="578882"/>
          </a:xfrm>
          <a:prstGeom prst="roundRect">
            <a:avLst>
              <a:gd name="adj" fmla="val 16667"/>
            </a:avLst>
          </a:prstGeom>
          <a:solidFill>
            <a:srgbClr val="660066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44000" rIns="144000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提供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一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张完整的</a:t>
            </a:r>
            <a:r>
              <a:rPr lang="zh-CN" altLang="en-US" sz="28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网络路线图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！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69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468313" y="2997200"/>
            <a:ext cx="8496300" cy="3760788"/>
            <a:chOff x="204" y="1923"/>
            <a:chExt cx="5352" cy="2369"/>
          </a:xfrm>
        </p:grpSpPr>
        <p:pic>
          <p:nvPicPr>
            <p:cNvPr id="10" name="Picture 5"/>
            <p:cNvPicPr>
              <a:picLocks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1923"/>
              <a:ext cx="5352" cy="2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403" y="2614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154" y="2233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154" y="3231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791" y="2614"/>
              <a:ext cx="113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154" y="2568"/>
              <a:ext cx="91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154" y="2931"/>
              <a:ext cx="91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671" y="3612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995" y="2614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694" y="2614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4286" y="2614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671" y="2205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671" y="3231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657" y="2614"/>
              <a:ext cx="91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479" y="3929"/>
              <a:ext cx="91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470" y="2931"/>
              <a:ext cx="91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856" y="2614"/>
              <a:ext cx="91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479" y="2568"/>
              <a:ext cx="91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5012" y="2614"/>
              <a:ext cx="91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1547813" y="4005263"/>
            <a:ext cx="1152525" cy="792162"/>
          </a:xfrm>
          <a:prstGeom prst="ellipse">
            <a:avLst/>
          </a:prstGeom>
          <a:solidFill>
            <a:srgbClr val="009999">
              <a:alpha val="20000"/>
            </a:srgbClr>
          </a:solidFill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2987675" y="2925763"/>
            <a:ext cx="1152525" cy="790575"/>
          </a:xfrm>
          <a:prstGeom prst="ellipse">
            <a:avLst/>
          </a:prstGeom>
          <a:solidFill>
            <a:srgbClr val="009999">
              <a:alpha val="20000"/>
            </a:srgbClr>
          </a:solidFill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5219700" y="2924175"/>
            <a:ext cx="1152525" cy="792163"/>
          </a:xfrm>
          <a:prstGeom prst="ellipse">
            <a:avLst/>
          </a:prstGeom>
          <a:solidFill>
            <a:srgbClr val="009999">
              <a:alpha val="20000"/>
            </a:srgbClr>
          </a:solidFill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6732588" y="4005263"/>
            <a:ext cx="1152525" cy="790575"/>
          </a:xfrm>
          <a:prstGeom prst="ellipse">
            <a:avLst/>
          </a:prstGeom>
          <a:solidFill>
            <a:srgbClr val="009999">
              <a:alpha val="20000"/>
            </a:srgbClr>
          </a:solidFill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5292725" y="5013325"/>
            <a:ext cx="1223963" cy="936625"/>
          </a:xfrm>
          <a:prstGeom prst="ellipse">
            <a:avLst/>
          </a:prstGeom>
          <a:solidFill>
            <a:srgbClr val="009999">
              <a:alpha val="20000"/>
            </a:srgbClr>
          </a:solidFill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987675" y="5013325"/>
            <a:ext cx="1150938" cy="790575"/>
          </a:xfrm>
          <a:prstGeom prst="ellipse">
            <a:avLst/>
          </a:prstGeom>
          <a:solidFill>
            <a:srgbClr val="009999">
              <a:alpha val="20000"/>
            </a:srgbClr>
          </a:solidFill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88" y="36513"/>
            <a:ext cx="8637587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yn@uestc.edu.cn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8313" y="5805488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图论：点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边</a:t>
            </a:r>
            <a:endParaRPr lang="zh-CN" altLang="en-US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412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528763" y="1300262"/>
            <a:ext cx="576262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362700" y="1300262"/>
            <a:ext cx="576263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321300" y="2268637"/>
            <a:ext cx="576263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</a:t>
            </a:r>
          </a:p>
        </p:txBody>
      </p:sp>
      <p:cxnSp>
        <p:nvCxnSpPr>
          <p:cNvPr id="9" name="AutoShape 6"/>
          <p:cNvCxnSpPr>
            <a:cxnSpLocks noChangeShapeType="1"/>
            <a:stCxn id="74" idx="7"/>
            <a:endCxn id="6" idx="3"/>
          </p:cNvCxnSpPr>
          <p:nvPr/>
        </p:nvCxnSpPr>
        <p:spPr bwMode="auto">
          <a:xfrm flipV="1">
            <a:off x="939800" y="1806674"/>
            <a:ext cx="673100" cy="531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2119313" y="1589187"/>
            <a:ext cx="42291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5"/>
            <a:endCxn id="27" idx="1"/>
          </p:cNvCxnSpPr>
          <p:nvPr/>
        </p:nvCxnSpPr>
        <p:spPr bwMode="auto">
          <a:xfrm>
            <a:off x="6854825" y="1806674"/>
            <a:ext cx="668338" cy="531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9"/>
          <p:cNvCxnSpPr>
            <a:cxnSpLocks noChangeShapeType="1"/>
            <a:stCxn id="26" idx="1"/>
            <a:endCxn id="8" idx="5"/>
          </p:cNvCxnSpPr>
          <p:nvPr/>
        </p:nvCxnSpPr>
        <p:spPr bwMode="auto">
          <a:xfrm flipH="1" flipV="1">
            <a:off x="5813425" y="2775049"/>
            <a:ext cx="615950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0"/>
          <p:cNvCxnSpPr>
            <a:cxnSpLocks noChangeShapeType="1"/>
            <a:stCxn id="28" idx="6"/>
            <a:endCxn id="8" idx="2"/>
          </p:cNvCxnSpPr>
          <p:nvPr/>
        </p:nvCxnSpPr>
        <p:spPr bwMode="auto">
          <a:xfrm>
            <a:off x="3233738" y="2557562"/>
            <a:ext cx="2073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1"/>
          <p:cNvCxnSpPr>
            <a:cxnSpLocks noChangeShapeType="1"/>
            <a:stCxn id="29" idx="6"/>
            <a:endCxn id="26" idx="2"/>
          </p:cNvCxnSpPr>
          <p:nvPr/>
        </p:nvCxnSpPr>
        <p:spPr bwMode="auto">
          <a:xfrm>
            <a:off x="2106613" y="3487837"/>
            <a:ext cx="42243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2"/>
          <p:cNvCxnSpPr>
            <a:cxnSpLocks noChangeShapeType="1"/>
            <a:stCxn id="74" idx="5"/>
            <a:endCxn id="29" idx="1"/>
          </p:cNvCxnSpPr>
          <p:nvPr/>
        </p:nvCxnSpPr>
        <p:spPr bwMode="auto">
          <a:xfrm>
            <a:off x="939800" y="2775049"/>
            <a:ext cx="660400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6" idx="5"/>
            <a:endCxn id="28" idx="1"/>
          </p:cNvCxnSpPr>
          <p:nvPr/>
        </p:nvCxnSpPr>
        <p:spPr bwMode="auto">
          <a:xfrm>
            <a:off x="2020888" y="1806674"/>
            <a:ext cx="706437" cy="531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7" idx="3"/>
            <a:endCxn id="8" idx="7"/>
          </p:cNvCxnSpPr>
          <p:nvPr/>
        </p:nvCxnSpPr>
        <p:spPr bwMode="auto">
          <a:xfrm flipH="1">
            <a:off x="5813425" y="1806674"/>
            <a:ext cx="633413" cy="531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187450" y="2668687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7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122488" y="1995587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795963" y="2884587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339975" y="2884587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4087813" y="3100487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4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6804025" y="2668687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112000" y="1697137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5795963" y="1708249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6345238" y="3198912"/>
            <a:ext cx="576262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H</a:t>
            </a:r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7439025" y="2268637"/>
            <a:ext cx="576263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</a:t>
            </a: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2643188" y="2268637"/>
            <a:ext cx="576262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E</a:t>
            </a:r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1516063" y="3198912"/>
            <a:ext cx="576262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G</a:t>
            </a:r>
          </a:p>
        </p:txBody>
      </p:sp>
      <p:cxnSp>
        <p:nvCxnSpPr>
          <p:cNvPr id="30" name="AutoShape 27"/>
          <p:cNvCxnSpPr>
            <a:cxnSpLocks noChangeShapeType="1"/>
            <a:stCxn id="27" idx="3"/>
            <a:endCxn id="26" idx="7"/>
          </p:cNvCxnSpPr>
          <p:nvPr/>
        </p:nvCxnSpPr>
        <p:spPr bwMode="auto">
          <a:xfrm flipH="1">
            <a:off x="6837363" y="2775049"/>
            <a:ext cx="685800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29" idx="7"/>
            <a:endCxn id="28" idx="3"/>
          </p:cNvCxnSpPr>
          <p:nvPr/>
        </p:nvCxnSpPr>
        <p:spPr bwMode="auto">
          <a:xfrm flipV="1">
            <a:off x="2008188" y="2775049"/>
            <a:ext cx="719137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900113" y="1690787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4086225" y="1160562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6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4086225" y="2128937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1331913" y="836712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(2, A)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3059113" y="1924149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(4, B)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6227763" y="836712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(8, B)</a:t>
            </a: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5867400" y="2284512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(5, B)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1906588" y="3549749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(6, B)</a:t>
            </a: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6804025" y="3467199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(7, B)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7742238" y="2741712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(9, B)</a:t>
            </a:r>
          </a:p>
        </p:txBody>
      </p:sp>
      <p:cxnSp>
        <p:nvCxnSpPr>
          <p:cNvPr id="42" name="AutoShape 39"/>
          <p:cNvCxnSpPr>
            <a:cxnSpLocks noChangeShapeType="1"/>
            <a:stCxn id="74" idx="7"/>
            <a:endCxn id="6" idx="3"/>
          </p:cNvCxnSpPr>
          <p:nvPr/>
        </p:nvCxnSpPr>
        <p:spPr bwMode="auto">
          <a:xfrm flipV="1">
            <a:off x="939800" y="1806674"/>
            <a:ext cx="673100" cy="531813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40"/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2119313" y="1589187"/>
            <a:ext cx="4229100" cy="0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41"/>
          <p:cNvCxnSpPr>
            <a:cxnSpLocks noChangeShapeType="1"/>
            <a:stCxn id="26" idx="1"/>
            <a:endCxn id="8" idx="5"/>
          </p:cNvCxnSpPr>
          <p:nvPr/>
        </p:nvCxnSpPr>
        <p:spPr bwMode="auto">
          <a:xfrm flipH="1" flipV="1">
            <a:off x="5813425" y="2775049"/>
            <a:ext cx="615950" cy="493713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42"/>
          <p:cNvCxnSpPr>
            <a:cxnSpLocks noChangeShapeType="1"/>
            <a:stCxn id="28" idx="6"/>
            <a:endCxn id="8" idx="2"/>
          </p:cNvCxnSpPr>
          <p:nvPr/>
        </p:nvCxnSpPr>
        <p:spPr bwMode="auto">
          <a:xfrm>
            <a:off x="3233738" y="2557562"/>
            <a:ext cx="2073275" cy="0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43"/>
          <p:cNvCxnSpPr>
            <a:cxnSpLocks noChangeShapeType="1"/>
            <a:stCxn id="6" idx="5"/>
            <a:endCxn id="28" idx="1"/>
          </p:cNvCxnSpPr>
          <p:nvPr/>
        </p:nvCxnSpPr>
        <p:spPr bwMode="auto">
          <a:xfrm>
            <a:off x="2020888" y="1806674"/>
            <a:ext cx="706437" cy="531813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44"/>
          <p:cNvCxnSpPr>
            <a:cxnSpLocks noChangeShapeType="1"/>
            <a:stCxn id="27" idx="3"/>
            <a:endCxn id="26" idx="7"/>
          </p:cNvCxnSpPr>
          <p:nvPr/>
        </p:nvCxnSpPr>
        <p:spPr bwMode="auto">
          <a:xfrm flipH="1">
            <a:off x="6837363" y="2775049"/>
            <a:ext cx="685800" cy="493713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45"/>
          <p:cNvCxnSpPr>
            <a:cxnSpLocks noChangeShapeType="1"/>
            <a:stCxn id="29" idx="7"/>
            <a:endCxn id="28" idx="3"/>
          </p:cNvCxnSpPr>
          <p:nvPr/>
        </p:nvCxnSpPr>
        <p:spPr bwMode="auto">
          <a:xfrm flipV="1">
            <a:off x="2008188" y="2775049"/>
            <a:ext cx="719137" cy="493713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9" name="Group 1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89911140"/>
              </p:ext>
            </p:extLst>
          </p:nvPr>
        </p:nvGraphicFramePr>
        <p:xfrm>
          <a:off x="323850" y="4025999"/>
          <a:ext cx="8569325" cy="2081232"/>
        </p:xfrm>
        <a:graphic>
          <a:graphicData uri="http://schemas.openxmlformats.org/drawingml/2006/table">
            <a:tbl>
              <a:tblPr/>
              <a:tblGrid>
                <a:gridCol w="863600"/>
                <a:gridCol w="863600"/>
                <a:gridCol w="2570163"/>
                <a:gridCol w="887412"/>
                <a:gridCol w="863600"/>
                <a:gridCol w="2520950"/>
              </a:tblGrid>
              <a:tr h="5203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楷体_GB2312" pitchFamily="49" charset="-122"/>
                        </a:rPr>
                        <a:t>节点</a:t>
                      </a:r>
                    </a:p>
                  </a:txBody>
                  <a:tcPr marL="90000" marR="90000" marT="46794" marB="4679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楷体_GB2312" pitchFamily="49" charset="-122"/>
                        </a:rPr>
                        <a:t>Cost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楷体_GB2312" pitchFamily="49" charset="-122"/>
                        </a:rPr>
                        <a:t>路径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楷体_GB2312" pitchFamily="49" charset="-122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楷体_GB2312" pitchFamily="49" charset="-122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46794" marB="4679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楷体_GB2312" pitchFamily="49" charset="-122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楷体_GB2312" pitchFamily="49" charset="-122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楷体_GB2312" pitchFamily="49" charset="-122"/>
                        </a:rPr>
                        <a:t>F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楷体_GB2312" pitchFamily="49" charset="-122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楷体_GB2312" pitchFamily="49" charset="-122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90000" marR="90000" marT="46794" marB="4679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楷体_GB2312" pitchFamily="49" charset="-122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楷体_GB2312" pitchFamily="49" charset="-122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楷体_GB2312" pitchFamily="49" charset="-122"/>
                        </a:rPr>
                        <a:t>G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楷体_GB2312" pitchFamily="49" charset="-122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楷体_GB2312" pitchFamily="49" charset="-122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90000" marR="90000" marT="46794" marB="4679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楷体_GB2312" pitchFamily="49" charset="-122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楷体_GB2312" pitchFamily="49" charset="-122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楷体_GB2312" pitchFamily="49" charset="-122"/>
                        </a:rPr>
                        <a:t>H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楷体_GB2312" pitchFamily="49" charset="-122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  <a:ea typeface="楷体_GB2312" pitchFamily="49" charset="-122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 Box 83"/>
          <p:cNvSpPr txBox="1">
            <a:spLocks noChangeArrowheads="1"/>
          </p:cNvSpPr>
          <p:nvPr/>
        </p:nvSpPr>
        <p:spPr bwMode="auto">
          <a:xfrm>
            <a:off x="1403350" y="4535587"/>
            <a:ext cx="39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51" name="Text Box 84"/>
          <p:cNvSpPr txBox="1">
            <a:spLocks noChangeArrowheads="1"/>
          </p:cNvSpPr>
          <p:nvPr/>
        </p:nvSpPr>
        <p:spPr bwMode="auto">
          <a:xfrm>
            <a:off x="5646738" y="4532412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∞</a:t>
            </a:r>
          </a:p>
        </p:txBody>
      </p:sp>
      <p:sp>
        <p:nvSpPr>
          <p:cNvPr id="52" name="Text Box 85"/>
          <p:cNvSpPr txBox="1">
            <a:spLocks noChangeArrowheads="1"/>
          </p:cNvSpPr>
          <p:nvPr/>
        </p:nvSpPr>
        <p:spPr bwMode="auto">
          <a:xfrm>
            <a:off x="5646738" y="4003774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∞</a:t>
            </a:r>
          </a:p>
        </p:txBody>
      </p:sp>
      <p:sp>
        <p:nvSpPr>
          <p:cNvPr id="53" name="Text Box 86"/>
          <p:cNvSpPr txBox="1">
            <a:spLocks noChangeArrowheads="1"/>
          </p:cNvSpPr>
          <p:nvPr/>
        </p:nvSpPr>
        <p:spPr bwMode="auto">
          <a:xfrm>
            <a:off x="1328738" y="5053112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∞</a:t>
            </a:r>
          </a:p>
        </p:txBody>
      </p:sp>
      <p:sp>
        <p:nvSpPr>
          <p:cNvPr id="54" name="Text Box 87"/>
          <p:cNvSpPr txBox="1">
            <a:spLocks noChangeArrowheads="1"/>
          </p:cNvSpPr>
          <p:nvPr/>
        </p:nvSpPr>
        <p:spPr bwMode="auto">
          <a:xfrm>
            <a:off x="1328738" y="5575399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∞</a:t>
            </a:r>
          </a:p>
        </p:txBody>
      </p:sp>
      <p:sp>
        <p:nvSpPr>
          <p:cNvPr id="55" name="Text Box 88"/>
          <p:cNvSpPr txBox="1">
            <a:spLocks noChangeArrowheads="1"/>
          </p:cNvSpPr>
          <p:nvPr/>
        </p:nvSpPr>
        <p:spPr bwMode="auto">
          <a:xfrm>
            <a:off x="5646738" y="5575399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∞</a:t>
            </a:r>
          </a:p>
        </p:txBody>
      </p:sp>
      <p:sp>
        <p:nvSpPr>
          <p:cNvPr id="56" name="Text Box 89"/>
          <p:cNvSpPr txBox="1">
            <a:spLocks noChangeArrowheads="1"/>
          </p:cNvSpPr>
          <p:nvPr/>
        </p:nvSpPr>
        <p:spPr bwMode="auto">
          <a:xfrm>
            <a:off x="5721350" y="5057874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57" name="Line 90"/>
          <p:cNvSpPr>
            <a:spLocks noChangeShapeType="1"/>
          </p:cNvSpPr>
          <p:nvPr/>
        </p:nvSpPr>
        <p:spPr bwMode="auto">
          <a:xfrm>
            <a:off x="755650" y="2779812"/>
            <a:ext cx="0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 Box 91"/>
          <p:cNvSpPr txBox="1">
            <a:spLocks noChangeArrowheads="1"/>
          </p:cNvSpPr>
          <p:nvPr/>
        </p:nvSpPr>
        <p:spPr bwMode="auto">
          <a:xfrm>
            <a:off x="2268538" y="4535587"/>
            <a:ext cx="70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-B</a:t>
            </a:r>
          </a:p>
        </p:txBody>
      </p:sp>
      <p:sp>
        <p:nvSpPr>
          <p:cNvPr id="59" name="Text Box 92"/>
          <p:cNvSpPr txBox="1">
            <a:spLocks noChangeArrowheads="1"/>
          </p:cNvSpPr>
          <p:nvPr/>
        </p:nvSpPr>
        <p:spPr bwMode="auto">
          <a:xfrm>
            <a:off x="6548438" y="4032349"/>
            <a:ext cx="976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A-B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-E</a:t>
            </a:r>
          </a:p>
        </p:txBody>
      </p:sp>
      <p:sp>
        <p:nvSpPr>
          <p:cNvPr id="60" name="Text Box 93"/>
          <p:cNvSpPr txBox="1">
            <a:spLocks noChangeArrowheads="1"/>
          </p:cNvSpPr>
          <p:nvPr/>
        </p:nvSpPr>
        <p:spPr bwMode="auto">
          <a:xfrm>
            <a:off x="6548438" y="5057874"/>
            <a:ext cx="712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-G</a:t>
            </a:r>
          </a:p>
        </p:txBody>
      </p:sp>
      <p:sp>
        <p:nvSpPr>
          <p:cNvPr id="61" name="Text Box 94"/>
          <p:cNvSpPr txBox="1">
            <a:spLocks noChangeArrowheads="1"/>
          </p:cNvSpPr>
          <p:nvPr/>
        </p:nvSpPr>
        <p:spPr bwMode="auto">
          <a:xfrm>
            <a:off x="5721350" y="4032349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62" name="Text Box 95"/>
          <p:cNvSpPr txBox="1">
            <a:spLocks noChangeArrowheads="1"/>
          </p:cNvSpPr>
          <p:nvPr/>
        </p:nvSpPr>
        <p:spPr bwMode="auto">
          <a:xfrm>
            <a:off x="2266950" y="5057874"/>
            <a:ext cx="992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A-B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-C</a:t>
            </a:r>
          </a:p>
        </p:txBody>
      </p:sp>
      <p:sp>
        <p:nvSpPr>
          <p:cNvPr id="63" name="Text Box 96"/>
          <p:cNvSpPr txBox="1">
            <a:spLocks noChangeArrowheads="1"/>
          </p:cNvSpPr>
          <p:nvPr/>
        </p:nvSpPr>
        <p:spPr bwMode="auto">
          <a:xfrm>
            <a:off x="1403350" y="5057874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64" name="Text Box 97"/>
          <p:cNvSpPr txBox="1">
            <a:spLocks noChangeArrowheads="1"/>
          </p:cNvSpPr>
          <p:nvPr/>
        </p:nvSpPr>
        <p:spPr bwMode="auto">
          <a:xfrm>
            <a:off x="6548438" y="4535587"/>
            <a:ext cx="1243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A-B-E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-F</a:t>
            </a:r>
          </a:p>
        </p:txBody>
      </p:sp>
      <p:sp>
        <p:nvSpPr>
          <p:cNvPr id="65" name="Text Box 98"/>
          <p:cNvSpPr txBox="1">
            <a:spLocks noChangeArrowheads="1"/>
          </p:cNvSpPr>
          <p:nvPr/>
        </p:nvSpPr>
        <p:spPr bwMode="auto">
          <a:xfrm>
            <a:off x="5721350" y="4535587"/>
            <a:ext cx="39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66" name="Text Box 99"/>
          <p:cNvSpPr txBox="1">
            <a:spLocks noChangeArrowheads="1"/>
          </p:cNvSpPr>
          <p:nvPr/>
        </p:nvSpPr>
        <p:spPr bwMode="auto">
          <a:xfrm>
            <a:off x="7505700" y="5057874"/>
            <a:ext cx="1290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A-B-E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-G</a:t>
            </a:r>
          </a:p>
        </p:txBody>
      </p:sp>
      <p:sp>
        <p:nvSpPr>
          <p:cNvPr id="67" name="Text Box 100"/>
          <p:cNvSpPr txBox="1">
            <a:spLocks noChangeArrowheads="1"/>
          </p:cNvSpPr>
          <p:nvPr/>
        </p:nvSpPr>
        <p:spPr bwMode="auto">
          <a:xfrm>
            <a:off x="5937250" y="5057874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68" name="Text Box 101"/>
          <p:cNvSpPr txBox="1">
            <a:spLocks noChangeArrowheads="1"/>
          </p:cNvSpPr>
          <p:nvPr/>
        </p:nvSpPr>
        <p:spPr bwMode="auto">
          <a:xfrm>
            <a:off x="3260725" y="5057874"/>
            <a:ext cx="1535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A-B-E-F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-C</a:t>
            </a:r>
          </a:p>
        </p:txBody>
      </p:sp>
      <p:sp>
        <p:nvSpPr>
          <p:cNvPr id="69" name="Text Box 102"/>
          <p:cNvSpPr txBox="1">
            <a:spLocks noChangeArrowheads="1"/>
          </p:cNvSpPr>
          <p:nvPr/>
        </p:nvSpPr>
        <p:spPr bwMode="auto">
          <a:xfrm>
            <a:off x="1692275" y="5057874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70" name="Text Box 103"/>
          <p:cNvSpPr txBox="1">
            <a:spLocks noChangeArrowheads="1"/>
          </p:cNvSpPr>
          <p:nvPr/>
        </p:nvSpPr>
        <p:spPr bwMode="auto">
          <a:xfrm>
            <a:off x="6551613" y="5594449"/>
            <a:ext cx="1557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A-B-E-F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-H</a:t>
            </a:r>
          </a:p>
        </p:txBody>
      </p:sp>
      <p:sp>
        <p:nvSpPr>
          <p:cNvPr id="71" name="Text Box 104"/>
          <p:cNvSpPr txBox="1">
            <a:spLocks noChangeArrowheads="1"/>
          </p:cNvSpPr>
          <p:nvPr/>
        </p:nvSpPr>
        <p:spPr bwMode="auto">
          <a:xfrm>
            <a:off x="5721350" y="5594449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72" name="Text Box 105"/>
          <p:cNvSpPr txBox="1">
            <a:spLocks noChangeArrowheads="1"/>
          </p:cNvSpPr>
          <p:nvPr/>
        </p:nvSpPr>
        <p:spPr bwMode="auto">
          <a:xfrm>
            <a:off x="6554788" y="6019899"/>
            <a:ext cx="1604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A-B-E-G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-H</a:t>
            </a:r>
          </a:p>
        </p:txBody>
      </p:sp>
      <p:sp>
        <p:nvSpPr>
          <p:cNvPr id="73" name="Text Box 106"/>
          <p:cNvSpPr txBox="1">
            <a:spLocks noChangeArrowheads="1"/>
          </p:cNvSpPr>
          <p:nvPr/>
        </p:nvSpPr>
        <p:spPr bwMode="auto">
          <a:xfrm>
            <a:off x="5621338" y="6019899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74" name="Oval 107"/>
          <p:cNvSpPr>
            <a:spLocks noChangeArrowheads="1"/>
          </p:cNvSpPr>
          <p:nvPr/>
        </p:nvSpPr>
        <p:spPr bwMode="auto">
          <a:xfrm>
            <a:off x="447675" y="2268637"/>
            <a:ext cx="576263" cy="576262"/>
          </a:xfrm>
          <a:prstGeom prst="ellipse">
            <a:avLst/>
          </a:prstGeom>
          <a:solidFill>
            <a:srgbClr val="0033CC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</a:p>
        </p:txBody>
      </p:sp>
      <p:sp>
        <p:nvSpPr>
          <p:cNvPr id="75" name="Text Box 108"/>
          <p:cNvSpPr txBox="1">
            <a:spLocks noChangeArrowheads="1"/>
          </p:cNvSpPr>
          <p:nvPr/>
        </p:nvSpPr>
        <p:spPr bwMode="auto">
          <a:xfrm>
            <a:off x="1403350" y="5594449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76" name="Text Box 109"/>
          <p:cNvSpPr txBox="1">
            <a:spLocks noChangeArrowheads="1"/>
          </p:cNvSpPr>
          <p:nvPr/>
        </p:nvSpPr>
        <p:spPr bwMode="auto">
          <a:xfrm>
            <a:off x="2268538" y="5594449"/>
            <a:ext cx="1876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A-B-E-F-H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-D</a:t>
            </a:r>
          </a:p>
        </p:txBody>
      </p:sp>
      <p:sp>
        <p:nvSpPr>
          <p:cNvPr id="77" name="Text Box 110"/>
          <p:cNvSpPr txBox="1">
            <a:spLocks noChangeArrowheads="1"/>
          </p:cNvSpPr>
          <p:nvPr/>
        </p:nvSpPr>
        <p:spPr bwMode="auto">
          <a:xfrm>
            <a:off x="2697163" y="6019899"/>
            <a:ext cx="131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A-B-C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-D</a:t>
            </a:r>
          </a:p>
        </p:txBody>
      </p:sp>
      <p:sp>
        <p:nvSpPr>
          <p:cNvPr id="78" name="Text Box 111"/>
          <p:cNvSpPr txBox="1">
            <a:spLocks noChangeArrowheads="1"/>
          </p:cNvSpPr>
          <p:nvPr/>
        </p:nvSpPr>
        <p:spPr bwMode="auto">
          <a:xfrm>
            <a:off x="1763713" y="6019899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xmlns="" val="200072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32948E-6 L -0.02101 1.32948E-6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96296E-6 L -0.1 -2.96296E-6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500"/>
                            </p:stCondLst>
                            <p:childTnLst>
                              <p:par>
                                <p:cTn id="23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"/>
                            </p:stCondLst>
                            <p:childTnLst>
                              <p:par>
                                <p:cTn id="2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500"/>
                            </p:stCondLst>
                            <p:childTnLst>
                              <p:par>
                                <p:cTn id="27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utoUpdateAnimBg="0"/>
      <p:bldP spid="54" grpId="1"/>
      <p:bldP spid="55" grpId="0" autoUpdateAnimBg="0"/>
      <p:bldP spid="55" grpId="1"/>
      <p:bldP spid="56" grpId="0" autoUpdateAnimBg="0"/>
      <p:bldP spid="56" grpId="1"/>
      <p:bldP spid="58" grpId="0" autoUpdateAnimBg="0"/>
      <p:bldP spid="60" grpId="0" autoUpdateAnimBg="0"/>
      <p:bldP spid="63" grpId="0" autoUpdateAnimBg="0"/>
      <p:bldP spid="63" grpId="1"/>
      <p:bldP spid="65" grpId="0" build="allAtOnce" autoUpdateAnimBg="0"/>
      <p:bldP spid="67" grpId="0"/>
      <p:bldP spid="68" grpId="0" autoUpdateAnimBg="0"/>
      <p:bldP spid="69" grpId="0" autoUpdateAnimBg="0"/>
      <p:bldP spid="69" grpId="1"/>
      <p:bldP spid="70" grpId="0" autoUpdateAnimBg="0"/>
      <p:bldP spid="71" grpId="0"/>
      <p:bldP spid="72" grpId="0" autoUpdateAnimBg="0"/>
      <p:bldP spid="73" grpId="0" autoUpdateAnimBg="0"/>
      <p:bldP spid="73" grpId="1"/>
      <p:bldP spid="75" grpId="0"/>
      <p:bldP spid="76" grpId="0" autoUpdateAnimBg="0"/>
      <p:bldP spid="77" grpId="0" autoUpdateAnimBg="0"/>
      <p:bldP spid="78" grpId="0" autoUpdateAnimBg="0"/>
      <p:bldP spid="78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SPF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528763" y="1589088"/>
            <a:ext cx="576262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6362700" y="1589088"/>
            <a:ext cx="576263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321300" y="2557463"/>
            <a:ext cx="576263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</a:t>
            </a:r>
          </a:p>
        </p:txBody>
      </p:sp>
      <p:cxnSp>
        <p:nvCxnSpPr>
          <p:cNvPr id="9" name="AutoShape 7"/>
          <p:cNvCxnSpPr>
            <a:cxnSpLocks noChangeShapeType="1"/>
            <a:stCxn id="50" idx="7"/>
            <a:endCxn id="6" idx="3"/>
          </p:cNvCxnSpPr>
          <p:nvPr/>
        </p:nvCxnSpPr>
        <p:spPr bwMode="auto">
          <a:xfrm flipV="1">
            <a:off x="939800" y="2095500"/>
            <a:ext cx="673100" cy="531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8"/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2119313" y="1878013"/>
            <a:ext cx="42291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9"/>
          <p:cNvCxnSpPr>
            <a:cxnSpLocks noChangeShapeType="1"/>
            <a:stCxn id="7" idx="5"/>
            <a:endCxn id="27" idx="1"/>
          </p:cNvCxnSpPr>
          <p:nvPr/>
        </p:nvCxnSpPr>
        <p:spPr bwMode="auto">
          <a:xfrm>
            <a:off x="6854825" y="2095500"/>
            <a:ext cx="668338" cy="531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0"/>
          <p:cNvCxnSpPr>
            <a:cxnSpLocks noChangeShapeType="1"/>
            <a:stCxn id="26" idx="1"/>
            <a:endCxn id="8" idx="5"/>
          </p:cNvCxnSpPr>
          <p:nvPr/>
        </p:nvCxnSpPr>
        <p:spPr bwMode="auto">
          <a:xfrm flipH="1" flipV="1">
            <a:off x="5813425" y="3063875"/>
            <a:ext cx="615950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1"/>
          <p:cNvCxnSpPr>
            <a:cxnSpLocks noChangeShapeType="1"/>
            <a:stCxn id="28" idx="6"/>
            <a:endCxn id="8" idx="2"/>
          </p:cNvCxnSpPr>
          <p:nvPr/>
        </p:nvCxnSpPr>
        <p:spPr bwMode="auto">
          <a:xfrm>
            <a:off x="3233738" y="2846388"/>
            <a:ext cx="2073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"/>
          <p:cNvCxnSpPr>
            <a:cxnSpLocks noChangeShapeType="1"/>
            <a:stCxn id="29" idx="6"/>
            <a:endCxn id="26" idx="2"/>
          </p:cNvCxnSpPr>
          <p:nvPr/>
        </p:nvCxnSpPr>
        <p:spPr bwMode="auto">
          <a:xfrm>
            <a:off x="2106613" y="3776663"/>
            <a:ext cx="42243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/>
          <p:cNvCxnSpPr>
            <a:cxnSpLocks noChangeShapeType="1"/>
            <a:stCxn id="50" idx="5"/>
            <a:endCxn id="29" idx="1"/>
          </p:cNvCxnSpPr>
          <p:nvPr/>
        </p:nvCxnSpPr>
        <p:spPr bwMode="auto">
          <a:xfrm>
            <a:off x="939800" y="3063875"/>
            <a:ext cx="660400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4"/>
          <p:cNvCxnSpPr>
            <a:cxnSpLocks noChangeShapeType="1"/>
            <a:stCxn id="6" idx="5"/>
            <a:endCxn id="28" idx="1"/>
          </p:cNvCxnSpPr>
          <p:nvPr/>
        </p:nvCxnSpPr>
        <p:spPr bwMode="auto">
          <a:xfrm>
            <a:off x="2020888" y="2095500"/>
            <a:ext cx="706437" cy="531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5"/>
          <p:cNvCxnSpPr>
            <a:cxnSpLocks noChangeShapeType="1"/>
            <a:stCxn id="7" idx="3"/>
            <a:endCxn id="8" idx="7"/>
          </p:cNvCxnSpPr>
          <p:nvPr/>
        </p:nvCxnSpPr>
        <p:spPr bwMode="auto">
          <a:xfrm flipH="1">
            <a:off x="5813425" y="2095500"/>
            <a:ext cx="633413" cy="531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187450" y="295751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7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122488" y="228441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795963" y="317341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339975" y="317341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087813" y="338931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4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804025" y="295751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112000" y="198596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795963" y="199707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6345238" y="3487738"/>
            <a:ext cx="576262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H</a:t>
            </a: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7439025" y="2557463"/>
            <a:ext cx="576263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</a:t>
            </a: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2643188" y="2557463"/>
            <a:ext cx="576262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E</a:t>
            </a: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1516063" y="3487738"/>
            <a:ext cx="576262" cy="5762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G</a:t>
            </a:r>
          </a:p>
        </p:txBody>
      </p:sp>
      <p:cxnSp>
        <p:nvCxnSpPr>
          <p:cNvPr id="30" name="AutoShape 28"/>
          <p:cNvCxnSpPr>
            <a:cxnSpLocks noChangeShapeType="1"/>
            <a:stCxn id="27" idx="3"/>
            <a:endCxn id="26" idx="7"/>
          </p:cNvCxnSpPr>
          <p:nvPr/>
        </p:nvCxnSpPr>
        <p:spPr bwMode="auto">
          <a:xfrm flipH="1">
            <a:off x="6837363" y="3063875"/>
            <a:ext cx="685800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29"/>
          <p:cNvCxnSpPr>
            <a:cxnSpLocks noChangeShapeType="1"/>
            <a:stCxn id="29" idx="7"/>
            <a:endCxn id="28" idx="3"/>
          </p:cNvCxnSpPr>
          <p:nvPr/>
        </p:nvCxnSpPr>
        <p:spPr bwMode="auto">
          <a:xfrm flipV="1">
            <a:off x="2008188" y="3063875"/>
            <a:ext cx="719137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900113" y="197961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086225" y="1449388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6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086225" y="2417763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331913" y="112553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(2, A)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3059113" y="221297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(4, B)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227763" y="112553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(8, B)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867400" y="257333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(5, B)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1906588" y="383857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(6, B)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6804025" y="375602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(7, B)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7742238" y="303053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(9, B)</a:t>
            </a:r>
          </a:p>
        </p:txBody>
      </p:sp>
      <p:cxnSp>
        <p:nvCxnSpPr>
          <p:cNvPr id="42" name="AutoShape 40"/>
          <p:cNvCxnSpPr>
            <a:cxnSpLocks noChangeShapeType="1"/>
            <a:stCxn id="50" idx="7"/>
            <a:endCxn id="6" idx="3"/>
          </p:cNvCxnSpPr>
          <p:nvPr/>
        </p:nvCxnSpPr>
        <p:spPr bwMode="auto">
          <a:xfrm flipV="1">
            <a:off x="939800" y="2095500"/>
            <a:ext cx="673100" cy="531813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41"/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2119313" y="1878013"/>
            <a:ext cx="4229100" cy="0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42"/>
          <p:cNvCxnSpPr>
            <a:cxnSpLocks noChangeShapeType="1"/>
            <a:stCxn id="26" idx="1"/>
            <a:endCxn id="8" idx="5"/>
          </p:cNvCxnSpPr>
          <p:nvPr/>
        </p:nvCxnSpPr>
        <p:spPr bwMode="auto">
          <a:xfrm flipH="1" flipV="1">
            <a:off x="5813425" y="3063875"/>
            <a:ext cx="615950" cy="493713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43"/>
          <p:cNvCxnSpPr>
            <a:cxnSpLocks noChangeShapeType="1"/>
            <a:stCxn id="28" idx="6"/>
            <a:endCxn id="8" idx="2"/>
          </p:cNvCxnSpPr>
          <p:nvPr/>
        </p:nvCxnSpPr>
        <p:spPr bwMode="auto">
          <a:xfrm>
            <a:off x="3233738" y="2846388"/>
            <a:ext cx="2073275" cy="0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44"/>
          <p:cNvCxnSpPr>
            <a:cxnSpLocks noChangeShapeType="1"/>
            <a:stCxn id="6" idx="5"/>
            <a:endCxn id="28" idx="1"/>
          </p:cNvCxnSpPr>
          <p:nvPr/>
        </p:nvCxnSpPr>
        <p:spPr bwMode="auto">
          <a:xfrm>
            <a:off x="2020888" y="2095500"/>
            <a:ext cx="706437" cy="531813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45"/>
          <p:cNvCxnSpPr>
            <a:cxnSpLocks noChangeShapeType="1"/>
            <a:stCxn id="27" idx="3"/>
            <a:endCxn id="26" idx="7"/>
          </p:cNvCxnSpPr>
          <p:nvPr/>
        </p:nvCxnSpPr>
        <p:spPr bwMode="auto">
          <a:xfrm flipH="1">
            <a:off x="6837363" y="3063875"/>
            <a:ext cx="685800" cy="493713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46"/>
          <p:cNvCxnSpPr>
            <a:cxnSpLocks noChangeShapeType="1"/>
            <a:stCxn id="29" idx="7"/>
            <a:endCxn id="28" idx="3"/>
          </p:cNvCxnSpPr>
          <p:nvPr/>
        </p:nvCxnSpPr>
        <p:spPr bwMode="auto">
          <a:xfrm flipV="1">
            <a:off x="2008188" y="3063875"/>
            <a:ext cx="719137" cy="493713"/>
          </a:xfrm>
          <a:prstGeom prst="straightConnector1">
            <a:avLst/>
          </a:prstGeom>
          <a:noFill/>
          <a:ln w="635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755650" y="3068638"/>
            <a:ext cx="0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447675" y="2557463"/>
            <a:ext cx="576263" cy="576262"/>
          </a:xfrm>
          <a:prstGeom prst="ellipse">
            <a:avLst/>
          </a:prstGeom>
          <a:solidFill>
            <a:srgbClr val="0033CC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</a:p>
        </p:txBody>
      </p:sp>
      <p:graphicFrame>
        <p:nvGraphicFramePr>
          <p:cNvPr id="51" name="Group 156"/>
          <p:cNvGraphicFramePr>
            <a:graphicFrameLocks noGrp="1"/>
          </p:cNvGraphicFramePr>
          <p:nvPr>
            <p:ph idx="1"/>
          </p:nvPr>
        </p:nvGraphicFramePr>
        <p:xfrm>
          <a:off x="323850" y="4292600"/>
          <a:ext cx="8569325" cy="2089152"/>
        </p:xfrm>
        <a:graphic>
          <a:graphicData uri="http://schemas.openxmlformats.org/drawingml/2006/table">
            <a:tbl>
              <a:tblPr/>
              <a:tblGrid>
                <a:gridCol w="1427163"/>
                <a:gridCol w="1430337"/>
                <a:gridCol w="1425575"/>
                <a:gridCol w="1428750"/>
                <a:gridCol w="1430338"/>
                <a:gridCol w="1427162"/>
              </a:tblGrid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Node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Cost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Next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Node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Cost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Next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－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F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G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H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itchFamily="34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itchFamily="34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itchFamily="34" charset="0"/>
                        <a:ea typeface="楷体_GB2312" pitchFamily="49" charset="-12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" name="Line 94"/>
          <p:cNvSpPr>
            <a:spLocks noChangeShapeType="1"/>
          </p:cNvSpPr>
          <p:nvPr/>
        </p:nvSpPr>
        <p:spPr bwMode="auto">
          <a:xfrm>
            <a:off x="4643438" y="4292600"/>
            <a:ext cx="0" cy="2089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860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6.3.2 OSPF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Open Shortest Path First</a:t>
            </a:r>
            <a:r>
              <a:rPr lang="zh-CN" altLang="en-US" sz="2800" dirty="0"/>
              <a:t>，</a:t>
            </a:r>
            <a:r>
              <a:rPr lang="en-US" altLang="zh-CN" sz="2800" dirty="0"/>
              <a:t>OSPF</a:t>
            </a:r>
          </a:p>
          <a:p>
            <a:pPr lvl="1"/>
            <a:r>
              <a:rPr lang="zh-CN" altLang="en-US" sz="2400" dirty="0"/>
              <a:t>开放最短路径优先</a:t>
            </a:r>
          </a:p>
          <a:p>
            <a:pPr lvl="1"/>
            <a:r>
              <a:rPr lang="en-US" altLang="zh-CN" sz="2400" dirty="0" smtClean="0"/>
              <a:t>v2</a:t>
            </a:r>
            <a:r>
              <a:rPr lang="zh-CN" altLang="en-US" sz="2400" dirty="0"/>
              <a:t>：</a:t>
            </a:r>
            <a:r>
              <a:rPr lang="en-US" altLang="zh-CN" sz="2400" dirty="0"/>
              <a:t>RFC </a:t>
            </a:r>
            <a:r>
              <a:rPr lang="en-US" altLang="zh-CN" sz="2400" dirty="0" smtClean="0"/>
              <a:t>2328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5661025"/>
            <a:ext cx="8207375" cy="720725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8313" y="4581525"/>
            <a:ext cx="8207375" cy="863600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383088" y="4795838"/>
            <a:ext cx="1628775" cy="504825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         IP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484438" y="5805488"/>
            <a:ext cx="1628775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LANs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427538" y="5805488"/>
            <a:ext cx="1628775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MANs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99213" y="5805488"/>
            <a:ext cx="1628775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WANs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8175" y="4795838"/>
            <a:ext cx="1008063" cy="360362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ICMP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132138" y="4795838"/>
            <a:ext cx="1008062" cy="360362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IGMP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227763" y="4940300"/>
            <a:ext cx="1009650" cy="363538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ARP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450138" y="4940300"/>
            <a:ext cx="1009650" cy="363538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RARP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39750" y="4652963"/>
            <a:ext cx="1279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39750" y="5703888"/>
            <a:ext cx="18811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Access Layer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68313" y="3573463"/>
            <a:ext cx="8207375" cy="792162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68313" y="2492375"/>
            <a:ext cx="8207375" cy="865188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981200" y="3717925"/>
            <a:ext cx="1828800" cy="422275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TCP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983288" y="3727450"/>
            <a:ext cx="1828800" cy="422275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UDP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50863" y="3644900"/>
            <a:ext cx="14287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Transport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392613" y="2636838"/>
            <a:ext cx="2266950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OSPF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39750" y="2492375"/>
            <a:ext cx="1655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Application</a:t>
            </a:r>
          </a:p>
          <a:p>
            <a:pPr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26" name="Line 50"/>
          <p:cNvSpPr>
            <a:spLocks noChangeShapeType="1"/>
          </p:cNvSpPr>
          <p:nvPr/>
        </p:nvSpPr>
        <p:spPr bwMode="auto">
          <a:xfrm>
            <a:off x="5508625" y="3068638"/>
            <a:ext cx="0" cy="1727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Oval 51"/>
          <p:cNvSpPr>
            <a:spLocks noChangeArrowheads="1"/>
          </p:cNvSpPr>
          <p:nvPr/>
        </p:nvSpPr>
        <p:spPr bwMode="auto">
          <a:xfrm>
            <a:off x="5003800" y="4221163"/>
            <a:ext cx="1008063" cy="4318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89</a:t>
            </a:r>
          </a:p>
        </p:txBody>
      </p:sp>
      <p:sp>
        <p:nvSpPr>
          <p:cNvPr id="29" name="Text Box 53"/>
          <p:cNvSpPr txBox="1">
            <a:spLocks noChangeArrowheads="1"/>
          </p:cNvSpPr>
          <p:nvPr/>
        </p:nvSpPr>
        <p:spPr bwMode="auto">
          <a:xfrm>
            <a:off x="6662738" y="2636838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软件实现层次</a:t>
            </a:r>
          </a:p>
        </p:txBody>
      </p:sp>
      <p:sp>
        <p:nvSpPr>
          <p:cNvPr id="30" name="Line 52"/>
          <p:cNvSpPr>
            <a:spLocks noChangeShapeType="1"/>
          </p:cNvSpPr>
          <p:nvPr/>
        </p:nvSpPr>
        <p:spPr bwMode="auto">
          <a:xfrm>
            <a:off x="4787900" y="3069159"/>
            <a:ext cx="0" cy="1800225"/>
          </a:xfrm>
          <a:prstGeom prst="line">
            <a:avLst/>
          </a:prstGeom>
          <a:noFill/>
          <a:ln w="63500" cmpd="dbl">
            <a:solidFill>
              <a:srgbClr val="660066"/>
            </a:solidFill>
            <a:round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427538" y="2780929"/>
            <a:ext cx="576510" cy="289818"/>
          </a:xfrm>
          <a:prstGeom prst="rect">
            <a:avLst/>
          </a:prstGeom>
          <a:pattFill prst="lgGrid">
            <a:fgClr>
              <a:srgbClr val="CC66FF"/>
            </a:fgClr>
            <a:bgClr>
              <a:srgbClr val="F5DA7F"/>
            </a:bgClr>
          </a:pattFill>
          <a:ln w="19050" algn="ctr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dirty="0" smtClean="0">
                <a:solidFill>
                  <a:schemeClr val="bg2"/>
                </a:solidFill>
                <a:latin typeface="+mn-lt"/>
              </a:rPr>
              <a:t>LSDB</a:t>
            </a:r>
            <a:endParaRPr lang="en-US" altLang="zh-CN" sz="18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427538" y="4797152"/>
            <a:ext cx="719137" cy="400110"/>
            <a:chOff x="4427538" y="4797152"/>
            <a:chExt cx="719137" cy="400110"/>
          </a:xfrm>
        </p:grpSpPr>
        <p:graphicFrame>
          <p:nvGraphicFramePr>
            <p:cNvPr id="33" name="Group 2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1545919549"/>
                </p:ext>
              </p:extLst>
            </p:nvPr>
          </p:nvGraphicFramePr>
          <p:xfrm>
            <a:off x="4427538" y="4851921"/>
            <a:ext cx="719137" cy="306388"/>
          </p:xfrm>
          <a:graphic>
            <a:graphicData uri="http://schemas.openxmlformats.org/drawingml/2006/table">
              <a:tbl>
                <a:tblPr/>
                <a:tblGrid>
                  <a:gridCol w="179387"/>
                  <a:gridCol w="180975"/>
                  <a:gridCol w="179388"/>
                  <a:gridCol w="179387"/>
                </a:tblGrid>
                <a:tr h="73025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7778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7143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7143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sp>
          <p:nvSpPr>
            <p:cNvPr id="34" name="TextBox 33"/>
            <p:cNvSpPr txBox="1"/>
            <p:nvPr/>
          </p:nvSpPr>
          <p:spPr>
            <a:xfrm>
              <a:off x="4477815" y="4797152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2"/>
                  </a:solidFill>
                  <a:latin typeface="+mn-lt"/>
                </a:rPr>
                <a:t>FIB</a:t>
              </a:r>
              <a:endParaRPr lang="zh-CN" altLang="en-US" sz="2000" dirty="0">
                <a:solidFill>
                  <a:schemeClr val="bg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5436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9" grpId="0"/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报文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格式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播发送：</a:t>
            </a:r>
            <a:r>
              <a:rPr lang="en-US" altLang="zh-CN" dirty="0" smtClean="0"/>
              <a:t>224.0.0.5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224.0.0.6</a:t>
            </a:r>
          </a:p>
          <a:p>
            <a:r>
              <a:rPr lang="zh-CN" altLang="en-US" dirty="0" smtClean="0"/>
              <a:t>封装在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分组中：协议号 </a:t>
            </a:r>
            <a:r>
              <a:rPr lang="en-US" altLang="zh-CN" dirty="0" smtClean="0"/>
              <a:t>= 89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68313" y="1628800"/>
            <a:ext cx="8459787" cy="3479800"/>
            <a:chOff x="295" y="1692"/>
            <a:chExt cx="5329" cy="232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95" y="1706"/>
              <a:ext cx="1179" cy="29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Version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474" y="1706"/>
              <a:ext cx="1179" cy="29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Type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95" y="2001"/>
              <a:ext cx="4715" cy="29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Router ID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95" y="2296"/>
              <a:ext cx="4715" cy="29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Area ID</a:t>
              </a:r>
              <a:endParaRPr lang="en-US" altLang="zh-CN" sz="28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653" y="1706"/>
              <a:ext cx="2358" cy="29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Packet Length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95" y="2886"/>
              <a:ext cx="4715" cy="29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Authentication</a:t>
              </a:r>
              <a:endParaRPr lang="en-US" altLang="zh-CN" sz="28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95" y="3181"/>
              <a:ext cx="4715" cy="29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Authentication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653" y="2590"/>
              <a:ext cx="2358" cy="29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Authentication Type</a:t>
              </a:r>
              <a:endParaRPr lang="en-US" altLang="zh-CN" sz="28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95" y="2590"/>
              <a:ext cx="2358" cy="29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Checksum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5012" y="1692"/>
              <a:ext cx="227" cy="1784"/>
            </a:xfrm>
            <a:prstGeom prst="rightBrace">
              <a:avLst>
                <a:gd name="adj1" fmla="val 6549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5239" y="2200"/>
              <a:ext cx="385" cy="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algn="ctr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Header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95" y="3476"/>
              <a:ext cx="4715" cy="54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3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OSPF Packet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2195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OSPF</a:t>
            </a:r>
            <a:r>
              <a:rPr lang="zh-CN" altLang="en-US" dirty="0" smtClean="0"/>
              <a:t>报文类型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Hello</a:t>
            </a:r>
          </a:p>
          <a:p>
            <a:pPr lvl="1"/>
            <a:r>
              <a:rPr lang="en-US" altLang="zh-CN" sz="2400" dirty="0" smtClean="0"/>
              <a:t>64</a:t>
            </a:r>
            <a:r>
              <a:rPr lang="zh-CN" altLang="en-US" sz="2400" dirty="0" smtClean="0"/>
              <a:t>字节长，周期发送，建立、维护双向邻居关系</a:t>
            </a:r>
            <a:endParaRPr lang="en-US" altLang="zh-CN" sz="2400" dirty="0"/>
          </a:p>
          <a:p>
            <a:r>
              <a:rPr lang="en-US" altLang="zh-CN" sz="2800" dirty="0" smtClean="0"/>
              <a:t>DBD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Database Description</a:t>
            </a:r>
            <a:r>
              <a:rPr lang="zh-CN" altLang="en-US" sz="2800" dirty="0" smtClean="0"/>
              <a:t>），数据库描述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链路状态数据库概要信息，发给新接入的邻居</a:t>
            </a:r>
            <a:endParaRPr lang="en-US" altLang="zh-CN" sz="2400" dirty="0" smtClean="0"/>
          </a:p>
          <a:p>
            <a:r>
              <a:rPr lang="en-US" altLang="zh-CN" sz="2800" dirty="0" smtClean="0"/>
              <a:t>LSR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Link-State Request</a:t>
            </a:r>
            <a:r>
              <a:rPr lang="zh-CN" altLang="en-US" sz="2800" dirty="0" smtClean="0"/>
              <a:t>），链路状态请求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新接入路由器基于</a:t>
            </a:r>
            <a:r>
              <a:rPr lang="en-US" altLang="zh-CN" sz="2400" dirty="0" smtClean="0"/>
              <a:t>DBD</a:t>
            </a:r>
            <a:r>
              <a:rPr lang="zh-CN" altLang="en-US" sz="2400" dirty="0" smtClean="0"/>
              <a:t>内容请求某些链路的详细信息</a:t>
            </a:r>
            <a:endParaRPr lang="en-US" altLang="zh-CN" sz="2400" dirty="0"/>
          </a:p>
          <a:p>
            <a:r>
              <a:rPr lang="en-US" altLang="zh-CN" sz="2800" dirty="0" smtClean="0"/>
              <a:t>LSU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Link-State Update</a:t>
            </a:r>
            <a:r>
              <a:rPr lang="zh-CN" altLang="en-US" sz="2800" dirty="0" smtClean="0"/>
              <a:t>），链路状态更新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基于</a:t>
            </a:r>
            <a:r>
              <a:rPr lang="en-US" altLang="zh-CN" sz="2400" dirty="0" smtClean="0"/>
              <a:t>LSR</a:t>
            </a:r>
            <a:r>
              <a:rPr lang="zh-CN" altLang="en-US" sz="2400" dirty="0" smtClean="0"/>
              <a:t>或链路状态变化，通告</a:t>
            </a:r>
            <a:r>
              <a:rPr lang="en-US" altLang="zh-CN" sz="2400" dirty="0" smtClean="0"/>
              <a:t>LSA</a:t>
            </a:r>
          </a:p>
          <a:p>
            <a:r>
              <a:rPr lang="en-US" altLang="zh-CN" sz="2800" dirty="0" err="1" smtClean="0"/>
              <a:t>LSAck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Link-State Acknowledgement</a:t>
            </a:r>
            <a:r>
              <a:rPr lang="zh-CN" altLang="en-US" sz="2800" dirty="0" smtClean="0"/>
              <a:t>），链路状态确认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确认收到的每一个</a:t>
            </a:r>
            <a:r>
              <a:rPr lang="en-US" altLang="zh-CN" sz="2400" dirty="0" smtClean="0"/>
              <a:t>LSA</a:t>
            </a:r>
            <a:endParaRPr lang="en-US" altLang="zh-CN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2684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IP</a:t>
            </a:r>
            <a:r>
              <a:rPr lang="zh-CN" altLang="en-US" dirty="0" smtClean="0"/>
              <a:t>路由技术概述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6.1.1 Internet</a:t>
            </a:r>
            <a:r>
              <a:rPr lang="zh-CN" altLang="en-US" dirty="0" smtClean="0"/>
              <a:t>的路由体系结构</a:t>
            </a:r>
            <a:endParaRPr lang="en-US" altLang="zh-CN" dirty="0" smtClean="0"/>
          </a:p>
          <a:p>
            <a:r>
              <a:rPr lang="en-US" altLang="zh-CN" dirty="0" smtClean="0"/>
              <a:t>6.1.2 Internet</a:t>
            </a:r>
            <a:r>
              <a:rPr lang="zh-CN" altLang="en-US" dirty="0" smtClean="0"/>
              <a:t>的路由协议种类</a:t>
            </a:r>
            <a:endParaRPr lang="en-US" altLang="zh-CN" dirty="0" smtClean="0"/>
          </a:p>
          <a:p>
            <a:r>
              <a:rPr lang="en-US" altLang="zh-CN" dirty="0" smtClean="0"/>
              <a:t>6.1.3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61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确定自己的邻居关系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建立、维护</a:t>
            </a:r>
            <a:r>
              <a:rPr lang="zh-CN" altLang="en-US" dirty="0" smtClean="0">
                <a:solidFill>
                  <a:srgbClr val="00FFFF"/>
                </a:solidFill>
              </a:rPr>
              <a:t>双向</a:t>
            </a:r>
            <a:r>
              <a:rPr lang="zh-CN" altLang="en-US" dirty="0" smtClean="0"/>
              <a:t>邻居关系</a:t>
            </a:r>
            <a:endParaRPr lang="en-US" altLang="zh-CN" dirty="0" smtClean="0"/>
          </a:p>
          <a:p>
            <a:r>
              <a:rPr lang="zh-CN" altLang="en-US" dirty="0" smtClean="0"/>
              <a:t>向全体路由器通告自己与邻居的链路状态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FFFF"/>
                </a:solidFill>
              </a:rPr>
              <a:t>可靠</a:t>
            </a:r>
            <a:r>
              <a:rPr lang="zh-CN" altLang="en-US" dirty="0" smtClean="0"/>
              <a:t>的洪泛</a:t>
            </a:r>
            <a:endParaRPr lang="en-US" altLang="zh-CN" dirty="0" smtClean="0"/>
          </a:p>
          <a:p>
            <a:pPr lvl="1"/>
            <a:r>
              <a:rPr lang="zh-CN" altLang="en-US" dirty="0"/>
              <a:t>链路</a:t>
            </a:r>
            <a:r>
              <a:rPr lang="zh-CN" altLang="en-US" dirty="0" smtClean="0"/>
              <a:t>状态数据库（</a:t>
            </a:r>
            <a:r>
              <a:rPr lang="en-US" altLang="zh-CN" dirty="0" smtClean="0"/>
              <a:t>LSDB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存放所有有效的</a:t>
            </a:r>
            <a:r>
              <a:rPr lang="en-US" altLang="zh-CN" dirty="0" smtClean="0"/>
              <a:t>LSA</a:t>
            </a:r>
            <a:endParaRPr lang="en-US" altLang="zh-CN" dirty="0"/>
          </a:p>
          <a:p>
            <a:pPr lvl="2"/>
            <a:r>
              <a:rPr lang="zh-CN" altLang="en-US" dirty="0" smtClean="0"/>
              <a:t>描述一个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网络拓扑结构</a:t>
            </a:r>
            <a:endParaRPr lang="en-US" altLang="zh-CN" dirty="0" smtClean="0"/>
          </a:p>
          <a:p>
            <a:r>
              <a:rPr lang="zh-CN" altLang="en-US" dirty="0" smtClean="0"/>
              <a:t>用收到的链路状态独立计算路由</a:t>
            </a:r>
            <a:endParaRPr lang="en-US" altLang="zh-CN" dirty="0" smtClean="0"/>
          </a:p>
          <a:p>
            <a:pPr lvl="1"/>
            <a:r>
              <a:rPr lang="en-US" altLang="zh-CN" dirty="0" err="1"/>
              <a:t>Dijkstra</a:t>
            </a:r>
            <a:r>
              <a:rPr lang="zh-CN" altLang="en-US" dirty="0" smtClean="0"/>
              <a:t>算法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olidFill>
                  <a:srgbClr val="00FFFF"/>
                </a:solidFill>
              </a:rPr>
              <a:t>SPF</a:t>
            </a:r>
            <a:r>
              <a:rPr lang="zh-CN" altLang="en-US" dirty="0">
                <a:solidFill>
                  <a:srgbClr val="00FFFF"/>
                </a:solidFill>
              </a:rPr>
              <a:t>树</a:t>
            </a:r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444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OSPF</a:t>
            </a:r>
            <a:r>
              <a:rPr lang="zh-CN" altLang="en-US" dirty="0" smtClean="0"/>
              <a:t>：邻居关系维护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Hello</a:t>
            </a:r>
            <a:r>
              <a:rPr lang="zh-CN" altLang="en-US" sz="2800" dirty="0" smtClean="0"/>
              <a:t>机制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周期性在</a:t>
            </a:r>
            <a:r>
              <a:rPr lang="zh-CN" altLang="en-US" sz="2400" dirty="0"/>
              <a:t>每个链路上向邻居发送</a:t>
            </a:r>
            <a:r>
              <a:rPr lang="en-US" altLang="zh-CN" sz="2400" dirty="0"/>
              <a:t>HELLO</a:t>
            </a:r>
            <a:r>
              <a:rPr lang="zh-CN" altLang="en-US" sz="2400" dirty="0"/>
              <a:t>报文</a:t>
            </a:r>
          </a:p>
          <a:p>
            <a:pPr lvl="2"/>
            <a:r>
              <a:rPr lang="en-US" altLang="zh-CN" sz="2200" dirty="0" smtClean="0"/>
              <a:t>Hello</a:t>
            </a:r>
            <a:r>
              <a:rPr lang="zh-CN" altLang="en-US" sz="2200" dirty="0" smtClean="0"/>
              <a:t>间隔</a:t>
            </a:r>
            <a:r>
              <a:rPr lang="zh-CN" altLang="en-US" sz="2000" dirty="0"/>
              <a:t>（</a:t>
            </a:r>
            <a:r>
              <a:rPr lang="en-US" altLang="zh-CN" sz="2000" dirty="0"/>
              <a:t>10s</a:t>
            </a:r>
            <a:r>
              <a:rPr lang="zh-CN" altLang="en-US" sz="2000" dirty="0"/>
              <a:t>）</a:t>
            </a:r>
            <a:r>
              <a:rPr lang="zh-CN" altLang="en-US" sz="2200" dirty="0" smtClean="0"/>
              <a:t>，</a:t>
            </a:r>
            <a:r>
              <a:rPr lang="zh-CN" altLang="en-US" sz="2200" dirty="0"/>
              <a:t>失效</a:t>
            </a:r>
            <a:r>
              <a:rPr lang="zh-CN" altLang="en-US" sz="2200" dirty="0" smtClean="0"/>
              <a:t>间隔（</a:t>
            </a:r>
            <a:r>
              <a:rPr lang="en-US" altLang="zh-CN" sz="2200" dirty="0" smtClean="0"/>
              <a:t>40s</a:t>
            </a:r>
            <a:r>
              <a:rPr lang="zh-CN" altLang="en-US" sz="2200" dirty="0" smtClean="0"/>
              <a:t>），</a:t>
            </a:r>
            <a:r>
              <a:rPr lang="zh-CN" altLang="en-US" sz="2200" dirty="0"/>
              <a:t>邻居</a:t>
            </a:r>
            <a:r>
              <a:rPr lang="zh-CN" altLang="en-US" sz="2200" dirty="0" smtClean="0"/>
              <a:t>列表</a:t>
            </a:r>
            <a:endParaRPr lang="en-US" altLang="zh-CN" sz="2200" dirty="0" smtClean="0"/>
          </a:p>
          <a:p>
            <a:pPr lvl="1"/>
            <a:r>
              <a:rPr lang="zh-CN" altLang="en-US" sz="2400" dirty="0" smtClean="0"/>
              <a:t>双向邻居关系：</a:t>
            </a:r>
            <a:r>
              <a:rPr lang="zh-CN" altLang="en-US" sz="2200" dirty="0" smtClean="0"/>
              <a:t>邻居发来的</a:t>
            </a:r>
            <a:r>
              <a:rPr lang="en-US" altLang="zh-CN" sz="2200" dirty="0" smtClean="0"/>
              <a:t>Hello</a:t>
            </a:r>
            <a:r>
              <a:rPr lang="zh-CN" altLang="en-US" sz="2200" dirty="0" smtClean="0"/>
              <a:t>报文的邻居列表中有自己</a:t>
            </a:r>
            <a:endParaRPr lang="en-US" altLang="zh-CN" sz="2200" dirty="0"/>
          </a:p>
          <a:p>
            <a:pPr lvl="1"/>
            <a:r>
              <a:rPr lang="zh-CN" altLang="en-US" sz="2400" dirty="0" smtClean="0"/>
              <a:t>邻居失效：</a:t>
            </a:r>
            <a:r>
              <a:rPr lang="zh-CN" altLang="en-US" sz="2200" dirty="0" smtClean="0"/>
              <a:t>在</a:t>
            </a:r>
            <a:r>
              <a:rPr lang="zh-CN" altLang="en-US" sz="2200" dirty="0"/>
              <a:t>失效间隔时间</a:t>
            </a:r>
            <a:r>
              <a:rPr lang="zh-CN" altLang="en-US" sz="2200" dirty="0" smtClean="0"/>
              <a:t>内未收到某</a:t>
            </a:r>
            <a:r>
              <a:rPr lang="zh-CN" altLang="en-US" sz="2200" dirty="0"/>
              <a:t>路由器的</a:t>
            </a:r>
            <a:r>
              <a:rPr lang="en-US" altLang="zh-CN" sz="2200" dirty="0"/>
              <a:t>Hello</a:t>
            </a:r>
            <a:r>
              <a:rPr lang="zh-CN" altLang="en-US" sz="2200" dirty="0" smtClean="0"/>
              <a:t>报文</a:t>
            </a:r>
            <a:endParaRPr lang="en-US" altLang="zh-CN" sz="2200" dirty="0" smtClean="0"/>
          </a:p>
          <a:p>
            <a:r>
              <a:rPr lang="zh-CN" altLang="en-US" sz="2800" dirty="0" smtClean="0"/>
              <a:t>对比：</a:t>
            </a:r>
            <a:r>
              <a:rPr lang="en-US" altLang="zh-CN" sz="2800" dirty="0" smtClean="0"/>
              <a:t>RIP</a:t>
            </a:r>
            <a:r>
              <a:rPr lang="zh-CN" altLang="en-US" sz="2800" dirty="0" smtClean="0"/>
              <a:t>的周期性路由信息报文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RIP</a:t>
            </a:r>
            <a:r>
              <a:rPr lang="zh-CN" altLang="en-US" sz="2400" dirty="0" smtClean="0"/>
              <a:t>：维护路由信息（</a:t>
            </a:r>
            <a:r>
              <a:rPr lang="en-US" altLang="zh-CN" sz="2400" dirty="0" smtClean="0"/>
              <a:t>RIB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路由失效（</a:t>
            </a:r>
            <a:r>
              <a:rPr lang="en-US" altLang="zh-CN" sz="2200" dirty="0" smtClean="0"/>
              <a:t>180s</a:t>
            </a:r>
            <a:r>
              <a:rPr lang="zh-CN" altLang="en-US" sz="2200" dirty="0" smtClean="0"/>
              <a:t>） </a:t>
            </a:r>
            <a:r>
              <a:rPr lang="en-US" altLang="zh-CN" sz="2200" dirty="0" smtClean="0">
                <a:sym typeface="Wingdings" panose="05000000000000000000" pitchFamily="2" charset="2"/>
              </a:rPr>
              <a:t> </a:t>
            </a:r>
            <a:r>
              <a:rPr lang="zh-CN" altLang="en-US" sz="2200" dirty="0" smtClean="0">
                <a:sym typeface="Wingdings" panose="05000000000000000000" pitchFamily="2" charset="2"/>
              </a:rPr>
              <a:t>等待新的路由信息</a:t>
            </a:r>
            <a:endParaRPr lang="en-US" altLang="zh-CN" sz="2200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sz="2200" dirty="0" smtClean="0">
                <a:sym typeface="Wingdings" panose="05000000000000000000" pitchFamily="2" charset="2"/>
              </a:rPr>
              <a:t>慢，依赖其他路由器的信息到达</a:t>
            </a:r>
            <a:endParaRPr lang="en-US" altLang="zh-CN" sz="22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sz="2400" dirty="0" smtClean="0">
                <a:sym typeface="Wingdings" panose="05000000000000000000" pitchFamily="2" charset="2"/>
              </a:rPr>
              <a:t>OSPF</a:t>
            </a:r>
            <a:r>
              <a:rPr lang="zh-CN" altLang="en-US" sz="2400" dirty="0" smtClean="0">
                <a:sym typeface="Wingdings" panose="05000000000000000000" pitchFamily="2" charset="2"/>
              </a:rPr>
              <a:t>：维护邻居链路（</a:t>
            </a:r>
            <a:r>
              <a:rPr lang="en-US" altLang="zh-CN" sz="2400" dirty="0" smtClean="0">
                <a:sym typeface="Wingdings" panose="05000000000000000000" pitchFamily="2" charset="2"/>
              </a:rPr>
              <a:t>NDB</a:t>
            </a:r>
            <a:r>
              <a:rPr lang="zh-CN" altLang="en-US" sz="2400" dirty="0" smtClean="0">
                <a:sym typeface="Wingdings" panose="05000000000000000000" pitchFamily="2" charset="2"/>
              </a:rPr>
              <a:t>，邻居数据库）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sz="2200" dirty="0" smtClean="0">
                <a:sym typeface="Wingdings" panose="05000000000000000000" pitchFamily="2" charset="2"/>
              </a:rPr>
              <a:t>链路失效（</a:t>
            </a:r>
            <a:r>
              <a:rPr lang="en-US" altLang="zh-CN" sz="2200" dirty="0" smtClean="0">
                <a:sym typeface="Wingdings" panose="05000000000000000000" pitchFamily="2" charset="2"/>
              </a:rPr>
              <a:t>40s</a:t>
            </a:r>
            <a:r>
              <a:rPr lang="zh-CN" altLang="en-US" sz="2200" dirty="0" smtClean="0">
                <a:sym typeface="Wingdings" panose="05000000000000000000" pitchFamily="2" charset="2"/>
              </a:rPr>
              <a:t>） </a:t>
            </a:r>
            <a:r>
              <a:rPr lang="en-US" altLang="zh-CN" sz="2200" dirty="0" smtClean="0">
                <a:sym typeface="Wingdings" panose="05000000000000000000" pitchFamily="2" charset="2"/>
              </a:rPr>
              <a:t> </a:t>
            </a:r>
            <a:r>
              <a:rPr lang="zh-CN" altLang="en-US" sz="2200" dirty="0" smtClean="0">
                <a:sym typeface="Wingdings" panose="05000000000000000000" pitchFamily="2" charset="2"/>
              </a:rPr>
              <a:t>重新计算路由</a:t>
            </a:r>
            <a:endParaRPr lang="en-US" altLang="zh-CN" sz="2200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sz="2200" dirty="0" smtClean="0">
                <a:sym typeface="Wingdings" panose="05000000000000000000" pitchFamily="2" charset="2"/>
              </a:rPr>
              <a:t>快，自己重新计算一次</a:t>
            </a:r>
            <a:endParaRPr lang="zh-CN" altLang="en-US" sz="22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257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OSPF</a:t>
            </a:r>
            <a:r>
              <a:rPr lang="zh-CN" altLang="en-US" dirty="0" smtClean="0"/>
              <a:t>：链路状态通告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链路状态通告：</a:t>
            </a:r>
            <a:r>
              <a:rPr lang="zh-CN" altLang="en-US" sz="2800" dirty="0"/>
              <a:t>向全体路由器</a:t>
            </a:r>
            <a:r>
              <a:rPr lang="zh-CN" altLang="en-US" sz="2800" dirty="0" smtClean="0"/>
              <a:t>通告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无法向每个路由器单独发送链路状态报文</a:t>
            </a:r>
          </a:p>
          <a:p>
            <a:pPr lvl="2"/>
            <a:r>
              <a:rPr lang="zh-CN" altLang="en-US" sz="2200" dirty="0"/>
              <a:t>不清楚有哪些</a:t>
            </a:r>
            <a:r>
              <a:rPr lang="zh-CN" altLang="en-US" sz="2200" dirty="0" smtClean="0"/>
              <a:t>路由器：初始时，或</a:t>
            </a:r>
            <a:r>
              <a:rPr lang="zh-CN" altLang="en-US" sz="2200" dirty="0"/>
              <a:t>网络变动</a:t>
            </a:r>
            <a:r>
              <a:rPr lang="zh-CN" altLang="en-US" sz="2200" dirty="0" smtClean="0"/>
              <a:t>时</a:t>
            </a:r>
            <a:endParaRPr lang="en-US" altLang="zh-CN" sz="2200" dirty="0"/>
          </a:p>
          <a:p>
            <a:pPr lvl="2"/>
            <a:r>
              <a:rPr lang="zh-CN" altLang="en-US" sz="2200" dirty="0"/>
              <a:t>太占网络资源</a:t>
            </a:r>
          </a:p>
          <a:p>
            <a:pPr lvl="1"/>
            <a:r>
              <a:rPr lang="zh-CN" altLang="en-US" sz="2400" dirty="0"/>
              <a:t>无法用</a:t>
            </a:r>
            <a:r>
              <a:rPr lang="en-US" altLang="zh-CN" sz="2400" dirty="0"/>
              <a:t>IP</a:t>
            </a:r>
            <a:r>
              <a:rPr lang="zh-CN" altLang="en-US" sz="2400" dirty="0"/>
              <a:t>广播方式实现</a:t>
            </a:r>
          </a:p>
          <a:p>
            <a:pPr lvl="2"/>
            <a:r>
              <a:rPr lang="zh-CN" altLang="en-US" sz="2200" dirty="0"/>
              <a:t>虚拟链路跨越了多个子网</a:t>
            </a:r>
          </a:p>
          <a:p>
            <a:r>
              <a:rPr lang="zh-CN" altLang="en-US" sz="2800" dirty="0"/>
              <a:t>算法</a:t>
            </a:r>
            <a:r>
              <a:rPr lang="zh-CN" altLang="en-US" sz="2800" dirty="0" smtClean="0"/>
              <a:t>设计：三</a:t>
            </a:r>
            <a:r>
              <a:rPr lang="zh-CN" altLang="en-US" sz="2800" dirty="0"/>
              <a:t>个子</a:t>
            </a:r>
            <a:r>
              <a:rPr lang="zh-CN" altLang="en-US" sz="2800" dirty="0" smtClean="0"/>
              <a:t>协议</a:t>
            </a:r>
            <a:endParaRPr lang="en-US" altLang="zh-CN" sz="2800" dirty="0"/>
          </a:p>
          <a:p>
            <a:pPr lvl="1"/>
            <a:r>
              <a:rPr lang="zh-CN" altLang="en-US" sz="2400" dirty="0"/>
              <a:t>初始时，每个路由器仅知道邻居（这已足够）</a:t>
            </a:r>
          </a:p>
          <a:p>
            <a:pPr lvl="1"/>
            <a:r>
              <a:rPr lang="zh-CN" altLang="en-US" sz="2400" dirty="0"/>
              <a:t>通过与邻居交换信息，获得与邻居的链路状态</a:t>
            </a:r>
          </a:p>
          <a:p>
            <a:pPr lvl="1"/>
            <a:r>
              <a:rPr lang="zh-CN" altLang="en-US" sz="2400" dirty="0"/>
              <a:t>将自己与邻居的链路状态信息洪泛出去，以覆盖全网</a:t>
            </a:r>
          </a:p>
          <a:p>
            <a:pPr lvl="1"/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grpSp>
        <p:nvGrpSpPr>
          <p:cNvPr id="40" name="组合 39"/>
          <p:cNvGrpSpPr/>
          <p:nvPr/>
        </p:nvGrpSpPr>
        <p:grpSpPr>
          <a:xfrm>
            <a:off x="4211960" y="2299367"/>
            <a:ext cx="4714592" cy="1777705"/>
            <a:chOff x="1707579" y="4385443"/>
            <a:chExt cx="4714592" cy="1777705"/>
          </a:xfrm>
        </p:grpSpPr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1713" y="4422600"/>
              <a:ext cx="1517650" cy="1249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3" name="Picture 1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0887" y="4886199"/>
              <a:ext cx="1181100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5110" y="5465640"/>
              <a:ext cx="280987" cy="201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5" name="Picture 1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813" y="4835351"/>
              <a:ext cx="1181100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2384394" y="4709887"/>
              <a:ext cx="963953" cy="856560"/>
            </a:xfrm>
            <a:custGeom>
              <a:avLst/>
              <a:gdLst>
                <a:gd name="T0" fmla="*/ 0 w 878"/>
                <a:gd name="T1" fmla="*/ 0 h 770"/>
                <a:gd name="T2" fmla="*/ 2147483647 w 878"/>
                <a:gd name="T3" fmla="*/ 2147483647 h 770"/>
                <a:gd name="T4" fmla="*/ 2147483647 w 878"/>
                <a:gd name="T5" fmla="*/ 2147483647 h 770"/>
                <a:gd name="T6" fmla="*/ 0 60000 65536"/>
                <a:gd name="T7" fmla="*/ 0 60000 65536"/>
                <a:gd name="T8" fmla="*/ 0 60000 65536"/>
                <a:gd name="connsiteX0" fmla="*/ 0 w 6982"/>
                <a:gd name="connsiteY0" fmla="*/ 0 h 8429"/>
                <a:gd name="connsiteX1" fmla="*/ 2631 w 6982"/>
                <a:gd name="connsiteY1" fmla="*/ 2169 h 8429"/>
                <a:gd name="connsiteX2" fmla="*/ 6982 w 6982"/>
                <a:gd name="connsiteY2" fmla="*/ 8429 h 8429"/>
                <a:gd name="connsiteX0" fmla="*/ 0 w 10000"/>
                <a:gd name="connsiteY0" fmla="*/ 0 h 10000"/>
                <a:gd name="connsiteX1" fmla="*/ 5177 w 10000"/>
                <a:gd name="connsiteY1" fmla="*/ 3727 h 10000"/>
                <a:gd name="connsiteX2" fmla="*/ 10000 w 10000"/>
                <a:gd name="connsiteY2" fmla="*/ 10000 h 10000"/>
                <a:gd name="connsiteX0" fmla="*/ 0 w 9060"/>
                <a:gd name="connsiteY0" fmla="*/ 0 h 8136"/>
                <a:gd name="connsiteX1" fmla="*/ 5177 w 9060"/>
                <a:gd name="connsiteY1" fmla="*/ 3727 h 8136"/>
                <a:gd name="connsiteX2" fmla="*/ 9060 w 9060"/>
                <a:gd name="connsiteY2" fmla="*/ 8136 h 8136"/>
                <a:gd name="connsiteX0" fmla="*/ 0 w 10933"/>
                <a:gd name="connsiteY0" fmla="*/ 0 h 10218"/>
                <a:gd name="connsiteX1" fmla="*/ 5714 w 10933"/>
                <a:gd name="connsiteY1" fmla="*/ 4581 h 10218"/>
                <a:gd name="connsiteX2" fmla="*/ 10933 w 10933"/>
                <a:gd name="connsiteY2" fmla="*/ 10218 h 10218"/>
                <a:gd name="connsiteX0" fmla="*/ 0 w 10933"/>
                <a:gd name="connsiteY0" fmla="*/ 0 h 10218"/>
                <a:gd name="connsiteX1" fmla="*/ 6025 w 10933"/>
                <a:gd name="connsiteY1" fmla="*/ 4363 h 10218"/>
                <a:gd name="connsiteX2" fmla="*/ 10933 w 10933"/>
                <a:gd name="connsiteY2" fmla="*/ 10218 h 1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33" h="10218">
                  <a:moveTo>
                    <a:pt x="0" y="0"/>
                  </a:moveTo>
                  <a:cubicBezTo>
                    <a:pt x="3150" y="1515"/>
                    <a:pt x="3396" y="1939"/>
                    <a:pt x="6025" y="4363"/>
                  </a:cubicBezTo>
                  <a:cubicBezTo>
                    <a:pt x="8654" y="6788"/>
                    <a:pt x="8808" y="6866"/>
                    <a:pt x="10933" y="10218"/>
                  </a:cubicBezTo>
                </a:path>
              </a:pathLst>
            </a:cu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2338343" y="4677994"/>
              <a:ext cx="1340712" cy="43213"/>
            </a:xfrm>
            <a:custGeom>
              <a:avLst/>
              <a:gdLst>
                <a:gd name="T0" fmla="*/ 0 w 1219"/>
                <a:gd name="T1" fmla="*/ 0 h 139"/>
                <a:gd name="T2" fmla="*/ 2147483647 w 1219"/>
                <a:gd name="T3" fmla="*/ 2147483647 h 139"/>
                <a:gd name="T4" fmla="*/ 2147483647 w 1219"/>
                <a:gd name="T5" fmla="*/ 2147483647 h 139"/>
                <a:gd name="T6" fmla="*/ 0 60000 65536"/>
                <a:gd name="T7" fmla="*/ 0 60000 65536"/>
                <a:gd name="T8" fmla="*/ 0 60000 65536"/>
                <a:gd name="connsiteX0" fmla="*/ 0 w 8015"/>
                <a:gd name="connsiteY0" fmla="*/ 5499 h 8014"/>
                <a:gd name="connsiteX1" fmla="*/ 3118 w 8015"/>
                <a:gd name="connsiteY1" fmla="*/ 7266 h 8014"/>
                <a:gd name="connsiteX2" fmla="*/ 8015 w 8015"/>
                <a:gd name="connsiteY2" fmla="*/ 0 h 8014"/>
                <a:gd name="connsiteX0" fmla="*/ 0 w 10000"/>
                <a:gd name="connsiteY0" fmla="*/ 6862 h 9096"/>
                <a:gd name="connsiteX1" fmla="*/ 3890 w 10000"/>
                <a:gd name="connsiteY1" fmla="*/ 9067 h 9096"/>
                <a:gd name="connsiteX2" fmla="*/ 10000 w 10000"/>
                <a:gd name="connsiteY2" fmla="*/ 0 h 9096"/>
                <a:gd name="connsiteX0" fmla="*/ 0 w 8644"/>
                <a:gd name="connsiteY0" fmla="*/ 154 h 3438"/>
                <a:gd name="connsiteX1" fmla="*/ 3890 w 8644"/>
                <a:gd name="connsiteY1" fmla="*/ 2578 h 3438"/>
                <a:gd name="connsiteX2" fmla="*/ 8644 w 8644"/>
                <a:gd name="connsiteY2" fmla="*/ 0 h 3438"/>
                <a:gd name="connsiteX0" fmla="*/ 0 w 10000"/>
                <a:gd name="connsiteY0" fmla="*/ 448 h 7814"/>
                <a:gd name="connsiteX1" fmla="*/ 4500 w 10000"/>
                <a:gd name="connsiteY1" fmla="*/ 7499 h 7814"/>
                <a:gd name="connsiteX2" fmla="*/ 10000 w 10000"/>
                <a:gd name="connsiteY2" fmla="*/ 0 h 7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7814">
                  <a:moveTo>
                    <a:pt x="0" y="448"/>
                  </a:moveTo>
                  <a:cubicBezTo>
                    <a:pt x="2817" y="8901"/>
                    <a:pt x="2096" y="6067"/>
                    <a:pt x="4500" y="7499"/>
                  </a:cubicBezTo>
                  <a:cubicBezTo>
                    <a:pt x="6904" y="8935"/>
                    <a:pt x="7463" y="5294"/>
                    <a:pt x="10000" y="0"/>
                  </a:cubicBezTo>
                </a:path>
              </a:pathLst>
            </a:cu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1707579" y="4499545"/>
              <a:ext cx="47961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2000">
                  <a:latin typeface="+mn-lt"/>
                  <a:ea typeface="+mn-ea"/>
                </a:defRPr>
              </a:lvl1pPr>
              <a:lvl2pPr marL="742950" indent="-285750" eaLnBrk="0" hangingPunct="0">
                <a:defRPr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1800" dirty="0"/>
                <a:t>R1</a:t>
              </a: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3785172" y="4420936"/>
              <a:ext cx="47961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 eaLnBrk="0" hangingPunct="0">
                <a:defRPr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1800" dirty="0"/>
                <a:t>R2</a:t>
              </a: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3091706" y="5689948"/>
              <a:ext cx="47961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>
                  <a:solidFill>
                    <a:srgbClr val="000000"/>
                  </a:solidFill>
                  <a:latin typeface="+mn-lt"/>
                  <a:ea typeface="+mn-ea"/>
                </a:defRPr>
              </a:lvl1pPr>
              <a:lvl2pPr marL="742950" indent="-285750" eaLnBrk="0" hangingPunct="0">
                <a:defRPr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1800" dirty="0">
                  <a:solidFill>
                    <a:schemeClr val="tx1"/>
                  </a:solidFill>
                </a:rPr>
                <a:t>R3</a:t>
              </a:r>
            </a:p>
          </p:txBody>
        </p:sp>
        <p:sp>
          <p:nvSpPr>
            <p:cNvPr id="27" name="Text Box 32"/>
            <p:cNvSpPr txBox="1">
              <a:spLocks noChangeArrowheads="1"/>
            </p:cNvSpPr>
            <p:nvPr/>
          </p:nvSpPr>
          <p:spPr bwMode="auto">
            <a:xfrm>
              <a:off x="4238655" y="5412557"/>
              <a:ext cx="41389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 eaLnBrk="0" hangingPunct="0">
                <a:defRPr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1400" dirty="0">
                  <a:solidFill>
                    <a:srgbClr val="000000"/>
                  </a:solidFill>
                </a:rPr>
                <a:t>R5</a:t>
              </a: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5942553" y="4684110"/>
              <a:ext cx="47961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 eaLnBrk="0" hangingPunct="0">
                <a:defRPr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1800" dirty="0"/>
                <a:t>R7</a:t>
              </a:r>
            </a:p>
          </p:txBody>
        </p:sp>
        <p:pic>
          <p:nvPicPr>
            <p:cNvPr id="30" name="Picture 1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1493" y="5135028"/>
              <a:ext cx="280988" cy="201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1" name="Picture 1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0393" y="5063046"/>
              <a:ext cx="280988" cy="201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2471419" y="4722270"/>
              <a:ext cx="3726080" cy="514170"/>
            </a:xfrm>
            <a:custGeom>
              <a:avLst/>
              <a:gdLst>
                <a:gd name="T0" fmla="*/ 2147483647 w 3436"/>
                <a:gd name="T1" fmla="*/ 2147483647 h 512"/>
                <a:gd name="T2" fmla="*/ 2147483647 w 3436"/>
                <a:gd name="T3" fmla="*/ 2147483647 h 512"/>
                <a:gd name="T4" fmla="*/ 2147483647 w 3436"/>
                <a:gd name="T5" fmla="*/ 2147483647 h 512"/>
                <a:gd name="T6" fmla="*/ 2147483647 w 3436"/>
                <a:gd name="T7" fmla="*/ 2147483647 h 512"/>
                <a:gd name="T8" fmla="*/ 2147483647 w 3436"/>
                <a:gd name="T9" fmla="*/ 2147483647 h 5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773 w 9647"/>
                <a:gd name="connsiteY0" fmla="*/ 2643 h 8846"/>
                <a:gd name="connsiteX1" fmla="*/ 37 w 9647"/>
                <a:gd name="connsiteY1" fmla="*/ 73 h 8846"/>
                <a:gd name="connsiteX2" fmla="*/ 2124 w 9647"/>
                <a:gd name="connsiteY2" fmla="*/ 6089 h 8846"/>
                <a:gd name="connsiteX3" fmla="*/ 6099 w 9647"/>
                <a:gd name="connsiteY3" fmla="*/ 8843 h 8846"/>
                <a:gd name="connsiteX4" fmla="*/ 9647 w 9647"/>
                <a:gd name="connsiteY4" fmla="*/ 6616 h 8846"/>
                <a:gd name="connsiteX0" fmla="*/ 0 w 9199"/>
                <a:gd name="connsiteY0" fmla="*/ 0 h 7013"/>
                <a:gd name="connsiteX1" fmla="*/ 1401 w 9199"/>
                <a:gd name="connsiteY1" fmla="*/ 3895 h 7013"/>
                <a:gd name="connsiteX2" fmla="*/ 5521 w 9199"/>
                <a:gd name="connsiteY2" fmla="*/ 7009 h 7013"/>
                <a:gd name="connsiteX3" fmla="*/ 9199 w 9199"/>
                <a:gd name="connsiteY3" fmla="*/ 4491 h 7013"/>
                <a:gd name="connsiteX0" fmla="*/ 0 w 10000"/>
                <a:gd name="connsiteY0" fmla="*/ 0 h 10000"/>
                <a:gd name="connsiteX1" fmla="*/ 1523 w 10000"/>
                <a:gd name="connsiteY1" fmla="*/ 5554 h 10000"/>
                <a:gd name="connsiteX2" fmla="*/ 6002 w 10000"/>
                <a:gd name="connsiteY2" fmla="*/ 9994 h 10000"/>
                <a:gd name="connsiteX3" fmla="*/ 10000 w 10000"/>
                <a:gd name="connsiteY3" fmla="*/ 6404 h 10000"/>
                <a:gd name="connsiteX0" fmla="*/ 0 w 10000"/>
                <a:gd name="connsiteY0" fmla="*/ 0 h 10907"/>
                <a:gd name="connsiteX1" fmla="*/ 1523 w 10000"/>
                <a:gd name="connsiteY1" fmla="*/ 6461 h 10907"/>
                <a:gd name="connsiteX2" fmla="*/ 6002 w 10000"/>
                <a:gd name="connsiteY2" fmla="*/ 10901 h 10907"/>
                <a:gd name="connsiteX3" fmla="*/ 10000 w 10000"/>
                <a:gd name="connsiteY3" fmla="*/ 7311 h 10907"/>
                <a:gd name="connsiteX0" fmla="*/ 0 w 10000"/>
                <a:gd name="connsiteY0" fmla="*/ 0 h 10907"/>
                <a:gd name="connsiteX1" fmla="*/ 1523 w 10000"/>
                <a:gd name="connsiteY1" fmla="*/ 6461 h 10907"/>
                <a:gd name="connsiteX2" fmla="*/ 6002 w 10000"/>
                <a:gd name="connsiteY2" fmla="*/ 10901 h 10907"/>
                <a:gd name="connsiteX3" fmla="*/ 10000 w 10000"/>
                <a:gd name="connsiteY3" fmla="*/ 7311 h 10907"/>
                <a:gd name="connsiteX0" fmla="*/ 0 w 10000"/>
                <a:gd name="connsiteY0" fmla="*/ 0 h 10907"/>
                <a:gd name="connsiteX1" fmla="*/ 1592 w 10000"/>
                <a:gd name="connsiteY1" fmla="*/ 5373 h 10907"/>
                <a:gd name="connsiteX2" fmla="*/ 6002 w 10000"/>
                <a:gd name="connsiteY2" fmla="*/ 10901 h 10907"/>
                <a:gd name="connsiteX3" fmla="*/ 10000 w 10000"/>
                <a:gd name="connsiteY3" fmla="*/ 7311 h 10907"/>
                <a:gd name="connsiteX0" fmla="*/ 0 w 10000"/>
                <a:gd name="connsiteY0" fmla="*/ 0 h 10185"/>
                <a:gd name="connsiteX1" fmla="*/ 1592 w 10000"/>
                <a:gd name="connsiteY1" fmla="*/ 5373 h 10185"/>
                <a:gd name="connsiteX2" fmla="*/ 5542 w 10000"/>
                <a:gd name="connsiteY2" fmla="*/ 10176 h 10185"/>
                <a:gd name="connsiteX3" fmla="*/ 10000 w 10000"/>
                <a:gd name="connsiteY3" fmla="*/ 7311 h 10185"/>
                <a:gd name="connsiteX0" fmla="*/ 0 w 10000"/>
                <a:gd name="connsiteY0" fmla="*/ 0 h 10185"/>
                <a:gd name="connsiteX1" fmla="*/ 1937 w 10000"/>
                <a:gd name="connsiteY1" fmla="*/ 5554 h 10185"/>
                <a:gd name="connsiteX2" fmla="*/ 5542 w 10000"/>
                <a:gd name="connsiteY2" fmla="*/ 10176 h 10185"/>
                <a:gd name="connsiteX3" fmla="*/ 10000 w 10000"/>
                <a:gd name="connsiteY3" fmla="*/ 7311 h 10185"/>
                <a:gd name="connsiteX0" fmla="*/ 0 w 10000"/>
                <a:gd name="connsiteY0" fmla="*/ 0 h 10185"/>
                <a:gd name="connsiteX1" fmla="*/ 1937 w 10000"/>
                <a:gd name="connsiteY1" fmla="*/ 5554 h 10185"/>
                <a:gd name="connsiteX2" fmla="*/ 5542 w 10000"/>
                <a:gd name="connsiteY2" fmla="*/ 10176 h 10185"/>
                <a:gd name="connsiteX3" fmla="*/ 10000 w 10000"/>
                <a:gd name="connsiteY3" fmla="*/ 7311 h 10185"/>
                <a:gd name="connsiteX0" fmla="*/ 0 w 9379"/>
                <a:gd name="connsiteY0" fmla="*/ 0 h 10197"/>
                <a:gd name="connsiteX1" fmla="*/ 1937 w 9379"/>
                <a:gd name="connsiteY1" fmla="*/ 5554 h 10197"/>
                <a:gd name="connsiteX2" fmla="*/ 5542 w 9379"/>
                <a:gd name="connsiteY2" fmla="*/ 10176 h 10197"/>
                <a:gd name="connsiteX3" fmla="*/ 9379 w 9379"/>
                <a:gd name="connsiteY3" fmla="*/ 8036 h 1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9" h="10197">
                  <a:moveTo>
                    <a:pt x="0" y="0"/>
                  </a:moveTo>
                  <a:cubicBezTo>
                    <a:pt x="317" y="1156"/>
                    <a:pt x="1013" y="3133"/>
                    <a:pt x="1937" y="5554"/>
                  </a:cubicBezTo>
                  <a:cubicBezTo>
                    <a:pt x="2861" y="7975"/>
                    <a:pt x="4129" y="10049"/>
                    <a:pt x="5542" y="10176"/>
                  </a:cubicBezTo>
                  <a:cubicBezTo>
                    <a:pt x="6956" y="10302"/>
                    <a:pt x="8086" y="9895"/>
                    <a:pt x="9379" y="8036"/>
                  </a:cubicBezTo>
                </a:path>
              </a:pathLst>
            </a:custGeom>
            <a:noFill/>
            <a:ln w="19050" cap="flat" cmpd="sng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3063563" y="4385443"/>
              <a:ext cx="34977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000000"/>
                  </a:solidFill>
                  <a:latin typeface="+mn-lt"/>
                  <a:ea typeface="+mn-ea"/>
                </a:rPr>
                <a:t>I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2938114" y="5157192"/>
              <a:ext cx="34977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000000"/>
                  </a:solidFill>
                  <a:latin typeface="+mn-lt"/>
                  <a:ea typeface="+mn-ea"/>
                </a:rPr>
                <a:t>I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5662384" y="4839543"/>
              <a:ext cx="34977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000000"/>
                  </a:solidFill>
                  <a:latin typeface="+mn-lt"/>
                  <a:ea typeface="+mn-ea"/>
                </a:rPr>
                <a:t>I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3724899" y="4821046"/>
              <a:ext cx="1890407" cy="1342102"/>
            </a:xfrm>
            <a:custGeom>
              <a:avLst/>
              <a:gdLst>
                <a:gd name="T0" fmla="*/ 2147483647 w 1829"/>
                <a:gd name="T1" fmla="*/ 2147483647 h 1359"/>
                <a:gd name="T2" fmla="*/ 2147483647 w 1829"/>
                <a:gd name="T3" fmla="*/ 2147483647 h 1359"/>
                <a:gd name="T4" fmla="*/ 2147483647 w 1829"/>
                <a:gd name="T5" fmla="*/ 2147483647 h 1359"/>
                <a:gd name="T6" fmla="*/ 2147483647 w 1829"/>
                <a:gd name="T7" fmla="*/ 2147483647 h 1359"/>
                <a:gd name="T8" fmla="*/ 2147483647 w 1829"/>
                <a:gd name="T9" fmla="*/ 2147483647 h 1359"/>
                <a:gd name="T10" fmla="*/ 2147483647 w 1829"/>
                <a:gd name="T11" fmla="*/ 2147483647 h 1359"/>
                <a:gd name="T12" fmla="*/ 2147483647 w 1829"/>
                <a:gd name="T13" fmla="*/ 2147483647 h 1359"/>
                <a:gd name="T14" fmla="*/ 2147483647 w 1829"/>
                <a:gd name="T15" fmla="*/ 2147483647 h 1359"/>
                <a:gd name="T16" fmla="*/ 2147483647 w 1829"/>
                <a:gd name="T17" fmla="*/ 2147483647 h 1359"/>
                <a:gd name="T18" fmla="*/ 2147483647 w 1829"/>
                <a:gd name="T19" fmla="*/ 2147483647 h 13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connsiteX0" fmla="*/ 9854 w 9854"/>
                <a:gd name="connsiteY0" fmla="*/ 8896 h 9585"/>
                <a:gd name="connsiteX1" fmla="*/ 6924 w 9854"/>
                <a:gd name="connsiteY1" fmla="*/ 3672 h 9585"/>
                <a:gd name="connsiteX2" fmla="*/ 5021 w 9854"/>
                <a:gd name="connsiteY2" fmla="*/ 515 h 9585"/>
                <a:gd name="connsiteX3" fmla="*/ 696 w 9854"/>
                <a:gd name="connsiteY3" fmla="*/ 221 h 9585"/>
                <a:gd name="connsiteX4" fmla="*/ 40 w 9854"/>
                <a:gd name="connsiteY4" fmla="*/ 2730 h 9585"/>
                <a:gd name="connsiteX5" fmla="*/ 1024 w 9854"/>
                <a:gd name="connsiteY5" fmla="*/ 7167 h 9585"/>
                <a:gd name="connsiteX6" fmla="*/ 4017 w 9854"/>
                <a:gd name="connsiteY6" fmla="*/ 8416 h 9585"/>
                <a:gd name="connsiteX7" fmla="*/ 5240 w 9854"/>
                <a:gd name="connsiteY7" fmla="*/ 8006 h 9585"/>
                <a:gd name="connsiteX8" fmla="*/ 6847 w 9854"/>
                <a:gd name="connsiteY8" fmla="*/ 9434 h 9585"/>
                <a:gd name="connsiteX9" fmla="*/ 9854 w 9854"/>
                <a:gd name="connsiteY9" fmla="*/ 8896 h 9585"/>
                <a:gd name="connsiteX0" fmla="*/ 10000 w 10000"/>
                <a:gd name="connsiteY0" fmla="*/ 9281 h 9952"/>
                <a:gd name="connsiteX1" fmla="*/ 7027 w 10000"/>
                <a:gd name="connsiteY1" fmla="*/ 3831 h 9952"/>
                <a:gd name="connsiteX2" fmla="*/ 5095 w 10000"/>
                <a:gd name="connsiteY2" fmla="*/ 537 h 9952"/>
                <a:gd name="connsiteX3" fmla="*/ 706 w 10000"/>
                <a:gd name="connsiteY3" fmla="*/ 231 h 9952"/>
                <a:gd name="connsiteX4" fmla="*/ 41 w 10000"/>
                <a:gd name="connsiteY4" fmla="*/ 2848 h 9952"/>
                <a:gd name="connsiteX5" fmla="*/ 1039 w 10000"/>
                <a:gd name="connsiteY5" fmla="*/ 7477 h 9952"/>
                <a:gd name="connsiteX6" fmla="*/ 4077 w 10000"/>
                <a:gd name="connsiteY6" fmla="*/ 8780 h 9952"/>
                <a:gd name="connsiteX7" fmla="*/ 5507 w 10000"/>
                <a:gd name="connsiteY7" fmla="*/ 9062 h 9952"/>
                <a:gd name="connsiteX8" fmla="*/ 6948 w 10000"/>
                <a:gd name="connsiteY8" fmla="*/ 9842 h 9952"/>
                <a:gd name="connsiteX9" fmla="*/ 10000 w 10000"/>
                <a:gd name="connsiteY9" fmla="*/ 9281 h 9952"/>
                <a:gd name="connsiteX0" fmla="*/ 10000 w 10000"/>
                <a:gd name="connsiteY0" fmla="*/ 9326 h 9832"/>
                <a:gd name="connsiteX1" fmla="*/ 7027 w 10000"/>
                <a:gd name="connsiteY1" fmla="*/ 3849 h 9832"/>
                <a:gd name="connsiteX2" fmla="*/ 5095 w 10000"/>
                <a:gd name="connsiteY2" fmla="*/ 540 h 9832"/>
                <a:gd name="connsiteX3" fmla="*/ 706 w 10000"/>
                <a:gd name="connsiteY3" fmla="*/ 232 h 9832"/>
                <a:gd name="connsiteX4" fmla="*/ 41 w 10000"/>
                <a:gd name="connsiteY4" fmla="*/ 2862 h 9832"/>
                <a:gd name="connsiteX5" fmla="*/ 1039 w 10000"/>
                <a:gd name="connsiteY5" fmla="*/ 7513 h 9832"/>
                <a:gd name="connsiteX6" fmla="*/ 4077 w 10000"/>
                <a:gd name="connsiteY6" fmla="*/ 8822 h 9832"/>
                <a:gd name="connsiteX7" fmla="*/ 5507 w 10000"/>
                <a:gd name="connsiteY7" fmla="*/ 9106 h 9832"/>
                <a:gd name="connsiteX8" fmla="*/ 7231 w 10000"/>
                <a:gd name="connsiteY8" fmla="*/ 9565 h 9832"/>
                <a:gd name="connsiteX9" fmla="*/ 10000 w 10000"/>
                <a:gd name="connsiteY9" fmla="*/ 9326 h 9832"/>
                <a:gd name="connsiteX0" fmla="*/ 9764 w 9764"/>
                <a:gd name="connsiteY0" fmla="*/ 8761 h 9747"/>
                <a:gd name="connsiteX1" fmla="*/ 7027 w 9764"/>
                <a:gd name="connsiteY1" fmla="*/ 3915 h 9747"/>
                <a:gd name="connsiteX2" fmla="*/ 5095 w 9764"/>
                <a:gd name="connsiteY2" fmla="*/ 549 h 9747"/>
                <a:gd name="connsiteX3" fmla="*/ 706 w 9764"/>
                <a:gd name="connsiteY3" fmla="*/ 236 h 9747"/>
                <a:gd name="connsiteX4" fmla="*/ 41 w 9764"/>
                <a:gd name="connsiteY4" fmla="*/ 2911 h 9747"/>
                <a:gd name="connsiteX5" fmla="*/ 1039 w 9764"/>
                <a:gd name="connsiteY5" fmla="*/ 7641 h 9747"/>
                <a:gd name="connsiteX6" fmla="*/ 4077 w 9764"/>
                <a:gd name="connsiteY6" fmla="*/ 8973 h 9747"/>
                <a:gd name="connsiteX7" fmla="*/ 5507 w 9764"/>
                <a:gd name="connsiteY7" fmla="*/ 9262 h 9747"/>
                <a:gd name="connsiteX8" fmla="*/ 7231 w 9764"/>
                <a:gd name="connsiteY8" fmla="*/ 9728 h 9747"/>
                <a:gd name="connsiteX9" fmla="*/ 9764 w 9764"/>
                <a:gd name="connsiteY9" fmla="*/ 8761 h 9747"/>
                <a:gd name="connsiteX0" fmla="*/ 10000 w 10004"/>
                <a:gd name="connsiteY0" fmla="*/ 8988 h 9783"/>
                <a:gd name="connsiteX1" fmla="*/ 7197 w 10004"/>
                <a:gd name="connsiteY1" fmla="*/ 4017 h 9783"/>
                <a:gd name="connsiteX2" fmla="*/ 5218 w 10004"/>
                <a:gd name="connsiteY2" fmla="*/ 563 h 9783"/>
                <a:gd name="connsiteX3" fmla="*/ 723 w 10004"/>
                <a:gd name="connsiteY3" fmla="*/ 242 h 9783"/>
                <a:gd name="connsiteX4" fmla="*/ 42 w 10004"/>
                <a:gd name="connsiteY4" fmla="*/ 2987 h 9783"/>
                <a:gd name="connsiteX5" fmla="*/ 1064 w 10004"/>
                <a:gd name="connsiteY5" fmla="*/ 7839 h 9783"/>
                <a:gd name="connsiteX6" fmla="*/ 4176 w 10004"/>
                <a:gd name="connsiteY6" fmla="*/ 9206 h 9783"/>
                <a:gd name="connsiteX7" fmla="*/ 5640 w 10004"/>
                <a:gd name="connsiteY7" fmla="*/ 9502 h 9783"/>
                <a:gd name="connsiteX8" fmla="*/ 7793 w 10004"/>
                <a:gd name="connsiteY8" fmla="*/ 9711 h 9783"/>
                <a:gd name="connsiteX9" fmla="*/ 10000 w 10004"/>
                <a:gd name="connsiteY9" fmla="*/ 8988 h 9783"/>
                <a:gd name="connsiteX0" fmla="*/ 9996 w 10000"/>
                <a:gd name="connsiteY0" fmla="*/ 9187 h 10227"/>
                <a:gd name="connsiteX1" fmla="*/ 7194 w 10000"/>
                <a:gd name="connsiteY1" fmla="*/ 4106 h 10227"/>
                <a:gd name="connsiteX2" fmla="*/ 5216 w 10000"/>
                <a:gd name="connsiteY2" fmla="*/ 575 h 10227"/>
                <a:gd name="connsiteX3" fmla="*/ 723 w 10000"/>
                <a:gd name="connsiteY3" fmla="*/ 247 h 10227"/>
                <a:gd name="connsiteX4" fmla="*/ 42 w 10000"/>
                <a:gd name="connsiteY4" fmla="*/ 3053 h 10227"/>
                <a:gd name="connsiteX5" fmla="*/ 1064 w 10000"/>
                <a:gd name="connsiteY5" fmla="*/ 8013 h 10227"/>
                <a:gd name="connsiteX6" fmla="*/ 4174 w 10000"/>
                <a:gd name="connsiteY6" fmla="*/ 9410 h 10227"/>
                <a:gd name="connsiteX7" fmla="*/ 5445 w 10000"/>
                <a:gd name="connsiteY7" fmla="*/ 10058 h 10227"/>
                <a:gd name="connsiteX8" fmla="*/ 7790 w 10000"/>
                <a:gd name="connsiteY8" fmla="*/ 9926 h 10227"/>
                <a:gd name="connsiteX9" fmla="*/ 9996 w 10000"/>
                <a:gd name="connsiteY9" fmla="*/ 9187 h 10227"/>
                <a:gd name="connsiteX0" fmla="*/ 9996 w 10000"/>
                <a:gd name="connsiteY0" fmla="*/ 9187 h 10135"/>
                <a:gd name="connsiteX1" fmla="*/ 7194 w 10000"/>
                <a:gd name="connsiteY1" fmla="*/ 4106 h 10135"/>
                <a:gd name="connsiteX2" fmla="*/ 5216 w 10000"/>
                <a:gd name="connsiteY2" fmla="*/ 575 h 10135"/>
                <a:gd name="connsiteX3" fmla="*/ 723 w 10000"/>
                <a:gd name="connsiteY3" fmla="*/ 247 h 10135"/>
                <a:gd name="connsiteX4" fmla="*/ 42 w 10000"/>
                <a:gd name="connsiteY4" fmla="*/ 3053 h 10135"/>
                <a:gd name="connsiteX5" fmla="*/ 1064 w 10000"/>
                <a:gd name="connsiteY5" fmla="*/ 8013 h 10135"/>
                <a:gd name="connsiteX6" fmla="*/ 4174 w 10000"/>
                <a:gd name="connsiteY6" fmla="*/ 9410 h 10135"/>
                <a:gd name="connsiteX7" fmla="*/ 5445 w 10000"/>
                <a:gd name="connsiteY7" fmla="*/ 10058 h 10135"/>
                <a:gd name="connsiteX8" fmla="*/ 7790 w 10000"/>
                <a:gd name="connsiteY8" fmla="*/ 9926 h 10135"/>
                <a:gd name="connsiteX9" fmla="*/ 9996 w 10000"/>
                <a:gd name="connsiteY9" fmla="*/ 9187 h 10135"/>
                <a:gd name="connsiteX0" fmla="*/ 9996 w 10000"/>
                <a:gd name="connsiteY0" fmla="*/ 9187 h 10135"/>
                <a:gd name="connsiteX1" fmla="*/ 7194 w 10000"/>
                <a:gd name="connsiteY1" fmla="*/ 4106 h 10135"/>
                <a:gd name="connsiteX2" fmla="*/ 5216 w 10000"/>
                <a:gd name="connsiteY2" fmla="*/ 575 h 10135"/>
                <a:gd name="connsiteX3" fmla="*/ 723 w 10000"/>
                <a:gd name="connsiteY3" fmla="*/ 247 h 10135"/>
                <a:gd name="connsiteX4" fmla="*/ 42 w 10000"/>
                <a:gd name="connsiteY4" fmla="*/ 3053 h 10135"/>
                <a:gd name="connsiteX5" fmla="*/ 1064 w 10000"/>
                <a:gd name="connsiteY5" fmla="*/ 8013 h 10135"/>
                <a:gd name="connsiteX6" fmla="*/ 3545 w 10000"/>
                <a:gd name="connsiteY6" fmla="*/ 9410 h 10135"/>
                <a:gd name="connsiteX7" fmla="*/ 5445 w 10000"/>
                <a:gd name="connsiteY7" fmla="*/ 10058 h 10135"/>
                <a:gd name="connsiteX8" fmla="*/ 7790 w 10000"/>
                <a:gd name="connsiteY8" fmla="*/ 9926 h 10135"/>
                <a:gd name="connsiteX9" fmla="*/ 9996 w 10000"/>
                <a:gd name="connsiteY9" fmla="*/ 9187 h 10135"/>
                <a:gd name="connsiteX0" fmla="*/ 9996 w 10000"/>
                <a:gd name="connsiteY0" fmla="*/ 9187 h 10135"/>
                <a:gd name="connsiteX1" fmla="*/ 7194 w 10000"/>
                <a:gd name="connsiteY1" fmla="*/ 4106 h 10135"/>
                <a:gd name="connsiteX2" fmla="*/ 5216 w 10000"/>
                <a:gd name="connsiteY2" fmla="*/ 575 h 10135"/>
                <a:gd name="connsiteX3" fmla="*/ 723 w 10000"/>
                <a:gd name="connsiteY3" fmla="*/ 247 h 10135"/>
                <a:gd name="connsiteX4" fmla="*/ 42 w 10000"/>
                <a:gd name="connsiteY4" fmla="*/ 3053 h 10135"/>
                <a:gd name="connsiteX5" fmla="*/ 1064 w 10000"/>
                <a:gd name="connsiteY5" fmla="*/ 8013 h 10135"/>
                <a:gd name="connsiteX6" fmla="*/ 3206 w 10000"/>
                <a:gd name="connsiteY6" fmla="*/ 9479 h 10135"/>
                <a:gd name="connsiteX7" fmla="*/ 5445 w 10000"/>
                <a:gd name="connsiteY7" fmla="*/ 10058 h 10135"/>
                <a:gd name="connsiteX8" fmla="*/ 7790 w 10000"/>
                <a:gd name="connsiteY8" fmla="*/ 9926 h 10135"/>
                <a:gd name="connsiteX9" fmla="*/ 9996 w 10000"/>
                <a:gd name="connsiteY9" fmla="*/ 9187 h 10135"/>
                <a:gd name="connsiteX0" fmla="*/ 9996 w 10000"/>
                <a:gd name="connsiteY0" fmla="*/ 9187 h 10135"/>
                <a:gd name="connsiteX1" fmla="*/ 7194 w 10000"/>
                <a:gd name="connsiteY1" fmla="*/ 4106 h 10135"/>
                <a:gd name="connsiteX2" fmla="*/ 5216 w 10000"/>
                <a:gd name="connsiteY2" fmla="*/ 575 h 10135"/>
                <a:gd name="connsiteX3" fmla="*/ 723 w 10000"/>
                <a:gd name="connsiteY3" fmla="*/ 247 h 10135"/>
                <a:gd name="connsiteX4" fmla="*/ 42 w 10000"/>
                <a:gd name="connsiteY4" fmla="*/ 3053 h 10135"/>
                <a:gd name="connsiteX5" fmla="*/ 1064 w 10000"/>
                <a:gd name="connsiteY5" fmla="*/ 8013 h 10135"/>
                <a:gd name="connsiteX6" fmla="*/ 3206 w 10000"/>
                <a:gd name="connsiteY6" fmla="*/ 9479 h 10135"/>
                <a:gd name="connsiteX7" fmla="*/ 5445 w 10000"/>
                <a:gd name="connsiteY7" fmla="*/ 10058 h 10135"/>
                <a:gd name="connsiteX8" fmla="*/ 7790 w 10000"/>
                <a:gd name="connsiteY8" fmla="*/ 9926 h 10135"/>
                <a:gd name="connsiteX9" fmla="*/ 9996 w 10000"/>
                <a:gd name="connsiteY9" fmla="*/ 9187 h 10135"/>
                <a:gd name="connsiteX0" fmla="*/ 9996 w 10000"/>
                <a:gd name="connsiteY0" fmla="*/ 9187 h 10135"/>
                <a:gd name="connsiteX1" fmla="*/ 7194 w 10000"/>
                <a:gd name="connsiteY1" fmla="*/ 4106 h 10135"/>
                <a:gd name="connsiteX2" fmla="*/ 5216 w 10000"/>
                <a:gd name="connsiteY2" fmla="*/ 575 h 10135"/>
                <a:gd name="connsiteX3" fmla="*/ 723 w 10000"/>
                <a:gd name="connsiteY3" fmla="*/ 247 h 10135"/>
                <a:gd name="connsiteX4" fmla="*/ 42 w 10000"/>
                <a:gd name="connsiteY4" fmla="*/ 3053 h 10135"/>
                <a:gd name="connsiteX5" fmla="*/ 1064 w 10000"/>
                <a:gd name="connsiteY5" fmla="*/ 8013 h 10135"/>
                <a:gd name="connsiteX6" fmla="*/ 3206 w 10000"/>
                <a:gd name="connsiteY6" fmla="*/ 9479 h 10135"/>
                <a:gd name="connsiteX7" fmla="*/ 5445 w 10000"/>
                <a:gd name="connsiteY7" fmla="*/ 10058 h 10135"/>
                <a:gd name="connsiteX8" fmla="*/ 7790 w 10000"/>
                <a:gd name="connsiteY8" fmla="*/ 9926 h 10135"/>
                <a:gd name="connsiteX9" fmla="*/ 9996 w 10000"/>
                <a:gd name="connsiteY9" fmla="*/ 9187 h 1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135">
                  <a:moveTo>
                    <a:pt x="9996" y="9187"/>
                  </a:moveTo>
                  <a:cubicBezTo>
                    <a:pt x="9897" y="8217"/>
                    <a:pt x="7991" y="5541"/>
                    <a:pt x="7194" y="4106"/>
                  </a:cubicBezTo>
                  <a:cubicBezTo>
                    <a:pt x="6397" y="2670"/>
                    <a:pt x="6296" y="1216"/>
                    <a:pt x="5216" y="575"/>
                  </a:cubicBezTo>
                  <a:cubicBezTo>
                    <a:pt x="4137" y="-66"/>
                    <a:pt x="1586" y="-165"/>
                    <a:pt x="723" y="247"/>
                  </a:cubicBezTo>
                  <a:cubicBezTo>
                    <a:pt x="-140" y="659"/>
                    <a:pt x="-15" y="1761"/>
                    <a:pt x="42" y="3053"/>
                  </a:cubicBezTo>
                  <a:cubicBezTo>
                    <a:pt x="98" y="4345"/>
                    <a:pt x="537" y="6942"/>
                    <a:pt x="1064" y="8013"/>
                  </a:cubicBezTo>
                  <a:cubicBezTo>
                    <a:pt x="1591" y="9084"/>
                    <a:pt x="2476" y="9138"/>
                    <a:pt x="3206" y="9479"/>
                  </a:cubicBezTo>
                  <a:cubicBezTo>
                    <a:pt x="3936" y="9820"/>
                    <a:pt x="4769" y="10084"/>
                    <a:pt x="5445" y="10058"/>
                  </a:cubicBezTo>
                  <a:cubicBezTo>
                    <a:pt x="6169" y="10237"/>
                    <a:pt x="7032" y="10071"/>
                    <a:pt x="7790" y="9926"/>
                  </a:cubicBezTo>
                  <a:cubicBezTo>
                    <a:pt x="8549" y="9781"/>
                    <a:pt x="10095" y="10157"/>
                    <a:pt x="9996" y="9187"/>
                  </a:cubicBezTo>
                  <a:close/>
                </a:path>
              </a:pathLst>
            </a:custGeom>
            <a:solidFill>
              <a:srgbClr val="99CCFF">
                <a:alpha val="20000"/>
              </a:srgbClr>
            </a:solidFill>
            <a:ln w="1270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3931381" y="5693186"/>
              <a:ext cx="16514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 eaLnBrk="0" hangingPunct="0">
                <a:defRPr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zh-CN" altLang="en-US" sz="2000" dirty="0"/>
                <a:t>其它</a:t>
              </a:r>
              <a:r>
                <a:rPr lang="en-US" altLang="zh-CN" sz="2000" dirty="0"/>
                <a:t>IGP</a:t>
              </a:r>
              <a:r>
                <a:rPr lang="zh-CN" altLang="en-US" sz="2000" dirty="0"/>
                <a:t>范围</a:t>
              </a:r>
            </a:p>
          </p:txBody>
        </p:sp>
        <p:pic>
          <p:nvPicPr>
            <p:cNvPr id="6" name="Picture 45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4396" y="4580235"/>
              <a:ext cx="433388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8" name="Picture 45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5344" y="4575514"/>
              <a:ext cx="433387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6" name="Picture 45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500" y="4987988"/>
              <a:ext cx="433388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3582040" y="5025851"/>
              <a:ext cx="41389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 eaLnBrk="0" hangingPunct="0">
                <a:defRPr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1400" dirty="0">
                  <a:solidFill>
                    <a:srgbClr val="000000"/>
                  </a:solidFill>
                </a:rPr>
                <a:t>R4</a:t>
              </a: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4784440" y="5072333"/>
              <a:ext cx="41389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 eaLnBrk="0" hangingPunct="0">
                <a:defRPr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1400" dirty="0">
                  <a:solidFill>
                    <a:srgbClr val="000000"/>
                  </a:solidFill>
                </a:rPr>
                <a:t>R6</a:t>
              </a:r>
            </a:p>
          </p:txBody>
        </p:sp>
        <p:pic>
          <p:nvPicPr>
            <p:cNvPr id="9" name="Picture 45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653" y="5465637"/>
              <a:ext cx="433387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42" name="Text Box 34"/>
            <p:cNvSpPr txBox="1">
              <a:spLocks noChangeArrowheads="1"/>
            </p:cNvSpPr>
            <p:nvPr/>
          </p:nvSpPr>
          <p:spPr bwMode="auto">
            <a:xfrm>
              <a:off x="5772351" y="5614696"/>
              <a:ext cx="47961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 eaLnBrk="0" hangingPunct="0">
                <a:defRPr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1800" dirty="0" smtClean="0"/>
                <a:t>R8</a:t>
              </a:r>
              <a:endParaRPr lang="en-US" altLang="zh-CN" sz="1800" dirty="0"/>
            </a:p>
          </p:txBody>
        </p:sp>
      </p:grpSp>
      <p:pic>
        <p:nvPicPr>
          <p:cNvPr id="41" name="Picture 45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87176" y="3326763"/>
            <a:ext cx="43338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43608" y="5445224"/>
            <a:ext cx="7329251" cy="1285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 smtClean="0">
                <a:solidFill>
                  <a:srgbClr val="00FFFF"/>
                </a:solidFill>
                <a:latin typeface="+mn-lt"/>
                <a:ea typeface="黑体" panose="02010609060101010101" pitchFamily="49" charset="-122"/>
              </a:rPr>
              <a:t>注意与</a:t>
            </a:r>
            <a:r>
              <a:rPr lang="en-US" altLang="zh-CN" dirty="0" smtClean="0">
                <a:solidFill>
                  <a:srgbClr val="00FFFF"/>
                </a:solidFill>
                <a:latin typeface="+mn-lt"/>
                <a:ea typeface="黑体" panose="02010609060101010101" pitchFamily="49" charset="-122"/>
              </a:rPr>
              <a:t>RIP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黑体" panose="02010609060101010101" pitchFamily="49" charset="-122"/>
              </a:rPr>
              <a:t>的不同：</a:t>
            </a:r>
            <a:r>
              <a:rPr lang="zh-CN" altLang="en-US" sz="2200" dirty="0" smtClean="0">
                <a:solidFill>
                  <a:srgbClr val="00FFFF"/>
                </a:solidFill>
                <a:latin typeface="+mn-lt"/>
                <a:ea typeface="黑体" panose="02010609060101010101" pitchFamily="49" charset="-122"/>
              </a:rPr>
              <a:t>通告范围：全体  </a:t>
            </a:r>
            <a:r>
              <a:rPr lang="en-US" altLang="zh-CN" sz="2200" dirty="0" smtClean="0">
                <a:solidFill>
                  <a:srgbClr val="00FFFF"/>
                </a:solidFill>
                <a:latin typeface="+mn-lt"/>
                <a:ea typeface="黑体" panose="02010609060101010101" pitchFamily="49" charset="-122"/>
              </a:rPr>
              <a:t>vs.  </a:t>
            </a:r>
            <a:r>
              <a:rPr lang="zh-CN" altLang="en-US" sz="2200" dirty="0" smtClean="0">
                <a:solidFill>
                  <a:srgbClr val="00FFFF"/>
                </a:solidFill>
                <a:latin typeface="+mn-lt"/>
                <a:ea typeface="黑体" panose="02010609060101010101" pitchFamily="49" charset="-122"/>
              </a:rPr>
              <a:t>邻居</a:t>
            </a:r>
            <a:endParaRPr lang="en-US" altLang="zh-CN" sz="2200" dirty="0" smtClean="0">
              <a:solidFill>
                <a:srgbClr val="00FFFF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dirty="0" smtClean="0">
                <a:solidFill>
                  <a:srgbClr val="00FFFF"/>
                </a:solidFill>
                <a:latin typeface="+mn-lt"/>
                <a:ea typeface="黑体" panose="02010609060101010101" pitchFamily="49" charset="-122"/>
              </a:rPr>
              <a:t>                                   通告方法：洪泛  </a:t>
            </a:r>
            <a:r>
              <a:rPr lang="en-US" altLang="zh-CN" sz="2200" dirty="0" smtClean="0">
                <a:solidFill>
                  <a:srgbClr val="00FFFF"/>
                </a:solidFill>
                <a:latin typeface="+mn-lt"/>
                <a:ea typeface="黑体" panose="02010609060101010101" pitchFamily="49" charset="-122"/>
              </a:rPr>
              <a:t>vs.  </a:t>
            </a:r>
            <a:r>
              <a:rPr lang="zh-CN" altLang="en-US" sz="2200" dirty="0" smtClean="0">
                <a:solidFill>
                  <a:srgbClr val="00FFFF"/>
                </a:solidFill>
                <a:latin typeface="+mn-lt"/>
                <a:ea typeface="黑体" panose="02010609060101010101" pitchFamily="49" charset="-122"/>
              </a:rPr>
              <a:t>广播</a:t>
            </a:r>
            <a:endParaRPr lang="en-US" altLang="zh-CN" sz="2200" dirty="0" smtClean="0">
              <a:solidFill>
                <a:srgbClr val="00FFFF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dirty="0" smtClean="0">
                <a:solidFill>
                  <a:srgbClr val="00FFFF"/>
                </a:solidFill>
                <a:latin typeface="+mn-lt"/>
                <a:ea typeface="黑体" panose="02010609060101010101" pitchFamily="49" charset="-122"/>
              </a:rPr>
              <a:t>                                   通告内容：</a:t>
            </a:r>
            <a:r>
              <a:rPr lang="zh-CN" altLang="en-US" sz="2200" dirty="0">
                <a:solidFill>
                  <a:srgbClr val="00FFFF"/>
                </a:solidFill>
                <a:latin typeface="+mn-lt"/>
                <a:ea typeface="黑体" panose="02010609060101010101" pitchFamily="49" charset="-122"/>
              </a:rPr>
              <a:t>邻居</a:t>
            </a:r>
            <a:r>
              <a:rPr lang="zh-CN" altLang="en-US" sz="2200" dirty="0" smtClean="0">
                <a:solidFill>
                  <a:srgbClr val="00FFFF"/>
                </a:solidFill>
                <a:latin typeface="+mn-lt"/>
                <a:ea typeface="黑体" panose="02010609060101010101" pitchFamily="49" charset="-122"/>
              </a:rPr>
              <a:t>关系  </a:t>
            </a:r>
            <a:r>
              <a:rPr lang="en-US" altLang="zh-CN" sz="2200" dirty="0" smtClean="0">
                <a:solidFill>
                  <a:srgbClr val="00FFFF"/>
                </a:solidFill>
                <a:latin typeface="+mn-lt"/>
                <a:ea typeface="黑体" panose="02010609060101010101" pitchFamily="49" charset="-122"/>
              </a:rPr>
              <a:t>vs. </a:t>
            </a:r>
            <a:r>
              <a:rPr lang="zh-CN" altLang="en-US" sz="2200" dirty="0" smtClean="0">
                <a:solidFill>
                  <a:srgbClr val="00FFFF"/>
                </a:solidFill>
                <a:latin typeface="+mn-lt"/>
                <a:ea typeface="黑体" panose="02010609060101010101" pitchFamily="49" charset="-122"/>
              </a:rPr>
              <a:t>路由信息</a:t>
            </a:r>
            <a:r>
              <a:rPr lang="en-US" altLang="zh-CN" sz="2200" dirty="0" smtClean="0">
                <a:solidFill>
                  <a:srgbClr val="00FFFF"/>
                </a:solidFill>
                <a:latin typeface="+mn-lt"/>
                <a:ea typeface="黑体" panose="02010609060101010101" pitchFamily="49" charset="-122"/>
              </a:rPr>
              <a:t> </a:t>
            </a:r>
            <a:endParaRPr lang="zh-CN" altLang="en-US" sz="2200" dirty="0">
              <a:solidFill>
                <a:srgbClr val="00FFFF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227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7380312" y="5651622"/>
            <a:ext cx="1200150" cy="657698"/>
          </a:xfrm>
          <a:prstGeom prst="flowChartTerminator">
            <a:avLst/>
          </a:prstGeom>
          <a:solidFill>
            <a:schemeClr val="accent6">
              <a:lumMod val="90000"/>
              <a:lumOff val="1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7363189" y="4680942"/>
            <a:ext cx="1200150" cy="561975"/>
          </a:xfrm>
          <a:prstGeom prst="flowChartTerminator">
            <a:avLst/>
          </a:prstGeom>
          <a:solidFill>
            <a:schemeClr val="accent6">
              <a:lumMod val="90000"/>
              <a:lumOff val="1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OSPF</a:t>
            </a:r>
            <a:r>
              <a:rPr lang="zh-CN" altLang="en-US" dirty="0" smtClean="0"/>
              <a:t>：链路状态通告（续）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7000"/>
              </a:lnSpc>
            </a:pPr>
            <a:r>
              <a:rPr lang="zh-CN" altLang="en-US" sz="2800" dirty="0"/>
              <a:t>链路状态</a:t>
            </a:r>
            <a:r>
              <a:rPr lang="zh-CN" altLang="en-US" sz="2800" dirty="0" smtClean="0"/>
              <a:t>数据库（</a:t>
            </a:r>
            <a:r>
              <a:rPr lang="en-US" altLang="zh-CN" sz="2800" dirty="0" smtClean="0"/>
              <a:t>LSDB</a:t>
            </a:r>
            <a:r>
              <a:rPr lang="zh-CN" altLang="en-US" sz="2800" dirty="0" smtClean="0"/>
              <a:t>）初始化</a:t>
            </a:r>
            <a:endParaRPr lang="zh-CN" altLang="en-US" sz="2800" dirty="0"/>
          </a:p>
          <a:p>
            <a:pPr lvl="1">
              <a:lnSpc>
                <a:spcPct val="97000"/>
              </a:lnSpc>
            </a:pPr>
            <a:r>
              <a:rPr lang="zh-CN" altLang="en-US" sz="2400" dirty="0"/>
              <a:t>与邻居路由器交换链路信息，初始化本地网络拓扑结构</a:t>
            </a:r>
          </a:p>
          <a:p>
            <a:pPr>
              <a:lnSpc>
                <a:spcPct val="97000"/>
              </a:lnSpc>
            </a:pPr>
            <a:r>
              <a:rPr lang="zh-CN" altLang="en-US" sz="2800" dirty="0"/>
              <a:t>链路状态</a:t>
            </a:r>
            <a:r>
              <a:rPr lang="zh-CN" altLang="en-US" sz="2800" dirty="0" smtClean="0"/>
              <a:t>请求</a:t>
            </a:r>
            <a:endParaRPr lang="zh-CN" altLang="en-US" sz="2800" dirty="0"/>
          </a:p>
          <a:p>
            <a:pPr lvl="1">
              <a:lnSpc>
                <a:spcPct val="97000"/>
              </a:lnSpc>
            </a:pPr>
            <a:r>
              <a:rPr lang="zh-CN" altLang="en-US" sz="2400" dirty="0"/>
              <a:t>向邻站请求特定链路的状态信息</a:t>
            </a:r>
          </a:p>
          <a:p>
            <a:pPr>
              <a:lnSpc>
                <a:spcPct val="97000"/>
              </a:lnSpc>
            </a:pPr>
            <a:r>
              <a:rPr lang="zh-CN" altLang="en-US" sz="2800" dirty="0"/>
              <a:t>链路状态全网</a:t>
            </a:r>
            <a:r>
              <a:rPr lang="zh-CN" altLang="en-US" sz="2800" dirty="0" smtClean="0"/>
              <a:t>通告：可靠洪泛</a:t>
            </a:r>
            <a:endParaRPr lang="zh-CN" altLang="en-US" sz="2800" dirty="0"/>
          </a:p>
          <a:p>
            <a:pPr lvl="1">
              <a:lnSpc>
                <a:spcPct val="97000"/>
              </a:lnSpc>
            </a:pPr>
            <a:r>
              <a:rPr lang="zh-CN" altLang="en-US" sz="2400" dirty="0"/>
              <a:t>将自己的链路</a:t>
            </a:r>
            <a:r>
              <a:rPr lang="zh-CN" altLang="en-US" sz="2400" dirty="0" smtClean="0"/>
              <a:t>状态（</a:t>
            </a:r>
            <a:r>
              <a:rPr lang="en-US" altLang="zh-CN" sz="2400" dirty="0" smtClean="0"/>
              <a:t>LSA</a:t>
            </a:r>
            <a:r>
              <a:rPr lang="zh-CN" altLang="en-US" sz="2400" dirty="0" smtClean="0"/>
              <a:t>）向</a:t>
            </a:r>
            <a:r>
              <a:rPr lang="zh-CN" altLang="en-US" sz="2400" dirty="0"/>
              <a:t>所有路由器扩散</a:t>
            </a:r>
          </a:p>
          <a:p>
            <a:pPr lvl="1">
              <a:lnSpc>
                <a:spcPct val="97000"/>
              </a:lnSpc>
            </a:pPr>
            <a:r>
              <a:rPr lang="zh-CN" altLang="en-US" sz="2400" dirty="0"/>
              <a:t>洪泛开销太大，仅通告发生改变的</a:t>
            </a:r>
            <a:r>
              <a:rPr lang="zh-CN" altLang="en-US" sz="2400" dirty="0" smtClean="0"/>
              <a:t>内容 </a:t>
            </a:r>
            <a:r>
              <a:rPr lang="en-US" altLang="zh-CN" sz="2400" dirty="0" smtClean="0"/>
              <a:t>—— </a:t>
            </a:r>
            <a:r>
              <a:rPr lang="zh-CN" altLang="en-US" sz="2400" dirty="0" smtClean="0"/>
              <a:t>增量通告</a:t>
            </a:r>
            <a:endParaRPr lang="en-US" altLang="zh-CN" sz="2400" dirty="0" smtClean="0"/>
          </a:p>
          <a:p>
            <a:pPr>
              <a:lnSpc>
                <a:spcPct val="97000"/>
              </a:lnSpc>
            </a:pPr>
            <a:r>
              <a:rPr lang="zh-CN" altLang="en-US" sz="2800" dirty="0" smtClean="0"/>
              <a:t>注意：</a:t>
            </a:r>
            <a:r>
              <a:rPr lang="en-US" altLang="zh-CN" sz="2800" dirty="0"/>
              <a:t>OSPF</a:t>
            </a:r>
            <a:r>
              <a:rPr lang="zh-CN" altLang="en-US" sz="2800" dirty="0"/>
              <a:t>的扩散与</a:t>
            </a:r>
            <a:r>
              <a:rPr lang="en-US" altLang="zh-CN" sz="2800" dirty="0" smtClean="0"/>
              <a:t>RIP</a:t>
            </a:r>
            <a:r>
              <a:rPr lang="zh-CN" altLang="en-US" sz="2800" dirty="0" smtClean="0"/>
              <a:t>不同</a:t>
            </a:r>
            <a:r>
              <a:rPr lang="zh-CN" altLang="en-US" sz="2800" dirty="0"/>
              <a:t>，效果不同</a:t>
            </a:r>
          </a:p>
          <a:p>
            <a:pPr lvl="1">
              <a:lnSpc>
                <a:spcPct val="97000"/>
              </a:lnSpc>
            </a:pPr>
            <a:r>
              <a:rPr lang="en-US" altLang="zh-CN" sz="2400" dirty="0"/>
              <a:t>RIP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00FFFF"/>
                </a:solidFill>
              </a:rPr>
              <a:t>更新后再</a:t>
            </a:r>
            <a:r>
              <a:rPr lang="zh-CN" altLang="en-US" sz="2400" dirty="0" smtClean="0">
                <a:solidFill>
                  <a:srgbClr val="00FFFF"/>
                </a:solidFill>
              </a:rPr>
              <a:t>扩散</a:t>
            </a:r>
            <a:endParaRPr lang="en-US" altLang="zh-CN" sz="2400" dirty="0" smtClean="0">
              <a:solidFill>
                <a:srgbClr val="00FFFF"/>
              </a:solidFill>
            </a:endParaRPr>
          </a:p>
          <a:p>
            <a:pPr lvl="2">
              <a:lnSpc>
                <a:spcPct val="97000"/>
              </a:lnSpc>
            </a:pPr>
            <a:r>
              <a:rPr lang="zh-CN" altLang="en-US" sz="2200" dirty="0" smtClean="0"/>
              <a:t>若</a:t>
            </a:r>
            <a:r>
              <a:rPr lang="zh-CN" altLang="en-US" sz="2200" dirty="0"/>
              <a:t>出错，错误信息与正确信息融合，</a:t>
            </a:r>
            <a:r>
              <a:rPr lang="zh-CN" altLang="en-US" sz="2200" dirty="0">
                <a:solidFill>
                  <a:srgbClr val="00FFFF"/>
                </a:solidFill>
              </a:rPr>
              <a:t>产生</a:t>
            </a:r>
            <a:r>
              <a:rPr lang="zh-CN" altLang="en-US" sz="2200" dirty="0" smtClean="0">
                <a:solidFill>
                  <a:srgbClr val="00FFFF"/>
                </a:solidFill>
              </a:rPr>
              <a:t>新错误</a:t>
            </a:r>
            <a:endParaRPr lang="zh-CN" altLang="en-US" sz="2200" dirty="0">
              <a:solidFill>
                <a:srgbClr val="00FFFF"/>
              </a:solidFill>
            </a:endParaRPr>
          </a:p>
          <a:p>
            <a:pPr lvl="1">
              <a:lnSpc>
                <a:spcPct val="97000"/>
              </a:lnSpc>
            </a:pPr>
            <a:r>
              <a:rPr lang="en-US" altLang="zh-CN" sz="2400" dirty="0"/>
              <a:t>OSPF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00FFFF"/>
                </a:solidFill>
              </a:rPr>
              <a:t>原样</a:t>
            </a:r>
            <a:r>
              <a:rPr lang="zh-CN" altLang="en-US" sz="2400" dirty="0" smtClean="0">
                <a:solidFill>
                  <a:srgbClr val="00FFFF"/>
                </a:solidFill>
              </a:rPr>
              <a:t>扩散</a:t>
            </a:r>
            <a:endParaRPr lang="en-US" altLang="zh-CN" sz="2400" dirty="0" smtClean="0">
              <a:solidFill>
                <a:srgbClr val="00FFFF"/>
              </a:solidFill>
            </a:endParaRPr>
          </a:p>
          <a:p>
            <a:pPr lvl="2">
              <a:lnSpc>
                <a:spcPct val="97000"/>
              </a:lnSpc>
            </a:pPr>
            <a:r>
              <a:rPr lang="zh-CN" altLang="en-US" sz="2200" dirty="0" smtClean="0"/>
              <a:t>错误信息</a:t>
            </a:r>
            <a:r>
              <a:rPr lang="zh-CN" altLang="en-US" sz="2200" dirty="0"/>
              <a:t>与正确信息均原样保留，</a:t>
            </a:r>
            <a:r>
              <a:rPr lang="zh-CN" altLang="en-US" sz="2200" dirty="0">
                <a:solidFill>
                  <a:srgbClr val="00FFFF"/>
                </a:solidFill>
              </a:rPr>
              <a:t>没有</a:t>
            </a:r>
            <a:r>
              <a:rPr lang="zh-CN" altLang="en-US" sz="2200" dirty="0" smtClean="0">
                <a:solidFill>
                  <a:srgbClr val="00FFFF"/>
                </a:solidFill>
              </a:rPr>
              <a:t>新错误</a:t>
            </a:r>
            <a:endParaRPr lang="zh-CN" altLang="en-US" sz="2200" dirty="0">
              <a:solidFill>
                <a:srgbClr val="00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952381" y="4947642"/>
            <a:ext cx="706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8176517" y="4958755"/>
            <a:ext cx="706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8186042" y="4771430"/>
            <a:ext cx="706438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8176517" y="5012730"/>
            <a:ext cx="706438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47706" y="4792653"/>
            <a:ext cx="631117" cy="338554"/>
          </a:xfrm>
          <a:prstGeom prst="rect">
            <a:avLst/>
          </a:prstGeom>
          <a:solidFill>
            <a:srgbClr val="7030A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72000" tIns="0" rIns="7200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 dirty="0" smtClean="0">
                <a:latin typeface="+mn-lt"/>
              </a:rPr>
              <a:t>RIB</a:t>
            </a:r>
            <a:endParaRPr lang="zh-CN" altLang="en-US" sz="2200" dirty="0">
              <a:latin typeface="+mn-lt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6952381" y="5765452"/>
            <a:ext cx="123366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8176517" y="5776566"/>
            <a:ext cx="706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8176517" y="5589240"/>
            <a:ext cx="715963" cy="1762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8186041" y="5776565"/>
            <a:ext cx="696913" cy="2199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547187" y="5970766"/>
            <a:ext cx="913245" cy="338554"/>
          </a:xfrm>
          <a:prstGeom prst="rect">
            <a:avLst/>
          </a:prstGeom>
          <a:solidFill>
            <a:srgbClr val="7030A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72000" tIns="0" rIns="7200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 dirty="0" smtClean="0">
                <a:latin typeface="+mn-lt"/>
              </a:rPr>
              <a:t>LSDB</a:t>
            </a:r>
            <a:endParaRPr lang="zh-CN" altLang="en-US" sz="2200" dirty="0">
              <a:latin typeface="+mn-lt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003809" y="5760000"/>
            <a:ext cx="1" cy="2199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631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OSPF</a:t>
            </a:r>
            <a:r>
              <a:rPr lang="zh-CN" altLang="en-US" dirty="0" smtClean="0"/>
              <a:t>：可靠洪泛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/>
              <a:t>必须对收到的</a:t>
            </a:r>
            <a:r>
              <a:rPr lang="zh-CN" altLang="en-US" sz="2800" dirty="0" smtClean="0">
                <a:solidFill>
                  <a:srgbClr val="00FFFF"/>
                </a:solidFill>
              </a:rPr>
              <a:t>新</a:t>
            </a:r>
            <a:r>
              <a:rPr lang="en-US" altLang="zh-CN" sz="2800" dirty="0" smtClean="0"/>
              <a:t>LSA</a:t>
            </a:r>
            <a:r>
              <a:rPr lang="zh-CN" altLang="en-US" sz="2800" dirty="0" smtClean="0"/>
              <a:t>进行确认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 smtClean="0"/>
              <a:t>显示确认：</a:t>
            </a:r>
            <a:r>
              <a:rPr lang="en-US" altLang="zh-CN" sz="2400" dirty="0" smtClean="0"/>
              <a:t>LSA </a:t>
            </a:r>
            <a:r>
              <a:rPr lang="en-US" altLang="zh-CN" sz="2400" dirty="0" err="1" smtClean="0"/>
              <a:t>Ack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 smtClean="0"/>
              <a:t>隐式确认：</a:t>
            </a:r>
            <a:r>
              <a:rPr lang="en-US" altLang="zh-CN" sz="2400" dirty="0" smtClean="0"/>
              <a:t>LSU</a:t>
            </a:r>
            <a:endParaRPr lang="en-US" altLang="zh-CN" sz="2400" dirty="0"/>
          </a:p>
          <a:p>
            <a:pPr>
              <a:defRPr/>
            </a:pPr>
            <a:r>
              <a:rPr lang="en-US" altLang="zh-CN" sz="2800" dirty="0" smtClean="0"/>
              <a:t>LSA</a:t>
            </a:r>
            <a:r>
              <a:rPr lang="zh-CN" altLang="en-US" sz="2800" dirty="0" smtClean="0"/>
              <a:t>的新旧</a:t>
            </a:r>
            <a:endParaRPr lang="en-US" altLang="zh-CN" sz="2800" dirty="0"/>
          </a:p>
          <a:p>
            <a:pPr lvl="1">
              <a:defRPr/>
            </a:pPr>
            <a:r>
              <a:rPr lang="en-US" altLang="zh-CN" sz="2400" dirty="0" smtClean="0"/>
              <a:t>LS</a:t>
            </a:r>
            <a:r>
              <a:rPr lang="zh-CN" altLang="en-US" sz="2400" dirty="0" smtClean="0"/>
              <a:t>序列号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ym typeface="Wingdings" pitchFamily="2" charset="2"/>
              </a:rPr>
              <a:t> </a:t>
            </a:r>
            <a:r>
              <a:rPr lang="en-US" altLang="zh-CN" sz="2400" dirty="0" smtClean="0">
                <a:sym typeface="Wingdings" pitchFamily="2" charset="2"/>
              </a:rPr>
              <a:t>LS</a:t>
            </a:r>
            <a:r>
              <a:rPr lang="zh-CN" altLang="en-US" sz="2400" dirty="0" smtClean="0">
                <a:sym typeface="Wingdings" pitchFamily="2" charset="2"/>
              </a:rPr>
              <a:t>校验和 </a:t>
            </a:r>
            <a:r>
              <a:rPr lang="en-US" altLang="zh-CN" sz="2400" dirty="0" smtClean="0">
                <a:sym typeface="Wingdings" pitchFamily="2" charset="2"/>
              </a:rPr>
              <a:t> LS</a:t>
            </a:r>
            <a:r>
              <a:rPr lang="zh-CN" altLang="en-US" sz="2400" dirty="0" smtClean="0">
                <a:sym typeface="Wingdings" pitchFamily="2" charset="2"/>
              </a:rPr>
              <a:t>老化时间（</a:t>
            </a:r>
            <a:r>
              <a:rPr lang="en-US" altLang="zh-CN" sz="2400" dirty="0" smtClean="0">
                <a:sym typeface="Wingdings" pitchFamily="2" charset="2"/>
              </a:rPr>
              <a:t>age</a:t>
            </a:r>
            <a:r>
              <a:rPr lang="zh-CN" altLang="en-US" sz="2400" dirty="0" smtClean="0">
                <a:sym typeface="Wingdings" pitchFamily="2" charset="2"/>
              </a:rPr>
              <a:t>）</a:t>
            </a:r>
            <a:endParaRPr lang="en-US" altLang="zh-CN" sz="2400" dirty="0">
              <a:sym typeface="Wingdings" pitchFamily="2" charset="2"/>
            </a:endParaRPr>
          </a:p>
          <a:p>
            <a:pPr lvl="1">
              <a:buNone/>
              <a:defRPr/>
            </a:pPr>
            <a:r>
              <a:rPr lang="en-US" altLang="zh-CN" sz="2400" dirty="0">
                <a:sym typeface="Wingdings" pitchFamily="2" charset="2"/>
              </a:rPr>
              <a:t>		</a:t>
            </a:r>
            <a:r>
              <a:rPr lang="en-US" altLang="zh-CN" sz="2400" dirty="0" smtClean="0">
                <a:sym typeface="Wingdings" pitchFamily="2" charset="2"/>
              </a:rPr>
              <a:t> larger	 larger</a:t>
            </a:r>
            <a:r>
              <a:rPr lang="en-US" altLang="zh-CN" sz="2400" dirty="0">
                <a:sym typeface="Wingdings" pitchFamily="2" charset="2"/>
              </a:rPr>
              <a:t>	   </a:t>
            </a:r>
            <a:r>
              <a:rPr lang="en-US" altLang="zh-CN" sz="2400" dirty="0" smtClean="0">
                <a:sym typeface="Wingdings" pitchFamily="2" charset="2"/>
              </a:rPr>
              <a:t>smaller </a:t>
            </a:r>
            <a:endParaRPr lang="en-US" altLang="zh-CN" sz="2400" dirty="0">
              <a:sym typeface="Wingdings" pitchFamily="2" charset="2"/>
            </a:endParaRPr>
          </a:p>
          <a:p>
            <a:pPr>
              <a:defRPr/>
            </a:pPr>
            <a:r>
              <a:rPr lang="zh-CN" altLang="en-US" sz="2800" dirty="0" smtClean="0">
                <a:sym typeface="Wingdings" pitchFamily="2" charset="2"/>
              </a:rPr>
              <a:t>重复发送</a:t>
            </a:r>
            <a:r>
              <a:rPr lang="en-US" altLang="zh-CN" sz="2800" dirty="0" smtClean="0">
                <a:sym typeface="Wingdings" pitchFamily="2" charset="2"/>
              </a:rPr>
              <a:t>LSA</a:t>
            </a:r>
            <a:r>
              <a:rPr lang="zh-CN" altLang="en-US" sz="2800" dirty="0" smtClean="0">
                <a:sym typeface="Wingdings" pitchFamily="2" charset="2"/>
              </a:rPr>
              <a:t>直到被确认</a:t>
            </a:r>
            <a:endParaRPr lang="en-US" altLang="zh-CN" sz="2800" dirty="0">
              <a:sym typeface="Wingdings" pitchFamily="2" charset="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34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OSPF</a:t>
            </a:r>
            <a:r>
              <a:rPr lang="zh-CN" altLang="en-US" dirty="0" smtClean="0"/>
              <a:t>链路类型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点到点（</a:t>
            </a:r>
            <a:r>
              <a:rPr lang="en-US" altLang="zh-CN" sz="2800" dirty="0" smtClean="0"/>
              <a:t>point-to-point</a:t>
            </a:r>
            <a:r>
              <a:rPr lang="zh-CN" altLang="en-US" sz="2800" dirty="0" smtClean="0"/>
              <a:t>）链路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/>
              <a:t>残</a:t>
            </a:r>
            <a:r>
              <a:rPr lang="zh-CN" altLang="en-US" sz="2800" dirty="0" smtClean="0"/>
              <a:t>桩（</a:t>
            </a:r>
            <a:r>
              <a:rPr lang="en-US" altLang="zh-CN" sz="2800" dirty="0" smtClean="0"/>
              <a:t>stub</a:t>
            </a:r>
            <a:r>
              <a:rPr lang="zh-CN" altLang="en-US" sz="2800" dirty="0" smtClean="0"/>
              <a:t>）链路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穿越（</a:t>
            </a:r>
            <a:r>
              <a:rPr lang="en-US" altLang="zh-CN" sz="2800" dirty="0" smtClean="0"/>
              <a:t>transit</a:t>
            </a:r>
            <a:r>
              <a:rPr lang="zh-CN" altLang="en-US" sz="2800" dirty="0" smtClean="0"/>
              <a:t>）链路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863588" y="1772816"/>
            <a:ext cx="2044700" cy="244475"/>
            <a:chOff x="2161" y="1371"/>
            <a:chExt cx="1288" cy="154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1" y="1371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" y="1371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416" y="1427"/>
              <a:ext cx="771" cy="68"/>
            </a:xfrm>
            <a:custGeom>
              <a:avLst/>
              <a:gdLst>
                <a:gd name="T0" fmla="*/ 0 w 2017"/>
                <a:gd name="T1" fmla="*/ 0 h 97"/>
                <a:gd name="T2" fmla="*/ 1008 w 2017"/>
                <a:gd name="T3" fmla="*/ 0 h 97"/>
                <a:gd name="T4" fmla="*/ 912 w 2017"/>
                <a:gd name="T5" fmla="*/ 96 h 97"/>
                <a:gd name="T6" fmla="*/ 2016 w 2017"/>
                <a:gd name="T7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863588" y="3285232"/>
            <a:ext cx="2232025" cy="431800"/>
            <a:chOff x="2290" y="1344"/>
            <a:chExt cx="1406" cy="272"/>
          </a:xfrm>
        </p:grpSpPr>
        <p:sp>
          <p:nvSpPr>
            <p:cNvPr id="11" name="Line 32"/>
            <p:cNvSpPr>
              <a:spLocks noChangeShapeType="1"/>
            </p:cNvSpPr>
            <p:nvPr/>
          </p:nvSpPr>
          <p:spPr bwMode="auto">
            <a:xfrm>
              <a:off x="2290" y="1616"/>
              <a:ext cx="14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Line 33"/>
            <p:cNvSpPr>
              <a:spLocks noChangeShapeType="1"/>
            </p:cNvSpPr>
            <p:nvPr/>
          </p:nvSpPr>
          <p:spPr bwMode="auto">
            <a:xfrm flipH="1">
              <a:off x="2971" y="1480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3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1344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899592" y="4764832"/>
            <a:ext cx="2232025" cy="719137"/>
            <a:chOff x="2154" y="2342"/>
            <a:chExt cx="1406" cy="453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2154" y="2569"/>
              <a:ext cx="14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563" y="2479"/>
              <a:ext cx="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3120" y="2479"/>
              <a:ext cx="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2848" y="2569"/>
              <a:ext cx="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2322" y="2569"/>
              <a:ext cx="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347" y="2569"/>
              <a:ext cx="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1" name="Picture 1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" y="2342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2" name="Picture 1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" y="2641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3" name="Picture 1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5" y="2641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4" name="Picture 1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" y="2641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5" name="Picture 1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8" y="2342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5147742" y="4725144"/>
            <a:ext cx="2232025" cy="758825"/>
            <a:chOff x="3787" y="2324"/>
            <a:chExt cx="1406" cy="478"/>
          </a:xfrm>
        </p:grpSpPr>
        <p:pic>
          <p:nvPicPr>
            <p:cNvPr id="27" name="Picture 2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2324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8" name="Picture 2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2648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" name="Picture 2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" y="2648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0" name="Picture 2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" y="2324"/>
              <a:ext cx="2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1" name="Picture 2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2395"/>
              <a:ext cx="660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2" name="Freeform 26"/>
            <p:cNvSpPr>
              <a:spLocks/>
            </p:cNvSpPr>
            <p:nvPr/>
          </p:nvSpPr>
          <p:spPr bwMode="auto">
            <a:xfrm rot="900000">
              <a:off x="4014" y="2432"/>
              <a:ext cx="181" cy="45"/>
            </a:xfrm>
            <a:custGeom>
              <a:avLst/>
              <a:gdLst>
                <a:gd name="T0" fmla="*/ 0 w 2017"/>
                <a:gd name="T1" fmla="*/ 0 h 97"/>
                <a:gd name="T2" fmla="*/ 1008 w 2017"/>
                <a:gd name="T3" fmla="*/ 0 h 97"/>
                <a:gd name="T4" fmla="*/ 912 w 2017"/>
                <a:gd name="T5" fmla="*/ 96 h 97"/>
                <a:gd name="T6" fmla="*/ 2016 w 2017"/>
                <a:gd name="T7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 rot="900000">
              <a:off x="4740" y="2659"/>
              <a:ext cx="181" cy="45"/>
            </a:xfrm>
            <a:custGeom>
              <a:avLst/>
              <a:gdLst>
                <a:gd name="T0" fmla="*/ 0 w 2017"/>
                <a:gd name="T1" fmla="*/ 0 h 97"/>
                <a:gd name="T2" fmla="*/ 1008 w 2017"/>
                <a:gd name="T3" fmla="*/ 0 h 97"/>
                <a:gd name="T4" fmla="*/ 912 w 2017"/>
                <a:gd name="T5" fmla="*/ 96 h 97"/>
                <a:gd name="T6" fmla="*/ 2016 w 2017"/>
                <a:gd name="T7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 rot="20700000" flipV="1">
              <a:off x="4014" y="2659"/>
              <a:ext cx="181" cy="45"/>
            </a:xfrm>
            <a:custGeom>
              <a:avLst/>
              <a:gdLst>
                <a:gd name="T0" fmla="*/ 0 w 2017"/>
                <a:gd name="T1" fmla="*/ 0 h 97"/>
                <a:gd name="T2" fmla="*/ 1008 w 2017"/>
                <a:gd name="T3" fmla="*/ 0 h 97"/>
                <a:gd name="T4" fmla="*/ 912 w 2017"/>
                <a:gd name="T5" fmla="*/ 96 h 97"/>
                <a:gd name="T6" fmla="*/ 2016 w 2017"/>
                <a:gd name="T7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 rot="20700000" flipV="1">
              <a:off x="4740" y="2432"/>
              <a:ext cx="181" cy="45"/>
            </a:xfrm>
            <a:custGeom>
              <a:avLst/>
              <a:gdLst>
                <a:gd name="T0" fmla="*/ 0 w 2017"/>
                <a:gd name="T1" fmla="*/ 0 h 97"/>
                <a:gd name="T2" fmla="*/ 1008 w 2017"/>
                <a:gd name="T3" fmla="*/ 0 h 97"/>
                <a:gd name="T4" fmla="*/ 912 w 2017"/>
                <a:gd name="T5" fmla="*/ 96 h 97"/>
                <a:gd name="T6" fmla="*/ 2016 w 2017"/>
                <a:gd name="T7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4172" y="2462"/>
              <a:ext cx="61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200" b="0">
                  <a:solidFill>
                    <a:schemeClr val="bg2"/>
                  </a:solidFill>
                  <a:ea typeface="宋体" charset="-122"/>
                </a:rPr>
                <a:t>Frame Relay</a:t>
              </a:r>
            </a:p>
            <a:p>
              <a:pPr algn="ctr"/>
              <a:r>
                <a:rPr lang="en-US" altLang="zh-CN" sz="1200" b="0">
                  <a:solidFill>
                    <a:schemeClr val="bg2"/>
                  </a:solidFill>
                  <a:ea typeface="宋体" charset="-122"/>
                </a:rPr>
                <a:t>X.25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2460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468313" y="2997200"/>
            <a:ext cx="8496300" cy="3760788"/>
            <a:chOff x="204" y="1923"/>
            <a:chExt cx="5352" cy="2369"/>
          </a:xfrm>
        </p:grpSpPr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1923"/>
              <a:ext cx="5352" cy="2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403" y="2614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154" y="2233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154" y="3231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791" y="2614"/>
              <a:ext cx="113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154" y="2568"/>
              <a:ext cx="91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154" y="2931"/>
              <a:ext cx="91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671" y="3612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995" y="2614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694" y="2614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286" y="2614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671" y="2205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671" y="3231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657" y="2614"/>
              <a:ext cx="91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479" y="3929"/>
              <a:ext cx="91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470" y="2931"/>
              <a:ext cx="91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856" y="2614"/>
              <a:ext cx="91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479" y="2568"/>
              <a:ext cx="91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5012" y="2614"/>
              <a:ext cx="91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88" y="36513"/>
            <a:ext cx="8637587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1"/>
          <p:cNvSpPr txBox="1">
            <a:spLocks noChangeArrowheads="1"/>
          </p:cNvSpPr>
          <p:nvPr/>
        </p:nvSpPr>
        <p:spPr bwMode="auto">
          <a:xfrm>
            <a:off x="80963" y="549275"/>
            <a:ext cx="12509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0000"/>
                </a:solidFill>
              </a:rPr>
              <a:t>Stub</a:t>
            </a:r>
          </a:p>
          <a:p>
            <a:pPr algn="ctr" eaLnBrk="1" hangingPunct="1"/>
            <a:r>
              <a:rPr lang="en-US" altLang="zh-CN">
                <a:solidFill>
                  <a:srgbClr val="FF0000"/>
                </a:solidFill>
              </a:rPr>
              <a:t>network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TextBox 1"/>
          <p:cNvSpPr txBox="1">
            <a:spLocks noChangeArrowheads="1"/>
          </p:cNvSpPr>
          <p:nvPr/>
        </p:nvSpPr>
        <p:spPr bwMode="auto">
          <a:xfrm>
            <a:off x="2922588" y="44450"/>
            <a:ext cx="3089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0000"/>
                </a:solidFill>
              </a:rPr>
              <a:t>Point-to-point network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TextBox 1"/>
          <p:cNvSpPr txBox="1">
            <a:spLocks noChangeArrowheads="1"/>
          </p:cNvSpPr>
          <p:nvPr/>
        </p:nvSpPr>
        <p:spPr bwMode="auto">
          <a:xfrm>
            <a:off x="2916238" y="1628775"/>
            <a:ext cx="3089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0000"/>
                </a:solidFill>
              </a:rPr>
              <a:t>Point-to-point network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TextBox 1"/>
          <p:cNvSpPr txBox="1">
            <a:spLocks noChangeArrowheads="1"/>
          </p:cNvSpPr>
          <p:nvPr/>
        </p:nvSpPr>
        <p:spPr bwMode="auto">
          <a:xfrm>
            <a:off x="2503488" y="1022350"/>
            <a:ext cx="2212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0000"/>
                </a:solidFill>
              </a:rPr>
              <a:t>Transit network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7812088" y="1674813"/>
            <a:ext cx="12509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0000"/>
                </a:solidFill>
              </a:rPr>
              <a:t>Stub</a:t>
            </a:r>
          </a:p>
          <a:p>
            <a:pPr algn="ctr" eaLnBrk="1" hangingPunct="1"/>
            <a:r>
              <a:rPr lang="en-US" altLang="zh-CN">
                <a:solidFill>
                  <a:srgbClr val="FF0000"/>
                </a:solidFill>
              </a:rPr>
              <a:t>network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TextBox 1"/>
          <p:cNvSpPr txBox="1">
            <a:spLocks noChangeArrowheads="1"/>
          </p:cNvSpPr>
          <p:nvPr/>
        </p:nvSpPr>
        <p:spPr bwMode="auto">
          <a:xfrm>
            <a:off x="6740525" y="2657475"/>
            <a:ext cx="1935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0000"/>
                </a:solidFill>
              </a:rPr>
              <a:t>Stub network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>
            <a:cxnSpLocks noChangeShapeType="1"/>
            <a:stCxn id="31" idx="1"/>
          </p:cNvCxnSpPr>
          <p:nvPr/>
        </p:nvCxnSpPr>
        <p:spPr bwMode="auto">
          <a:xfrm flipH="1" flipV="1">
            <a:off x="2268538" y="1254125"/>
            <a:ext cx="23495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>
            <a:cxnSpLocks noChangeShapeType="1"/>
            <a:stCxn id="31" idx="3"/>
          </p:cNvCxnSpPr>
          <p:nvPr/>
        </p:nvCxnSpPr>
        <p:spPr bwMode="auto">
          <a:xfrm>
            <a:off x="4716463" y="1254125"/>
            <a:ext cx="287337" cy="127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yn@uestc.edu.cn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65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穿越网络：</a:t>
            </a:r>
            <a:r>
              <a:rPr lang="en-US" altLang="zh-CN" dirty="0" smtClean="0"/>
              <a:t>DR/BDR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指定路由器 </a:t>
            </a:r>
            <a:r>
              <a:rPr lang="en-US" altLang="zh-CN" sz="2800" dirty="0" smtClean="0"/>
              <a:t>&amp; </a:t>
            </a:r>
            <a:r>
              <a:rPr lang="zh-CN" altLang="en-US" sz="2800" dirty="0" smtClean="0"/>
              <a:t>备份指定路由器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Designated </a:t>
            </a:r>
            <a:r>
              <a:rPr lang="en-US" altLang="zh-CN" sz="2400" dirty="0" smtClean="0"/>
              <a:t>router</a:t>
            </a:r>
          </a:p>
          <a:p>
            <a:pPr lvl="1"/>
            <a:r>
              <a:rPr lang="en-US" altLang="zh-CN" sz="2400" dirty="0" smtClean="0"/>
              <a:t>Backup </a:t>
            </a:r>
            <a:r>
              <a:rPr lang="en-US" altLang="zh-CN" sz="2400" dirty="0"/>
              <a:t>Designated </a:t>
            </a:r>
            <a:r>
              <a:rPr lang="en-US" altLang="zh-CN" sz="2400" dirty="0" smtClean="0"/>
              <a:t>router</a:t>
            </a:r>
          </a:p>
          <a:p>
            <a:r>
              <a:rPr lang="zh-CN" altLang="en-US" sz="2800" dirty="0" smtClean="0"/>
              <a:t>功能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减少穿越网络上的邻居数目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>
                <a:sym typeface="Wingdings" panose="05000000000000000000" pitchFamily="2" charset="2"/>
              </a:rPr>
              <a:t> </a:t>
            </a:r>
            <a:r>
              <a:rPr lang="zh-CN" altLang="en-US" sz="2400" dirty="0" smtClean="0"/>
              <a:t>减少</a:t>
            </a:r>
            <a:r>
              <a:rPr lang="en-US" altLang="zh-CN" sz="2400" dirty="0" smtClean="0"/>
              <a:t>LSA</a:t>
            </a:r>
            <a:r>
              <a:rPr lang="zh-CN" altLang="en-US" sz="2400" dirty="0" smtClean="0"/>
              <a:t>数量：路由通告量，</a:t>
            </a:r>
            <a:r>
              <a:rPr lang="en-US" altLang="zh-CN" sz="2400" dirty="0" smtClean="0"/>
              <a:t>LSDB</a:t>
            </a:r>
            <a:r>
              <a:rPr lang="zh-CN" altLang="en-US" sz="2400" dirty="0" smtClean="0"/>
              <a:t>存储量</a:t>
            </a:r>
            <a:endParaRPr lang="en-US" altLang="zh-CN" sz="2400" dirty="0" smtClean="0"/>
          </a:p>
          <a:p>
            <a:r>
              <a:rPr lang="zh-CN" altLang="en-US" sz="2800" dirty="0" smtClean="0"/>
              <a:t>例：一个穿越网络上有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台路由器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无</a:t>
            </a:r>
            <a:r>
              <a:rPr lang="en-US" altLang="zh-CN" sz="2400" dirty="0" smtClean="0"/>
              <a:t>DR</a:t>
            </a:r>
            <a:r>
              <a:rPr lang="zh-CN" altLang="en-US" sz="2400" dirty="0" smtClean="0"/>
              <a:t>：每台路由器的邻居数 </a:t>
            </a:r>
            <a:r>
              <a:rPr lang="en-US" altLang="zh-CN" sz="2400" dirty="0" smtClean="0"/>
              <a:t>= N-1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LSA</a:t>
            </a:r>
            <a:r>
              <a:rPr lang="zh-CN" altLang="en-US" sz="2400" dirty="0" smtClean="0"/>
              <a:t>总量 </a:t>
            </a:r>
            <a:r>
              <a:rPr lang="en-US" altLang="zh-CN" sz="2400" dirty="0" smtClean="0"/>
              <a:t>= N(N-1)</a:t>
            </a:r>
          </a:p>
          <a:p>
            <a:pPr lvl="1"/>
            <a:r>
              <a:rPr lang="zh-CN" altLang="en-US" sz="2400" dirty="0" smtClean="0"/>
              <a:t>有</a:t>
            </a:r>
            <a:r>
              <a:rPr lang="en-US" altLang="zh-CN" sz="2400" dirty="0" smtClean="0"/>
              <a:t>DR</a:t>
            </a:r>
            <a:r>
              <a:rPr lang="zh-CN" altLang="en-US" sz="2400" dirty="0" smtClean="0"/>
              <a:t>：非</a:t>
            </a:r>
            <a:r>
              <a:rPr lang="en-US" altLang="zh-CN" sz="2400" dirty="0" smtClean="0"/>
              <a:t>DR</a:t>
            </a:r>
            <a:r>
              <a:rPr lang="zh-CN" altLang="en-US" sz="2400" dirty="0" smtClean="0"/>
              <a:t>路由器的邻居数 </a:t>
            </a:r>
            <a:r>
              <a:rPr lang="en-US" altLang="zh-CN" sz="2400" dirty="0" smtClean="0"/>
              <a:t>= 1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DR</a:t>
            </a:r>
            <a:r>
              <a:rPr lang="zh-CN" altLang="en-US" sz="2400" dirty="0" smtClean="0"/>
              <a:t>的邻居数 </a:t>
            </a:r>
            <a:r>
              <a:rPr lang="en-US" altLang="zh-CN" sz="2400" dirty="0" smtClean="0"/>
              <a:t>= N-1                LSA</a:t>
            </a:r>
            <a:r>
              <a:rPr lang="zh-CN" altLang="en-US" sz="2400" dirty="0" smtClean="0"/>
              <a:t>总量 </a:t>
            </a:r>
            <a:r>
              <a:rPr lang="en-US" altLang="zh-CN" sz="2400" dirty="0" smtClean="0"/>
              <a:t>= 2N-1</a:t>
            </a:r>
            <a:endParaRPr lang="en-US" altLang="zh-CN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772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广播型穿越网络上的</a:t>
            </a:r>
            <a:r>
              <a:rPr lang="en-US" altLang="zh-CN" dirty="0" smtClean="0"/>
              <a:t>LSA</a:t>
            </a:r>
            <a:r>
              <a:rPr lang="zh-CN" altLang="en-US" dirty="0" smtClean="0"/>
              <a:t>洪泛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476375" y="2133600"/>
            <a:ext cx="3095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916113"/>
            <a:ext cx="874713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4356100" y="1412875"/>
            <a:ext cx="431800" cy="4895850"/>
            <a:chOff x="2744" y="845"/>
            <a:chExt cx="272" cy="3084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880" y="845"/>
              <a:ext cx="0" cy="30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744" y="845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744" y="3929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1476375" y="3716338"/>
            <a:ext cx="3095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1476375" y="5300663"/>
            <a:ext cx="3095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572000" y="4508500"/>
            <a:ext cx="3095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4572000" y="2924175"/>
            <a:ext cx="3095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9313" y="2636838"/>
            <a:ext cx="874712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9313" y="4221163"/>
            <a:ext cx="874712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455988"/>
            <a:ext cx="874713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1563" y="5041900"/>
            <a:ext cx="874712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651500" y="3098800"/>
            <a:ext cx="1455738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DR</a:t>
            </a:r>
          </a:p>
          <a:p>
            <a:pPr algn="ctr">
              <a:lnSpc>
                <a:spcPct val="9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224.0.0.6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651500" y="4724400"/>
            <a:ext cx="1455738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BDR</a:t>
            </a:r>
          </a:p>
          <a:p>
            <a:pPr algn="ctr">
              <a:lnSpc>
                <a:spcPct val="9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224.0.0.6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051050" y="5516563"/>
            <a:ext cx="1455738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DROther</a:t>
            </a:r>
          </a:p>
          <a:p>
            <a:pPr algn="ctr">
              <a:lnSpc>
                <a:spcPct val="9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224.0.0.5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051050" y="2392363"/>
            <a:ext cx="1455738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DROther</a:t>
            </a:r>
          </a:p>
          <a:p>
            <a:pPr algn="ctr">
              <a:lnSpc>
                <a:spcPct val="9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224.0.0.5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2051050" y="3933825"/>
            <a:ext cx="1455738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DROther</a:t>
            </a:r>
          </a:p>
          <a:p>
            <a:pPr algn="ctr">
              <a:lnSpc>
                <a:spcPct val="9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224.0.0.5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843213" y="3467100"/>
            <a:ext cx="803275" cy="466725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LSA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843213" y="3467100"/>
            <a:ext cx="803275" cy="466725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LSA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940425" y="2674938"/>
            <a:ext cx="803275" cy="4667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LSA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940425" y="4257675"/>
            <a:ext cx="803275" cy="466725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LSA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940425" y="2674938"/>
            <a:ext cx="803275" cy="4667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LSA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5940425" y="2674938"/>
            <a:ext cx="803275" cy="4667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LSA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940425" y="2674938"/>
            <a:ext cx="803275" cy="4667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LSA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200650" y="1373188"/>
            <a:ext cx="30432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2000" rIns="162000">
            <a:spAutoFit/>
          </a:bodyPr>
          <a:lstStyle>
            <a:lvl1pPr marL="357188" indent="-3571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223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1. DROther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只向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DR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和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BDR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发送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LSA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5200650" y="1373188"/>
            <a:ext cx="3043238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2000" rIns="162000">
            <a:spAutoFit/>
          </a:bodyPr>
          <a:lstStyle>
            <a:lvl1pPr marL="357188" indent="-3571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223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2. DR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将该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LSA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洪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泛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给</a:t>
            </a: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所有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DROther</a:t>
            </a:r>
            <a:endParaRPr lang="en-US" altLang="zh-CN" sz="2400" b="1" dirty="0">
              <a:effectLst>
                <a:outerShdw blurRad="38100" dist="38100" dir="2700000" algn="tl">
                  <a:srgbClr val="000000"/>
                </a:outerShdw>
              </a:effectLst>
              <a:ea typeface="+mn-ea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5200650" y="1340768"/>
            <a:ext cx="3043238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2000" rIns="162000">
            <a:spAutoFit/>
          </a:bodyPr>
          <a:lstStyle>
            <a:lvl1pPr marL="357188" indent="-3571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223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3.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所有路由器在它们的其它所有接口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上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洪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泛该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LSA</a:t>
            </a:r>
          </a:p>
        </p:txBody>
      </p:sp>
    </p:spTree>
    <p:extLst>
      <p:ext uri="{BB962C8B-B14F-4D97-AF65-F5344CB8AC3E}">
        <p14:creationId xmlns:p14="http://schemas.microsoft.com/office/powerpoint/2010/main" xmlns="" val="37400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236 0 L 0.14236 -0.11283 L 0.29497 -0.11283 " pathEditMode="relative" ptsTypes="AA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236 0 L 0.14236 0.11954 L 0.29497 0.11954 " pathEditMode="relative" ptsTypes="AA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497 0 L -0.19497 -0.11514 L -0.3526 -0.11514 " pathEditMode="relative" ptsTypes="AA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497 0 L -0.19497 0.11722 L -0.34583 0.11722 " pathEditMode="relative" ptsTypes="AAAA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497 0 L -0.19497 0.34312 L -0.35087 0.34312 " pathEditMode="relative" ptsTypes="AAAA">
                                      <p:cBhvr>
                                        <p:cTn id="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087 0.34312 L -0.53281 0.3431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97" y="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41 0.11746 L -0.53212 0.1176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0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43 -0.11306 L -0.53212 -0.1128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3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32948E-6 L 0.14496 -1.32948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77457E-6 L 0.14496 -2.7745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2" grpId="0" animBg="1"/>
      <p:bldP spid="33" grpId="0" animBg="1"/>
      <p:bldP spid="3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）多区域</a:t>
            </a:r>
            <a:r>
              <a:rPr lang="en-US" altLang="zh-CN" dirty="0" smtClean="0"/>
              <a:t>OSPF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OSPF</a:t>
            </a:r>
            <a:r>
              <a:rPr lang="zh-CN" altLang="en-US" sz="2800" dirty="0" smtClean="0"/>
              <a:t>的不利影响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链路状态数据库：路由器内存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存放所有有效的</a:t>
            </a:r>
            <a:r>
              <a:rPr lang="en-US" altLang="zh-CN" sz="2200" dirty="0" smtClean="0"/>
              <a:t>LAS</a:t>
            </a:r>
            <a:r>
              <a:rPr lang="zh-CN" altLang="en-US" sz="2200" dirty="0" smtClean="0"/>
              <a:t>通告</a:t>
            </a:r>
            <a:endParaRPr lang="en-US" altLang="zh-CN" sz="2200" dirty="0" smtClean="0"/>
          </a:p>
          <a:p>
            <a:pPr lvl="1"/>
            <a:r>
              <a:rPr lang="en-US" altLang="zh-CN" sz="2400" dirty="0" smtClean="0"/>
              <a:t>SPF</a:t>
            </a:r>
            <a:r>
              <a:rPr lang="zh-CN" altLang="en-US" sz="2400" dirty="0" smtClean="0"/>
              <a:t>算法</a:t>
            </a:r>
            <a:r>
              <a:rPr lang="zh-CN" altLang="en-US" sz="2400" dirty="0"/>
              <a:t>复杂</a:t>
            </a:r>
            <a:r>
              <a:rPr lang="zh-CN" altLang="en-US" sz="2400" dirty="0" smtClean="0"/>
              <a:t>：路由器</a:t>
            </a:r>
            <a:r>
              <a:rPr lang="en-US" altLang="zh-CN" sz="2400" dirty="0" smtClean="0"/>
              <a:t>CPU</a:t>
            </a:r>
          </a:p>
          <a:p>
            <a:pPr lvl="1"/>
            <a:r>
              <a:rPr lang="zh-CN" altLang="en-US" sz="2400" dirty="0"/>
              <a:t>洪</a:t>
            </a:r>
            <a:r>
              <a:rPr lang="zh-CN" altLang="en-US" sz="2400" dirty="0" smtClean="0"/>
              <a:t>泛扩散：网络带宽</a:t>
            </a:r>
            <a:endParaRPr lang="en-US" altLang="zh-CN" sz="2400" dirty="0" smtClean="0"/>
          </a:p>
          <a:p>
            <a:r>
              <a:rPr lang="zh-CN" altLang="en-US" sz="2800" dirty="0" smtClean="0"/>
              <a:t>划分区域（</a:t>
            </a:r>
            <a:r>
              <a:rPr lang="en-US" altLang="zh-CN" sz="2800" dirty="0" smtClean="0"/>
              <a:t>area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构成一个互联网的路由器的一个子集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减少网络开销：链路状态通告量 </a:t>
            </a:r>
            <a:r>
              <a:rPr lang="zh-CN" altLang="en-US" sz="2400" dirty="0" smtClean="0">
                <a:sym typeface="Wingdings"/>
              </a:rPr>
              <a:t>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节省路由器资源：</a:t>
            </a:r>
            <a:r>
              <a:rPr lang="en-US" altLang="zh-CN" sz="2400" dirty="0" smtClean="0"/>
              <a:t>SPF</a:t>
            </a:r>
            <a:r>
              <a:rPr lang="zh-CN" altLang="en-US" sz="2400" dirty="0" smtClean="0"/>
              <a:t>计算频度 </a:t>
            </a:r>
            <a:r>
              <a:rPr lang="zh-CN" altLang="en-US" sz="2400" dirty="0" smtClean="0">
                <a:sym typeface="Wingdings"/>
              </a:rPr>
              <a:t>，</a:t>
            </a:r>
            <a:r>
              <a:rPr lang="en-US" altLang="zh-CN" sz="2400" dirty="0" smtClean="0">
                <a:sym typeface="Wingdings"/>
              </a:rPr>
              <a:t>LSA</a:t>
            </a:r>
            <a:r>
              <a:rPr lang="zh-CN" altLang="en-US" sz="2400" dirty="0" smtClean="0">
                <a:sym typeface="Wingdings"/>
              </a:rPr>
              <a:t>存储量 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Area ID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32-bits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46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6.1.1 Internet</a:t>
            </a:r>
            <a:r>
              <a:rPr lang="zh-CN" altLang="en-US" dirty="0" smtClean="0"/>
              <a:t>的路由体系结构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椭圆形标注 4"/>
          <p:cNvSpPr>
            <a:spLocks noChangeAspect="1" noChangeArrowheads="1"/>
          </p:cNvSpPr>
          <p:nvPr/>
        </p:nvSpPr>
        <p:spPr bwMode="auto">
          <a:xfrm>
            <a:off x="427518" y="4121150"/>
            <a:ext cx="1480186" cy="754380"/>
          </a:xfrm>
          <a:prstGeom prst="wedgeEllipseCallout">
            <a:avLst>
              <a:gd name="adj1" fmla="val 74755"/>
              <a:gd name="adj2" fmla="val -4297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默认路由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椭圆形标注 5"/>
          <p:cNvSpPr>
            <a:spLocks noChangeAspect="1" noChangeArrowheads="1"/>
          </p:cNvSpPr>
          <p:nvPr/>
        </p:nvSpPr>
        <p:spPr bwMode="auto">
          <a:xfrm>
            <a:off x="2215144" y="3501008"/>
            <a:ext cx="1708784" cy="967740"/>
          </a:xfrm>
          <a:prstGeom prst="wedgeEllipseCallout">
            <a:avLst>
              <a:gd name="adj1" fmla="val 74755"/>
              <a:gd name="adj2" fmla="val -4297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核心网络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椭圆形标注 6"/>
          <p:cNvSpPr>
            <a:spLocks noChangeAspect="1" noChangeArrowheads="1"/>
          </p:cNvSpPr>
          <p:nvPr/>
        </p:nvSpPr>
        <p:spPr bwMode="auto">
          <a:xfrm>
            <a:off x="4314422" y="2780928"/>
            <a:ext cx="1769746" cy="1085850"/>
          </a:xfrm>
          <a:prstGeom prst="wedgeEllipseCallout">
            <a:avLst>
              <a:gd name="adj1" fmla="val 74755"/>
              <a:gd name="adj2" fmla="val -4297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核心网络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411760" y="2996952"/>
            <a:ext cx="1258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ARPANET</a:t>
            </a:r>
            <a:endParaRPr lang="zh-CN" alt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70645" y="1556792"/>
            <a:ext cx="1257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ARPANET</a:t>
            </a:r>
          </a:p>
          <a:p>
            <a:pPr algn="ctr" eaLnBrk="1" hangingPunct="1"/>
            <a:r>
              <a:rPr lang="en-US" altLang="zh-CN" dirty="0"/>
              <a:t>+</a:t>
            </a:r>
          </a:p>
          <a:p>
            <a:pPr algn="ctr" eaLnBrk="1" hangingPunct="1"/>
            <a:r>
              <a:rPr lang="en-US" altLang="zh-CN" dirty="0"/>
              <a:t>NSFNET</a:t>
            </a:r>
            <a:endParaRPr lang="zh-CN" altLang="en-US" dirty="0"/>
          </a:p>
        </p:txBody>
      </p:sp>
      <p:sp>
        <p:nvSpPr>
          <p:cNvPr id="11" name="椭圆形标注 10"/>
          <p:cNvSpPr>
            <a:spLocks noChangeAspect="1" noChangeArrowheads="1"/>
          </p:cNvSpPr>
          <p:nvPr/>
        </p:nvSpPr>
        <p:spPr bwMode="auto">
          <a:xfrm>
            <a:off x="6516216" y="2060848"/>
            <a:ext cx="1769744" cy="1085854"/>
          </a:xfrm>
          <a:prstGeom prst="wedgeEllipseCallout">
            <a:avLst>
              <a:gd name="adj1" fmla="val 74755"/>
              <a:gd name="adj2" fmla="val -4297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自治系统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134740" y="3645024"/>
            <a:ext cx="2901756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IGP</a:t>
            </a:r>
          </a:p>
          <a:p>
            <a:pPr algn="ctr" eaLnBrk="1" hangingPunct="1"/>
            <a:r>
              <a:rPr lang="en-US" altLang="zh-CN" sz="1600" dirty="0"/>
              <a:t>Internal Gateway Protocol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altLang="zh-CN" dirty="0"/>
              <a:t>EGP</a:t>
            </a:r>
          </a:p>
          <a:p>
            <a:pPr algn="ctr" eaLnBrk="1" hangingPunct="1"/>
            <a:r>
              <a:rPr lang="en-US" altLang="zh-CN" sz="1600" dirty="0"/>
              <a:t> External Gateway Protocol </a:t>
            </a:r>
            <a:endParaRPr lang="zh-CN" altLang="en-US" sz="1600" dirty="0"/>
          </a:p>
        </p:txBody>
      </p:sp>
      <p:cxnSp>
        <p:nvCxnSpPr>
          <p:cNvPr id="18" name="直接箭头连接符 17"/>
          <p:cNvCxnSpPr>
            <a:stCxn id="12" idx="2"/>
            <a:endCxn id="13" idx="1"/>
          </p:cNvCxnSpPr>
          <p:nvPr/>
        </p:nvCxnSpPr>
        <p:spPr>
          <a:xfrm flipV="1">
            <a:off x="1421607" y="5253301"/>
            <a:ext cx="1998226" cy="7348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1"/>
            <a:endCxn id="14" idx="1"/>
          </p:cNvCxnSpPr>
          <p:nvPr/>
        </p:nvCxnSpPr>
        <p:spPr>
          <a:xfrm flipV="1">
            <a:off x="3419833" y="4345216"/>
            <a:ext cx="2714907" cy="9080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419833" y="4653136"/>
            <a:ext cx="1656223" cy="1200329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Backbone</a:t>
            </a:r>
          </a:p>
          <a:p>
            <a:pPr algn="ctr" eaLnBrk="1" hangingPunct="1"/>
            <a:r>
              <a:rPr lang="en-US" altLang="zh-CN" dirty="0" smtClean="0"/>
              <a:t>Routing</a:t>
            </a:r>
          </a:p>
          <a:p>
            <a:pPr algn="ctr" eaLnBrk="1" hangingPunct="1"/>
            <a:r>
              <a:rPr lang="en-US" altLang="zh-CN" dirty="0" smtClean="0"/>
              <a:t>Protocol</a:t>
            </a:r>
            <a:endParaRPr lang="zh-CN" altLang="en-US" dirty="0"/>
          </a:p>
        </p:txBody>
      </p:sp>
      <p:sp useBgFill="1"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7622" y="5157192"/>
            <a:ext cx="1947969" cy="830997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Routing</a:t>
            </a:r>
          </a:p>
          <a:p>
            <a:pPr algn="ctr" eaLnBrk="1" hangingPunct="1"/>
            <a:r>
              <a:rPr lang="en-US" altLang="zh-CN" dirty="0"/>
              <a:t>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78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OSPF</a:t>
            </a:r>
            <a:r>
              <a:rPr lang="zh-CN" altLang="en-US" dirty="0" smtClean="0"/>
              <a:t>区域类型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骨干区域（</a:t>
            </a:r>
            <a:r>
              <a:rPr lang="en-US" altLang="zh-CN" sz="2800" dirty="0"/>
              <a:t>Backbone Area</a:t>
            </a:r>
            <a:r>
              <a:rPr lang="zh-CN" altLang="en-US" sz="2800" dirty="0"/>
              <a:t>）：</a:t>
            </a:r>
            <a:r>
              <a:rPr lang="en-US" altLang="zh-CN" sz="2800" dirty="0"/>
              <a:t>Area 0</a:t>
            </a:r>
          </a:p>
          <a:p>
            <a:pPr lvl="1"/>
            <a:r>
              <a:rPr lang="zh-CN" altLang="en-US" sz="2400" dirty="0"/>
              <a:t>汇总每个区域的网络拓扑路由到其它所有区域</a:t>
            </a:r>
          </a:p>
          <a:p>
            <a:pPr lvl="1"/>
            <a:r>
              <a:rPr lang="zh-CN" altLang="en-US" sz="2400" dirty="0"/>
              <a:t>非骨干区域之间不能直接交换数据分组</a:t>
            </a:r>
          </a:p>
          <a:p>
            <a:r>
              <a:rPr lang="zh-CN" altLang="en-US" sz="2800" dirty="0" smtClean="0"/>
              <a:t>残桩区域（</a:t>
            </a:r>
            <a:r>
              <a:rPr lang="en-US" altLang="zh-CN" sz="2800" dirty="0" smtClean="0"/>
              <a:t>Stub Area</a:t>
            </a:r>
            <a:r>
              <a:rPr lang="zh-CN" altLang="en-US" sz="2800" dirty="0" smtClean="0"/>
              <a:t>）：</a:t>
            </a:r>
            <a:r>
              <a:rPr lang="zh-CN" altLang="en-US" sz="2600" dirty="0" smtClean="0"/>
              <a:t>≠ 残桩网络</a:t>
            </a:r>
          </a:p>
          <a:p>
            <a:r>
              <a:rPr lang="zh-CN" altLang="en-US" sz="2800" dirty="0" smtClean="0"/>
              <a:t>分段</a:t>
            </a:r>
            <a:r>
              <a:rPr lang="zh-CN" altLang="en-US" sz="2800" dirty="0"/>
              <a:t>区域（</a:t>
            </a:r>
            <a:r>
              <a:rPr lang="en-US" altLang="zh-CN" sz="2800" dirty="0"/>
              <a:t>Partitioned Area</a:t>
            </a:r>
            <a:r>
              <a:rPr lang="zh-CN" altLang="en-US" sz="2800" dirty="0"/>
              <a:t>）</a:t>
            </a:r>
          </a:p>
          <a:p>
            <a:pPr lvl="1"/>
            <a:r>
              <a:rPr lang="zh-CN" altLang="en-US" sz="2400" dirty="0"/>
              <a:t>因链路失效而将一个区域的一部分与其它部分隔离开来</a:t>
            </a:r>
          </a:p>
          <a:p>
            <a:pPr lvl="1"/>
            <a:r>
              <a:rPr lang="zh-CN" altLang="en-US" sz="2400" dirty="0"/>
              <a:t>形成：非骨干区域的分离、骨干区域的</a:t>
            </a:r>
            <a:r>
              <a:rPr lang="zh-CN" altLang="en-US" sz="2400" dirty="0" smtClean="0"/>
              <a:t>分离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虚链路</a:t>
            </a:r>
            <a:endParaRPr lang="zh-CN" altLang="en-US" sz="2200" dirty="0"/>
          </a:p>
          <a:p>
            <a:pPr>
              <a:spcBef>
                <a:spcPts val="1200"/>
              </a:spcBef>
            </a:pPr>
            <a:r>
              <a:rPr lang="zh-CN" altLang="en-US" sz="2800" dirty="0"/>
              <a:t>孤立区域（</a:t>
            </a:r>
            <a:r>
              <a:rPr lang="en-US" altLang="zh-CN" sz="2800" dirty="0"/>
              <a:t>Isolated Area</a:t>
            </a:r>
            <a:r>
              <a:rPr lang="zh-CN" altLang="en-US" sz="2800" dirty="0"/>
              <a:t>）</a:t>
            </a:r>
          </a:p>
          <a:p>
            <a:pPr lvl="1"/>
            <a:r>
              <a:rPr lang="zh-CN" altLang="en-US" sz="2400" dirty="0"/>
              <a:t>没有链路与互联网相连</a:t>
            </a:r>
          </a:p>
          <a:p>
            <a:pPr lvl="1"/>
            <a:r>
              <a:rPr lang="zh-CN" altLang="en-US" sz="2400" dirty="0" smtClean="0"/>
              <a:t>注意：分段</a:t>
            </a:r>
            <a:r>
              <a:rPr lang="zh-CN" altLang="en-US" sz="2400" dirty="0"/>
              <a:t>区域</a:t>
            </a:r>
            <a:r>
              <a:rPr lang="zh-CN" altLang="en-US" sz="2400" dirty="0">
                <a:latin typeface="楷体_GB2312" pitchFamily="49" charset="-122"/>
              </a:rPr>
              <a:t>≠孤立</a:t>
            </a:r>
            <a:r>
              <a:rPr lang="zh-CN" altLang="en-US" sz="2400" dirty="0" smtClean="0">
                <a:latin typeface="楷体_GB2312" pitchFamily="49" charset="-122"/>
              </a:rPr>
              <a:t>区域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grpSp>
        <p:nvGrpSpPr>
          <p:cNvPr id="16" name="Group 29"/>
          <p:cNvGrpSpPr>
            <a:grpSpLocks/>
          </p:cNvGrpSpPr>
          <p:nvPr/>
        </p:nvGrpSpPr>
        <p:grpSpPr bwMode="auto">
          <a:xfrm>
            <a:off x="2846010" y="4293097"/>
            <a:ext cx="5902454" cy="431800"/>
            <a:chOff x="567" y="2795"/>
            <a:chExt cx="4717" cy="317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3061" y="2795"/>
              <a:ext cx="1084" cy="317"/>
            </a:xfrm>
            <a:prstGeom prst="ellipse">
              <a:avLst/>
            </a:prstGeom>
            <a:solidFill>
              <a:srgbClr val="FCF294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Area 0</a:t>
              </a: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1813" y="2795"/>
              <a:ext cx="1084" cy="317"/>
            </a:xfrm>
            <a:prstGeom prst="ellipse">
              <a:avLst/>
            </a:prstGeom>
            <a:solidFill>
              <a:srgbClr val="FCF294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Area 2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567" y="2795"/>
              <a:ext cx="1084" cy="317"/>
            </a:xfrm>
            <a:prstGeom prst="ellipse">
              <a:avLst/>
            </a:prstGeom>
            <a:solidFill>
              <a:srgbClr val="FCF294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Area 1</a:t>
              </a: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4200" y="2795"/>
              <a:ext cx="1084" cy="317"/>
            </a:xfrm>
            <a:prstGeom prst="ellipse">
              <a:avLst/>
            </a:prstGeom>
            <a:solidFill>
              <a:srgbClr val="FCF294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Area 3</a:t>
              </a:r>
            </a:p>
          </p:txBody>
        </p:sp>
        <p:pic>
          <p:nvPicPr>
            <p:cNvPr id="21" name="Picture 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4" y="2851"/>
              <a:ext cx="31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2" name="Picture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" y="2851"/>
              <a:ext cx="31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3" name="Picture 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" y="2867"/>
              <a:ext cx="31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cxnSp>
        <p:nvCxnSpPr>
          <p:cNvPr id="24" name="AutoShape 12"/>
          <p:cNvCxnSpPr>
            <a:cxnSpLocks noChangeShapeType="1"/>
            <a:stCxn id="22" idx="3"/>
            <a:endCxn id="21" idx="1"/>
          </p:cNvCxnSpPr>
          <p:nvPr/>
        </p:nvCxnSpPr>
        <p:spPr bwMode="auto">
          <a:xfrm>
            <a:off x="4541543" y="4516489"/>
            <a:ext cx="11537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" name="组合 25"/>
          <p:cNvGrpSpPr/>
          <p:nvPr/>
        </p:nvGrpSpPr>
        <p:grpSpPr>
          <a:xfrm>
            <a:off x="5000326" y="5085258"/>
            <a:ext cx="3820146" cy="1119231"/>
            <a:chOff x="5000326" y="5085258"/>
            <a:chExt cx="3820146" cy="1119231"/>
          </a:xfrm>
        </p:grpSpPr>
        <p:sp>
          <p:nvSpPr>
            <p:cNvPr id="7" name="Oval 31"/>
            <p:cNvSpPr>
              <a:spLocks noChangeArrowheads="1"/>
            </p:cNvSpPr>
            <p:nvPr/>
          </p:nvSpPr>
          <p:spPr bwMode="auto">
            <a:xfrm>
              <a:off x="7685529" y="5701251"/>
              <a:ext cx="1134943" cy="503238"/>
            </a:xfrm>
            <a:prstGeom prst="ellipse">
              <a:avLst/>
            </a:prstGeom>
            <a:solidFill>
              <a:srgbClr val="FCF294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Area 2</a:t>
              </a:r>
            </a:p>
          </p:txBody>
        </p:sp>
        <p:sp>
          <p:nvSpPr>
            <p:cNvPr id="8" name="Oval 21"/>
            <p:cNvSpPr>
              <a:spLocks noChangeArrowheads="1"/>
            </p:cNvSpPr>
            <p:nvPr/>
          </p:nvSpPr>
          <p:spPr bwMode="auto">
            <a:xfrm>
              <a:off x="6277801" y="5085258"/>
              <a:ext cx="1170798" cy="503238"/>
            </a:xfrm>
            <a:prstGeom prst="ellipse">
              <a:avLst/>
            </a:prstGeom>
            <a:solidFill>
              <a:srgbClr val="FCF294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36000" tIns="46800" rIns="36000" bIns="46800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Area 3</a:t>
              </a:r>
            </a:p>
          </p:txBody>
        </p:sp>
        <p:sp>
          <p:nvSpPr>
            <p:cNvPr id="9" name="Oval 22"/>
            <p:cNvSpPr>
              <a:spLocks noChangeArrowheads="1"/>
            </p:cNvSpPr>
            <p:nvPr/>
          </p:nvSpPr>
          <p:spPr bwMode="auto">
            <a:xfrm>
              <a:off x="5000326" y="5085258"/>
              <a:ext cx="1082634" cy="521849"/>
            </a:xfrm>
            <a:prstGeom prst="ellipse">
              <a:avLst/>
            </a:prstGeom>
            <a:solidFill>
              <a:srgbClr val="FCF294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Area 0</a:t>
              </a:r>
            </a:p>
          </p:txBody>
        </p:sp>
        <p:sp>
          <p:nvSpPr>
            <p:cNvPr id="10" name="Oval 23"/>
            <p:cNvSpPr>
              <a:spLocks noChangeArrowheads="1"/>
            </p:cNvSpPr>
            <p:nvPr/>
          </p:nvSpPr>
          <p:spPr bwMode="auto">
            <a:xfrm>
              <a:off x="5237257" y="5675866"/>
              <a:ext cx="1134943" cy="503238"/>
            </a:xfrm>
            <a:prstGeom prst="ellipse">
              <a:avLst/>
            </a:prstGeom>
            <a:solidFill>
              <a:srgbClr val="FCF294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Area 1</a:t>
              </a:r>
            </a:p>
          </p:txBody>
        </p:sp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7529818" y="5085258"/>
              <a:ext cx="1082634" cy="520700"/>
            </a:xfrm>
            <a:prstGeom prst="ellipse">
              <a:avLst/>
            </a:prstGeom>
            <a:solidFill>
              <a:srgbClr val="FCF294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altLang="zh-CN" sz="2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Area 0</a:t>
              </a:r>
            </a:p>
          </p:txBody>
        </p:sp>
        <p:pic>
          <p:nvPicPr>
            <p:cNvPr id="12" name="Picture 2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0018" y="5174158"/>
              <a:ext cx="395416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3" name="Picture 2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2850" y="5490071"/>
              <a:ext cx="395416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4" name="Picture 2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4582" y="5174158"/>
              <a:ext cx="395416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5" name="Picture 3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5417" y="5490071"/>
              <a:ext cx="395416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cxnSp>
          <p:nvCxnSpPr>
            <p:cNvPr id="25" name="AutoShape 28"/>
            <p:cNvCxnSpPr>
              <a:cxnSpLocks noChangeShapeType="1"/>
              <a:stCxn id="12" idx="3"/>
              <a:endCxn id="14" idx="1"/>
            </p:cNvCxnSpPr>
            <p:nvPr/>
          </p:nvCxnSpPr>
          <p:spPr bwMode="auto">
            <a:xfrm>
              <a:off x="6405434" y="5345608"/>
              <a:ext cx="899148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262375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OSPF</a:t>
            </a:r>
            <a:r>
              <a:rPr lang="zh-CN" altLang="en-US" dirty="0" smtClean="0"/>
              <a:t>路由器类型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850" y="908720"/>
            <a:ext cx="3455988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 smtClean="0"/>
              <a:t>Internal router</a:t>
            </a:r>
          </a:p>
          <a:p>
            <a:pPr>
              <a:defRPr/>
            </a:pPr>
            <a:r>
              <a:rPr lang="en-US" altLang="zh-CN" sz="2800" dirty="0" smtClean="0"/>
              <a:t>Backbone router</a:t>
            </a:r>
          </a:p>
        </p:txBody>
      </p:sp>
      <p:sp>
        <p:nvSpPr>
          <p:cNvPr id="7" name="Rectangle 41"/>
          <p:cNvSpPr txBox="1">
            <a:spLocks noChangeArrowheads="1"/>
          </p:cNvSpPr>
          <p:nvPr/>
        </p:nvSpPr>
        <p:spPr>
          <a:xfrm>
            <a:off x="3851275" y="908720"/>
            <a:ext cx="4968875" cy="496728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smtClean="0"/>
              <a:t>Area Border Router, ABR</a:t>
            </a:r>
          </a:p>
          <a:p>
            <a:pPr>
              <a:defRPr/>
            </a:pPr>
            <a:r>
              <a:rPr lang="en-US" altLang="zh-CN" sz="2800" smtClean="0"/>
              <a:t>AS Border Router, ASBR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 rot="17612399">
            <a:off x="2628900" y="3909095"/>
            <a:ext cx="646113" cy="217487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 rot="2973616">
            <a:off x="2524126" y="3082007"/>
            <a:ext cx="787400" cy="288925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5365750" y="4077370"/>
            <a:ext cx="1296988" cy="503237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2989263" y="4005932"/>
            <a:ext cx="2087562" cy="646113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rot="5400000">
            <a:off x="4922044" y="3847976"/>
            <a:ext cx="598487" cy="288925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 rot="18600000">
            <a:off x="1055688" y="3888457"/>
            <a:ext cx="1079500" cy="288925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 rot="3000000">
            <a:off x="1948656" y="3854326"/>
            <a:ext cx="855663" cy="288925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 rot="19800000">
            <a:off x="3935413" y="3074070"/>
            <a:ext cx="638175" cy="288925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 rot="1800000">
            <a:off x="5799138" y="3074070"/>
            <a:ext cx="638175" cy="288925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 rot="19800000">
            <a:off x="5808663" y="2570832"/>
            <a:ext cx="638175" cy="288925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4629150" y="2786732"/>
            <a:ext cx="1152525" cy="760413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68313" y="2204120"/>
            <a:ext cx="6408737" cy="3240087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11188" y="2348582"/>
            <a:ext cx="2952750" cy="1228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755650" y="2851820"/>
            <a:ext cx="638175" cy="288925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1416050" y="2818482"/>
            <a:ext cx="1152525" cy="760413"/>
          </a:xfrm>
          <a:prstGeom prst="ellipse">
            <a:avLst/>
          </a:prstGeom>
          <a:solidFill>
            <a:srgbClr val="FCF29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612775" y="3693195"/>
            <a:ext cx="6121400" cy="1247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669925" y="4987007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Autonomous System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84213" y="2348582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Area 1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3709988" y="2348582"/>
            <a:ext cx="3024187" cy="1228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3781425" y="2348582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Area 2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684213" y="4483770"/>
            <a:ext cx="2589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Area 0 (backbone)</a:t>
            </a:r>
          </a:p>
        </p:txBody>
      </p:sp>
      <p:sp>
        <p:nvSpPr>
          <p:cNvPr id="29" name="AutoShape 25"/>
          <p:cNvSpPr>
            <a:spLocks noChangeArrowheads="1"/>
          </p:cNvSpPr>
          <p:nvPr/>
        </p:nvSpPr>
        <p:spPr bwMode="auto">
          <a:xfrm>
            <a:off x="7164388" y="4291682"/>
            <a:ext cx="431800" cy="217488"/>
          </a:xfrm>
          <a:prstGeom prst="rightArrow">
            <a:avLst>
              <a:gd name="adj1" fmla="val 50000"/>
              <a:gd name="adj2" fmla="val 49635"/>
            </a:avLst>
          </a:prstGeom>
          <a:solidFill>
            <a:schemeClr val="folHlink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596188" y="4075782"/>
            <a:ext cx="125412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other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</a:t>
            </a:r>
          </a:p>
        </p:txBody>
      </p:sp>
      <p:pic>
        <p:nvPicPr>
          <p:cNvPr id="31" name="Picture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220245"/>
            <a:ext cx="5429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aphicFrame>
        <p:nvGraphicFramePr>
          <p:cNvPr id="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3470532"/>
              </p:ext>
            </p:extLst>
          </p:nvPr>
        </p:nvGraphicFramePr>
        <p:xfrm>
          <a:off x="1725613" y="3475707"/>
          <a:ext cx="542925" cy="314325"/>
        </p:xfrm>
        <a:graphic>
          <a:graphicData uri="http://schemas.openxmlformats.org/presentationml/2006/ole">
            <p:oleObj spid="_x0000_s1053" name="Photo Editor Photo" r:id="rId4" imgW="542857" imgH="314286" progId="">
              <p:embed/>
            </p:oleObj>
          </a:graphicData>
        </a:graphic>
      </p:graphicFrame>
      <p:graphicFrame>
        <p:nvGraphicFramePr>
          <p:cNvPr id="3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5085"/>
              </p:ext>
            </p:extLst>
          </p:nvPr>
        </p:nvGraphicFramePr>
        <p:xfrm>
          <a:off x="2771775" y="3475707"/>
          <a:ext cx="542925" cy="314325"/>
        </p:xfrm>
        <a:graphic>
          <a:graphicData uri="http://schemas.openxmlformats.org/presentationml/2006/ole">
            <p:oleObj spid="_x0000_s1054" name="Photo Editor Photo" r:id="rId5" imgW="542857" imgH="314286" progId="">
              <p:embed/>
            </p:oleObj>
          </a:graphicData>
        </a:graphic>
      </p:graphicFrame>
      <p:graphicFrame>
        <p:nvGraphicFramePr>
          <p:cNvPr id="3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42314731"/>
              </p:ext>
            </p:extLst>
          </p:nvPr>
        </p:nvGraphicFramePr>
        <p:xfrm>
          <a:off x="4932363" y="3475707"/>
          <a:ext cx="542925" cy="314325"/>
        </p:xfrm>
        <a:graphic>
          <a:graphicData uri="http://schemas.openxmlformats.org/presentationml/2006/ole">
            <p:oleObj spid="_x0000_s1055" name="Photo Editor Photo" r:id="rId6" imgW="542857" imgH="314286" progId="">
              <p:embed/>
            </p:oleObj>
          </a:graphicData>
        </a:graphic>
      </p:graphicFrame>
      <p:graphicFrame>
        <p:nvGraphicFramePr>
          <p:cNvPr id="35" name="Object 31"/>
          <p:cNvGraphicFramePr>
            <a:graphicFrameLocks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2879543236"/>
              </p:ext>
            </p:extLst>
          </p:nvPr>
        </p:nvGraphicFramePr>
        <p:xfrm>
          <a:off x="2624138" y="4250407"/>
          <a:ext cx="434975" cy="250825"/>
        </p:xfrm>
        <a:graphic>
          <a:graphicData uri="http://schemas.openxmlformats.org/presentationml/2006/ole">
            <p:oleObj spid="_x0000_s1056" name="Photo Editor Photo" r:id="rId7" imgW="542857" imgH="314286" progId="">
              <p:embed/>
            </p:oleObj>
          </a:graphicData>
        </a:graphic>
      </p:graphicFrame>
      <p:graphicFrame>
        <p:nvGraphicFramePr>
          <p:cNvPr id="3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68470587"/>
              </p:ext>
            </p:extLst>
          </p:nvPr>
        </p:nvGraphicFramePr>
        <p:xfrm>
          <a:off x="5003800" y="4258345"/>
          <a:ext cx="434975" cy="250825"/>
        </p:xfrm>
        <a:graphic>
          <a:graphicData uri="http://schemas.openxmlformats.org/presentationml/2006/ole">
            <p:oleObj spid="_x0000_s1057" name="Photo Editor Photo" r:id="rId8" imgW="542857" imgH="314286" progId="">
              <p:embed/>
            </p:oleObj>
          </a:graphicData>
        </a:graphic>
      </p:graphicFrame>
      <p:graphicFrame>
        <p:nvGraphicFramePr>
          <p:cNvPr id="3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1403997"/>
              </p:ext>
            </p:extLst>
          </p:nvPr>
        </p:nvGraphicFramePr>
        <p:xfrm>
          <a:off x="1187450" y="2828007"/>
          <a:ext cx="434975" cy="250825"/>
        </p:xfrm>
        <a:graphic>
          <a:graphicData uri="http://schemas.openxmlformats.org/presentationml/2006/ole">
            <p:oleObj spid="_x0000_s1058" name="Photo Editor Photo" r:id="rId9" imgW="542857" imgH="314286" progId="">
              <p:embed/>
            </p:oleObj>
          </a:graphicData>
        </a:graphic>
      </p:graphicFrame>
      <p:graphicFrame>
        <p:nvGraphicFramePr>
          <p:cNvPr id="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96216793"/>
              </p:ext>
            </p:extLst>
          </p:nvPr>
        </p:nvGraphicFramePr>
        <p:xfrm>
          <a:off x="2339975" y="2793082"/>
          <a:ext cx="434975" cy="250825"/>
        </p:xfrm>
        <a:graphic>
          <a:graphicData uri="http://schemas.openxmlformats.org/presentationml/2006/ole">
            <p:oleObj spid="_x0000_s1059" name="Photo Editor Photo" r:id="rId10" imgW="542857" imgH="314286" progId="">
              <p:embed/>
            </p:oleObj>
          </a:graphicData>
        </a:graphic>
      </p:graphicFrame>
      <p:graphicFrame>
        <p:nvGraphicFramePr>
          <p:cNvPr id="3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8668984"/>
              </p:ext>
            </p:extLst>
          </p:nvPr>
        </p:nvGraphicFramePr>
        <p:xfrm>
          <a:off x="4356100" y="2899445"/>
          <a:ext cx="434975" cy="250825"/>
        </p:xfrm>
        <a:graphic>
          <a:graphicData uri="http://schemas.openxmlformats.org/presentationml/2006/ole">
            <p:oleObj spid="_x0000_s1060" name="Photo Editor Photo" r:id="rId11" imgW="542857" imgH="314286" progId="">
              <p:embed/>
            </p:oleObj>
          </a:graphicData>
        </a:graphic>
      </p:graphicFrame>
      <p:graphicFrame>
        <p:nvGraphicFramePr>
          <p:cNvPr id="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2569814"/>
              </p:ext>
            </p:extLst>
          </p:nvPr>
        </p:nvGraphicFramePr>
        <p:xfrm>
          <a:off x="5580063" y="2828007"/>
          <a:ext cx="434975" cy="250825"/>
        </p:xfrm>
        <a:graphic>
          <a:graphicData uri="http://schemas.openxmlformats.org/presentationml/2006/ole">
            <p:oleObj spid="_x0000_s1061" name="Photo Editor Photo" r:id="rId12" imgW="542857" imgH="314286" progId="">
              <p:embed/>
            </p:oleObj>
          </a:graphicData>
        </a:graphic>
      </p:graphicFrame>
      <p:sp>
        <p:nvSpPr>
          <p:cNvPr id="41" name="AutoShape 37"/>
          <p:cNvSpPr>
            <a:spLocks/>
          </p:cNvSpPr>
          <p:nvPr/>
        </p:nvSpPr>
        <p:spPr bwMode="auto">
          <a:xfrm>
            <a:off x="7235825" y="2853407"/>
            <a:ext cx="1474788" cy="495300"/>
          </a:xfrm>
          <a:prstGeom prst="borderCallout2">
            <a:avLst>
              <a:gd name="adj1" fmla="val 23079"/>
              <a:gd name="adj2" fmla="val -5167"/>
              <a:gd name="adj3" fmla="val 23079"/>
              <a:gd name="adj4" fmla="val -62648"/>
              <a:gd name="adj5" fmla="val 149037"/>
              <a:gd name="adj6" fmla="val -120454"/>
            </a:avLst>
          </a:pr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ABR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BR</a:t>
            </a:r>
          </a:p>
        </p:txBody>
      </p:sp>
      <p:sp>
        <p:nvSpPr>
          <p:cNvPr id="42" name="AutoShape 38"/>
          <p:cNvSpPr>
            <a:spLocks/>
          </p:cNvSpPr>
          <p:nvPr/>
        </p:nvSpPr>
        <p:spPr bwMode="auto">
          <a:xfrm>
            <a:off x="7235825" y="2186657"/>
            <a:ext cx="498475" cy="495300"/>
          </a:xfrm>
          <a:prstGeom prst="borderCallout2">
            <a:avLst>
              <a:gd name="adj1" fmla="val 23079"/>
              <a:gd name="adj2" fmla="val -15287"/>
              <a:gd name="adj3" fmla="val 23079"/>
              <a:gd name="adj4" fmla="val -142037"/>
              <a:gd name="adj5" fmla="val 124361"/>
              <a:gd name="adj6" fmla="val -269426"/>
            </a:avLst>
          </a:prstGeom>
          <a:noFill/>
          <a:ln w="38100">
            <a:solidFill>
              <a:srgbClr val="00FF0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IR</a:t>
            </a:r>
          </a:p>
        </p:txBody>
      </p:sp>
      <p:sp>
        <p:nvSpPr>
          <p:cNvPr id="43" name="AutoShape 39"/>
          <p:cNvSpPr>
            <a:spLocks/>
          </p:cNvSpPr>
          <p:nvPr/>
        </p:nvSpPr>
        <p:spPr bwMode="auto">
          <a:xfrm>
            <a:off x="7235825" y="3510632"/>
            <a:ext cx="1649413" cy="495300"/>
          </a:xfrm>
          <a:prstGeom prst="borderCallout2">
            <a:avLst>
              <a:gd name="adj1" fmla="val 23079"/>
              <a:gd name="adj2" fmla="val -4620"/>
              <a:gd name="adj3" fmla="val 23079"/>
              <a:gd name="adj4" fmla="val -7602"/>
              <a:gd name="adj5" fmla="val 149361"/>
              <a:gd name="adj6" fmla="val -31472"/>
            </a:avLst>
          </a:prstGeom>
          <a:noFill/>
          <a:ln w="38100">
            <a:solidFill>
              <a:srgbClr val="00FF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ASBR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BR</a:t>
            </a:r>
          </a:p>
        </p:txBody>
      </p:sp>
      <p:sp>
        <p:nvSpPr>
          <p:cNvPr id="44" name="AutoShape 40"/>
          <p:cNvSpPr>
            <a:spLocks/>
          </p:cNvSpPr>
          <p:nvPr/>
        </p:nvSpPr>
        <p:spPr bwMode="auto">
          <a:xfrm>
            <a:off x="7273925" y="4948907"/>
            <a:ext cx="1185863" cy="495300"/>
          </a:xfrm>
          <a:prstGeom prst="borderCallout2">
            <a:avLst>
              <a:gd name="adj1" fmla="val 23079"/>
              <a:gd name="adj2" fmla="val -6426"/>
              <a:gd name="adj3" fmla="val 23079"/>
              <a:gd name="adj4" fmla="val -87954"/>
              <a:gd name="adj5" fmla="val -105449"/>
              <a:gd name="adj6" fmla="val -169880"/>
            </a:avLst>
          </a:prstGeom>
          <a:noFill/>
          <a:ln w="38100">
            <a:solidFill>
              <a:srgbClr val="00FF0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IR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BR</a:t>
            </a:r>
          </a:p>
        </p:txBody>
      </p:sp>
    </p:spTree>
    <p:extLst>
      <p:ext uri="{BB962C8B-B14F-4D97-AF65-F5344CB8AC3E}">
        <p14:creationId xmlns:p14="http://schemas.microsoft.com/office/powerpoint/2010/main" xmlns="" val="124431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LSA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000" dirty="0" smtClean="0">
                <a:latin typeface="Arial Narrow" panose="020B0606020202030204" pitchFamily="34" charset="0"/>
              </a:rPr>
              <a:t>区域内</a:t>
            </a:r>
            <a:endParaRPr lang="en-US" altLang="zh-CN" sz="3000" dirty="0" smtClean="0">
              <a:latin typeface="Arial Narrow" panose="020B0606020202030204" pitchFamily="34" charset="0"/>
            </a:endParaRPr>
          </a:p>
          <a:p>
            <a:pPr lvl="1"/>
            <a:r>
              <a:rPr lang="en-US" altLang="zh-CN" sz="2600" dirty="0" smtClean="0"/>
              <a:t>Type 1</a:t>
            </a:r>
            <a:r>
              <a:rPr lang="zh-CN" altLang="en-US" sz="2600" dirty="0" smtClean="0">
                <a:latin typeface="Arial Narrow" panose="020B0606020202030204" pitchFamily="34" charset="0"/>
              </a:rPr>
              <a:t>：</a:t>
            </a:r>
            <a:r>
              <a:rPr lang="en-US" altLang="zh-CN" sz="2600" dirty="0" smtClean="0">
                <a:latin typeface="Arial Narrow" panose="020B0606020202030204" pitchFamily="34" charset="0"/>
              </a:rPr>
              <a:t>router-LSA</a:t>
            </a:r>
            <a:r>
              <a:rPr lang="zh-CN" altLang="en-US" sz="2600" dirty="0" smtClean="0">
                <a:latin typeface="Arial Narrow" panose="020B0606020202030204" pitchFamily="34" charset="0"/>
              </a:rPr>
              <a:t>，路由器</a:t>
            </a:r>
            <a:r>
              <a:rPr lang="zh-CN" altLang="en-US" sz="2600" dirty="0">
                <a:latin typeface="Arial Narrow" panose="020B0606020202030204" pitchFamily="34" charset="0"/>
              </a:rPr>
              <a:t>链路</a:t>
            </a:r>
            <a:r>
              <a:rPr lang="en-US" altLang="zh-CN" sz="2600" dirty="0">
                <a:latin typeface="Arial Narrow" panose="020B0606020202030204" pitchFamily="34" charset="0"/>
              </a:rPr>
              <a:t>LSA</a:t>
            </a:r>
            <a:endParaRPr lang="en-US" altLang="zh-CN" sz="2600" dirty="0" smtClean="0">
              <a:latin typeface="Arial Narrow" panose="020B0606020202030204" pitchFamily="34" charset="0"/>
            </a:endParaRPr>
          </a:p>
          <a:p>
            <a:pPr lvl="1"/>
            <a:r>
              <a:rPr lang="en-US" altLang="zh-CN" sz="2600" dirty="0" smtClean="0"/>
              <a:t>Type 2</a:t>
            </a:r>
            <a:r>
              <a:rPr lang="zh-CN" altLang="en-US" sz="2600" dirty="0" smtClean="0">
                <a:latin typeface="Arial Narrow" panose="020B0606020202030204" pitchFamily="34" charset="0"/>
              </a:rPr>
              <a:t>：</a:t>
            </a:r>
            <a:r>
              <a:rPr lang="en-US" altLang="zh-CN" sz="2600" dirty="0" smtClean="0">
                <a:latin typeface="Arial Narrow" panose="020B0606020202030204" pitchFamily="34" charset="0"/>
              </a:rPr>
              <a:t>network-LSA</a:t>
            </a:r>
            <a:r>
              <a:rPr lang="zh-CN" altLang="en-US" sz="2600" dirty="0" smtClean="0">
                <a:latin typeface="Arial Narrow" panose="020B0606020202030204" pitchFamily="34" charset="0"/>
              </a:rPr>
              <a:t>，网络</a:t>
            </a:r>
            <a:r>
              <a:rPr lang="zh-CN" altLang="en-US" sz="2600" dirty="0">
                <a:latin typeface="Arial Narrow" panose="020B0606020202030204" pitchFamily="34" charset="0"/>
              </a:rPr>
              <a:t>链路</a:t>
            </a:r>
            <a:r>
              <a:rPr lang="en-US" altLang="zh-CN" sz="2600" dirty="0">
                <a:latin typeface="Arial Narrow" panose="020B0606020202030204" pitchFamily="34" charset="0"/>
              </a:rPr>
              <a:t>LSA</a:t>
            </a:r>
            <a:endParaRPr lang="en-US" altLang="zh-CN" sz="2600" dirty="0" smtClean="0">
              <a:latin typeface="Arial Narrow" panose="020B0606020202030204" pitchFamily="34" charset="0"/>
            </a:endParaRPr>
          </a:p>
          <a:p>
            <a:r>
              <a:rPr lang="zh-CN" altLang="en-US" sz="3000" dirty="0" smtClean="0">
                <a:latin typeface="Arial Narrow" panose="020B0606020202030204" pitchFamily="34" charset="0"/>
              </a:rPr>
              <a:t>区域间</a:t>
            </a:r>
            <a:endParaRPr lang="en-US" altLang="zh-CN" sz="3000" dirty="0" smtClean="0">
              <a:latin typeface="Arial Narrow" panose="020B0606020202030204" pitchFamily="34" charset="0"/>
            </a:endParaRPr>
          </a:p>
          <a:p>
            <a:pPr lvl="1"/>
            <a:r>
              <a:rPr lang="en-US" altLang="zh-CN" sz="2600" dirty="0" smtClean="0"/>
              <a:t>Type 3</a:t>
            </a:r>
            <a:r>
              <a:rPr lang="zh-CN" altLang="en-US" sz="2600" dirty="0" smtClean="0">
                <a:latin typeface="Arial Narrow" panose="020B0606020202030204" pitchFamily="34" charset="0"/>
              </a:rPr>
              <a:t>：</a:t>
            </a:r>
            <a:r>
              <a:rPr lang="en-US" altLang="zh-CN" sz="2600" dirty="0" smtClean="0">
                <a:latin typeface="Arial Narrow" panose="020B0606020202030204" pitchFamily="34" charset="0"/>
              </a:rPr>
              <a:t>summary-LSA</a:t>
            </a:r>
            <a:r>
              <a:rPr lang="zh-CN" altLang="en-US" sz="2600" dirty="0" smtClean="0">
                <a:latin typeface="Arial Narrow" panose="020B0606020202030204" pitchFamily="34" charset="0"/>
              </a:rPr>
              <a:t>，汇总</a:t>
            </a:r>
            <a:r>
              <a:rPr lang="zh-CN" altLang="en-US" sz="2600" dirty="0">
                <a:latin typeface="Arial Narrow" panose="020B0606020202030204" pitchFamily="34" charset="0"/>
              </a:rPr>
              <a:t>链路到网络</a:t>
            </a:r>
            <a:r>
              <a:rPr lang="en-US" altLang="zh-CN" sz="2600" dirty="0" smtClean="0">
                <a:latin typeface="Arial Narrow" panose="020B0606020202030204" pitchFamily="34" charset="0"/>
              </a:rPr>
              <a:t>LSA</a:t>
            </a:r>
          </a:p>
          <a:p>
            <a:pPr lvl="1"/>
            <a:r>
              <a:rPr lang="en-US" altLang="zh-CN" sz="2600" dirty="0" smtClean="0"/>
              <a:t>Type 4</a:t>
            </a:r>
            <a:r>
              <a:rPr lang="zh-CN" altLang="en-US" sz="2600" dirty="0" smtClean="0">
                <a:latin typeface="Arial Narrow" panose="020B0606020202030204" pitchFamily="34" charset="0"/>
              </a:rPr>
              <a:t>：</a:t>
            </a:r>
            <a:r>
              <a:rPr lang="en-US" altLang="zh-CN" sz="2600" dirty="0" smtClean="0">
                <a:latin typeface="Arial Narrow" panose="020B0606020202030204" pitchFamily="34" charset="0"/>
              </a:rPr>
              <a:t>ASBR-summary-LSA</a:t>
            </a:r>
            <a:r>
              <a:rPr lang="zh-CN" altLang="en-US" sz="2600" dirty="0" smtClean="0">
                <a:latin typeface="Arial Narrow" panose="020B0606020202030204" pitchFamily="34" charset="0"/>
              </a:rPr>
              <a:t>，汇总</a:t>
            </a:r>
            <a:r>
              <a:rPr lang="zh-CN" altLang="en-US" sz="2600" dirty="0">
                <a:latin typeface="Arial Narrow" panose="020B0606020202030204" pitchFamily="34" charset="0"/>
              </a:rPr>
              <a:t>链路到</a:t>
            </a:r>
            <a:r>
              <a:rPr lang="en-US" altLang="zh-CN" sz="2600" dirty="0">
                <a:latin typeface="Arial Narrow" panose="020B0606020202030204" pitchFamily="34" charset="0"/>
              </a:rPr>
              <a:t>ASBR </a:t>
            </a:r>
            <a:r>
              <a:rPr lang="en-US" altLang="zh-CN" sz="2600" dirty="0" smtClean="0">
                <a:latin typeface="Arial Narrow" panose="020B0606020202030204" pitchFamily="34" charset="0"/>
              </a:rPr>
              <a:t>LSA</a:t>
            </a:r>
          </a:p>
          <a:p>
            <a:r>
              <a:rPr lang="zh-CN" altLang="en-US" sz="3000" dirty="0" smtClean="0">
                <a:latin typeface="Arial Narrow" panose="020B0606020202030204" pitchFamily="34" charset="0"/>
              </a:rPr>
              <a:t>外部</a:t>
            </a:r>
            <a:endParaRPr lang="en-US" altLang="zh-CN" sz="3000" dirty="0" smtClean="0">
              <a:latin typeface="Arial Narrow" panose="020B0606020202030204" pitchFamily="34" charset="0"/>
            </a:endParaRPr>
          </a:p>
          <a:p>
            <a:pPr lvl="1"/>
            <a:r>
              <a:rPr lang="en-US" altLang="zh-CN" sz="2600" dirty="0" smtClean="0"/>
              <a:t>Type 5</a:t>
            </a:r>
            <a:r>
              <a:rPr lang="zh-CN" altLang="en-US" sz="2600" dirty="0" smtClean="0">
                <a:latin typeface="Arial Narrow" panose="020B0606020202030204" pitchFamily="34" charset="0"/>
              </a:rPr>
              <a:t>：</a:t>
            </a:r>
            <a:r>
              <a:rPr lang="en-US" altLang="zh-CN" sz="2600" dirty="0" smtClean="0">
                <a:latin typeface="Arial Narrow" panose="020B0606020202030204" pitchFamily="34" charset="0"/>
              </a:rPr>
              <a:t>AS-external-LSA</a:t>
            </a:r>
            <a:r>
              <a:rPr lang="zh-CN" altLang="en-US" sz="2600" dirty="0" smtClean="0">
                <a:latin typeface="Arial Narrow" panose="020B0606020202030204" pitchFamily="34" charset="0"/>
              </a:rPr>
              <a:t>，外部</a:t>
            </a:r>
            <a:r>
              <a:rPr lang="zh-CN" altLang="en-US" sz="2600" dirty="0">
                <a:latin typeface="Arial Narrow" panose="020B0606020202030204" pitchFamily="34" charset="0"/>
              </a:rPr>
              <a:t>链路</a:t>
            </a:r>
            <a:r>
              <a:rPr lang="en-US" altLang="zh-CN" sz="2600" dirty="0" smtClean="0">
                <a:latin typeface="Arial Narrow" panose="020B0606020202030204" pitchFamily="34" charset="0"/>
              </a:rPr>
              <a:t>LSA</a:t>
            </a:r>
            <a:endParaRPr lang="zh-CN" altLang="en-US" sz="2600" dirty="0">
              <a:latin typeface="Arial Narrow" panose="020B060602020203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917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区域内的</a:t>
            </a:r>
            <a:r>
              <a:rPr lang="en-US" altLang="zh-CN" dirty="0" smtClean="0"/>
              <a:t>LSA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Type 1</a:t>
            </a:r>
            <a:r>
              <a:rPr lang="zh-CN" altLang="en-US" dirty="0"/>
              <a:t>：</a:t>
            </a:r>
            <a:r>
              <a:rPr lang="en-US" altLang="zh-CN" dirty="0" smtClean="0"/>
              <a:t>router-LSA</a:t>
            </a:r>
            <a:endParaRPr lang="en-US" altLang="zh-CN" dirty="0"/>
          </a:p>
          <a:p>
            <a:pPr lvl="1"/>
            <a:r>
              <a:rPr lang="zh-CN" altLang="en-US" dirty="0"/>
              <a:t>宣告：路由器的所有</a:t>
            </a:r>
            <a:r>
              <a:rPr lang="zh-CN" altLang="en-US" dirty="0" smtClean="0"/>
              <a:t>链路信息（一个</a:t>
            </a:r>
            <a:r>
              <a:rPr lang="en-US" altLang="zh-CN" dirty="0" smtClean="0"/>
              <a:t>LSA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点到点链路、穿越链路、</a:t>
            </a:r>
            <a:r>
              <a:rPr lang="zh-CN" altLang="en-US" dirty="0"/>
              <a:t>残</a:t>
            </a:r>
            <a:r>
              <a:rPr lang="zh-CN" altLang="en-US" dirty="0" smtClean="0"/>
              <a:t>桩链路、</a:t>
            </a:r>
            <a:r>
              <a:rPr lang="zh-CN" altLang="en-US" dirty="0"/>
              <a:t>虚</a:t>
            </a:r>
            <a:r>
              <a:rPr lang="zh-CN" altLang="en-US" dirty="0" smtClean="0"/>
              <a:t>链路</a:t>
            </a:r>
            <a:endParaRPr lang="en-US" altLang="zh-CN" dirty="0"/>
          </a:p>
          <a:p>
            <a:pPr lvl="1"/>
            <a:r>
              <a:rPr lang="zh-CN" altLang="en-US" dirty="0"/>
              <a:t>通告者：所有</a:t>
            </a:r>
            <a:r>
              <a:rPr lang="zh-CN" altLang="en-US" dirty="0" smtClean="0"/>
              <a:t>路由器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洪泛范围：被宣告链路所在区域内</a:t>
            </a:r>
            <a:endParaRPr lang="en-US" altLang="zh-CN" dirty="0"/>
          </a:p>
          <a:p>
            <a:r>
              <a:rPr lang="en-US" altLang="zh-CN" dirty="0"/>
              <a:t>Type 2</a:t>
            </a:r>
            <a:r>
              <a:rPr lang="zh-CN" altLang="en-US" dirty="0"/>
              <a:t>：</a:t>
            </a:r>
            <a:r>
              <a:rPr lang="en-US" altLang="zh-CN" dirty="0" smtClean="0"/>
              <a:t>network-LSA</a:t>
            </a:r>
            <a:endParaRPr lang="en-US" altLang="zh-CN" dirty="0"/>
          </a:p>
          <a:p>
            <a:pPr lvl="1"/>
            <a:r>
              <a:rPr lang="zh-CN" altLang="en-US" dirty="0"/>
              <a:t>宣告：连接到一个穿越网络上的所有</a:t>
            </a:r>
            <a:r>
              <a:rPr lang="zh-CN" altLang="en-US" dirty="0" smtClean="0"/>
              <a:t>路由器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通告者：</a:t>
            </a:r>
            <a:r>
              <a:rPr lang="en-US" altLang="zh-CN" dirty="0" smtClean="0"/>
              <a:t>DR</a:t>
            </a:r>
          </a:p>
          <a:p>
            <a:pPr lvl="1"/>
            <a:r>
              <a:rPr lang="zh-CN" altLang="en-US" dirty="0"/>
              <a:t>洪</a:t>
            </a:r>
            <a:r>
              <a:rPr lang="zh-CN" altLang="en-US" dirty="0" smtClean="0"/>
              <a:t>泛</a:t>
            </a:r>
            <a:r>
              <a:rPr lang="zh-CN" altLang="en-US" dirty="0"/>
              <a:t>范围：被</a:t>
            </a:r>
            <a:r>
              <a:rPr lang="zh-CN" altLang="en-US" dirty="0" smtClean="0"/>
              <a:t>宣告的穿越网络所在区域</a:t>
            </a:r>
            <a:r>
              <a:rPr lang="zh-CN" altLang="en-US" dirty="0"/>
              <a:t>内</a:t>
            </a:r>
            <a:endParaRPr lang="zh-CN" alt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5578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区域间的</a:t>
            </a:r>
            <a:r>
              <a:rPr lang="en-US" altLang="zh-CN" dirty="0" smtClean="0"/>
              <a:t>LSA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Type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/>
              <a:t>summary-LSA</a:t>
            </a:r>
          </a:p>
          <a:p>
            <a:pPr lvl="1"/>
            <a:r>
              <a:rPr lang="zh-CN" altLang="en-US" dirty="0"/>
              <a:t>宣告</a:t>
            </a:r>
            <a:r>
              <a:rPr lang="zh-CN" altLang="en-US" dirty="0" smtClean="0"/>
              <a:t>：区域外的网络（每个网络一个</a:t>
            </a:r>
            <a:r>
              <a:rPr lang="en-US" altLang="zh-CN" dirty="0" smtClean="0"/>
              <a:t>LSA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区域间路由汇总：减少</a:t>
            </a:r>
            <a:r>
              <a:rPr lang="en-US" altLang="zh-CN" dirty="0" smtClean="0"/>
              <a:t>LSA</a:t>
            </a:r>
            <a:r>
              <a:rPr lang="zh-CN" altLang="en-US" dirty="0" smtClean="0"/>
              <a:t>数量，屏蔽</a:t>
            </a:r>
            <a:r>
              <a:rPr lang="zh-CN" altLang="en-US" dirty="0"/>
              <a:t>不稳定</a:t>
            </a:r>
            <a:r>
              <a:rPr lang="zh-CN" altLang="en-US" dirty="0" smtClean="0"/>
              <a:t>网络</a:t>
            </a:r>
            <a:endParaRPr lang="en-US" altLang="zh-CN" dirty="0"/>
          </a:p>
          <a:p>
            <a:pPr lvl="1"/>
            <a:r>
              <a:rPr lang="zh-CN" altLang="en-US" dirty="0" smtClean="0"/>
              <a:t>通告</a:t>
            </a:r>
            <a:r>
              <a:rPr lang="zh-CN" altLang="en-US" dirty="0"/>
              <a:t>者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ABR</a:t>
            </a:r>
            <a:endParaRPr lang="en-US" altLang="zh-CN" dirty="0"/>
          </a:p>
          <a:p>
            <a:pPr lvl="1"/>
            <a:r>
              <a:rPr lang="zh-CN" altLang="en-US" dirty="0"/>
              <a:t>洪泛范围：被</a:t>
            </a:r>
            <a:r>
              <a:rPr lang="zh-CN" altLang="en-US" dirty="0" smtClean="0"/>
              <a:t>宣告网络所在区域外的其他区域</a:t>
            </a:r>
            <a:endParaRPr lang="en-US" altLang="zh-CN" dirty="0"/>
          </a:p>
          <a:p>
            <a:r>
              <a:rPr lang="en-US" altLang="zh-CN" dirty="0"/>
              <a:t>Type 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ASBR-summary-LSA</a:t>
            </a:r>
            <a:endParaRPr lang="en-US" altLang="zh-CN" dirty="0"/>
          </a:p>
          <a:p>
            <a:pPr lvl="1"/>
            <a:r>
              <a:rPr lang="zh-CN" altLang="en-US" dirty="0"/>
              <a:t>宣告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ASBR</a:t>
            </a:r>
            <a:endParaRPr lang="en-US" altLang="zh-CN" dirty="0"/>
          </a:p>
          <a:p>
            <a:pPr lvl="1"/>
            <a:r>
              <a:rPr lang="zh-CN" altLang="en-US" dirty="0"/>
              <a:t>通告者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ABR</a:t>
            </a:r>
            <a:endParaRPr lang="en-US" altLang="zh-CN" dirty="0"/>
          </a:p>
          <a:p>
            <a:pPr lvl="1"/>
            <a:r>
              <a:rPr lang="zh-CN" altLang="en-US" dirty="0"/>
              <a:t>洪泛范围：被</a:t>
            </a:r>
            <a:r>
              <a:rPr lang="zh-CN" altLang="en-US" dirty="0" smtClean="0"/>
              <a:t>宣告</a:t>
            </a:r>
            <a:r>
              <a:rPr lang="en-US" altLang="zh-CN" dirty="0" smtClean="0"/>
              <a:t>ASBR</a:t>
            </a:r>
            <a:r>
              <a:rPr lang="zh-CN" altLang="en-US" dirty="0" smtClean="0"/>
              <a:t>所在区域外的其他非残桩区域</a:t>
            </a:r>
            <a:endParaRPr lang="zh-CN" alt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7153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</a:t>
            </a:r>
            <a:r>
              <a:rPr lang="en-US" altLang="zh-CN" dirty="0" smtClean="0"/>
              <a:t>LSA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Type 5</a:t>
            </a:r>
            <a:r>
              <a:rPr lang="zh-CN" altLang="en-US" dirty="0"/>
              <a:t>：</a:t>
            </a:r>
            <a:r>
              <a:rPr lang="en-US" altLang="zh-CN" dirty="0" smtClean="0"/>
              <a:t>AS-external-LSA</a:t>
            </a:r>
          </a:p>
          <a:p>
            <a:pPr lvl="1"/>
            <a:r>
              <a:rPr lang="zh-CN" altLang="en-US" dirty="0" smtClean="0"/>
              <a:t>宣告：</a:t>
            </a:r>
            <a:r>
              <a:rPr lang="en-US" altLang="zh-CN" dirty="0" smtClean="0"/>
              <a:t>AS</a:t>
            </a:r>
            <a:r>
              <a:rPr lang="zh-CN" altLang="en-US" dirty="0" smtClean="0"/>
              <a:t>外的网络（每个网络一个</a:t>
            </a:r>
            <a:r>
              <a:rPr lang="en-US" altLang="zh-CN" dirty="0" smtClean="0"/>
              <a:t>LSA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外部路由汇总：</a:t>
            </a:r>
            <a:r>
              <a:rPr lang="zh-CN" altLang="en-US" dirty="0"/>
              <a:t>减少</a:t>
            </a:r>
            <a:r>
              <a:rPr lang="en-US" altLang="zh-CN" dirty="0"/>
              <a:t>LSA</a:t>
            </a:r>
            <a:r>
              <a:rPr lang="zh-CN" altLang="en-US" dirty="0"/>
              <a:t>数量，屏蔽不稳定网络</a:t>
            </a:r>
            <a:endParaRPr lang="en-US" altLang="zh-CN" dirty="0" smtClean="0"/>
          </a:p>
          <a:p>
            <a:pPr lvl="1"/>
            <a:r>
              <a:rPr lang="zh-CN" altLang="en-US" dirty="0"/>
              <a:t>通告</a:t>
            </a:r>
            <a:r>
              <a:rPr lang="zh-CN" altLang="en-US" dirty="0" smtClean="0"/>
              <a:t>者：</a:t>
            </a:r>
            <a:r>
              <a:rPr lang="en-US" altLang="zh-CN" dirty="0" smtClean="0"/>
              <a:t>ASBR</a:t>
            </a:r>
          </a:p>
          <a:p>
            <a:pPr lvl="1"/>
            <a:r>
              <a:rPr lang="zh-CN" altLang="en-US" dirty="0"/>
              <a:t>洪</a:t>
            </a:r>
            <a:r>
              <a:rPr lang="zh-CN" altLang="en-US" dirty="0" smtClean="0"/>
              <a:t>泛范围：</a:t>
            </a:r>
            <a:r>
              <a:rPr lang="en-US" altLang="zh-CN" dirty="0" smtClean="0"/>
              <a:t>AS</a:t>
            </a:r>
            <a:r>
              <a:rPr lang="zh-CN" altLang="en-US" dirty="0" smtClean="0"/>
              <a:t>内的所有非</a:t>
            </a:r>
            <a:r>
              <a:rPr lang="zh-CN" altLang="en-US" dirty="0"/>
              <a:t>残桩</a:t>
            </a:r>
            <a:r>
              <a:rPr lang="zh-CN" altLang="en-US" dirty="0" smtClean="0"/>
              <a:t>区域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连接残桩区域的</a:t>
            </a:r>
            <a:r>
              <a:rPr lang="en-US" altLang="zh-CN" dirty="0" smtClean="0"/>
              <a:t>ABR</a:t>
            </a:r>
            <a:r>
              <a:rPr lang="zh-CN" altLang="en-US" dirty="0"/>
              <a:t>向内</a:t>
            </a:r>
            <a:r>
              <a:rPr lang="zh-CN" altLang="en-US" dirty="0" smtClean="0"/>
              <a:t>通告类型</a:t>
            </a:r>
            <a:r>
              <a:rPr lang="en-US" altLang="zh-CN" dirty="0"/>
              <a:t>3</a:t>
            </a:r>
            <a:r>
              <a:rPr lang="zh-CN" altLang="en-US" dirty="0" smtClean="0"/>
              <a:t>的默认路由</a:t>
            </a:r>
            <a:r>
              <a:rPr lang="en-US" altLang="zh-CN" dirty="0"/>
              <a:t>LSA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369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OSPF LSA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1476375" y="2636491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1738" y="2349153"/>
            <a:ext cx="6334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8" name="Freeform 10"/>
          <p:cNvSpPr>
            <a:spLocks/>
          </p:cNvSpPr>
          <p:nvPr/>
        </p:nvSpPr>
        <p:spPr bwMode="auto">
          <a:xfrm rot="1103036">
            <a:off x="3059113" y="3644553"/>
            <a:ext cx="1441450" cy="115888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reeform 4"/>
          <p:cNvSpPr>
            <a:spLocks/>
          </p:cNvSpPr>
          <p:nvPr/>
        </p:nvSpPr>
        <p:spPr bwMode="auto">
          <a:xfrm rot="20492411">
            <a:off x="3059113" y="2815878"/>
            <a:ext cx="3006725" cy="109538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642938" y="3428653"/>
            <a:ext cx="1984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947988" y="2133253"/>
            <a:ext cx="3279775" cy="180022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00063" y="2131666"/>
            <a:ext cx="2271712" cy="32416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0163" y="3212753"/>
            <a:ext cx="6334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947988" y="4076353"/>
            <a:ext cx="3279775" cy="16573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1042988" y="3428653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025" y="980728"/>
            <a:ext cx="2087563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7" name="Freeform 11"/>
          <p:cNvSpPr>
            <a:spLocks/>
          </p:cNvSpPr>
          <p:nvPr/>
        </p:nvSpPr>
        <p:spPr bwMode="auto">
          <a:xfrm rot="19890724">
            <a:off x="6443663" y="2133253"/>
            <a:ext cx="1079500" cy="95250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3419475" y="4725641"/>
            <a:ext cx="187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23850" y="1917353"/>
            <a:ext cx="6119813" cy="40322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6150" y="2268191"/>
            <a:ext cx="633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501650" y="4916141"/>
            <a:ext cx="105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Area 1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987675" y="2133253"/>
            <a:ext cx="105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Area 0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143773" y="4868516"/>
            <a:ext cx="10599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Area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4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789016"/>
            <a:ext cx="633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68313" y="5419378"/>
            <a:ext cx="97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AS 10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7410450" y="1315691"/>
            <a:ext cx="97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 20</a:t>
            </a: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1908175" y="3428653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500" y="4149378"/>
            <a:ext cx="633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9" name="Picture 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2100" y="4166841"/>
            <a:ext cx="633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4643438" y="4149378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3851275" y="4725641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2" name="Picture 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157441"/>
            <a:ext cx="633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881063" y="3030191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2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1)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4500563" y="3458816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3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1)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724525" y="1514128"/>
            <a:ext cx="1165225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5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(AS 20)</a:t>
            </a:r>
          </a:p>
        </p:txBody>
      </p:sp>
      <p:sp>
        <p:nvSpPr>
          <p:cNvPr id="36" name="Rectangle 48"/>
          <p:cNvSpPr>
            <a:spLocks noChangeArrowheads="1"/>
          </p:cNvSpPr>
          <p:nvPr/>
        </p:nvSpPr>
        <p:spPr bwMode="auto">
          <a:xfrm>
            <a:off x="4503738" y="3461991"/>
            <a:ext cx="1154112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3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Default</a:t>
            </a:r>
          </a:p>
        </p:txBody>
      </p:sp>
      <p:sp>
        <p:nvSpPr>
          <p:cNvPr id="37" name="Rectangle 53"/>
          <p:cNvSpPr>
            <a:spLocks noChangeArrowheads="1"/>
          </p:cNvSpPr>
          <p:nvPr/>
        </p:nvSpPr>
        <p:spPr bwMode="auto">
          <a:xfrm>
            <a:off x="5580063" y="1514128"/>
            <a:ext cx="1463675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1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(X=ASBR)</a:t>
            </a: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2325688" y="2492028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3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1)</a:t>
            </a: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2339975" y="2636491"/>
            <a:ext cx="1165225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5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(AS 20)</a:t>
            </a:r>
          </a:p>
        </p:txBody>
      </p:sp>
      <p:sp>
        <p:nvSpPr>
          <p:cNvPr id="40" name="Rectangle 54"/>
          <p:cNvSpPr>
            <a:spLocks noChangeArrowheads="1"/>
          </p:cNvSpPr>
          <p:nvPr/>
        </p:nvSpPr>
        <p:spPr bwMode="auto">
          <a:xfrm>
            <a:off x="2195513" y="2636491"/>
            <a:ext cx="1463675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1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(X=ASBR)</a:t>
            </a: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2325688" y="2492028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3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1)</a:t>
            </a: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2200275" y="2561878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1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1)</a:t>
            </a: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71713" y="2633316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1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0)</a:t>
            </a:r>
          </a:p>
        </p:txBody>
      </p:sp>
      <p:sp>
        <p:nvSpPr>
          <p:cNvPr id="44" name="Rectangle 45"/>
          <p:cNvSpPr>
            <a:spLocks noChangeArrowheads="1"/>
          </p:cNvSpPr>
          <p:nvPr/>
        </p:nvSpPr>
        <p:spPr bwMode="auto">
          <a:xfrm>
            <a:off x="2325688" y="2492028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3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0)</a:t>
            </a:r>
          </a:p>
        </p:txBody>
      </p:sp>
      <p:sp>
        <p:nvSpPr>
          <p:cNvPr id="45" name="Rectangle 38"/>
          <p:cNvSpPr>
            <a:spLocks noChangeArrowheads="1"/>
          </p:cNvSpPr>
          <p:nvPr/>
        </p:nvSpPr>
        <p:spPr bwMode="auto">
          <a:xfrm>
            <a:off x="2339975" y="2636491"/>
            <a:ext cx="1165225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5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(AS 20)</a:t>
            </a:r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2192338" y="2636491"/>
            <a:ext cx="1463675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4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(X=ASBR)</a:t>
            </a:r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2344738" y="2704753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1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0)</a:t>
            </a:r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1187450" y="1844328"/>
            <a:ext cx="1165225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5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(AS 20)</a:t>
            </a:r>
          </a:p>
        </p:txBody>
      </p:sp>
      <p:sp>
        <p:nvSpPr>
          <p:cNvPr id="49" name="Rectangle 56"/>
          <p:cNvSpPr>
            <a:spLocks noChangeArrowheads="1"/>
          </p:cNvSpPr>
          <p:nvPr/>
        </p:nvSpPr>
        <p:spPr bwMode="auto">
          <a:xfrm>
            <a:off x="1039813" y="1844328"/>
            <a:ext cx="1463675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4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(X=ASBR)</a:t>
            </a:r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611188" y="2252316"/>
            <a:ext cx="579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DR</a:t>
            </a:r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1150938" y="1844328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3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0)</a:t>
            </a:r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1150938" y="1844328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3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0)</a:t>
            </a: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1079500" y="2158653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1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1)</a:t>
            </a: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1079500" y="2163416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1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1)</a:t>
            </a:r>
          </a:p>
        </p:txBody>
      </p:sp>
      <p:sp>
        <p:nvSpPr>
          <p:cNvPr id="55" name="Rectangle 36"/>
          <p:cNvSpPr>
            <a:spLocks noChangeArrowheads="1"/>
          </p:cNvSpPr>
          <p:nvPr/>
        </p:nvSpPr>
        <p:spPr bwMode="auto">
          <a:xfrm>
            <a:off x="1187450" y="1844328"/>
            <a:ext cx="1165225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5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(AS 20)</a:t>
            </a:r>
          </a:p>
        </p:txBody>
      </p: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1039813" y="1844328"/>
            <a:ext cx="1463675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4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(X=ASBR)</a:t>
            </a:r>
          </a:p>
        </p:txBody>
      </p:sp>
      <p:sp>
        <p:nvSpPr>
          <p:cNvPr id="57" name="Rectangle 31"/>
          <p:cNvSpPr>
            <a:spLocks noChangeArrowheads="1"/>
          </p:cNvSpPr>
          <p:nvPr/>
        </p:nvSpPr>
        <p:spPr bwMode="auto">
          <a:xfrm>
            <a:off x="881063" y="1734791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2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1)</a:t>
            </a:r>
          </a:p>
        </p:txBody>
      </p:sp>
      <p:sp>
        <p:nvSpPr>
          <p:cNvPr id="58" name="Rectangle 32"/>
          <p:cNvSpPr>
            <a:spLocks noChangeArrowheads="1"/>
          </p:cNvSpPr>
          <p:nvPr/>
        </p:nvSpPr>
        <p:spPr bwMode="auto">
          <a:xfrm>
            <a:off x="881063" y="3030191"/>
            <a:ext cx="123825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 anchor="ctr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2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(Area 1)</a:t>
            </a:r>
          </a:p>
        </p:txBody>
      </p:sp>
      <p:sp>
        <p:nvSpPr>
          <p:cNvPr id="59" name="矩形 58"/>
          <p:cNvSpPr/>
          <p:nvPr/>
        </p:nvSpPr>
        <p:spPr>
          <a:xfrm>
            <a:off x="5184051" y="5229200"/>
            <a:ext cx="972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Stub)</a:t>
            </a:r>
          </a:p>
        </p:txBody>
      </p:sp>
    </p:spTree>
    <p:extLst>
      <p:ext uri="{BB962C8B-B14F-4D97-AF65-F5344CB8AC3E}">
        <p14:creationId xmlns:p14="http://schemas.microsoft.com/office/powerpoint/2010/main" xmlns="" val="388762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3.33333E-6 0.06389 L -0.12326 0.06389 L -0.12326 -0.05972 " pathEditMode="relative" rAng="0" ptsTypes="AAAA">
                                      <p:cBhvr>
                                        <p:cTn id="1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6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16667 L -0.10417 0.16667 L -0.10417 0.27917 " pathEditMode="relative" ptsTypes="AAAA">
                                      <p:cBhvr>
                                        <p:cTn id="18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55112E-17 L -0.00104 0.16759 L 0.04062 0.16759 L 0.04062 0.28056 " pathEditMode="relative" rAng="0" ptsTypes="AAAA">
                                      <p:cBhvr>
                                        <p:cTn id="20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393 L -0.00105 0.06041 L 0.36875 -0.09306 " pathEditMode="relative" rAng="0" ptsTypes="AAA">
                                      <p:cBhvr>
                                        <p:cTn id="31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5" y="-203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2.96296E-6 L -0.00121 0.05672 L 0.17587 0.13403 " pathEditMode="relative" rAng="0" ptsTypes="AAA">
                                      <p:cBhvr>
                                        <p:cTn id="33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1.66667E-6 0.1914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19143 L 0.14948 0.1914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5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254 L -0.06562 0.00254 L -0.06562 0.12754 " pathEditMode="relative" rAng="0" ptsTypes="AAA">
                                      <p:cBhvr>
                                        <p:cTn id="67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" y="625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254 L 0.06025 0.00254 L 0.06025 0.12754 " pathEditMode="relative" rAng="0" ptsTypes="AAA">
                                      <p:cBhvr>
                                        <p:cTn id="69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L 1.38889E-6 0.08056 L 0.24097 0.14444 " pathEditMode="relative" rAng="0" ptsTypes="AAA">
                                      <p:cBhvr>
                                        <p:cTn id="89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722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92 L 0.00035 0.07686 L 0.41458 -0.08703 " pathEditMode="relative" rAng="0" ptsTypes="AAA">
                                      <p:cBhvr>
                                        <p:cTn id="9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12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3.33333E-6 L 0.00312 0.11504 L -0.09931 0.11504 L -0.09931 0.2206 " pathEditMode="relative" rAng="0" ptsTypes="AAAA">
                                      <p:cBhvr>
                                        <p:cTn id="97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75 L -0.12917 0.075 L -0.12917 -0.09167 " pathEditMode="relative" ptsTypes="AAAA">
                                      <p:cBhvr>
                                        <p:cTn id="10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16667 L -0.10417 0.16667 L -0.10417 0.27917 " pathEditMode="relative" ptsTypes="AAAA">
                                      <p:cBhvr>
                                        <p:cTn id="112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55112E-17 L -0.00104 0.16759 L 0.04062 0.16759 L 0.04062 0.28056 " pathEditMode="relative" rAng="0" ptsTypes="AAAA">
                                      <p:cBhvr>
                                        <p:cTn id="114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3.33333E-6 L 0.00312 0.11504 L -0.09931 0.11504 L -0.09931 0.2206 " pathEditMode="relative" rAng="0" ptsTypes="AAAA">
                                      <p:cBhvr>
                                        <p:cTn id="144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699 L -0.36736 0.16666 " pathEditMode="relative" ptsTypes="AAA">
                                      <p:cBhvr>
                                        <p:cTn id="156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000"/>
                            </p:stCondLst>
                            <p:childTnLst>
                              <p:par>
                                <p:cTn id="1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625 L 0.24375 0.12083 " pathEditMode="relative" ptsTypes="AAA">
                                      <p:cBhvr>
                                        <p:cTn id="16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40741E-7 L 0.00105 0.04444 L -0.125 0.04444 L -0.125 -0.11528 " pathEditMode="relative" rAng="0" ptsTypes="AAAA">
                                      <p:cBhvr>
                                        <p:cTn id="166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600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000"/>
                            </p:stCondLst>
                            <p:childTnLst>
                              <p:par>
                                <p:cTn id="17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16667 L -0.10417 0.16667 L -0.10417 0.27917 " pathEditMode="relative" ptsTypes="AAAA">
                                      <p:cBhvr>
                                        <p:cTn id="174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55112E-17 L -0.00104 0.16759 L 0.04062 0.16759 L 0.04062 0.28056 " pathEditMode="relative" rAng="0" ptsTypes="AAAA">
                                      <p:cBhvr>
                                        <p:cTn id="176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699 L -0.36736 0.16666 " pathEditMode="relative" ptsTypes="AAA">
                                      <p:cBhvr>
                                        <p:cTn id="200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30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000"/>
                            </p:stCondLst>
                            <p:childTnLst>
                              <p:par>
                                <p:cTn id="20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40741E-7 L 0.00105 0.04444 L -0.125 0.04444 L -0.125 -0.11528 " pathEditMode="relative" rAng="0" ptsTypes="AAAA">
                                      <p:cBhvr>
                                        <p:cTn id="208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3542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625 L 0.24375 0.12083 " pathEditMode="relative" ptsTypes="AAA">
                                      <p:cBhvr>
                                        <p:cTn id="210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60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6000"/>
                            </p:stCondLst>
                            <p:childTnLst>
                              <p:par>
                                <p:cTn id="21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16667 L -0.10417 0.16667 L -0.10417 0.27917 " pathEditMode="relative" ptsTypes="AAAA">
                                      <p:cBhvr>
                                        <p:cTn id="218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55112E-17 L -0.00104 0.16759 L 0.04062 0.16759 L 0.04062 0.28056 " pathEditMode="relative" rAng="0" ptsTypes="AAAA">
                                      <p:cBhvr>
                                        <p:cTn id="220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8" grpId="2" animBg="1"/>
      <p:bldP spid="5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000" dirty="0"/>
              <a:t>单个</a:t>
            </a:r>
            <a:r>
              <a:rPr lang="zh-CN" altLang="en-US" sz="3000" dirty="0" smtClean="0"/>
              <a:t>区域可支持到</a:t>
            </a:r>
            <a:r>
              <a:rPr lang="en-US" altLang="zh-CN" sz="3000" dirty="0" smtClean="0"/>
              <a:t>50</a:t>
            </a:r>
            <a:r>
              <a:rPr lang="zh-CN" altLang="en-US" sz="3000" dirty="0" smtClean="0"/>
              <a:t>台路由器</a:t>
            </a:r>
            <a:r>
              <a:rPr lang="zh-CN" altLang="en-US" sz="2800" dirty="0" smtClean="0"/>
              <a:t>（粗略</a:t>
            </a:r>
            <a:r>
              <a:rPr lang="zh-CN" altLang="en-US" sz="2800" dirty="0"/>
              <a:t>经验</a:t>
            </a:r>
            <a:r>
              <a:rPr lang="zh-CN" altLang="en-US" sz="2800" dirty="0" smtClean="0"/>
              <a:t>值）</a:t>
            </a:r>
            <a:endParaRPr lang="zh-CN" altLang="en-US" sz="3000" dirty="0"/>
          </a:p>
          <a:p>
            <a:pPr lvl="1"/>
            <a:r>
              <a:rPr lang="zh-CN" altLang="en-US" sz="2600" dirty="0"/>
              <a:t>链路数、拓扑稳定性、汇总</a:t>
            </a:r>
            <a:r>
              <a:rPr lang="en-US" altLang="zh-CN" sz="2600" dirty="0"/>
              <a:t>LSA</a:t>
            </a:r>
            <a:r>
              <a:rPr lang="zh-CN" altLang="en-US" sz="2600" dirty="0"/>
              <a:t>数</a:t>
            </a:r>
            <a:endParaRPr lang="en-US" altLang="zh-CN" sz="2600" dirty="0"/>
          </a:p>
          <a:p>
            <a:pPr lvl="1"/>
            <a:r>
              <a:rPr lang="zh-CN" altLang="en-US" sz="2600" dirty="0"/>
              <a:t>路由器</a:t>
            </a:r>
            <a:r>
              <a:rPr lang="en-US" altLang="zh-CN" sz="2600" dirty="0"/>
              <a:t>CPU</a:t>
            </a:r>
            <a:r>
              <a:rPr lang="zh-CN" altLang="en-US" sz="2600" dirty="0"/>
              <a:t>和内存</a:t>
            </a:r>
          </a:p>
          <a:p>
            <a:r>
              <a:rPr lang="zh-CN" altLang="en-US" sz="3000" dirty="0" smtClean="0"/>
              <a:t>适用于大中规模的网络</a:t>
            </a:r>
            <a:endParaRPr lang="en-US" altLang="zh-CN" sz="3000" dirty="0"/>
          </a:p>
          <a:p>
            <a:pPr lvl="1"/>
            <a:r>
              <a:rPr lang="zh-CN" altLang="en-US" sz="2600" dirty="0" smtClean="0"/>
              <a:t>划分区域</a:t>
            </a:r>
            <a:endParaRPr lang="en-US" altLang="zh-CN" sz="2600" dirty="0" smtClean="0"/>
          </a:p>
          <a:p>
            <a:pPr lvl="2"/>
            <a:r>
              <a:rPr lang="zh-CN" altLang="en-US" sz="2200" dirty="0"/>
              <a:t>减少网络开销：链路状态通告量 </a:t>
            </a:r>
            <a:r>
              <a:rPr lang="zh-CN" altLang="en-US" sz="2200" dirty="0" smtClean="0">
                <a:sym typeface="Wingdings"/>
              </a:rPr>
              <a:t></a:t>
            </a:r>
            <a:endParaRPr lang="zh-CN" altLang="en-US" sz="2200" dirty="0"/>
          </a:p>
          <a:p>
            <a:pPr lvl="2"/>
            <a:r>
              <a:rPr lang="zh-CN" altLang="en-US" sz="2200" dirty="0"/>
              <a:t>节省路由器资源：</a:t>
            </a:r>
            <a:r>
              <a:rPr lang="en-US" altLang="zh-CN" sz="2200" dirty="0"/>
              <a:t>SPF</a:t>
            </a:r>
            <a:r>
              <a:rPr lang="zh-CN" altLang="en-US" sz="2200" dirty="0"/>
              <a:t>计算频度 </a:t>
            </a:r>
            <a:r>
              <a:rPr lang="zh-CN" altLang="en-US" sz="2200" dirty="0" smtClean="0">
                <a:sym typeface="Wingdings"/>
              </a:rPr>
              <a:t></a:t>
            </a:r>
            <a:r>
              <a:rPr lang="zh-CN" altLang="en-US" sz="2200" dirty="0" smtClean="0"/>
              <a:t>，</a:t>
            </a:r>
            <a:r>
              <a:rPr lang="en-US" altLang="zh-CN" sz="2200" dirty="0"/>
              <a:t>LSA</a:t>
            </a:r>
            <a:r>
              <a:rPr lang="zh-CN" altLang="en-US" sz="2200" dirty="0"/>
              <a:t>存储量 </a:t>
            </a:r>
            <a:r>
              <a:rPr lang="zh-CN" altLang="en-US" sz="2200" dirty="0" smtClean="0">
                <a:sym typeface="Wingdings"/>
              </a:rPr>
              <a:t></a:t>
            </a:r>
            <a:r>
              <a:rPr lang="zh-CN" altLang="en-US" sz="2200" dirty="0" smtClean="0"/>
              <a:t></a:t>
            </a:r>
            <a:endParaRPr lang="en-US" altLang="zh-CN" sz="2200" dirty="0" smtClean="0"/>
          </a:p>
          <a:p>
            <a:pPr lvl="1"/>
            <a:r>
              <a:rPr lang="zh-CN" altLang="en-US" sz="2600" dirty="0" smtClean="0"/>
              <a:t>区域间及外部路由的汇总</a:t>
            </a:r>
            <a:endParaRPr lang="en-US" altLang="zh-CN" sz="2600" dirty="0" smtClean="0"/>
          </a:p>
          <a:p>
            <a:pPr lvl="2"/>
            <a:r>
              <a:rPr lang="zh-CN" altLang="en-US" sz="2200" dirty="0"/>
              <a:t>减少</a:t>
            </a:r>
            <a:r>
              <a:rPr lang="en-US" altLang="zh-CN" sz="2200" dirty="0"/>
              <a:t>LSA</a:t>
            </a:r>
            <a:r>
              <a:rPr lang="zh-CN" altLang="en-US" sz="2200" dirty="0"/>
              <a:t>数量，屏蔽不稳定网络</a:t>
            </a:r>
            <a:endParaRPr lang="en-US" altLang="zh-CN" sz="2200" dirty="0"/>
          </a:p>
          <a:p>
            <a:pPr lvl="1"/>
            <a:r>
              <a:rPr lang="zh-CN" altLang="en-US" sz="2600" dirty="0" smtClean="0"/>
              <a:t>收敛较快：邻居维护机制</a:t>
            </a:r>
            <a:endParaRPr lang="en-US" altLang="zh-CN" sz="2600" dirty="0" smtClean="0"/>
          </a:p>
          <a:p>
            <a:pPr lvl="2"/>
            <a:r>
              <a:rPr lang="en-US" altLang="zh-CN" sz="2200" dirty="0"/>
              <a:t>Hello</a:t>
            </a:r>
            <a:r>
              <a:rPr lang="zh-CN" altLang="en-US" sz="2200" dirty="0"/>
              <a:t>间隔</a:t>
            </a:r>
            <a:r>
              <a:rPr lang="zh-CN" altLang="en-US" sz="2000" dirty="0"/>
              <a:t>（</a:t>
            </a:r>
            <a:r>
              <a:rPr lang="en-US" altLang="zh-CN" sz="2000" dirty="0"/>
              <a:t>10s</a:t>
            </a:r>
            <a:r>
              <a:rPr lang="zh-CN" altLang="en-US" sz="2000" dirty="0"/>
              <a:t>）</a:t>
            </a:r>
            <a:r>
              <a:rPr lang="zh-CN" altLang="en-US" sz="2200" dirty="0"/>
              <a:t>，失效间隔（</a:t>
            </a:r>
            <a:r>
              <a:rPr lang="en-US" altLang="zh-CN" sz="2200" dirty="0"/>
              <a:t>40s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750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6.3.3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OSPF</a:t>
            </a:r>
            <a:r>
              <a:rPr lang="zh-CN" altLang="en-US" dirty="0" smtClean="0"/>
              <a:t>操作</a:t>
            </a:r>
            <a:endParaRPr lang="en-US" altLang="zh-CN" dirty="0"/>
          </a:p>
          <a:p>
            <a:pPr lvl="1"/>
            <a:r>
              <a:rPr lang="zh-CN" altLang="en-US" dirty="0"/>
              <a:t>初始化</a:t>
            </a:r>
            <a:endParaRPr lang="en-US" altLang="zh-CN" dirty="0"/>
          </a:p>
          <a:p>
            <a:pPr lvl="1"/>
            <a:r>
              <a:rPr lang="zh-CN" altLang="en-US" dirty="0"/>
              <a:t>共享路由</a:t>
            </a:r>
            <a:r>
              <a:rPr lang="zh-CN" altLang="en-US" dirty="0" smtClean="0"/>
              <a:t>信息：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报文类型及其功能</a:t>
            </a:r>
            <a:endParaRPr lang="en-US" altLang="zh-CN" dirty="0"/>
          </a:p>
          <a:p>
            <a:pPr lvl="1"/>
            <a:r>
              <a:rPr lang="zh-CN" altLang="en-US" dirty="0"/>
              <a:t>计算最短路径，更新路由表</a:t>
            </a:r>
            <a:endParaRPr lang="en-US" altLang="zh-CN" dirty="0"/>
          </a:p>
          <a:p>
            <a:r>
              <a:rPr lang="en-US" altLang="zh-CN" dirty="0" smtClean="0"/>
              <a:t>OSPF</a:t>
            </a:r>
            <a:r>
              <a:rPr lang="zh-CN" altLang="en-US" dirty="0" smtClean="0"/>
              <a:t>的多区域特性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区域类型、路由器类型、</a:t>
            </a:r>
            <a:r>
              <a:rPr lang="en-US" altLang="zh-CN" dirty="0" smtClean="0"/>
              <a:t>LSA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各类</a:t>
            </a:r>
            <a:r>
              <a:rPr lang="en-US" altLang="zh-CN" dirty="0" smtClean="0"/>
              <a:t>LSA</a:t>
            </a:r>
            <a:r>
              <a:rPr lang="zh-CN" altLang="en-US" dirty="0" smtClean="0"/>
              <a:t>的扩散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通告路由器、通告内容、扩散范围</a:t>
            </a:r>
            <a:endParaRPr lang="en-US" altLang="zh-CN" dirty="0"/>
          </a:p>
          <a:p>
            <a:r>
              <a:rPr lang="en-US" altLang="zh-CN" dirty="0" smtClean="0"/>
              <a:t>OSPF</a:t>
            </a:r>
            <a:r>
              <a:rPr lang="zh-CN" altLang="en-US" dirty="0" smtClean="0"/>
              <a:t>的</a:t>
            </a:r>
            <a:r>
              <a:rPr lang="zh-CN" altLang="en-US" dirty="0"/>
              <a:t>应用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354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路径</a:t>
            </a:r>
            <a:r>
              <a:rPr lang="zh-CN" altLang="en-US" dirty="0"/>
              <a:t>向量路由选择与</a:t>
            </a:r>
            <a:r>
              <a:rPr lang="en-US" altLang="zh-CN" dirty="0"/>
              <a:t>BGP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6.4.1 </a:t>
            </a:r>
            <a:r>
              <a:rPr lang="zh-CN" altLang="en-US" dirty="0" smtClean="0"/>
              <a:t>路径向量路由选择</a:t>
            </a:r>
            <a:endParaRPr lang="en-US" altLang="zh-CN" dirty="0"/>
          </a:p>
          <a:p>
            <a:r>
              <a:rPr lang="en-US" altLang="zh-CN" dirty="0" smtClean="0"/>
              <a:t>6.4.2 BGP</a:t>
            </a:r>
            <a:r>
              <a:rPr lang="zh-CN" altLang="en-US" dirty="0" smtClean="0"/>
              <a:t>协议</a:t>
            </a:r>
            <a:endParaRPr lang="en-US" altLang="zh-CN" dirty="0"/>
          </a:p>
          <a:p>
            <a:r>
              <a:rPr lang="en-US" altLang="zh-CN" dirty="0" smtClean="0"/>
              <a:t>6.4.3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6749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）默认路由</a:t>
            </a:r>
            <a:r>
              <a:rPr lang="en-US" altLang="zh-CN" dirty="0" smtClean="0"/>
              <a:t>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IP</a:t>
            </a:r>
            <a:r>
              <a:rPr lang="zh-CN" altLang="en-US" sz="2800" dirty="0" smtClean="0"/>
              <a:t>分组发送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/>
              <a:t>查</a:t>
            </a:r>
            <a:r>
              <a:rPr lang="zh-CN" altLang="en-US" sz="2400" dirty="0">
                <a:solidFill>
                  <a:srgbClr val="00FFFF"/>
                </a:solidFill>
              </a:rPr>
              <a:t>路由表</a:t>
            </a:r>
            <a:r>
              <a:rPr lang="zh-CN" altLang="en-US" sz="2400" dirty="0"/>
              <a:t>（</a:t>
            </a:r>
            <a:r>
              <a:rPr lang="en-US" altLang="zh-CN" sz="2400" dirty="0"/>
              <a:t>routing table</a:t>
            </a:r>
            <a:r>
              <a:rPr lang="zh-CN" altLang="en-US" sz="2400" dirty="0" smtClean="0"/>
              <a:t>）选择到达</a:t>
            </a:r>
            <a:r>
              <a:rPr lang="zh-CN" altLang="en-US" sz="2400" dirty="0"/>
              <a:t>分组目的地的</a:t>
            </a:r>
            <a:r>
              <a:rPr lang="zh-CN" altLang="en-US" sz="2400" dirty="0" smtClean="0"/>
              <a:t>路径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00FFFF"/>
                </a:solidFill>
              </a:rPr>
              <a:t>下一跳地址、发送接口</a:t>
            </a:r>
            <a:endParaRPr lang="en-US" altLang="zh-CN" sz="2400" dirty="0" smtClean="0">
              <a:solidFill>
                <a:srgbClr val="00FFFF"/>
              </a:solidFill>
            </a:endParaRPr>
          </a:p>
          <a:p>
            <a:pPr lvl="1">
              <a:defRPr/>
            </a:pPr>
            <a:r>
              <a:rPr lang="zh-CN" altLang="en-US" sz="2400" dirty="0" smtClean="0"/>
              <a:t>减小并简化路由表：用</a:t>
            </a:r>
            <a:r>
              <a:rPr lang="zh-CN" altLang="en-US" sz="2400" dirty="0" smtClean="0">
                <a:solidFill>
                  <a:srgbClr val="FFC000"/>
                </a:solidFill>
              </a:rPr>
              <a:t>不完备</a:t>
            </a:r>
            <a:r>
              <a:rPr lang="zh-CN" altLang="en-US" sz="2400" dirty="0" smtClean="0"/>
              <a:t>的路由信息选路</a:t>
            </a:r>
            <a:endParaRPr lang="en-US" altLang="zh-CN" sz="2400" dirty="0" smtClean="0"/>
          </a:p>
        </p:txBody>
      </p:sp>
      <p:sp>
        <p:nvSpPr>
          <p:cNvPr id="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2FBC1-0E74-4333-90F8-6C3C8AA39790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4132" name="Picture 189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547645"/>
            <a:ext cx="864000" cy="53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8057549"/>
              </p:ext>
            </p:extLst>
          </p:nvPr>
        </p:nvGraphicFramePr>
        <p:xfrm>
          <a:off x="1277608" y="2924944"/>
          <a:ext cx="525658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46"/>
                <a:gridCol w="1314146"/>
                <a:gridCol w="1314146"/>
                <a:gridCol w="13141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目的网络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目的掩码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/>
                        <a:t>Nexthop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发送接口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N1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Mask1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N2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Mask2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C000"/>
                          </a:solidFill>
                        </a:rPr>
                        <a:t>0.0.0.0</a:t>
                      </a:r>
                      <a:endParaRPr lang="zh-CN" altLang="en-US" sz="20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C000"/>
                          </a:solidFill>
                        </a:rPr>
                        <a:t>/0</a:t>
                      </a:r>
                      <a:endParaRPr lang="zh-CN" altLang="en-US" sz="20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>
                          <a:solidFill>
                            <a:srgbClr val="FFC000"/>
                          </a:solidFill>
                        </a:rPr>
                        <a:t>IP</a:t>
                      </a:r>
                      <a:r>
                        <a:rPr lang="en-US" altLang="zh-CN" sz="2000" b="1" baseline="-25000" dirty="0" err="1" smtClean="0">
                          <a:solidFill>
                            <a:srgbClr val="FFC000"/>
                          </a:solidFill>
                        </a:rPr>
                        <a:t>n</a:t>
                      </a:r>
                      <a:endParaRPr lang="zh-CN" altLang="en-US" sz="2000" b="1" baseline="-25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C000"/>
                          </a:solidFill>
                        </a:rPr>
                        <a:t>I</a:t>
                      </a:r>
                      <a:r>
                        <a:rPr lang="en-US" altLang="zh-CN" sz="2000" b="1" baseline="-25000" dirty="0" smtClean="0">
                          <a:solidFill>
                            <a:srgbClr val="FFC000"/>
                          </a:solidFill>
                        </a:rPr>
                        <a:t>n</a:t>
                      </a:r>
                      <a:endParaRPr lang="zh-CN" altLang="en-US" sz="2000" b="1" baseline="-25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2771800" y="5322075"/>
            <a:ext cx="1584176" cy="9872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5" idx="1"/>
            <a:endCxn id="4132" idx="3"/>
          </p:cNvCxnSpPr>
          <p:nvPr/>
        </p:nvCxnSpPr>
        <p:spPr>
          <a:xfrm flipH="1">
            <a:off x="2267648" y="5813409"/>
            <a:ext cx="3176058" cy="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6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515123"/>
            <a:ext cx="864000" cy="59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23928" y="534359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I</a:t>
            </a:r>
            <a:r>
              <a:rPr lang="en-US" altLang="zh-CN" baseline="-25000" dirty="0" smtClean="0">
                <a:solidFill>
                  <a:srgbClr val="FFC000"/>
                </a:solidFill>
              </a:rPr>
              <a:t>n</a:t>
            </a:r>
            <a:endParaRPr lang="zh-CN" altLang="en-US" baseline="-25000" dirty="0">
              <a:solidFill>
                <a:srgbClr val="FFC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874724" y="527159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C000"/>
                </a:solidFill>
              </a:rPr>
              <a:t>IP</a:t>
            </a:r>
            <a:r>
              <a:rPr lang="en-US" altLang="zh-CN" baseline="-25000" dirty="0" err="1" smtClean="0">
                <a:solidFill>
                  <a:srgbClr val="FFC000"/>
                </a:solidFill>
              </a:rPr>
              <a:t>n</a:t>
            </a:r>
            <a:endParaRPr lang="zh-CN" altLang="en-US" baseline="-25000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33634" y="4510281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FFC000"/>
                </a:solidFill>
                <a:latin typeface="+mj-ea"/>
                <a:ea typeface="+mj-ea"/>
              </a:rPr>
              <a:t>默认路由：不完备</a:t>
            </a:r>
            <a:endParaRPr lang="zh-CN" altLang="en-US" sz="2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27" name="云形 126"/>
          <p:cNvSpPr/>
          <p:nvPr/>
        </p:nvSpPr>
        <p:spPr bwMode="auto">
          <a:xfrm>
            <a:off x="5994963" y="5468922"/>
            <a:ext cx="1025309" cy="688975"/>
          </a:xfrm>
          <a:prstGeom prst="cloud">
            <a:avLst/>
          </a:prstGeom>
          <a:solidFill>
            <a:srgbClr val="FFCC99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871027" y="3501008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latin typeface="+mj-ea"/>
                <a:ea typeface="+mj-ea"/>
              </a:rPr>
              <a:t>特定网络路由</a:t>
            </a:r>
            <a:endParaRPr lang="en-US" altLang="zh-CN" sz="2200" dirty="0" smtClean="0">
              <a:latin typeface="+mj-ea"/>
              <a:ea typeface="+mj-ea"/>
            </a:endParaRPr>
          </a:p>
          <a:p>
            <a:r>
              <a:rPr lang="en-US" altLang="zh-CN" sz="2200" dirty="0" smtClean="0">
                <a:latin typeface="+mj-ea"/>
                <a:ea typeface="+mj-ea"/>
              </a:rPr>
              <a:t>—— </a:t>
            </a:r>
            <a:r>
              <a:rPr lang="zh-CN" altLang="en-US" sz="2200" dirty="0" smtClean="0">
                <a:latin typeface="+mj-ea"/>
                <a:ea typeface="+mj-ea"/>
              </a:rPr>
              <a:t>完备的</a:t>
            </a:r>
            <a:endParaRPr lang="zh-CN" altLang="en-US" sz="2200" dirty="0">
              <a:latin typeface="+mj-ea"/>
              <a:ea typeface="+mj-ea"/>
            </a:endParaRPr>
          </a:p>
        </p:txBody>
      </p:sp>
      <p:sp>
        <p:nvSpPr>
          <p:cNvPr id="16" name="右大括号 15"/>
          <p:cNvSpPr/>
          <p:nvPr/>
        </p:nvSpPr>
        <p:spPr>
          <a:xfrm>
            <a:off x="6516216" y="3284984"/>
            <a:ext cx="315437" cy="1224136"/>
          </a:xfrm>
          <a:prstGeom prst="rightBrace">
            <a:avLst>
              <a:gd name="adj1" fmla="val 286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云形 131"/>
          <p:cNvSpPr/>
          <p:nvPr/>
        </p:nvSpPr>
        <p:spPr bwMode="auto">
          <a:xfrm>
            <a:off x="6499019" y="5085184"/>
            <a:ext cx="1025309" cy="688975"/>
          </a:xfrm>
          <a:prstGeom prst="cloud">
            <a:avLst/>
          </a:prstGeom>
          <a:solidFill>
            <a:srgbClr val="FFFF99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33" name="云形 132"/>
          <p:cNvSpPr/>
          <p:nvPr/>
        </p:nvSpPr>
        <p:spPr bwMode="auto">
          <a:xfrm>
            <a:off x="6787051" y="5620345"/>
            <a:ext cx="1025309" cy="688975"/>
          </a:xfrm>
          <a:prstGeom prst="cloud">
            <a:avLst/>
          </a:prstGeom>
          <a:solidFill>
            <a:srgbClr val="66FFFF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135" name="Picture 2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3706" y="5603986"/>
            <a:ext cx="712470" cy="41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6.4.1 </a:t>
            </a:r>
            <a:r>
              <a:rPr lang="zh-CN" altLang="en-US" dirty="0" smtClean="0"/>
              <a:t>路径向量路由选择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7000"/>
              </a:lnSpc>
            </a:pPr>
            <a:r>
              <a:rPr lang="en-US" altLang="zh-CN" sz="3000" dirty="0" smtClean="0"/>
              <a:t>Path vector routing</a:t>
            </a:r>
            <a:endParaRPr lang="zh-CN" altLang="en-US" sz="3000" dirty="0"/>
          </a:p>
          <a:p>
            <a:pPr lvl="1">
              <a:lnSpc>
                <a:spcPct val="97000"/>
              </a:lnSpc>
            </a:pPr>
            <a:r>
              <a:rPr lang="zh-CN" altLang="en-US" sz="2600" dirty="0"/>
              <a:t>初始化</a:t>
            </a:r>
            <a:endParaRPr lang="en-US" altLang="zh-CN" sz="2600" dirty="0"/>
          </a:p>
          <a:p>
            <a:pPr lvl="2">
              <a:lnSpc>
                <a:spcPct val="97000"/>
              </a:lnSpc>
            </a:pPr>
            <a:r>
              <a:rPr lang="zh-CN" altLang="en-US" sz="2200" dirty="0" smtClean="0"/>
              <a:t>本</a:t>
            </a:r>
            <a:r>
              <a:rPr lang="en-US" altLang="zh-CN" sz="2200" dirty="0" smtClean="0"/>
              <a:t>AS</a:t>
            </a:r>
            <a:r>
              <a:rPr lang="zh-CN" altLang="en-US" sz="2200" dirty="0" smtClean="0"/>
              <a:t>内的网络可达性息（网络、路径属性）</a:t>
            </a:r>
            <a:endParaRPr lang="en-US" altLang="zh-CN" sz="2200" dirty="0"/>
          </a:p>
          <a:p>
            <a:pPr lvl="2">
              <a:lnSpc>
                <a:spcPct val="97000"/>
              </a:lnSpc>
            </a:pPr>
            <a:r>
              <a:rPr lang="zh-CN" altLang="en-US" sz="2200" dirty="0" smtClean="0"/>
              <a:t>路径属性：</a:t>
            </a:r>
            <a:r>
              <a:rPr lang="en-US" altLang="zh-CN" sz="2200" dirty="0" smtClean="0"/>
              <a:t>AS_PATH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LOCAL_PREF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MED</a:t>
            </a:r>
            <a:r>
              <a:rPr lang="zh-CN" altLang="en-US" sz="2200" dirty="0" smtClean="0"/>
              <a:t>等</a:t>
            </a:r>
            <a:endParaRPr lang="en-US" altLang="zh-CN" sz="2200" dirty="0"/>
          </a:p>
          <a:p>
            <a:pPr lvl="1">
              <a:lnSpc>
                <a:spcPct val="97000"/>
              </a:lnSpc>
            </a:pPr>
            <a:r>
              <a:rPr lang="zh-CN" altLang="en-US" sz="2600" dirty="0"/>
              <a:t>共享信息</a:t>
            </a:r>
            <a:endParaRPr lang="en-US" altLang="zh-CN" sz="2600" dirty="0"/>
          </a:p>
          <a:p>
            <a:pPr lvl="2">
              <a:lnSpc>
                <a:spcPct val="97000"/>
              </a:lnSpc>
            </a:pPr>
            <a:r>
              <a:rPr lang="zh-CN" altLang="en-US" dirty="0"/>
              <a:t>交互内容</a:t>
            </a:r>
            <a:r>
              <a:rPr lang="zh-CN" altLang="en-US" dirty="0" smtClean="0"/>
              <a:t>：</a:t>
            </a:r>
            <a:r>
              <a:rPr lang="zh-CN" altLang="en-US" dirty="0"/>
              <a:t>各个</a:t>
            </a:r>
            <a:r>
              <a:rPr lang="en-US" altLang="zh-CN" dirty="0" smtClean="0"/>
              <a:t>AS</a:t>
            </a:r>
            <a:r>
              <a:rPr lang="zh-CN" altLang="en-US" dirty="0" smtClean="0"/>
              <a:t>内</a:t>
            </a:r>
            <a:r>
              <a:rPr lang="zh-CN" altLang="en-US" dirty="0"/>
              <a:t>的</a:t>
            </a:r>
            <a:r>
              <a:rPr lang="zh-CN" altLang="en-US" dirty="0" smtClean="0"/>
              <a:t>网络可达性</a:t>
            </a:r>
            <a:endParaRPr lang="en-US" altLang="zh-CN" dirty="0"/>
          </a:p>
          <a:p>
            <a:pPr lvl="2">
              <a:lnSpc>
                <a:spcPct val="97000"/>
              </a:lnSpc>
            </a:pPr>
            <a:r>
              <a:rPr lang="zh-CN" altLang="en-US" dirty="0"/>
              <a:t>交互对象</a:t>
            </a:r>
            <a:r>
              <a:rPr lang="zh-CN" altLang="en-US" dirty="0" smtClean="0"/>
              <a:t>：对等的</a:t>
            </a:r>
            <a:r>
              <a:rPr lang="en-US" altLang="zh-CN" dirty="0" smtClean="0"/>
              <a:t>AS</a:t>
            </a:r>
            <a:r>
              <a:rPr lang="zh-CN" altLang="en-US" dirty="0" smtClean="0"/>
              <a:t>边界路由器</a:t>
            </a:r>
            <a:endParaRPr lang="en-US" altLang="zh-CN" dirty="0"/>
          </a:p>
          <a:p>
            <a:pPr lvl="2">
              <a:lnSpc>
                <a:spcPct val="97000"/>
              </a:lnSpc>
            </a:pPr>
            <a:r>
              <a:rPr lang="zh-CN" altLang="en-US" dirty="0"/>
              <a:t>交互时机：事件</a:t>
            </a:r>
            <a:r>
              <a:rPr lang="zh-CN" altLang="en-US" dirty="0" smtClean="0"/>
              <a:t>（可达性变化</a:t>
            </a:r>
            <a:r>
              <a:rPr lang="zh-CN" altLang="en-US" dirty="0"/>
              <a:t>）触发</a:t>
            </a:r>
            <a:endParaRPr lang="en-US" altLang="zh-CN" dirty="0"/>
          </a:p>
          <a:p>
            <a:pPr lvl="1">
              <a:lnSpc>
                <a:spcPct val="97000"/>
              </a:lnSpc>
            </a:pPr>
            <a:r>
              <a:rPr lang="zh-CN" altLang="en-US" sz="2600" dirty="0" smtClean="0"/>
              <a:t>计算合理路径，</a:t>
            </a:r>
            <a:r>
              <a:rPr lang="zh-CN" altLang="en-US" sz="2600" dirty="0"/>
              <a:t>更新路由表</a:t>
            </a:r>
            <a:endParaRPr lang="en-US" altLang="zh-CN" sz="2600" dirty="0"/>
          </a:p>
          <a:p>
            <a:pPr lvl="2">
              <a:lnSpc>
                <a:spcPct val="97000"/>
              </a:lnSpc>
            </a:pPr>
            <a:r>
              <a:rPr lang="zh-CN" altLang="en-US" dirty="0" smtClean="0"/>
              <a:t>相同的路径属性：基于属性值</a:t>
            </a:r>
            <a:endParaRPr lang="en-US" altLang="zh-CN" dirty="0" smtClean="0"/>
          </a:p>
          <a:p>
            <a:pPr lvl="2">
              <a:lnSpc>
                <a:spcPct val="97000"/>
              </a:lnSpc>
            </a:pPr>
            <a:r>
              <a:rPr lang="zh-CN" altLang="en-US" dirty="0" smtClean="0"/>
              <a:t>不同的路径属性：属性的优先度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613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936000"/>
            <a:ext cx="9144000" cy="5549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初始路由表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98425" y="1002953"/>
            <a:ext cx="8882063" cy="5418137"/>
            <a:chOff x="62" y="834"/>
            <a:chExt cx="5595" cy="3413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5243"/>
            <a:stretch>
              <a:fillRect/>
            </a:stretch>
          </p:blipFill>
          <p:spPr bwMode="auto">
            <a:xfrm>
              <a:off x="62" y="834"/>
              <a:ext cx="5595" cy="3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152" y="1639"/>
              <a:ext cx="419" cy="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700">
                  <a:solidFill>
                    <a:srgbClr val="000000"/>
                  </a:solidFill>
                  <a:latin typeface="Arial" charset="0"/>
                </a:rPr>
                <a:t>AS 3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748" y="1639"/>
              <a:ext cx="419" cy="1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700">
                  <a:solidFill>
                    <a:srgbClr val="000000"/>
                  </a:solidFill>
                  <a:latin typeface="Arial" charset="0"/>
                </a:rPr>
                <a:t>AS 1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869" y="3566"/>
              <a:ext cx="329" cy="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700">
                  <a:solidFill>
                    <a:srgbClr val="000000"/>
                  </a:solidFill>
                  <a:latin typeface="Arial" charset="0"/>
                </a:rPr>
                <a:t>AS 2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003" y="3566"/>
              <a:ext cx="329" cy="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700">
                  <a:solidFill>
                    <a:srgbClr val="000000"/>
                  </a:solidFill>
                  <a:latin typeface="Arial" charset="0"/>
                </a:rPr>
                <a:t>AS 4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746" y="4156"/>
              <a:ext cx="454" cy="9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235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路由收敛后的路由表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0" y="908720"/>
            <a:ext cx="9144000" cy="5589587"/>
            <a:chOff x="0" y="799"/>
            <a:chExt cx="5760" cy="3521"/>
          </a:xfrm>
        </p:grpSpPr>
        <p:grpSp>
          <p:nvGrpSpPr>
            <p:cNvPr id="7" name="Group 58"/>
            <p:cNvGrpSpPr>
              <a:grpSpLocks/>
            </p:cNvGrpSpPr>
            <p:nvPr/>
          </p:nvGrpSpPr>
          <p:grpSpPr bwMode="auto">
            <a:xfrm>
              <a:off x="0" y="799"/>
              <a:ext cx="5760" cy="3521"/>
              <a:chOff x="0" y="799"/>
              <a:chExt cx="5760" cy="3521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0" y="799"/>
                <a:ext cx="5760" cy="352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1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" y="2432"/>
                <a:ext cx="5647" cy="1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Rectangle 38"/>
              <p:cNvSpPr>
                <a:spLocks noChangeArrowheads="1"/>
              </p:cNvSpPr>
              <p:nvPr/>
            </p:nvSpPr>
            <p:spPr bwMode="auto">
              <a:xfrm>
                <a:off x="340" y="845"/>
                <a:ext cx="1587" cy="95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Oval 8"/>
              <p:cNvSpPr>
                <a:spLocks noChangeArrowheads="1"/>
              </p:cNvSpPr>
              <p:nvPr/>
            </p:nvSpPr>
            <p:spPr bwMode="auto">
              <a:xfrm>
                <a:off x="1247" y="1207"/>
                <a:ext cx="308" cy="308"/>
              </a:xfrm>
              <a:prstGeom prst="ellipse">
                <a:avLst/>
              </a:prstGeom>
              <a:solidFill>
                <a:srgbClr val="66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solidFill>
                      <a:srgbClr val="000000"/>
                    </a:solidFill>
                  </a:rPr>
                  <a:t>A1</a:t>
                </a:r>
              </a:p>
            </p:txBody>
          </p:sp>
          <p:sp>
            <p:nvSpPr>
              <p:cNvPr id="14" name="Rectangle 41"/>
              <p:cNvSpPr>
                <a:spLocks noChangeArrowheads="1"/>
              </p:cNvSpPr>
              <p:nvPr/>
            </p:nvSpPr>
            <p:spPr bwMode="auto">
              <a:xfrm>
                <a:off x="2154" y="1679"/>
                <a:ext cx="1452" cy="72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Oval 9"/>
              <p:cNvSpPr>
                <a:spLocks noChangeArrowheads="1"/>
              </p:cNvSpPr>
              <p:nvPr/>
            </p:nvSpPr>
            <p:spPr bwMode="auto">
              <a:xfrm>
                <a:off x="2594" y="1770"/>
                <a:ext cx="308" cy="308"/>
              </a:xfrm>
              <a:prstGeom prst="ellipse">
                <a:avLst/>
              </a:prstGeom>
              <a:solidFill>
                <a:srgbClr val="66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solidFill>
                      <a:srgbClr val="000000"/>
                    </a:solidFill>
                  </a:rPr>
                  <a:t>B1</a:t>
                </a:r>
              </a:p>
            </p:txBody>
          </p:sp>
          <p:sp>
            <p:nvSpPr>
              <p:cNvPr id="16" name="Rectangle 39"/>
              <p:cNvSpPr>
                <a:spLocks noChangeArrowheads="1"/>
              </p:cNvSpPr>
              <p:nvPr/>
            </p:nvSpPr>
            <p:spPr bwMode="auto">
              <a:xfrm>
                <a:off x="2789" y="845"/>
                <a:ext cx="1270" cy="771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Oval 11"/>
              <p:cNvSpPr>
                <a:spLocks noChangeArrowheads="1"/>
              </p:cNvSpPr>
              <p:nvPr/>
            </p:nvSpPr>
            <p:spPr bwMode="auto">
              <a:xfrm>
                <a:off x="3456" y="1207"/>
                <a:ext cx="308" cy="308"/>
              </a:xfrm>
              <a:prstGeom prst="ellipse">
                <a:avLst/>
              </a:prstGeom>
              <a:solidFill>
                <a:srgbClr val="66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solidFill>
                      <a:srgbClr val="000000"/>
                    </a:solidFill>
                  </a:rPr>
                  <a:t>C1</a:t>
                </a:r>
              </a:p>
            </p:txBody>
          </p:sp>
          <p:sp>
            <p:nvSpPr>
              <p:cNvPr id="18" name="Rectangle 40"/>
              <p:cNvSpPr>
                <a:spLocks noChangeArrowheads="1"/>
              </p:cNvSpPr>
              <p:nvPr/>
            </p:nvSpPr>
            <p:spPr bwMode="auto">
              <a:xfrm>
                <a:off x="4332" y="1271"/>
                <a:ext cx="1043" cy="108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Oval 12"/>
              <p:cNvSpPr>
                <a:spLocks noChangeArrowheads="1"/>
              </p:cNvSpPr>
              <p:nvPr/>
            </p:nvSpPr>
            <p:spPr bwMode="auto">
              <a:xfrm>
                <a:off x="4409" y="1543"/>
                <a:ext cx="308" cy="308"/>
              </a:xfrm>
              <a:prstGeom prst="ellipse">
                <a:avLst/>
              </a:prstGeom>
              <a:solidFill>
                <a:srgbClr val="66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solidFill>
                      <a:srgbClr val="000000"/>
                    </a:solidFill>
                  </a:rPr>
                  <a:t>D1</a:t>
                </a:r>
              </a:p>
            </p:txBody>
          </p:sp>
          <p:cxnSp>
            <p:nvCxnSpPr>
              <p:cNvPr id="20" name="AutoShape 14"/>
              <p:cNvCxnSpPr>
                <a:cxnSpLocks noChangeShapeType="1"/>
                <a:stCxn id="13" idx="5"/>
                <a:endCxn id="15" idx="1"/>
              </p:cNvCxnSpPr>
              <p:nvPr/>
            </p:nvCxnSpPr>
            <p:spPr bwMode="auto">
              <a:xfrm>
                <a:off x="1510" y="1479"/>
                <a:ext cx="1129" cy="327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5"/>
              <p:cNvCxnSpPr>
                <a:cxnSpLocks noChangeShapeType="1"/>
                <a:stCxn id="17" idx="6"/>
                <a:endCxn id="19" idx="1"/>
              </p:cNvCxnSpPr>
              <p:nvPr/>
            </p:nvCxnSpPr>
            <p:spPr bwMode="auto">
              <a:xfrm>
                <a:off x="3773" y="1361"/>
                <a:ext cx="681" cy="218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6"/>
              <p:cNvCxnSpPr>
                <a:cxnSpLocks noChangeShapeType="1"/>
                <a:stCxn id="13" idx="6"/>
                <a:endCxn id="17" idx="2"/>
              </p:cNvCxnSpPr>
              <p:nvPr/>
            </p:nvCxnSpPr>
            <p:spPr bwMode="auto">
              <a:xfrm>
                <a:off x="1564" y="1361"/>
                <a:ext cx="1883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18"/>
              <p:cNvCxnSpPr>
                <a:cxnSpLocks noChangeShapeType="1"/>
                <a:stCxn id="15" idx="7"/>
                <a:endCxn id="17" idx="3"/>
              </p:cNvCxnSpPr>
              <p:nvPr/>
            </p:nvCxnSpPr>
            <p:spPr bwMode="auto">
              <a:xfrm flipV="1">
                <a:off x="2857" y="1479"/>
                <a:ext cx="644" cy="327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auto">
              <a:xfrm>
                <a:off x="340" y="1547"/>
                <a:ext cx="3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00"/>
                    </a:solidFill>
                  </a:rPr>
                  <a:t>AS1</a:t>
                </a:r>
              </a:p>
            </p:txBody>
          </p:sp>
          <p:sp>
            <p:nvSpPr>
              <p:cNvPr id="25" name="Oval 25"/>
              <p:cNvSpPr>
                <a:spLocks noChangeAspect="1" noChangeArrowheads="1"/>
              </p:cNvSpPr>
              <p:nvPr/>
            </p:nvSpPr>
            <p:spPr bwMode="auto">
              <a:xfrm>
                <a:off x="3114" y="2088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rgbClr val="000000"/>
                    </a:solidFill>
                  </a:rPr>
                  <a:t>B2</a:t>
                </a:r>
              </a:p>
            </p:txBody>
          </p:sp>
          <p:sp>
            <p:nvSpPr>
              <p:cNvPr id="26" name="Oval 26"/>
              <p:cNvSpPr>
                <a:spLocks noChangeAspect="1" noChangeArrowheads="1"/>
              </p:cNvSpPr>
              <p:nvPr/>
            </p:nvSpPr>
            <p:spPr bwMode="auto">
              <a:xfrm>
                <a:off x="2245" y="2088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rgbClr val="000000"/>
                    </a:solidFill>
                  </a:rPr>
                  <a:t>B3</a:t>
                </a:r>
              </a:p>
            </p:txBody>
          </p:sp>
          <p:sp>
            <p:nvSpPr>
              <p:cNvPr id="27" name="Oval 27"/>
              <p:cNvSpPr>
                <a:spLocks noChangeAspect="1" noChangeArrowheads="1"/>
              </p:cNvSpPr>
              <p:nvPr/>
            </p:nvSpPr>
            <p:spPr bwMode="auto">
              <a:xfrm>
                <a:off x="3295" y="1770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rgbClr val="000000"/>
                    </a:solidFill>
                  </a:rPr>
                  <a:t>B4</a:t>
                </a:r>
              </a:p>
            </p:txBody>
          </p:sp>
          <p:sp>
            <p:nvSpPr>
              <p:cNvPr id="28" name="Oval 28"/>
              <p:cNvSpPr>
                <a:spLocks noChangeAspect="1" noChangeArrowheads="1"/>
              </p:cNvSpPr>
              <p:nvPr/>
            </p:nvSpPr>
            <p:spPr bwMode="auto">
              <a:xfrm>
                <a:off x="431" y="1162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rgbClr val="000000"/>
                    </a:solidFill>
                  </a:rPr>
                  <a:t>A4</a:t>
                </a:r>
              </a:p>
            </p:txBody>
          </p:sp>
          <p:sp>
            <p:nvSpPr>
              <p:cNvPr id="29" name="Oval 29"/>
              <p:cNvSpPr>
                <a:spLocks noChangeAspect="1" noChangeArrowheads="1"/>
              </p:cNvSpPr>
              <p:nvPr/>
            </p:nvSpPr>
            <p:spPr bwMode="auto">
              <a:xfrm>
                <a:off x="930" y="890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rgbClr val="000000"/>
                    </a:solidFill>
                  </a:rPr>
                  <a:t>A2</a:t>
                </a:r>
              </a:p>
            </p:txBody>
          </p:sp>
          <p:sp>
            <p:nvSpPr>
              <p:cNvPr id="30" name="Oval 30"/>
              <p:cNvSpPr>
                <a:spLocks noChangeAspect="1" noChangeArrowheads="1"/>
              </p:cNvSpPr>
              <p:nvPr/>
            </p:nvSpPr>
            <p:spPr bwMode="auto">
              <a:xfrm>
                <a:off x="1565" y="890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rgbClr val="000000"/>
                    </a:solidFill>
                  </a:rPr>
                  <a:t>A3</a:t>
                </a:r>
              </a:p>
            </p:txBody>
          </p:sp>
          <p:sp>
            <p:nvSpPr>
              <p:cNvPr id="31" name="Oval 31"/>
              <p:cNvSpPr>
                <a:spLocks noChangeAspect="1" noChangeArrowheads="1"/>
              </p:cNvSpPr>
              <p:nvPr/>
            </p:nvSpPr>
            <p:spPr bwMode="auto">
              <a:xfrm>
                <a:off x="839" y="1480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rgbClr val="000000"/>
                    </a:solidFill>
                  </a:rPr>
                  <a:t>A5</a:t>
                </a:r>
              </a:p>
            </p:txBody>
          </p:sp>
          <p:sp>
            <p:nvSpPr>
              <p:cNvPr id="32" name="Oval 33"/>
              <p:cNvSpPr>
                <a:spLocks noChangeAspect="1" noChangeArrowheads="1"/>
              </p:cNvSpPr>
              <p:nvPr/>
            </p:nvSpPr>
            <p:spPr bwMode="auto">
              <a:xfrm>
                <a:off x="2880" y="897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rgbClr val="000000"/>
                    </a:solidFill>
                  </a:rPr>
                  <a:t>C2</a:t>
                </a:r>
              </a:p>
            </p:txBody>
          </p:sp>
          <p:sp>
            <p:nvSpPr>
              <p:cNvPr id="33" name="Oval 34"/>
              <p:cNvSpPr>
                <a:spLocks noChangeAspect="1" noChangeArrowheads="1"/>
              </p:cNvSpPr>
              <p:nvPr/>
            </p:nvSpPr>
            <p:spPr bwMode="auto">
              <a:xfrm>
                <a:off x="3651" y="897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rgbClr val="000000"/>
                    </a:solidFill>
                  </a:rPr>
                  <a:t>C3</a:t>
                </a:r>
              </a:p>
            </p:txBody>
          </p:sp>
          <p:sp>
            <p:nvSpPr>
              <p:cNvPr id="34" name="Oval 35"/>
              <p:cNvSpPr>
                <a:spLocks noChangeAspect="1" noChangeArrowheads="1"/>
              </p:cNvSpPr>
              <p:nvPr/>
            </p:nvSpPr>
            <p:spPr bwMode="auto">
              <a:xfrm>
                <a:off x="4422" y="2042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rgbClr val="000000"/>
                    </a:solidFill>
                  </a:rPr>
                  <a:t>D2</a:t>
                </a:r>
              </a:p>
            </p:txBody>
          </p:sp>
          <p:sp>
            <p:nvSpPr>
              <p:cNvPr id="35" name="Oval 36"/>
              <p:cNvSpPr>
                <a:spLocks noChangeAspect="1" noChangeArrowheads="1"/>
              </p:cNvSpPr>
              <p:nvPr/>
            </p:nvSpPr>
            <p:spPr bwMode="auto">
              <a:xfrm>
                <a:off x="5041" y="2026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rgbClr val="000000"/>
                    </a:solidFill>
                  </a:rPr>
                  <a:t>D3</a:t>
                </a:r>
              </a:p>
            </p:txBody>
          </p:sp>
          <p:sp>
            <p:nvSpPr>
              <p:cNvPr id="36" name="Oval 37"/>
              <p:cNvSpPr>
                <a:spLocks noChangeAspect="1" noChangeArrowheads="1"/>
              </p:cNvSpPr>
              <p:nvPr/>
            </p:nvSpPr>
            <p:spPr bwMode="auto">
              <a:xfrm>
                <a:off x="5012" y="1498"/>
                <a:ext cx="243" cy="24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rgbClr val="000000"/>
                    </a:solidFill>
                  </a:rPr>
                  <a:t>D4</a:t>
                </a:r>
              </a:p>
            </p:txBody>
          </p:sp>
          <p:cxnSp>
            <p:nvCxnSpPr>
              <p:cNvPr id="37" name="AutoShape 42"/>
              <p:cNvCxnSpPr>
                <a:cxnSpLocks noChangeShapeType="1"/>
                <a:stCxn id="29" idx="5"/>
                <a:endCxn id="13" idx="1"/>
              </p:cNvCxnSpPr>
              <p:nvPr/>
            </p:nvCxnSpPr>
            <p:spPr bwMode="auto">
              <a:xfrm>
                <a:off x="1137" y="1103"/>
                <a:ext cx="155" cy="14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AutoShape 43"/>
              <p:cNvCxnSpPr>
                <a:cxnSpLocks noChangeShapeType="1"/>
                <a:stCxn id="29" idx="6"/>
                <a:endCxn id="30" idx="2"/>
              </p:cNvCxnSpPr>
              <p:nvPr/>
            </p:nvCxnSpPr>
            <p:spPr bwMode="auto">
              <a:xfrm>
                <a:off x="1179" y="1012"/>
                <a:ext cx="380" cy="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AutoShape 44"/>
              <p:cNvCxnSpPr>
                <a:cxnSpLocks noChangeShapeType="1"/>
                <a:stCxn id="28" idx="7"/>
                <a:endCxn id="29" idx="2"/>
              </p:cNvCxnSpPr>
              <p:nvPr/>
            </p:nvCxnSpPr>
            <p:spPr bwMode="auto">
              <a:xfrm flipV="1">
                <a:off x="638" y="1012"/>
                <a:ext cx="286" cy="18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AutoShape 45"/>
              <p:cNvCxnSpPr>
                <a:cxnSpLocks noChangeShapeType="1"/>
                <a:stCxn id="28" idx="5"/>
                <a:endCxn id="31" idx="1"/>
              </p:cNvCxnSpPr>
              <p:nvPr/>
            </p:nvCxnSpPr>
            <p:spPr bwMode="auto">
              <a:xfrm>
                <a:off x="638" y="1375"/>
                <a:ext cx="237" cy="13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AutoShape 46"/>
              <p:cNvCxnSpPr>
                <a:cxnSpLocks noChangeShapeType="1"/>
                <a:stCxn id="31" idx="6"/>
                <a:endCxn id="13" idx="3"/>
              </p:cNvCxnSpPr>
              <p:nvPr/>
            </p:nvCxnSpPr>
            <p:spPr bwMode="auto">
              <a:xfrm flipV="1">
                <a:off x="1088" y="1479"/>
                <a:ext cx="204" cy="123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AutoShape 47"/>
              <p:cNvCxnSpPr>
                <a:cxnSpLocks noChangeShapeType="1"/>
                <a:stCxn id="32" idx="6"/>
                <a:endCxn id="33" idx="2"/>
              </p:cNvCxnSpPr>
              <p:nvPr/>
            </p:nvCxnSpPr>
            <p:spPr bwMode="auto">
              <a:xfrm>
                <a:off x="3129" y="1019"/>
                <a:ext cx="516" cy="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AutoShape 48"/>
              <p:cNvCxnSpPr>
                <a:cxnSpLocks noChangeShapeType="1"/>
                <a:stCxn id="17" idx="7"/>
                <a:endCxn id="33" idx="4"/>
              </p:cNvCxnSpPr>
              <p:nvPr/>
            </p:nvCxnSpPr>
            <p:spPr bwMode="auto">
              <a:xfrm flipV="1">
                <a:off x="3719" y="1146"/>
                <a:ext cx="54" cy="97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AutoShape 49"/>
              <p:cNvCxnSpPr>
                <a:cxnSpLocks noChangeShapeType="1"/>
                <a:stCxn id="27" idx="2"/>
                <a:endCxn id="15" idx="6"/>
              </p:cNvCxnSpPr>
              <p:nvPr/>
            </p:nvCxnSpPr>
            <p:spPr bwMode="auto">
              <a:xfrm flipH="1">
                <a:off x="2911" y="1892"/>
                <a:ext cx="378" cy="32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AutoShape 50"/>
              <p:cNvCxnSpPr>
                <a:cxnSpLocks noChangeShapeType="1"/>
                <a:stCxn id="25" idx="2"/>
                <a:endCxn id="15" idx="5"/>
              </p:cNvCxnSpPr>
              <p:nvPr/>
            </p:nvCxnSpPr>
            <p:spPr bwMode="auto">
              <a:xfrm flipH="1" flipV="1">
                <a:off x="2857" y="2042"/>
                <a:ext cx="251" cy="168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51"/>
              <p:cNvCxnSpPr>
                <a:cxnSpLocks noChangeShapeType="1"/>
                <a:stCxn id="26" idx="7"/>
                <a:endCxn id="15" idx="3"/>
              </p:cNvCxnSpPr>
              <p:nvPr/>
            </p:nvCxnSpPr>
            <p:spPr bwMode="auto">
              <a:xfrm flipV="1">
                <a:off x="2452" y="2042"/>
                <a:ext cx="187" cy="76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AutoShape 52"/>
              <p:cNvCxnSpPr>
                <a:cxnSpLocks noChangeShapeType="1"/>
                <a:stCxn id="34" idx="0"/>
                <a:endCxn id="19" idx="4"/>
              </p:cNvCxnSpPr>
              <p:nvPr/>
            </p:nvCxnSpPr>
            <p:spPr bwMode="auto">
              <a:xfrm flipV="1">
                <a:off x="4544" y="1860"/>
                <a:ext cx="19" cy="176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53"/>
              <p:cNvCxnSpPr>
                <a:cxnSpLocks noChangeShapeType="1"/>
                <a:stCxn id="35" idx="1"/>
                <a:endCxn id="19" idx="5"/>
              </p:cNvCxnSpPr>
              <p:nvPr/>
            </p:nvCxnSpPr>
            <p:spPr bwMode="auto">
              <a:xfrm flipH="1" flipV="1">
                <a:off x="4672" y="1815"/>
                <a:ext cx="405" cy="241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AutoShape 54"/>
              <p:cNvCxnSpPr>
                <a:cxnSpLocks noChangeShapeType="1"/>
                <a:stCxn id="36" idx="2"/>
                <a:endCxn id="19" idx="6"/>
              </p:cNvCxnSpPr>
              <p:nvPr/>
            </p:nvCxnSpPr>
            <p:spPr bwMode="auto">
              <a:xfrm flipH="1">
                <a:off x="4726" y="1620"/>
                <a:ext cx="280" cy="77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0" name="Text Box 55"/>
              <p:cNvSpPr txBox="1">
                <a:spLocks noChangeArrowheads="1"/>
              </p:cNvSpPr>
              <p:nvPr/>
            </p:nvSpPr>
            <p:spPr bwMode="auto">
              <a:xfrm>
                <a:off x="2562" y="2155"/>
                <a:ext cx="3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00"/>
                    </a:solidFill>
                  </a:rPr>
                  <a:t>AS2</a:t>
                </a:r>
              </a:p>
            </p:txBody>
          </p:sp>
          <p:sp>
            <p:nvSpPr>
              <p:cNvPr id="51" name="Text Box 56"/>
              <p:cNvSpPr txBox="1">
                <a:spLocks noChangeArrowheads="1"/>
              </p:cNvSpPr>
              <p:nvPr/>
            </p:nvSpPr>
            <p:spPr bwMode="auto">
              <a:xfrm>
                <a:off x="2789" y="1366"/>
                <a:ext cx="3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00"/>
                    </a:solidFill>
                  </a:rPr>
                  <a:t>AS3</a:t>
                </a:r>
              </a:p>
            </p:txBody>
          </p:sp>
          <p:sp>
            <p:nvSpPr>
              <p:cNvPr id="52" name="Text Box 57"/>
              <p:cNvSpPr txBox="1">
                <a:spLocks noChangeArrowheads="1"/>
              </p:cNvSpPr>
              <p:nvPr/>
            </p:nvSpPr>
            <p:spPr bwMode="auto">
              <a:xfrm>
                <a:off x="4649" y="1271"/>
                <a:ext cx="3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00"/>
                    </a:solidFill>
                  </a:rPr>
                  <a:t>AS4</a:t>
                </a:r>
              </a:p>
            </p:txBody>
          </p:sp>
        </p:grpSp>
        <p:sp>
          <p:nvSpPr>
            <p:cNvPr id="8" name="Text Box 59"/>
            <p:cNvSpPr txBox="1">
              <a:spLocks noChangeArrowheads="1"/>
            </p:cNvSpPr>
            <p:nvPr/>
          </p:nvSpPr>
          <p:spPr bwMode="auto">
            <a:xfrm>
              <a:off x="698" y="3738"/>
              <a:ext cx="56" cy="93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9" name="Text Box 60"/>
            <p:cNvSpPr txBox="1">
              <a:spLocks noChangeArrowheads="1"/>
            </p:cNvSpPr>
            <p:nvPr/>
          </p:nvSpPr>
          <p:spPr bwMode="auto">
            <a:xfrm>
              <a:off x="698" y="3978"/>
              <a:ext cx="56" cy="93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1752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6.4.2 BGP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/>
              <a:t>Border Gateway Protocol</a:t>
            </a:r>
            <a:r>
              <a:rPr lang="zh-CN" altLang="en-US" sz="2800" dirty="0"/>
              <a:t>，</a:t>
            </a:r>
            <a:r>
              <a:rPr lang="en-US" altLang="zh-CN" sz="2800" dirty="0"/>
              <a:t>BGP</a:t>
            </a:r>
          </a:p>
          <a:p>
            <a:pPr lvl="1">
              <a:defRPr/>
            </a:pPr>
            <a:r>
              <a:rPr lang="zh-CN" altLang="en-US" sz="2400" dirty="0"/>
              <a:t>边界网关协议</a:t>
            </a:r>
          </a:p>
          <a:p>
            <a:pPr lvl="1">
              <a:defRPr/>
            </a:pPr>
            <a:r>
              <a:rPr lang="en-US" altLang="zh-CN" sz="2400" dirty="0" smtClean="0"/>
              <a:t>v4</a:t>
            </a:r>
            <a:r>
              <a:rPr lang="zh-CN" altLang="en-US" sz="2400" dirty="0"/>
              <a:t>：</a:t>
            </a:r>
            <a:r>
              <a:rPr lang="en-US" altLang="zh-CN" sz="2400" dirty="0"/>
              <a:t>RFC 1771</a:t>
            </a:r>
            <a:r>
              <a:rPr lang="zh-CN" altLang="en-US" sz="2400" dirty="0"/>
              <a:t>，</a:t>
            </a:r>
            <a:r>
              <a:rPr lang="en-US" altLang="zh-CN" sz="2400" dirty="0"/>
              <a:t>RFC </a:t>
            </a:r>
            <a:r>
              <a:rPr lang="en-US" altLang="zh-CN" sz="2400" dirty="0" smtClean="0"/>
              <a:t>1772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5661025"/>
            <a:ext cx="8207375" cy="720725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8313" y="4652963"/>
            <a:ext cx="8207375" cy="792162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383088" y="4795838"/>
            <a:ext cx="1628775" cy="504825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         IP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484438" y="5805488"/>
            <a:ext cx="1628775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LANs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427538" y="5805488"/>
            <a:ext cx="1628775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MANs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99213" y="5805488"/>
            <a:ext cx="1628775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WANs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51050" y="4795838"/>
            <a:ext cx="1008063" cy="360362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ICMP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203575" y="4795838"/>
            <a:ext cx="1008063" cy="360362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IGMP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227763" y="4940300"/>
            <a:ext cx="1009650" cy="363538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ARP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450138" y="4940300"/>
            <a:ext cx="1009650" cy="363538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RARP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39750" y="4695825"/>
            <a:ext cx="1279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39750" y="5703888"/>
            <a:ext cx="18811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Access Layer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68313" y="3644900"/>
            <a:ext cx="8207375" cy="792163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68313" y="2492375"/>
            <a:ext cx="8207375" cy="936625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095500" y="3860800"/>
            <a:ext cx="1828800" cy="422275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TCP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360988" y="3870325"/>
            <a:ext cx="1828800" cy="422275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-122"/>
              </a:rPr>
              <a:t>UDP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50863" y="3716338"/>
            <a:ext cx="14287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Transport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916238" y="2636838"/>
            <a:ext cx="2266950" cy="43338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r>
              <a:rPr lang="en-US" altLang="zh-CN" dirty="0" smtClean="0">
                <a:solidFill>
                  <a:schemeClr val="bg2"/>
                </a:solidFill>
                <a:latin typeface="Arial" charset="0"/>
                <a:ea typeface="宋体" charset="-122"/>
              </a:rPr>
              <a:t>    BGP-4</a:t>
            </a:r>
            <a:endParaRPr lang="en-US" altLang="zh-CN" dirty="0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39750" y="2565400"/>
            <a:ext cx="1655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Application</a:t>
            </a:r>
          </a:p>
          <a:p>
            <a:pPr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26" name="Line 50"/>
          <p:cNvSpPr>
            <a:spLocks noChangeShapeType="1"/>
          </p:cNvSpPr>
          <p:nvPr/>
        </p:nvSpPr>
        <p:spPr bwMode="auto">
          <a:xfrm>
            <a:off x="3419475" y="3068638"/>
            <a:ext cx="0" cy="792162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Oval 51"/>
          <p:cNvSpPr>
            <a:spLocks noChangeArrowheads="1"/>
          </p:cNvSpPr>
          <p:nvPr/>
        </p:nvSpPr>
        <p:spPr bwMode="auto">
          <a:xfrm>
            <a:off x="2916238" y="3284538"/>
            <a:ext cx="1008062" cy="4318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179</a:t>
            </a:r>
          </a:p>
        </p:txBody>
      </p:sp>
      <p:sp>
        <p:nvSpPr>
          <p:cNvPr id="29" name="Text Box 53"/>
          <p:cNvSpPr txBox="1">
            <a:spLocks noChangeArrowheads="1"/>
          </p:cNvSpPr>
          <p:nvPr/>
        </p:nvSpPr>
        <p:spPr bwMode="auto">
          <a:xfrm>
            <a:off x="6662738" y="2636838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软件实现层次</a:t>
            </a:r>
          </a:p>
        </p:txBody>
      </p:sp>
      <p:sp>
        <p:nvSpPr>
          <p:cNvPr id="30" name="Line 52"/>
          <p:cNvSpPr>
            <a:spLocks noChangeShapeType="1"/>
          </p:cNvSpPr>
          <p:nvPr/>
        </p:nvSpPr>
        <p:spPr bwMode="auto">
          <a:xfrm>
            <a:off x="4787900" y="3069159"/>
            <a:ext cx="0" cy="1800225"/>
          </a:xfrm>
          <a:prstGeom prst="line">
            <a:avLst/>
          </a:prstGeom>
          <a:noFill/>
          <a:ln w="63500" cmpd="dbl">
            <a:solidFill>
              <a:srgbClr val="660066"/>
            </a:solidFill>
            <a:round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427538" y="2780929"/>
            <a:ext cx="720000" cy="289818"/>
          </a:xfrm>
          <a:prstGeom prst="rect">
            <a:avLst/>
          </a:prstGeom>
          <a:pattFill prst="lgGrid">
            <a:fgClr>
              <a:srgbClr val="CC66FF"/>
            </a:fgClr>
            <a:bgClr>
              <a:srgbClr val="F5DA7F"/>
            </a:bgClr>
          </a:pattFill>
          <a:ln w="19050" algn="ctr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800" dirty="0" smtClean="0">
                <a:solidFill>
                  <a:schemeClr val="bg2"/>
                </a:solidFill>
                <a:latin typeface="Arial Narrow" panose="020B0606020202030204" pitchFamily="34" charset="0"/>
              </a:rPr>
              <a:t>BGP_RT</a:t>
            </a:r>
            <a:endParaRPr lang="en-US" altLang="zh-CN" sz="180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427538" y="4797152"/>
            <a:ext cx="719137" cy="400110"/>
            <a:chOff x="4427538" y="4797152"/>
            <a:chExt cx="719137" cy="400110"/>
          </a:xfrm>
        </p:grpSpPr>
        <p:graphicFrame>
          <p:nvGraphicFramePr>
            <p:cNvPr id="33" name="Group 2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1187642278"/>
                </p:ext>
              </p:extLst>
            </p:nvPr>
          </p:nvGraphicFramePr>
          <p:xfrm>
            <a:off x="4427538" y="4851921"/>
            <a:ext cx="719137" cy="306388"/>
          </p:xfrm>
          <a:graphic>
            <a:graphicData uri="http://schemas.openxmlformats.org/drawingml/2006/table">
              <a:tbl>
                <a:tblPr/>
                <a:tblGrid>
                  <a:gridCol w="179387"/>
                  <a:gridCol w="180975"/>
                  <a:gridCol w="179388"/>
                  <a:gridCol w="179387"/>
                </a:tblGrid>
                <a:tr h="73025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7778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7143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7143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endParaRPr>
                      </a:p>
                    </a:txBody>
                    <a:tcPr marL="0" marR="0" marT="0" marB="0" horzOverflow="overflow">
                      <a:lnL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66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9050" cap="flat" cmpd="sng" algn="ctr">
                        <a:solidFill>
                          <a:srgbClr val="7030A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sp>
          <p:nvSpPr>
            <p:cNvPr id="34" name="TextBox 33"/>
            <p:cNvSpPr txBox="1"/>
            <p:nvPr/>
          </p:nvSpPr>
          <p:spPr>
            <a:xfrm>
              <a:off x="4477815" y="4797152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2"/>
                  </a:solidFill>
                  <a:latin typeface="+mn-lt"/>
                </a:rPr>
                <a:t>FIB</a:t>
              </a:r>
              <a:endParaRPr lang="zh-CN" altLang="en-US" sz="2000" dirty="0">
                <a:solidFill>
                  <a:schemeClr val="bg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669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9" grpId="0"/>
      <p:bldP spid="3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BGP</a:t>
            </a:r>
            <a:r>
              <a:rPr lang="zh-CN" altLang="en-US" dirty="0" smtClean="0"/>
              <a:t>报文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BGP</a:t>
            </a:r>
            <a:r>
              <a:rPr lang="zh-CN" altLang="en-US" dirty="0" smtClean="0"/>
              <a:t>报文首部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封装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TCP</a:t>
            </a:r>
            <a:r>
              <a:rPr lang="zh-CN" altLang="en-US" dirty="0" smtClean="0"/>
              <a:t>（端口号</a:t>
            </a:r>
            <a:r>
              <a:rPr lang="en-US" altLang="zh-CN" dirty="0" smtClean="0"/>
              <a:t>179</a:t>
            </a:r>
            <a:r>
              <a:rPr lang="zh-CN" altLang="en-US" dirty="0" smtClean="0"/>
              <a:t>）：单播、可靠通信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468313" y="1700808"/>
            <a:ext cx="8496300" cy="1944687"/>
            <a:chOff x="295" y="1207"/>
            <a:chExt cx="5352" cy="1225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654" y="2137"/>
              <a:ext cx="1179" cy="29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Type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95" y="1207"/>
              <a:ext cx="4715" cy="93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Maker</a:t>
              </a:r>
            </a:p>
            <a:p>
              <a:pPr algn="ctr">
                <a:defRPr/>
              </a:pPr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（</a:t>
              </a:r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authentication or synchronization</a:t>
              </a:r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）</a:t>
              </a:r>
              <a:endParaRPr lang="zh-CN" altLang="en-US" sz="28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95" y="2137"/>
              <a:ext cx="2358" cy="29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Length</a:t>
              </a:r>
            </a:p>
          </p:txBody>
        </p:sp>
        <p:sp>
          <p:nvSpPr>
            <p:cNvPr id="10" name="AutoShape 7"/>
            <p:cNvSpPr>
              <a:spLocks/>
            </p:cNvSpPr>
            <p:nvPr/>
          </p:nvSpPr>
          <p:spPr bwMode="auto">
            <a:xfrm>
              <a:off x="5012" y="1212"/>
              <a:ext cx="227" cy="923"/>
            </a:xfrm>
            <a:prstGeom prst="rightBrace">
              <a:avLst>
                <a:gd name="adj1" fmla="val 3388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262" y="1253"/>
              <a:ext cx="385" cy="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algn="ctr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16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48690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BGP</a:t>
            </a:r>
            <a:r>
              <a:rPr lang="zh-CN" altLang="en-US" dirty="0" smtClean="0"/>
              <a:t>报文类型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/>
              <a:t>Type 1: </a:t>
            </a:r>
            <a:r>
              <a:rPr lang="en-US" altLang="zh-CN" sz="2800" dirty="0" smtClean="0"/>
              <a:t>OPEN</a:t>
            </a:r>
            <a:r>
              <a:rPr lang="zh-CN" altLang="en-US" sz="2800" dirty="0" smtClean="0"/>
              <a:t>，打开报文</a:t>
            </a:r>
            <a:endParaRPr lang="en-US" altLang="zh-CN" sz="2800" dirty="0"/>
          </a:p>
          <a:p>
            <a:pPr lvl="1">
              <a:defRPr/>
            </a:pPr>
            <a:r>
              <a:rPr lang="en-US" altLang="zh-CN" sz="2400" dirty="0"/>
              <a:t>Establish the peer relationship</a:t>
            </a:r>
          </a:p>
          <a:p>
            <a:pPr>
              <a:defRPr/>
            </a:pPr>
            <a:r>
              <a:rPr lang="en-US" altLang="zh-CN" sz="2800" dirty="0"/>
              <a:t>Type 2: </a:t>
            </a:r>
            <a:r>
              <a:rPr lang="en-US" altLang="zh-CN" sz="2800" dirty="0" smtClean="0"/>
              <a:t>UPDATE</a:t>
            </a:r>
            <a:r>
              <a:rPr lang="zh-CN" altLang="en-US" sz="2800" dirty="0" smtClean="0"/>
              <a:t>，更新报文</a:t>
            </a:r>
            <a:endParaRPr lang="en-US" altLang="zh-CN" sz="2800" dirty="0"/>
          </a:p>
          <a:p>
            <a:pPr lvl="1">
              <a:defRPr/>
            </a:pPr>
            <a:r>
              <a:rPr lang="en-US" altLang="zh-CN" sz="2400" dirty="0"/>
              <a:t>Advertise reachable or withdrawn routes using NLRI and path attributes</a:t>
            </a:r>
          </a:p>
          <a:p>
            <a:pPr lvl="1">
              <a:defRPr/>
            </a:pPr>
            <a:r>
              <a:rPr lang="en-US" altLang="zh-CN" sz="2400" dirty="0"/>
              <a:t>NLRI: network layer reachability information </a:t>
            </a:r>
          </a:p>
          <a:p>
            <a:pPr lvl="1">
              <a:buNone/>
              <a:defRPr/>
            </a:pPr>
            <a:r>
              <a:rPr lang="en-US" altLang="zh-CN" sz="2400" dirty="0"/>
              <a:t>	&lt; length, prefix &gt;</a:t>
            </a:r>
          </a:p>
          <a:p>
            <a:pPr>
              <a:defRPr/>
            </a:pPr>
            <a:r>
              <a:rPr lang="en-US" altLang="zh-CN" sz="2800" dirty="0"/>
              <a:t>Type 3: </a:t>
            </a:r>
            <a:r>
              <a:rPr lang="en-US" altLang="zh-CN" sz="2800" dirty="0" smtClean="0"/>
              <a:t>NOTIFICATION</a:t>
            </a:r>
            <a:r>
              <a:rPr lang="zh-CN" altLang="en-US" sz="2800" dirty="0" smtClean="0"/>
              <a:t>，通知报文</a:t>
            </a:r>
            <a:endParaRPr lang="en-US" altLang="zh-CN" sz="2800" dirty="0"/>
          </a:p>
          <a:p>
            <a:pPr lvl="1">
              <a:defRPr/>
            </a:pPr>
            <a:r>
              <a:rPr lang="en-US" altLang="zh-CN" sz="2400" dirty="0"/>
              <a:t>Inform the receiving router of </a:t>
            </a:r>
            <a:r>
              <a:rPr lang="en-US" altLang="zh-CN" sz="2400" dirty="0" smtClean="0"/>
              <a:t>errors, or close the connection</a:t>
            </a:r>
            <a:endParaRPr lang="en-US" altLang="zh-CN" sz="2400" dirty="0"/>
          </a:p>
          <a:p>
            <a:pPr>
              <a:defRPr/>
            </a:pPr>
            <a:r>
              <a:rPr lang="en-US" altLang="zh-CN" sz="2800" dirty="0"/>
              <a:t>Type 4: </a:t>
            </a:r>
            <a:r>
              <a:rPr lang="en-US" altLang="zh-CN" sz="2800" dirty="0" smtClean="0"/>
              <a:t>KEEPALIVE</a:t>
            </a:r>
            <a:r>
              <a:rPr lang="zh-CN" altLang="en-US" sz="2800" dirty="0" smtClean="0"/>
              <a:t>，保活报文</a:t>
            </a:r>
            <a:endParaRPr lang="en-US" altLang="zh-CN" sz="2800" dirty="0"/>
          </a:p>
          <a:p>
            <a:pPr lvl="1">
              <a:defRPr/>
            </a:pPr>
            <a:r>
              <a:rPr lang="en-US" altLang="zh-CN" sz="2400" dirty="0"/>
              <a:t>Interval keeps peer </a:t>
            </a:r>
            <a:r>
              <a:rPr lang="en-US" altLang="zh-CN" sz="2400" dirty="0" smtClean="0"/>
              <a:t>relationship</a:t>
            </a:r>
            <a:endParaRPr lang="en-US" altLang="zh-CN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2336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BGP</a:t>
            </a:r>
            <a:r>
              <a:rPr lang="zh-CN" altLang="en-US" dirty="0" smtClean="0"/>
              <a:t>会话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EBGP</a:t>
            </a:r>
            <a:r>
              <a:rPr lang="zh-CN" altLang="en-US" sz="2800" dirty="0"/>
              <a:t>，外部</a:t>
            </a:r>
            <a:r>
              <a:rPr lang="en-US" altLang="zh-CN" sz="2800" dirty="0"/>
              <a:t>BGP</a:t>
            </a:r>
            <a:endParaRPr lang="zh-CN" altLang="en-US" sz="2800" dirty="0"/>
          </a:p>
          <a:p>
            <a:r>
              <a:rPr lang="en-US" altLang="zh-CN" sz="2800" dirty="0" smtClean="0"/>
              <a:t>IBGP</a:t>
            </a:r>
            <a:r>
              <a:rPr lang="zh-CN" altLang="en-US" sz="2800" dirty="0" smtClean="0"/>
              <a:t>，内部</a:t>
            </a:r>
            <a:r>
              <a:rPr lang="en-US" altLang="zh-CN" sz="2800" dirty="0" smtClean="0"/>
              <a:t>BGP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771800" y="2062163"/>
            <a:ext cx="2375768" cy="1657350"/>
          </a:xfrm>
          <a:prstGeom prst="ellipse">
            <a:avLst/>
          </a:prstGeom>
          <a:solidFill>
            <a:srgbClr val="F9EB6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 1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44330" y="3286125"/>
            <a:ext cx="431800" cy="4318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733480" y="4006850"/>
            <a:ext cx="2087563" cy="1150938"/>
          </a:xfrm>
          <a:prstGeom prst="ellipse">
            <a:avLst/>
          </a:prstGeom>
          <a:solidFill>
            <a:srgbClr val="F9EB6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 3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804918" y="1630363"/>
            <a:ext cx="2087562" cy="1150937"/>
          </a:xfrm>
          <a:prstGeom prst="ellipse">
            <a:avLst/>
          </a:prstGeom>
          <a:solidFill>
            <a:srgbClr val="F9EB6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 2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644330" y="1990725"/>
            <a:ext cx="431800" cy="4318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660455" y="1990725"/>
            <a:ext cx="431800" cy="4318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515993" y="4294188"/>
            <a:ext cx="431800" cy="4318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cxnSp>
        <p:nvCxnSpPr>
          <p:cNvPr id="13" name="AutoShape 10"/>
          <p:cNvCxnSpPr>
            <a:cxnSpLocks noChangeShapeType="1"/>
            <a:stCxn id="7" idx="3"/>
            <a:endCxn id="12" idx="0"/>
          </p:cNvCxnSpPr>
          <p:nvPr/>
        </p:nvCxnSpPr>
        <p:spPr bwMode="auto">
          <a:xfrm>
            <a:off x="5090418" y="3502025"/>
            <a:ext cx="1641475" cy="7778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1"/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5090418" y="2206625"/>
            <a:ext cx="15557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147568" y="3357563"/>
            <a:ext cx="1655762" cy="79216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915543" y="3357563"/>
            <a:ext cx="431800" cy="4318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2124968" y="4799013"/>
            <a:ext cx="2087562" cy="1150937"/>
          </a:xfrm>
          <a:prstGeom prst="ellipse">
            <a:avLst/>
          </a:prstGeom>
          <a:solidFill>
            <a:srgbClr val="F9EB6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 3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917130" y="4583113"/>
            <a:ext cx="431800" cy="4318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cxnSp>
        <p:nvCxnSpPr>
          <p:cNvPr id="19" name="AutoShape 16"/>
          <p:cNvCxnSpPr>
            <a:cxnSpLocks noChangeShapeType="1"/>
            <a:stCxn id="16" idx="2"/>
            <a:endCxn id="18" idx="0"/>
          </p:cNvCxnSpPr>
          <p:nvPr/>
        </p:nvCxnSpPr>
        <p:spPr bwMode="auto">
          <a:xfrm>
            <a:off x="3131443" y="3803650"/>
            <a:ext cx="1587" cy="765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923605" y="5159375"/>
            <a:ext cx="431800" cy="4318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36000" rIns="108000" bIns="36000" anchor="ctr" anchorCtr="1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cxnSp>
        <p:nvCxnSpPr>
          <p:cNvPr id="21" name="AutoShape 18"/>
          <p:cNvCxnSpPr>
            <a:cxnSpLocks noChangeShapeType="1"/>
            <a:stCxn id="20" idx="3"/>
            <a:endCxn id="12" idx="2"/>
          </p:cNvCxnSpPr>
          <p:nvPr/>
        </p:nvCxnSpPr>
        <p:spPr bwMode="auto">
          <a:xfrm flipV="1">
            <a:off x="4369693" y="4740275"/>
            <a:ext cx="2362200" cy="635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4428430" y="4870450"/>
            <a:ext cx="2303463" cy="6477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 flipV="1">
            <a:off x="2986980" y="3862388"/>
            <a:ext cx="0" cy="6477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5147568" y="2062163"/>
            <a:ext cx="1439862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5436493" y="1630363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EBGP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2051943" y="398145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EBGP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5795268" y="3286125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EBGP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363468" y="5157788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EBGP</a:t>
            </a: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V="1">
            <a:off x="4860230" y="2422525"/>
            <a:ext cx="0" cy="79216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3420368" y="3573463"/>
            <a:ext cx="1150937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 flipH="1" flipV="1">
            <a:off x="3347343" y="4870450"/>
            <a:ext cx="647700" cy="28733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966593" y="256540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IBGP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3563243" y="3573463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IBGP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3599755" y="4581525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IBGP</a:t>
            </a:r>
          </a:p>
        </p:txBody>
      </p:sp>
    </p:spTree>
    <p:extLst>
      <p:ext uri="{BB962C8B-B14F-4D97-AF65-F5344CB8AC3E}">
        <p14:creationId xmlns:p14="http://schemas.microsoft.com/office/powerpoint/2010/main" xmlns="" val="80000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BGP</a:t>
            </a:r>
            <a:r>
              <a:rPr lang="zh-CN" altLang="en-US" dirty="0" smtClean="0"/>
              <a:t>同步规则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BGP</a:t>
            </a:r>
            <a:r>
              <a:rPr lang="zh-CN" altLang="en-US" sz="2800" dirty="0" smtClean="0"/>
              <a:t>路由器仅当自己</a:t>
            </a:r>
            <a:r>
              <a:rPr lang="zh-CN" altLang="en-US" sz="2800" dirty="0"/>
              <a:t>的</a:t>
            </a:r>
            <a:r>
              <a:rPr lang="en-US" altLang="zh-CN" sz="2800" dirty="0"/>
              <a:t>IGP</a:t>
            </a:r>
            <a:r>
              <a:rPr lang="zh-CN" altLang="en-US" sz="2800" dirty="0"/>
              <a:t>路由表中</a:t>
            </a:r>
            <a:r>
              <a:rPr lang="zh-CN" altLang="en-US" sz="2800" dirty="0" smtClean="0"/>
              <a:t>存在那些通过</a:t>
            </a:r>
            <a:r>
              <a:rPr lang="en-US" altLang="zh-CN" sz="2800" dirty="0" smtClean="0"/>
              <a:t>IBGP</a:t>
            </a:r>
            <a:r>
              <a:rPr lang="zh-CN" altLang="en-US" sz="2800" dirty="0" smtClean="0"/>
              <a:t>邻居</a:t>
            </a:r>
            <a:r>
              <a:rPr lang="zh-CN" altLang="en-US" sz="2800" dirty="0"/>
              <a:t>学到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BGP</a:t>
            </a:r>
            <a:r>
              <a:rPr lang="zh-CN" altLang="en-US" sz="2800" dirty="0" smtClean="0"/>
              <a:t>路由，才能将这些路由通告</a:t>
            </a:r>
            <a:r>
              <a:rPr lang="zh-CN" altLang="en-US" sz="2800" dirty="0"/>
              <a:t>给自己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EBGP</a:t>
            </a:r>
            <a:r>
              <a:rPr lang="zh-CN" altLang="en-US" sz="2800" dirty="0" smtClean="0"/>
              <a:t>邻居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防止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内部出现路由黑洞</a:t>
            </a:r>
            <a:endParaRPr lang="en-US" altLang="zh-CN" sz="2400" dirty="0" smtClean="0"/>
          </a:p>
          <a:p>
            <a:r>
              <a:rPr lang="zh-CN" altLang="en-US" sz="2800" dirty="0" smtClean="0"/>
              <a:t>示例</a:t>
            </a:r>
            <a:endParaRPr lang="en-US" altLang="zh-CN" sz="2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pic>
        <p:nvPicPr>
          <p:cNvPr id="6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500660"/>
            <a:ext cx="3167062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797300" y="4221385"/>
            <a:ext cx="1062038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000">
                <a:solidFill>
                  <a:srgbClr val="000000"/>
                </a:solidFill>
                <a:latin typeface="Arial" charset="0"/>
                <a:ea typeface="宋体" charset="-122"/>
              </a:rPr>
              <a:t>AS 200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latin typeface="Arial" charset="0"/>
                <a:ea typeface="宋体" charset="-122"/>
              </a:rPr>
              <a:t>17.1.1.0</a:t>
            </a: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979613" y="4940523"/>
            <a:ext cx="1079500" cy="153987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5724525" y="5013548"/>
            <a:ext cx="1079500" cy="153987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03250" y="4448398"/>
            <a:ext cx="15128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2987675" y="4796060"/>
            <a:ext cx="825500" cy="558800"/>
            <a:chOff x="1061" y="1366"/>
            <a:chExt cx="520" cy="352"/>
          </a:xfrm>
        </p:grpSpPr>
        <p:pic>
          <p:nvPicPr>
            <p:cNvPr id="12" name="Picture 1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" y="1366"/>
              <a:ext cx="52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202" y="1480"/>
              <a:ext cx="18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solidFill>
                    <a:schemeClr val="bg1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4932363" y="4796060"/>
            <a:ext cx="825500" cy="522288"/>
            <a:chOff x="2517" y="1570"/>
            <a:chExt cx="520" cy="329"/>
          </a:xfrm>
        </p:grpSpPr>
        <p:pic>
          <p:nvPicPr>
            <p:cNvPr id="15" name="Picture 1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" y="1570"/>
              <a:ext cx="52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691" y="1661"/>
              <a:ext cx="18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solidFill>
                    <a:schemeClr val="bg1"/>
                  </a:solidFill>
                  <a:ea typeface="宋体" charset="-122"/>
                </a:rPr>
                <a:t>B</a:t>
              </a:r>
            </a:p>
          </p:txBody>
        </p:sp>
      </p:grpSp>
      <p:pic>
        <p:nvPicPr>
          <p:cNvPr id="17" name="Picture 1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1150" y="4665885"/>
            <a:ext cx="15128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793750" y="4580160"/>
            <a:ext cx="1062038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000">
                <a:solidFill>
                  <a:srgbClr val="000000"/>
                </a:solidFill>
                <a:latin typeface="Arial" charset="0"/>
                <a:ea typeface="宋体" charset="-122"/>
              </a:rPr>
              <a:t>AS 100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latin typeface="Arial" charset="0"/>
                <a:ea typeface="宋体" charset="-122"/>
              </a:rPr>
              <a:t>10.1.1.0</a:t>
            </a: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3419475" y="3932460"/>
            <a:ext cx="647700" cy="86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 flipV="1">
            <a:off x="4643438" y="3932460"/>
            <a:ext cx="649287" cy="86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6894513" y="4797648"/>
            <a:ext cx="1062037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000">
                <a:solidFill>
                  <a:srgbClr val="000000"/>
                </a:solidFill>
                <a:latin typeface="Arial" charset="0"/>
                <a:ea typeface="宋体" charset="-122"/>
              </a:rPr>
              <a:t>AS 300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latin typeface="Arial" charset="0"/>
                <a:ea typeface="宋体" charset="-122"/>
              </a:rPr>
              <a:t>15.1.1.0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924300" y="5084985"/>
            <a:ext cx="90011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032250" y="5156423"/>
            <a:ext cx="684213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IBGP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3816350" y="2924398"/>
            <a:ext cx="1116013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000">
                <a:ea typeface="宋体" charset="-122"/>
              </a:rPr>
              <a:t>Non-BGP</a:t>
            </a:r>
          </a:p>
          <a:p>
            <a:pPr algn="ctr"/>
            <a:r>
              <a:rPr lang="en-US" altLang="zh-CN" sz="2000">
                <a:ea typeface="宋体" charset="-122"/>
              </a:rPr>
              <a:t>Router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940425" y="3176810"/>
            <a:ext cx="2663825" cy="1116013"/>
          </a:xfrm>
          <a:prstGeom prst="rect">
            <a:avLst/>
          </a:prstGeom>
          <a:solidFill>
            <a:srgbClr val="660066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r>
              <a:rPr lang="en-US" altLang="zh-CN" sz="2200">
                <a:latin typeface="Arial" charset="0"/>
                <a:ea typeface="宋体" charset="-122"/>
              </a:rPr>
              <a:t>Router C has not learned about 15.1.1.0 via an IGP</a:t>
            </a:r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3995738" y="3572098"/>
            <a:ext cx="825500" cy="522287"/>
            <a:chOff x="3243" y="1298"/>
            <a:chExt cx="520" cy="329"/>
          </a:xfrm>
        </p:grpSpPr>
        <p:pic>
          <p:nvPicPr>
            <p:cNvPr id="27" name="Picture 1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1298"/>
              <a:ext cx="52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>
              <a:off x="3421" y="1389"/>
              <a:ext cx="185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solidFill>
                    <a:schemeClr val="bg1"/>
                  </a:solidFill>
                  <a:ea typeface="宋体" charset="-122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1046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BGP</a:t>
            </a:r>
            <a:r>
              <a:rPr lang="zh-CN" altLang="en-US" dirty="0" smtClean="0"/>
              <a:t>路径属性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/>
              <a:t>Well-known mandatory</a:t>
            </a:r>
            <a:r>
              <a:rPr lang="zh-CN" altLang="en-US" sz="2600" dirty="0"/>
              <a:t>，熟知强制</a:t>
            </a:r>
            <a:r>
              <a:rPr lang="zh-CN" altLang="en-US" sz="2600" dirty="0" smtClean="0"/>
              <a:t>属性</a:t>
            </a:r>
            <a:endParaRPr lang="en-US" altLang="zh-CN" sz="2600" dirty="0" smtClean="0"/>
          </a:p>
          <a:p>
            <a:pPr lvl="1"/>
            <a:r>
              <a:rPr lang="zh-CN" altLang="en-US" sz="2200" dirty="0" smtClean="0"/>
              <a:t>路由器必须实现，且</a:t>
            </a:r>
            <a:r>
              <a:rPr lang="zh-CN" altLang="en-US" sz="2200" dirty="0"/>
              <a:t>必须</a:t>
            </a:r>
            <a:r>
              <a:rPr lang="zh-CN" altLang="en-US" sz="2200" dirty="0" smtClean="0"/>
              <a:t>出现在</a:t>
            </a:r>
            <a:r>
              <a:rPr lang="en-US" altLang="zh-CN" sz="2200" dirty="0" smtClean="0"/>
              <a:t>BGP</a:t>
            </a:r>
            <a:r>
              <a:rPr lang="zh-CN" altLang="en-US" sz="2200" dirty="0" smtClean="0"/>
              <a:t>更新报文中</a:t>
            </a:r>
            <a:endParaRPr lang="zh-CN" altLang="en-US" sz="2200" dirty="0"/>
          </a:p>
          <a:p>
            <a:pPr lvl="1"/>
            <a:r>
              <a:rPr lang="zh-CN" altLang="en-US" sz="2200" dirty="0" smtClean="0"/>
              <a:t>如：</a:t>
            </a:r>
            <a:r>
              <a:rPr lang="en-US" altLang="zh-CN" sz="2200" dirty="0" smtClean="0"/>
              <a:t>ORIGIN </a:t>
            </a:r>
            <a:r>
              <a:rPr lang="en-US" altLang="zh-CN" sz="2200" dirty="0"/>
              <a:t>(1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AS_PATH </a:t>
            </a:r>
            <a:r>
              <a:rPr lang="en-US" altLang="zh-CN" sz="2200" dirty="0"/>
              <a:t>(2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NEXT_HOP </a:t>
            </a:r>
            <a:r>
              <a:rPr lang="en-US" altLang="zh-CN" sz="2200" dirty="0"/>
              <a:t>(3)</a:t>
            </a:r>
          </a:p>
          <a:p>
            <a:pPr>
              <a:spcBef>
                <a:spcPts val="900"/>
              </a:spcBef>
            </a:pPr>
            <a:r>
              <a:rPr lang="en-US" altLang="zh-CN" sz="2600" dirty="0"/>
              <a:t>Well-known discretionary</a:t>
            </a:r>
            <a:r>
              <a:rPr lang="zh-CN" altLang="en-US" sz="2600" dirty="0"/>
              <a:t>，熟知自选</a:t>
            </a:r>
            <a:r>
              <a:rPr lang="zh-CN" altLang="en-US" sz="2600" dirty="0" smtClean="0"/>
              <a:t>属性</a:t>
            </a:r>
            <a:endParaRPr lang="en-US" altLang="zh-CN" sz="2600" dirty="0" smtClean="0"/>
          </a:p>
          <a:p>
            <a:pPr lvl="1"/>
            <a:r>
              <a:rPr lang="zh-CN" altLang="en-US" sz="2200" dirty="0"/>
              <a:t>路由器必须实现</a:t>
            </a:r>
            <a:r>
              <a:rPr lang="zh-CN" altLang="en-US" sz="2200" dirty="0" smtClean="0"/>
              <a:t>，但不一定</a:t>
            </a:r>
            <a:r>
              <a:rPr lang="zh-CN" altLang="en-US" sz="2200" dirty="0"/>
              <a:t>出现</a:t>
            </a:r>
            <a:r>
              <a:rPr lang="en-US" altLang="zh-CN" sz="2200" dirty="0" smtClean="0"/>
              <a:t>BGP</a:t>
            </a:r>
            <a:r>
              <a:rPr lang="zh-CN" altLang="en-US" sz="2200" dirty="0"/>
              <a:t>更新报文</a:t>
            </a:r>
            <a:r>
              <a:rPr lang="zh-CN" altLang="en-US" sz="2200" dirty="0" smtClean="0"/>
              <a:t>中</a:t>
            </a:r>
            <a:endParaRPr lang="zh-CN" altLang="en-US" sz="2200" dirty="0"/>
          </a:p>
          <a:p>
            <a:pPr lvl="1"/>
            <a:r>
              <a:rPr lang="zh-CN" altLang="en-US" sz="2200" dirty="0" smtClean="0"/>
              <a:t>如：</a:t>
            </a:r>
            <a:r>
              <a:rPr lang="en-US" altLang="zh-CN" sz="2200" dirty="0" smtClean="0"/>
              <a:t>LOCAL_PREF </a:t>
            </a:r>
            <a:r>
              <a:rPr lang="en-US" altLang="zh-CN" sz="2200" dirty="0"/>
              <a:t>(5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ATOMIC_AGGREGATOR </a:t>
            </a:r>
            <a:r>
              <a:rPr lang="en-US" altLang="zh-CN" sz="2200" dirty="0"/>
              <a:t>(6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AGGREGATOR (7)</a:t>
            </a:r>
          </a:p>
          <a:p>
            <a:pPr>
              <a:spcBef>
                <a:spcPts val="900"/>
              </a:spcBef>
            </a:pPr>
            <a:r>
              <a:rPr lang="en-US" altLang="zh-CN" sz="2600" dirty="0"/>
              <a:t>Optional transitive</a:t>
            </a:r>
            <a:r>
              <a:rPr lang="zh-CN" altLang="en-US" sz="2600" dirty="0"/>
              <a:t>，可选传递</a:t>
            </a:r>
            <a:r>
              <a:rPr lang="zh-CN" altLang="en-US" sz="2600" dirty="0" smtClean="0"/>
              <a:t>属性</a:t>
            </a:r>
            <a:endParaRPr lang="en-US" altLang="zh-CN" sz="2600" dirty="0" smtClean="0"/>
          </a:p>
          <a:p>
            <a:pPr lvl="1"/>
            <a:r>
              <a:rPr lang="zh-CN" altLang="en-US" sz="2200" dirty="0" smtClean="0"/>
              <a:t>没有实现该属性的路由器必须传递给下一个路由器</a:t>
            </a:r>
            <a:endParaRPr lang="zh-CN" altLang="en-US" sz="2200" dirty="0"/>
          </a:p>
          <a:p>
            <a:pPr>
              <a:spcBef>
                <a:spcPts val="900"/>
              </a:spcBef>
            </a:pPr>
            <a:r>
              <a:rPr lang="en-US" altLang="zh-CN" sz="2600" dirty="0"/>
              <a:t>Optional non-transitive</a:t>
            </a:r>
            <a:r>
              <a:rPr lang="zh-CN" altLang="en-US" sz="2600" dirty="0"/>
              <a:t>，可选非传递</a:t>
            </a:r>
            <a:r>
              <a:rPr lang="zh-CN" altLang="en-US" sz="2600" dirty="0" smtClean="0"/>
              <a:t>属性</a:t>
            </a:r>
            <a:endParaRPr lang="en-US" altLang="zh-CN" sz="2600" dirty="0" smtClean="0"/>
          </a:p>
          <a:p>
            <a:pPr lvl="1"/>
            <a:r>
              <a:rPr lang="zh-CN" altLang="en-US" sz="2200" dirty="0"/>
              <a:t>没有实现该属性的</a:t>
            </a:r>
            <a:r>
              <a:rPr lang="zh-CN" altLang="en-US" sz="2200" dirty="0" smtClean="0"/>
              <a:t>路由器必须丢弃该属性</a:t>
            </a:r>
            <a:endParaRPr lang="zh-CN" altLang="en-US" sz="2200" dirty="0"/>
          </a:p>
          <a:p>
            <a:pPr lvl="1"/>
            <a:r>
              <a:rPr lang="zh-CN" altLang="en-US" sz="2200" dirty="0" smtClean="0"/>
              <a:t>如：</a:t>
            </a:r>
            <a:r>
              <a:rPr lang="en-US" altLang="zh-CN" sz="2200" dirty="0" smtClean="0"/>
              <a:t>MULTI_EXIT_DISC </a:t>
            </a:r>
            <a:r>
              <a:rPr lang="en-US" altLang="zh-CN" sz="2200" dirty="0"/>
              <a:t>(4)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621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NEXT_HOP</a:t>
            </a:r>
            <a:r>
              <a:rPr lang="zh-CN" altLang="en-US" dirty="0" smtClean="0"/>
              <a:t>属性示例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881063" y="1053108"/>
            <a:ext cx="7453312" cy="5256212"/>
            <a:chOff x="555" y="799"/>
            <a:chExt cx="4695" cy="331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55" y="799"/>
              <a:ext cx="4695" cy="331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861"/>
              <a:ext cx="4581" cy="2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3225"/>
              <a:ext cx="4672" cy="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7195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Internet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部分</a:t>
            </a:r>
            <a:r>
              <a:rPr lang="zh-CN" altLang="en-US" sz="2400" dirty="0"/>
              <a:t>路由器构成一个核心网络</a:t>
            </a:r>
            <a:endParaRPr lang="en-US" altLang="zh-CN" sz="2400" dirty="0"/>
          </a:p>
          <a:p>
            <a:pPr lvl="1"/>
            <a:r>
              <a:rPr lang="zh-CN" altLang="en-US" sz="2200" dirty="0" smtClean="0"/>
              <a:t>其余路由器的默认路由指向终结到核心网络上</a:t>
            </a:r>
            <a:endParaRPr lang="en-US" altLang="zh-CN" sz="2200" dirty="0" smtClean="0"/>
          </a:p>
          <a:p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地址分块</a:t>
            </a:r>
            <a:endParaRPr lang="en-US" altLang="zh-CN" sz="2400" dirty="0" smtClean="0"/>
          </a:p>
          <a:p>
            <a:pPr lvl="1"/>
            <a:r>
              <a:rPr lang="zh-CN" altLang="en-US" sz="2200" dirty="0"/>
              <a:t>若核心网有</a:t>
            </a:r>
            <a:r>
              <a:rPr lang="en-US" altLang="zh-CN" sz="2200" dirty="0"/>
              <a:t>N</a:t>
            </a:r>
            <a:r>
              <a:rPr lang="zh-CN" altLang="en-US" sz="2200" dirty="0"/>
              <a:t>个路由器，可将</a:t>
            </a:r>
            <a:r>
              <a:rPr lang="en-US" altLang="zh-CN" sz="2200" dirty="0"/>
              <a:t>IP</a:t>
            </a:r>
            <a:r>
              <a:rPr lang="zh-CN" altLang="en-US" sz="2200" dirty="0"/>
              <a:t>地址分为</a:t>
            </a:r>
            <a:r>
              <a:rPr lang="en-US" altLang="zh-CN" sz="2200" dirty="0"/>
              <a:t>N</a:t>
            </a:r>
            <a:r>
              <a:rPr lang="zh-CN" altLang="en-US" sz="2200" dirty="0" smtClean="0"/>
              <a:t>块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每</a:t>
            </a:r>
            <a:r>
              <a:rPr lang="zh-CN" altLang="en-US" sz="2200" dirty="0"/>
              <a:t>块地址供一个核心路由器以及以它</a:t>
            </a:r>
            <a:r>
              <a:rPr lang="zh-CN" altLang="en-US" sz="2200" dirty="0" smtClean="0"/>
              <a:t>作为默认路由最终</a:t>
            </a:r>
            <a:r>
              <a:rPr lang="zh-CN" altLang="en-US" sz="2200" dirty="0"/>
              <a:t>指向的部分网络划分和使用</a:t>
            </a:r>
            <a:endParaRPr lang="en-US" altLang="zh-CN" sz="22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59" name="任意多边形 4"/>
          <p:cNvSpPr>
            <a:spLocks/>
          </p:cNvSpPr>
          <p:nvPr/>
        </p:nvSpPr>
        <p:spPr bwMode="auto">
          <a:xfrm>
            <a:off x="5669431" y="5171727"/>
            <a:ext cx="1128712" cy="1260475"/>
          </a:xfrm>
          <a:custGeom>
            <a:avLst/>
            <a:gdLst>
              <a:gd name="T0" fmla="*/ 705700 w 1129234"/>
              <a:gd name="T1" fmla="*/ 1229342 h 1260826"/>
              <a:gd name="T2" fmla="*/ 33462 w 1129234"/>
              <a:gd name="T3" fmla="*/ 591342 h 1260826"/>
              <a:gd name="T4" fmla="*/ 171357 w 1129234"/>
              <a:gd name="T5" fmla="*/ 5073 h 1260826"/>
              <a:gd name="T6" fmla="*/ 774648 w 1129234"/>
              <a:gd name="T7" fmla="*/ 349938 h 1260826"/>
              <a:gd name="T8" fmla="*/ 1128003 w 1129234"/>
              <a:gd name="T9" fmla="*/ 1074153 h 1260826"/>
              <a:gd name="T10" fmla="*/ 705700 w 1129234"/>
              <a:gd name="T11" fmla="*/ 1229342 h 12608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29234" h="1260826">
                <a:moveTo>
                  <a:pt x="706353" y="1230026"/>
                </a:moveTo>
                <a:cubicBezTo>
                  <a:pt x="523761" y="1149513"/>
                  <a:pt x="122632" y="795830"/>
                  <a:pt x="33492" y="591672"/>
                </a:cubicBezTo>
                <a:cubicBezTo>
                  <a:pt x="-55648" y="387514"/>
                  <a:pt x="47870" y="45332"/>
                  <a:pt x="171515" y="5075"/>
                </a:cubicBezTo>
                <a:cubicBezTo>
                  <a:pt x="295160" y="-35182"/>
                  <a:pt x="615775" y="171853"/>
                  <a:pt x="775364" y="350132"/>
                </a:cubicBezTo>
                <a:cubicBezTo>
                  <a:pt x="934953" y="528411"/>
                  <a:pt x="1136236" y="925227"/>
                  <a:pt x="1129047" y="1074751"/>
                </a:cubicBezTo>
                <a:cubicBezTo>
                  <a:pt x="1121858" y="1224275"/>
                  <a:pt x="888945" y="1310539"/>
                  <a:pt x="706353" y="1230026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" name="任意多边形 5"/>
          <p:cNvSpPr>
            <a:spLocks/>
          </p:cNvSpPr>
          <p:nvPr/>
        </p:nvSpPr>
        <p:spPr bwMode="auto">
          <a:xfrm>
            <a:off x="2851845" y="5385644"/>
            <a:ext cx="2008187" cy="1139120"/>
          </a:xfrm>
          <a:custGeom>
            <a:avLst/>
            <a:gdLst>
              <a:gd name="T0" fmla="*/ 433 w 2007872"/>
              <a:gd name="T1" fmla="*/ 1237944 h 1355410"/>
              <a:gd name="T2" fmla="*/ 535438 w 2007872"/>
              <a:gd name="T3" fmla="*/ 55576 h 1355410"/>
              <a:gd name="T4" fmla="*/ 1967873 w 2007872"/>
              <a:gd name="T5" fmla="*/ 279966 h 1355410"/>
              <a:gd name="T6" fmla="*/ 1527788 w 2007872"/>
              <a:gd name="T7" fmla="*/ 1048074 h 1355410"/>
              <a:gd name="T8" fmla="*/ 604472 w 2007872"/>
              <a:gd name="T9" fmla="*/ 1289727 h 1355410"/>
              <a:gd name="T10" fmla="*/ 433 w 2007872"/>
              <a:gd name="T11" fmla="*/ 1237944 h 13554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07872" h="1355410">
                <a:moveTo>
                  <a:pt x="433" y="1237368"/>
                </a:moveTo>
                <a:cubicBezTo>
                  <a:pt x="-11069" y="1031772"/>
                  <a:pt x="207466" y="215139"/>
                  <a:pt x="535270" y="55550"/>
                </a:cubicBezTo>
                <a:cubicBezTo>
                  <a:pt x="863074" y="-104039"/>
                  <a:pt x="1801915" y="114497"/>
                  <a:pt x="1967255" y="279836"/>
                </a:cubicBezTo>
                <a:cubicBezTo>
                  <a:pt x="2132595" y="445175"/>
                  <a:pt x="1754470" y="879372"/>
                  <a:pt x="1527308" y="1047587"/>
                </a:cubicBezTo>
                <a:cubicBezTo>
                  <a:pt x="1300146" y="1215802"/>
                  <a:pt x="858761" y="1253184"/>
                  <a:pt x="604282" y="1289127"/>
                </a:cubicBezTo>
                <a:cubicBezTo>
                  <a:pt x="349803" y="1325071"/>
                  <a:pt x="11935" y="1442964"/>
                  <a:pt x="433" y="1237368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" name="Oval 14"/>
          <p:cNvSpPr>
            <a:spLocks noChangeArrowheads="1"/>
          </p:cNvSpPr>
          <p:nvPr/>
        </p:nvSpPr>
        <p:spPr bwMode="auto">
          <a:xfrm>
            <a:off x="3507481" y="4179143"/>
            <a:ext cx="2317751" cy="1273175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62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03241" y="4140250"/>
            <a:ext cx="479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3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9845" y="4823668"/>
            <a:ext cx="479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4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4634" y="5305772"/>
            <a:ext cx="479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4232" y="5006231"/>
            <a:ext cx="479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8195" y="4320431"/>
            <a:ext cx="479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7" name="Line 9"/>
          <p:cNvSpPr>
            <a:spLocks noChangeShapeType="1"/>
          </p:cNvSpPr>
          <p:nvPr/>
        </p:nvSpPr>
        <p:spPr bwMode="auto">
          <a:xfrm flipH="1">
            <a:off x="3712270" y="4409331"/>
            <a:ext cx="512762" cy="3476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" name="Line 10"/>
          <p:cNvSpPr>
            <a:spLocks noChangeShapeType="1"/>
          </p:cNvSpPr>
          <p:nvPr/>
        </p:nvSpPr>
        <p:spPr bwMode="auto">
          <a:xfrm>
            <a:off x="3805932" y="5004643"/>
            <a:ext cx="603250" cy="33416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" name="Line 11"/>
          <p:cNvSpPr>
            <a:spLocks noChangeShapeType="1"/>
          </p:cNvSpPr>
          <p:nvPr/>
        </p:nvSpPr>
        <p:spPr bwMode="auto">
          <a:xfrm flipV="1">
            <a:off x="4666356" y="5185617"/>
            <a:ext cx="711201" cy="1201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" name="Line 12"/>
          <p:cNvSpPr>
            <a:spLocks noChangeShapeType="1"/>
          </p:cNvSpPr>
          <p:nvPr/>
        </p:nvSpPr>
        <p:spPr bwMode="auto">
          <a:xfrm flipH="1" flipV="1">
            <a:off x="5661720" y="4609356"/>
            <a:ext cx="28575" cy="385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" name="Line 13"/>
          <p:cNvSpPr>
            <a:spLocks noChangeShapeType="1"/>
          </p:cNvSpPr>
          <p:nvPr/>
        </p:nvSpPr>
        <p:spPr bwMode="auto">
          <a:xfrm flipH="1" flipV="1">
            <a:off x="4574280" y="4288679"/>
            <a:ext cx="869951" cy="14525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72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0818" y="5487888"/>
            <a:ext cx="325438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3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4645" y="4160093"/>
            <a:ext cx="325437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4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8157" y="4653806"/>
            <a:ext cx="325438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5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8370" y="3996581"/>
            <a:ext cx="325437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0618" y="3602881"/>
            <a:ext cx="325438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7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5645" y="4864943"/>
            <a:ext cx="325437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8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83745" y="5888881"/>
            <a:ext cx="325437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9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7482" y="5761881"/>
            <a:ext cx="325438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0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7245" y="4390281"/>
            <a:ext cx="325437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1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5832" y="6207968"/>
            <a:ext cx="325438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2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37457" y="4799856"/>
            <a:ext cx="325438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3" name="Line 26"/>
          <p:cNvSpPr>
            <a:spLocks noChangeShapeType="1"/>
          </p:cNvSpPr>
          <p:nvPr/>
        </p:nvSpPr>
        <p:spPr bwMode="auto">
          <a:xfrm>
            <a:off x="2321620" y="4920506"/>
            <a:ext cx="420687" cy="4603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4" name="Line 27"/>
          <p:cNvSpPr>
            <a:spLocks noChangeShapeType="1"/>
          </p:cNvSpPr>
          <p:nvPr/>
        </p:nvSpPr>
        <p:spPr bwMode="auto">
          <a:xfrm flipV="1">
            <a:off x="3099495" y="4949081"/>
            <a:ext cx="247650" cy="17462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5" name="Line 28"/>
          <p:cNvSpPr>
            <a:spLocks noChangeShapeType="1"/>
          </p:cNvSpPr>
          <p:nvPr/>
        </p:nvSpPr>
        <p:spPr bwMode="auto">
          <a:xfrm>
            <a:off x="3145532" y="4601418"/>
            <a:ext cx="238125" cy="2381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" name="Line 29"/>
          <p:cNvSpPr>
            <a:spLocks noChangeShapeType="1"/>
          </p:cNvSpPr>
          <p:nvPr/>
        </p:nvSpPr>
        <p:spPr bwMode="auto">
          <a:xfrm flipH="1">
            <a:off x="4288532" y="3823543"/>
            <a:ext cx="17463" cy="330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" name="Line 30"/>
          <p:cNvSpPr>
            <a:spLocks noChangeShapeType="1"/>
          </p:cNvSpPr>
          <p:nvPr/>
        </p:nvSpPr>
        <p:spPr bwMode="auto">
          <a:xfrm flipH="1">
            <a:off x="5869682" y="4290268"/>
            <a:ext cx="301625" cy="635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" name="Line 31"/>
          <p:cNvSpPr>
            <a:spLocks noChangeShapeType="1"/>
          </p:cNvSpPr>
          <p:nvPr/>
        </p:nvSpPr>
        <p:spPr bwMode="auto">
          <a:xfrm flipH="1">
            <a:off x="6574532" y="4144218"/>
            <a:ext cx="228600" cy="90488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" name="Line 32"/>
          <p:cNvSpPr>
            <a:spLocks noChangeShapeType="1"/>
          </p:cNvSpPr>
          <p:nvPr/>
        </p:nvSpPr>
        <p:spPr bwMode="auto">
          <a:xfrm flipH="1" flipV="1">
            <a:off x="5925245" y="4555381"/>
            <a:ext cx="411162" cy="182562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" name="Line 33"/>
          <p:cNvSpPr>
            <a:spLocks noChangeShapeType="1"/>
          </p:cNvSpPr>
          <p:nvPr/>
        </p:nvSpPr>
        <p:spPr bwMode="auto">
          <a:xfrm flipH="1" flipV="1">
            <a:off x="5825232" y="5268167"/>
            <a:ext cx="195262" cy="2000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" name="Line 34"/>
          <p:cNvSpPr>
            <a:spLocks noChangeShapeType="1"/>
          </p:cNvSpPr>
          <p:nvPr/>
        </p:nvSpPr>
        <p:spPr bwMode="auto">
          <a:xfrm flipV="1">
            <a:off x="4266257" y="5565800"/>
            <a:ext cx="174625" cy="37465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" name="Line 35"/>
          <p:cNvSpPr>
            <a:spLocks noChangeShapeType="1"/>
          </p:cNvSpPr>
          <p:nvPr/>
        </p:nvSpPr>
        <p:spPr bwMode="auto">
          <a:xfrm flipV="1">
            <a:off x="3718570" y="5521350"/>
            <a:ext cx="584200" cy="319088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" name="Line 36"/>
          <p:cNvSpPr>
            <a:spLocks noChangeShapeType="1"/>
          </p:cNvSpPr>
          <p:nvPr/>
        </p:nvSpPr>
        <p:spPr bwMode="auto">
          <a:xfrm flipV="1">
            <a:off x="3291582" y="5982543"/>
            <a:ext cx="284163" cy="255588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94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82557" y="4772868"/>
            <a:ext cx="325438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5" name="Line 39"/>
          <p:cNvSpPr>
            <a:spLocks noChangeShapeType="1"/>
          </p:cNvSpPr>
          <p:nvPr/>
        </p:nvSpPr>
        <p:spPr bwMode="auto">
          <a:xfrm flipH="1" flipV="1">
            <a:off x="6730107" y="4801443"/>
            <a:ext cx="401638" cy="46038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96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39770" y="4315668"/>
            <a:ext cx="325437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" name="Line 41"/>
          <p:cNvSpPr>
            <a:spLocks noChangeShapeType="1"/>
          </p:cNvSpPr>
          <p:nvPr/>
        </p:nvSpPr>
        <p:spPr bwMode="auto">
          <a:xfrm flipH="1">
            <a:off x="7654032" y="4590306"/>
            <a:ext cx="263525" cy="24765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98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16032" y="5220543"/>
            <a:ext cx="325438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9" name="Line 43"/>
          <p:cNvSpPr>
            <a:spLocks noChangeShapeType="1"/>
          </p:cNvSpPr>
          <p:nvPr/>
        </p:nvSpPr>
        <p:spPr bwMode="auto">
          <a:xfrm flipH="1" flipV="1">
            <a:off x="7717532" y="5010993"/>
            <a:ext cx="574675" cy="24606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0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3057" y="4755406"/>
            <a:ext cx="325438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1" name="Line 45"/>
          <p:cNvSpPr>
            <a:spLocks noChangeShapeType="1"/>
          </p:cNvSpPr>
          <p:nvPr/>
        </p:nvSpPr>
        <p:spPr bwMode="auto">
          <a:xfrm>
            <a:off x="1562795" y="4874468"/>
            <a:ext cx="420687" cy="46038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" name="Line 46"/>
          <p:cNvSpPr>
            <a:spLocks noChangeShapeType="1"/>
          </p:cNvSpPr>
          <p:nvPr/>
        </p:nvSpPr>
        <p:spPr bwMode="auto">
          <a:xfrm>
            <a:off x="786507" y="4382343"/>
            <a:ext cx="420688" cy="3651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3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832" y="4179143"/>
            <a:ext cx="325438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4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982" y="5523756"/>
            <a:ext cx="325438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5" name="Line 49"/>
          <p:cNvSpPr>
            <a:spLocks noChangeShapeType="1"/>
          </p:cNvSpPr>
          <p:nvPr/>
        </p:nvSpPr>
        <p:spPr bwMode="auto">
          <a:xfrm flipV="1">
            <a:off x="1013520" y="5103068"/>
            <a:ext cx="174625" cy="3651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" name="Text Box 52"/>
          <p:cNvSpPr txBox="1">
            <a:spLocks noChangeArrowheads="1"/>
          </p:cNvSpPr>
          <p:nvPr/>
        </p:nvSpPr>
        <p:spPr bwMode="auto">
          <a:xfrm>
            <a:off x="4078610" y="4572298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核心网络</a:t>
            </a:r>
          </a:p>
        </p:txBody>
      </p:sp>
      <p:sp>
        <p:nvSpPr>
          <p:cNvPr id="307" name="任意多边形 2"/>
          <p:cNvSpPr>
            <a:spLocks/>
          </p:cNvSpPr>
          <p:nvPr/>
        </p:nvSpPr>
        <p:spPr bwMode="auto">
          <a:xfrm>
            <a:off x="5841107" y="3767186"/>
            <a:ext cx="3055937" cy="1941513"/>
          </a:xfrm>
          <a:custGeom>
            <a:avLst/>
            <a:gdLst>
              <a:gd name="T0" fmla="*/ 27430 w 3056666"/>
              <a:gd name="T1" fmla="*/ 426417 h 1942962"/>
              <a:gd name="T2" fmla="*/ 475790 w 3056666"/>
              <a:gd name="T3" fmla="*/ 12965 h 1942962"/>
              <a:gd name="T4" fmla="*/ 1363888 w 3056666"/>
              <a:gd name="T5" fmla="*/ 150781 h 1942962"/>
              <a:gd name="T6" fmla="*/ 2389942 w 3056666"/>
              <a:gd name="T7" fmla="*/ 615914 h 1942962"/>
              <a:gd name="T8" fmla="*/ 3045236 w 3056666"/>
              <a:gd name="T9" fmla="*/ 1778743 h 1942962"/>
              <a:gd name="T10" fmla="*/ 1889848 w 3056666"/>
              <a:gd name="T11" fmla="*/ 1890720 h 1942962"/>
              <a:gd name="T12" fmla="*/ 406812 w 3056666"/>
              <a:gd name="T13" fmla="*/ 1399747 h 1942962"/>
              <a:gd name="T14" fmla="*/ 87787 w 3056666"/>
              <a:gd name="T15" fmla="*/ 874320 h 1942962"/>
              <a:gd name="T16" fmla="*/ 27430 w 3056666"/>
              <a:gd name="T17" fmla="*/ 426417 h 19429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56666" h="1942962">
                <a:moveTo>
                  <a:pt x="27444" y="427053"/>
                </a:moveTo>
                <a:cubicBezTo>
                  <a:pt x="92142" y="283279"/>
                  <a:pt x="253169" y="58993"/>
                  <a:pt x="476018" y="12985"/>
                </a:cubicBezTo>
                <a:cubicBezTo>
                  <a:pt x="698867" y="-33023"/>
                  <a:pt x="1045361" y="50366"/>
                  <a:pt x="1364538" y="151007"/>
                </a:cubicBezTo>
                <a:cubicBezTo>
                  <a:pt x="1683715" y="251648"/>
                  <a:pt x="2110724" y="345102"/>
                  <a:pt x="2391082" y="616834"/>
                </a:cubicBezTo>
                <a:cubicBezTo>
                  <a:pt x="2671440" y="888566"/>
                  <a:pt x="3130078" y="1568615"/>
                  <a:pt x="3046689" y="1781400"/>
                </a:cubicBezTo>
                <a:cubicBezTo>
                  <a:pt x="2963300" y="1994185"/>
                  <a:pt x="2330697" y="1956803"/>
                  <a:pt x="1890750" y="1893543"/>
                </a:cubicBezTo>
                <a:cubicBezTo>
                  <a:pt x="1450803" y="1830283"/>
                  <a:pt x="707493" y="1571490"/>
                  <a:pt x="407006" y="1401837"/>
                </a:cubicBezTo>
                <a:cubicBezTo>
                  <a:pt x="106519" y="1232184"/>
                  <a:pt x="151089" y="1035215"/>
                  <a:pt x="87829" y="875626"/>
                </a:cubicBezTo>
                <a:cubicBezTo>
                  <a:pt x="24569" y="716037"/>
                  <a:pt x="-37254" y="570827"/>
                  <a:pt x="27444" y="427053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" name="任意多边形 6"/>
          <p:cNvSpPr>
            <a:spLocks/>
          </p:cNvSpPr>
          <p:nvPr/>
        </p:nvSpPr>
        <p:spPr bwMode="auto">
          <a:xfrm>
            <a:off x="251520" y="3939431"/>
            <a:ext cx="3255961" cy="2324100"/>
          </a:xfrm>
          <a:custGeom>
            <a:avLst/>
            <a:gdLst>
              <a:gd name="T0" fmla="*/ 2811675 w 3286671"/>
              <a:gd name="T1" fmla="*/ 1535428 h 2324261"/>
              <a:gd name="T2" fmla="*/ 3156950 w 3286671"/>
              <a:gd name="T3" fmla="*/ 302020 h 2324261"/>
              <a:gd name="T4" fmla="*/ 947189 w 3286671"/>
              <a:gd name="T5" fmla="*/ 138 h 2324261"/>
              <a:gd name="T6" fmla="*/ 66737 w 3286671"/>
              <a:gd name="T7" fmla="*/ 293396 h 2324261"/>
              <a:gd name="T8" fmla="*/ 161687 w 3286671"/>
              <a:gd name="T9" fmla="*/ 1742432 h 2324261"/>
              <a:gd name="T10" fmla="*/ 955822 w 3286671"/>
              <a:gd name="T11" fmla="*/ 2320321 h 2324261"/>
              <a:gd name="T12" fmla="*/ 2811675 w 3286671"/>
              <a:gd name="T13" fmla="*/ 1535428 h 23242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86671" h="2324261">
                <a:moveTo>
                  <a:pt x="2809895" y="1535640"/>
                </a:moveTo>
                <a:cubicBezTo>
                  <a:pt x="3176518" y="1199210"/>
                  <a:pt x="3465502" y="557979"/>
                  <a:pt x="3154951" y="302062"/>
                </a:cubicBezTo>
                <a:cubicBezTo>
                  <a:pt x="2844400" y="46145"/>
                  <a:pt x="1461298" y="1576"/>
                  <a:pt x="946589" y="138"/>
                </a:cubicBezTo>
                <a:cubicBezTo>
                  <a:pt x="431880" y="-1300"/>
                  <a:pt x="197529" y="3013"/>
                  <a:pt x="66695" y="293436"/>
                </a:cubicBezTo>
                <a:cubicBezTo>
                  <a:pt x="-64139" y="583859"/>
                  <a:pt x="13498" y="1404806"/>
                  <a:pt x="161585" y="1742674"/>
                </a:cubicBezTo>
                <a:cubicBezTo>
                  <a:pt x="309672" y="2080542"/>
                  <a:pt x="510955" y="2359462"/>
                  <a:pt x="955216" y="2320643"/>
                </a:cubicBezTo>
                <a:cubicBezTo>
                  <a:pt x="1399476" y="2281824"/>
                  <a:pt x="2443272" y="1872070"/>
                  <a:pt x="2809895" y="1535640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" name="任意多边形 4"/>
          <p:cNvSpPr>
            <a:spLocks/>
          </p:cNvSpPr>
          <p:nvPr/>
        </p:nvSpPr>
        <p:spPr bwMode="auto">
          <a:xfrm rot="19096417">
            <a:off x="3606587" y="3251847"/>
            <a:ext cx="1195032" cy="1056798"/>
          </a:xfrm>
          <a:custGeom>
            <a:avLst/>
            <a:gdLst>
              <a:gd name="T0" fmla="*/ 705700 w 1129234"/>
              <a:gd name="T1" fmla="*/ 1229342 h 1260826"/>
              <a:gd name="T2" fmla="*/ 33462 w 1129234"/>
              <a:gd name="T3" fmla="*/ 591342 h 1260826"/>
              <a:gd name="T4" fmla="*/ 171357 w 1129234"/>
              <a:gd name="T5" fmla="*/ 5073 h 1260826"/>
              <a:gd name="T6" fmla="*/ 774648 w 1129234"/>
              <a:gd name="T7" fmla="*/ 349938 h 1260826"/>
              <a:gd name="T8" fmla="*/ 1128003 w 1129234"/>
              <a:gd name="T9" fmla="*/ 1074153 h 1260826"/>
              <a:gd name="T10" fmla="*/ 705700 w 1129234"/>
              <a:gd name="T11" fmla="*/ 1229342 h 12608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29234" h="1260826">
                <a:moveTo>
                  <a:pt x="706353" y="1230026"/>
                </a:moveTo>
                <a:cubicBezTo>
                  <a:pt x="523761" y="1149513"/>
                  <a:pt x="122632" y="795830"/>
                  <a:pt x="33492" y="591672"/>
                </a:cubicBezTo>
                <a:cubicBezTo>
                  <a:pt x="-55648" y="387514"/>
                  <a:pt x="47870" y="45332"/>
                  <a:pt x="171515" y="5075"/>
                </a:cubicBezTo>
                <a:cubicBezTo>
                  <a:pt x="295160" y="-35182"/>
                  <a:pt x="615775" y="171853"/>
                  <a:pt x="775364" y="350132"/>
                </a:cubicBezTo>
                <a:cubicBezTo>
                  <a:pt x="934953" y="528411"/>
                  <a:pt x="1136236" y="925227"/>
                  <a:pt x="1129047" y="1074751"/>
                </a:cubicBezTo>
                <a:cubicBezTo>
                  <a:pt x="1121858" y="1224275"/>
                  <a:pt x="888945" y="1310539"/>
                  <a:pt x="706353" y="1230026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" name="TextBox 3"/>
          <p:cNvSpPr txBox="1">
            <a:spLocks noChangeArrowheads="1"/>
          </p:cNvSpPr>
          <p:nvPr/>
        </p:nvSpPr>
        <p:spPr bwMode="auto">
          <a:xfrm>
            <a:off x="7032090" y="5302369"/>
            <a:ext cx="12843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dirty="0"/>
              <a:t>1.0.0.0/8</a:t>
            </a:r>
            <a:endParaRPr lang="zh-CN" altLang="en-US" sz="2200" dirty="0"/>
          </a:p>
        </p:txBody>
      </p:sp>
      <p:sp>
        <p:nvSpPr>
          <p:cNvPr id="311" name="TextBox 54"/>
          <p:cNvSpPr txBox="1">
            <a:spLocks noChangeArrowheads="1"/>
          </p:cNvSpPr>
          <p:nvPr/>
        </p:nvSpPr>
        <p:spPr bwMode="auto">
          <a:xfrm>
            <a:off x="5519922" y="5949280"/>
            <a:ext cx="12843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dirty="0"/>
              <a:t>2.0.0.0/8</a:t>
            </a:r>
            <a:endParaRPr lang="zh-CN" altLang="en-US" sz="2200" dirty="0"/>
          </a:p>
        </p:txBody>
      </p:sp>
      <p:sp>
        <p:nvSpPr>
          <p:cNvPr id="312" name="TextBox 56"/>
          <p:cNvSpPr txBox="1">
            <a:spLocks noChangeArrowheads="1"/>
          </p:cNvSpPr>
          <p:nvPr/>
        </p:nvSpPr>
        <p:spPr bwMode="auto">
          <a:xfrm>
            <a:off x="3431690" y="6165304"/>
            <a:ext cx="12843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dirty="0"/>
              <a:t>3.0.0.0/8</a:t>
            </a:r>
            <a:endParaRPr lang="zh-CN" altLang="en-US" sz="2200" dirty="0"/>
          </a:p>
        </p:txBody>
      </p:sp>
      <p:sp>
        <p:nvSpPr>
          <p:cNvPr id="313" name="TextBox 58"/>
          <p:cNvSpPr txBox="1">
            <a:spLocks noChangeArrowheads="1"/>
          </p:cNvSpPr>
          <p:nvPr/>
        </p:nvSpPr>
        <p:spPr bwMode="auto">
          <a:xfrm>
            <a:off x="590550" y="5806425"/>
            <a:ext cx="12843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dirty="0"/>
              <a:t>4.0.0.0/8</a:t>
            </a:r>
            <a:endParaRPr lang="zh-CN" altLang="en-US" sz="2200" dirty="0"/>
          </a:p>
        </p:txBody>
      </p:sp>
      <p:sp>
        <p:nvSpPr>
          <p:cNvPr id="314" name="TextBox 58"/>
          <p:cNvSpPr txBox="1">
            <a:spLocks noChangeArrowheads="1"/>
          </p:cNvSpPr>
          <p:nvPr/>
        </p:nvSpPr>
        <p:spPr bwMode="auto">
          <a:xfrm>
            <a:off x="4499992" y="3387437"/>
            <a:ext cx="12843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dirty="0" smtClean="0"/>
              <a:t>5.0.0.0/8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97868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LOCAL_PREFERENCE</a:t>
            </a:r>
            <a:r>
              <a:rPr lang="zh-CN" altLang="en-US" dirty="0" smtClean="0"/>
              <a:t>属性示例</a:t>
            </a:r>
            <a:endParaRPr lang="zh-CN" altLang="en-US" dirty="0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0" y="980728"/>
            <a:ext cx="9144000" cy="5876925"/>
            <a:chOff x="0" y="754"/>
            <a:chExt cx="5760" cy="3702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54"/>
              <a:ext cx="5760" cy="37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816"/>
              <a:ext cx="5441" cy="3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58" y="816"/>
              <a:ext cx="136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124075" y="5819428"/>
            <a:ext cx="3529013" cy="8223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ANET will prefer LA to the network 128.213.0.0/16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yn@uestc.edu.cn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03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MED</a:t>
            </a:r>
            <a:r>
              <a:rPr lang="zh-CN" altLang="en-US" dirty="0" smtClean="0"/>
              <a:t>属性示例</a:t>
            </a:r>
            <a:endParaRPr lang="zh-CN" altLang="en-US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0" y="962422"/>
            <a:ext cx="9144000" cy="5895975"/>
            <a:chOff x="0" y="799"/>
            <a:chExt cx="5760" cy="371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799"/>
              <a:ext cx="5760" cy="37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860"/>
              <a:ext cx="5278" cy="3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63938" y="2375619"/>
            <a:ext cx="3529012" cy="8223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RTA will prefer RTB to the network 180.10.0.0/16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yn@uestc.edu.cn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35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BGP</a:t>
            </a:r>
            <a:r>
              <a:rPr lang="zh-CN" altLang="en-US" dirty="0" smtClean="0"/>
              <a:t>路由交互操作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smtClean="0"/>
              <a:t>BGP</a:t>
            </a:r>
            <a:r>
              <a:rPr lang="zh-CN" altLang="en-US" dirty="0" smtClean="0"/>
              <a:t>邻站（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）关系：</a:t>
            </a:r>
            <a:r>
              <a:rPr lang="en-US" altLang="zh-CN" dirty="0" smtClean="0"/>
              <a:t>BGP</a:t>
            </a:r>
            <a:r>
              <a:rPr lang="zh-CN" altLang="en-US" dirty="0" smtClean="0"/>
              <a:t>会话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交换</a:t>
            </a:r>
            <a:r>
              <a:rPr lang="en-US" altLang="zh-CN" dirty="0" smtClean="0"/>
              <a:t>BGP</a:t>
            </a:r>
            <a:r>
              <a:rPr lang="zh-CN" altLang="en-US" dirty="0" smtClean="0"/>
              <a:t>路由信息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可达、不可达的路由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7584" y="1484784"/>
            <a:ext cx="11160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>
                <a:latin typeface="Arial" charset="0"/>
                <a:ea typeface="宋体" charset="-122"/>
              </a:rPr>
              <a:t>1.1.1.1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48984" y="1484784"/>
            <a:ext cx="11160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kumimoji="1" lang="en-US" altLang="zh-CN">
                <a:latin typeface="Arial" charset="0"/>
                <a:ea typeface="宋体" charset="-122"/>
              </a:rPr>
              <a:t>2.2.2.2</a:t>
            </a:r>
          </a:p>
        </p:txBody>
      </p:sp>
      <p:pic>
        <p:nvPicPr>
          <p:cNvPr id="8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6972" y="2064221"/>
            <a:ext cx="841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6784" y="2061046"/>
            <a:ext cx="841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AutoShape 13"/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1848347" y="2305521"/>
            <a:ext cx="5278437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4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1943597" y="1768946"/>
            <a:ext cx="5005387" cy="0"/>
          </a:xfrm>
          <a:prstGeom prst="straightConnector1">
            <a:avLst/>
          </a:prstGeom>
          <a:noFill/>
          <a:ln w="38100">
            <a:solidFill>
              <a:srgbClr val="00FF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Picture 1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186" y="4182640"/>
            <a:ext cx="841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2998" y="4179465"/>
            <a:ext cx="841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AutoShape 17"/>
          <p:cNvCxnSpPr>
            <a:cxnSpLocks noChangeShapeType="1"/>
            <a:stCxn id="12" idx="3"/>
            <a:endCxn id="13" idx="1"/>
          </p:cNvCxnSpPr>
          <p:nvPr/>
        </p:nvCxnSpPr>
        <p:spPr bwMode="auto">
          <a:xfrm flipV="1">
            <a:off x="1884561" y="4423940"/>
            <a:ext cx="5278437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1997273" y="3763540"/>
            <a:ext cx="5005388" cy="457200"/>
            <a:chOff x="1122" y="2383"/>
            <a:chExt cx="3153" cy="288"/>
          </a:xfrm>
        </p:grpSpPr>
        <p:cxnSp>
          <p:nvCxnSpPr>
            <p:cNvPr id="16" name="AutoShape 18"/>
            <p:cNvCxnSpPr>
              <a:cxnSpLocks noChangeShapeType="1"/>
            </p:cNvCxnSpPr>
            <p:nvPr/>
          </p:nvCxnSpPr>
          <p:spPr bwMode="auto">
            <a:xfrm>
              <a:off x="1122" y="2671"/>
              <a:ext cx="3153" cy="0"/>
            </a:xfrm>
            <a:prstGeom prst="straightConnector1">
              <a:avLst/>
            </a:prstGeom>
            <a:noFill/>
            <a:ln w="38100">
              <a:solidFill>
                <a:srgbClr val="00FFFF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1507" y="2383"/>
              <a:ext cx="2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6.0.0.0/8, 7.0.0.0/8</a:t>
              </a:r>
            </a:p>
          </p:txBody>
        </p:sp>
      </p:grpSp>
      <p:grpSp>
        <p:nvGrpSpPr>
          <p:cNvPr id="18" name="Group 26"/>
          <p:cNvGrpSpPr>
            <a:grpSpLocks/>
          </p:cNvGrpSpPr>
          <p:nvPr/>
        </p:nvGrpSpPr>
        <p:grpSpPr bwMode="auto">
          <a:xfrm>
            <a:off x="2014736" y="4652540"/>
            <a:ext cx="5005387" cy="457200"/>
            <a:chOff x="1133" y="2988"/>
            <a:chExt cx="3153" cy="288"/>
          </a:xfrm>
        </p:grpSpPr>
        <p:cxnSp>
          <p:nvCxnSpPr>
            <p:cNvPr id="19" name="AutoShape 20"/>
            <p:cNvCxnSpPr>
              <a:cxnSpLocks noChangeShapeType="1"/>
            </p:cNvCxnSpPr>
            <p:nvPr/>
          </p:nvCxnSpPr>
          <p:spPr bwMode="auto">
            <a:xfrm>
              <a:off x="1133" y="2988"/>
              <a:ext cx="3153" cy="0"/>
            </a:xfrm>
            <a:prstGeom prst="straightConnector1">
              <a:avLst/>
            </a:prstGeom>
            <a:noFill/>
            <a:ln w="38100">
              <a:solidFill>
                <a:srgbClr val="00FFFF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1518" y="2988"/>
              <a:ext cx="2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4.0.0.0/8, 5.0.0.0/8</a:t>
              </a:r>
            </a:p>
          </p:txBody>
        </p:sp>
      </p:grp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466923" y="4762078"/>
            <a:ext cx="1979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Net 4.0.0.0/8</a:t>
            </a:r>
          </a:p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Net 5.0.0.0/8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6624836" y="4785890"/>
            <a:ext cx="19796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Net 6.0.0.0/8</a:t>
            </a:r>
          </a:p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Net 7.0.0.0/8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66923" y="5535190"/>
            <a:ext cx="1979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6.0.0.0/8</a:t>
            </a:r>
          </a:p>
          <a:p>
            <a:pPr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7.0.0.0/8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624836" y="5559003"/>
            <a:ext cx="19796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4.0.0.0/8</a:t>
            </a:r>
          </a:p>
          <a:p>
            <a:pPr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5.0.0.0/8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466923" y="5012903"/>
            <a:ext cx="1944688" cy="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Group 32"/>
          <p:cNvGrpSpPr>
            <a:grpSpLocks/>
          </p:cNvGrpSpPr>
          <p:nvPr/>
        </p:nvGrpSpPr>
        <p:grpSpPr bwMode="auto">
          <a:xfrm>
            <a:off x="2014736" y="4652540"/>
            <a:ext cx="5005387" cy="457200"/>
            <a:chOff x="1156" y="3369"/>
            <a:chExt cx="3153" cy="288"/>
          </a:xfrm>
        </p:grpSpPr>
        <p:cxnSp>
          <p:nvCxnSpPr>
            <p:cNvPr id="27" name="AutoShape 30"/>
            <p:cNvCxnSpPr>
              <a:cxnSpLocks noChangeShapeType="1"/>
            </p:cNvCxnSpPr>
            <p:nvPr/>
          </p:nvCxnSpPr>
          <p:spPr bwMode="auto">
            <a:xfrm>
              <a:off x="1156" y="3369"/>
              <a:ext cx="3153" cy="0"/>
            </a:xfrm>
            <a:prstGeom prst="straightConnector1">
              <a:avLst/>
            </a:prstGeom>
            <a:noFill/>
            <a:ln w="38100">
              <a:solidFill>
                <a:srgbClr val="FF9900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1735" y="3369"/>
              <a:ext cx="17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Withdraw 4.0.0.0/8</a:t>
              </a:r>
            </a:p>
          </p:txBody>
        </p:sp>
      </p:grp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6659761" y="5805065"/>
            <a:ext cx="1944687" cy="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80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BGP</a:t>
            </a:r>
            <a:r>
              <a:rPr lang="zh-CN" altLang="en-US" dirty="0" smtClean="0"/>
              <a:t>路由处理操作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33675" y="2997994"/>
            <a:ext cx="1152525" cy="18716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Input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Policy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Engine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102100" y="2997994"/>
            <a:ext cx="1368425" cy="18716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Decision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4435600" y="2997994"/>
            <a:ext cx="1655762" cy="18716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Routes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used by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router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091362" y="2997994"/>
            <a:ext cx="1223963" cy="18716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Output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Policy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Engine</a:t>
            </a: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468937" y="3574256"/>
            <a:ext cx="217488" cy="719138"/>
            <a:chOff x="2743" y="2070"/>
            <a:chExt cx="182" cy="453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743" y="2070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743" y="2523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444750" y="3572669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444750" y="4291806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508125" y="3572669"/>
            <a:ext cx="433387" cy="719137"/>
            <a:chOff x="249" y="2069"/>
            <a:chExt cx="182" cy="453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49" y="2069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49" y="2522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Line 15"/>
          <p:cNvSpPr>
            <a:spLocks noChangeShapeType="1"/>
          </p:cNvSpPr>
          <p:nvPr/>
        </p:nvSpPr>
        <p:spPr bwMode="auto">
          <a:xfrm rot="300000">
            <a:off x="1051050" y="2853531"/>
            <a:ext cx="43180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rot="300000">
            <a:off x="546225" y="2853531"/>
            <a:ext cx="43180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rot="21300000" flipH="1">
            <a:off x="1051050" y="4293394"/>
            <a:ext cx="431800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rot="21300000" flipH="1">
            <a:off x="546225" y="4293394"/>
            <a:ext cx="431800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7315325" y="3572669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7315325" y="4291806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8107487" y="3572669"/>
            <a:ext cx="433388" cy="719137"/>
            <a:chOff x="249" y="2069"/>
            <a:chExt cx="182" cy="453"/>
          </a:xfrm>
        </p:grpSpPr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49" y="2069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249" y="2522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Line 24"/>
          <p:cNvSpPr>
            <a:spLocks noChangeShapeType="1"/>
          </p:cNvSpPr>
          <p:nvPr/>
        </p:nvSpPr>
        <p:spPr bwMode="auto">
          <a:xfrm rot="21300000" flipH="1">
            <a:off x="8036050" y="2853531"/>
            <a:ext cx="43180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rot="21300000" flipH="1">
            <a:off x="7531225" y="2853531"/>
            <a:ext cx="43180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rot="300000">
            <a:off x="8036050" y="4293394"/>
            <a:ext cx="431800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rot="300000">
            <a:off x="7531225" y="4293394"/>
            <a:ext cx="431800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5873875" y="3572669"/>
            <a:ext cx="217487" cy="719137"/>
            <a:chOff x="2743" y="2070"/>
            <a:chExt cx="182" cy="453"/>
          </a:xfrm>
        </p:grpSpPr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2743" y="2070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2743" y="2523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4" name="Group 31"/>
          <p:cNvGrpSpPr>
            <a:grpSpLocks/>
          </p:cNvGrpSpPr>
          <p:nvPr/>
        </p:nvGrpSpPr>
        <p:grpSpPr bwMode="auto">
          <a:xfrm>
            <a:off x="2886200" y="3572669"/>
            <a:ext cx="217487" cy="719137"/>
            <a:chOff x="2743" y="2070"/>
            <a:chExt cx="182" cy="453"/>
          </a:xfrm>
        </p:grpSpPr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2743" y="2070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2743" y="2523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330325" y="3933031"/>
            <a:ext cx="75565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rot="300000">
            <a:off x="690687" y="2637631"/>
            <a:ext cx="647700" cy="10795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 rot="21300000" flipV="1">
            <a:off x="690687" y="4077494"/>
            <a:ext cx="647700" cy="10795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7928100" y="3933031"/>
            <a:ext cx="75565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rot="300000">
            <a:off x="7675687" y="4077494"/>
            <a:ext cx="647700" cy="10795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rot="21300000" flipV="1">
            <a:off x="7675687" y="2637631"/>
            <a:ext cx="647700" cy="10795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179512" y="1124744"/>
            <a:ext cx="12842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Routes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received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peers</a:t>
            </a:r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4651500" y="2997994"/>
            <a:ext cx="1223962" cy="18716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1338387" y="1377156"/>
            <a:ext cx="19240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Filtering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Attribute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manipulation</a:t>
            </a: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3079875" y="1377156"/>
            <a:ext cx="1385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Choosing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the best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route</a:t>
            </a: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7653462" y="1377156"/>
            <a:ext cx="12461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Routes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sent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to peers</a:t>
            </a: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3322762" y="5372894"/>
            <a:ext cx="896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BGP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Table</a:t>
            </a:r>
          </a:p>
        </p:txBody>
      </p:sp>
      <p:cxnSp>
        <p:nvCxnSpPr>
          <p:cNvPr id="49" name="AutoShape 47"/>
          <p:cNvCxnSpPr>
            <a:cxnSpLocks noChangeShapeType="1"/>
            <a:stCxn id="48" idx="0"/>
            <a:endCxn id="7" idx="2"/>
          </p:cNvCxnSpPr>
          <p:nvPr/>
        </p:nvCxnSpPr>
        <p:spPr bwMode="auto">
          <a:xfrm flipV="1">
            <a:off x="3772025" y="4888706"/>
            <a:ext cx="14287" cy="484188"/>
          </a:xfrm>
          <a:prstGeom prst="straightConnector1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4507037" y="5372894"/>
            <a:ext cx="1543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 Routing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Table</a:t>
            </a:r>
          </a:p>
        </p:txBody>
      </p:sp>
      <p:cxnSp>
        <p:nvCxnSpPr>
          <p:cNvPr id="51" name="AutoShape 49"/>
          <p:cNvCxnSpPr>
            <a:cxnSpLocks noChangeShapeType="1"/>
            <a:stCxn id="50" idx="0"/>
            <a:endCxn id="44" idx="4"/>
          </p:cNvCxnSpPr>
          <p:nvPr/>
        </p:nvCxnSpPr>
        <p:spPr bwMode="auto">
          <a:xfrm flipH="1" flipV="1">
            <a:off x="5264275" y="4888706"/>
            <a:ext cx="14287" cy="484188"/>
          </a:xfrm>
          <a:prstGeom prst="straightConnector1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5659562" y="1377156"/>
            <a:ext cx="19240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Filtering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Attribute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manipulation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2092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BGP</a:t>
            </a:r>
            <a:r>
              <a:rPr lang="zh-CN" altLang="en-US" dirty="0" smtClean="0"/>
              <a:t>路由选择决策流程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07950" y="1043187"/>
            <a:ext cx="2519363" cy="792163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</a:pPr>
            <a:endParaRPr lang="en-US" altLang="zh-CN" sz="2200">
              <a:latin typeface="Franklin Gothic Medium" pitchFamily="34" charset="0"/>
              <a:ea typeface="宋体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0713" y="1155900"/>
            <a:ext cx="147320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200" b="1">
                <a:latin typeface="Arial Narrow" pitchFamily="34" charset="0"/>
                <a:ea typeface="宋体" charset="-122"/>
              </a:rPr>
              <a:t>Route</a:t>
            </a:r>
          </a:p>
          <a:p>
            <a:pPr algn="ctr">
              <a:lnSpc>
                <a:spcPct val="80000"/>
              </a:lnSpc>
            </a:pPr>
            <a:r>
              <a:rPr lang="en-US" altLang="zh-CN" sz="2200" b="1">
                <a:latin typeface="Arial Narrow" pitchFamily="34" charset="0"/>
                <a:ea typeface="宋体" charset="-122"/>
              </a:rPr>
              <a:t>synchronized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33725" y="1044775"/>
            <a:ext cx="2374900" cy="792163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</a:pPr>
            <a:endParaRPr lang="en-US" altLang="zh-CN" sz="2200">
              <a:latin typeface="Franklin Gothic Medium" pitchFamily="34" charset="0"/>
              <a:ea typeface="宋体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52863" y="1187650"/>
            <a:ext cx="106680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200" b="1">
                <a:latin typeface="Arial Narrow" pitchFamily="34" charset="0"/>
                <a:ea typeface="宋体" charset="-122"/>
              </a:rPr>
              <a:t>Next Hop</a:t>
            </a:r>
          </a:p>
          <a:p>
            <a:pPr algn="ctr">
              <a:lnSpc>
                <a:spcPct val="80000"/>
              </a:lnSpc>
            </a:pPr>
            <a:r>
              <a:rPr lang="en-US" altLang="zh-CN" sz="2200" b="1">
                <a:latin typeface="Arial Narrow" pitchFamily="34" charset="0"/>
                <a:ea typeface="宋体" charset="-122"/>
              </a:rPr>
              <a:t>reachable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6659563" y="1898675"/>
            <a:ext cx="2374900" cy="792163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</a:pPr>
            <a:endParaRPr lang="en-US" altLang="zh-CN" sz="2200">
              <a:latin typeface="Franklin Gothic Medium" pitchFamily="34" charset="0"/>
              <a:ea typeface="宋体" charset="-122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140575" y="1971700"/>
            <a:ext cx="13906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200" b="1">
                <a:latin typeface="Arial Narrow" pitchFamily="34" charset="0"/>
                <a:ea typeface="宋体" charset="-122"/>
              </a:rPr>
              <a:t>Highest</a:t>
            </a:r>
          </a:p>
          <a:p>
            <a:pPr algn="ctr">
              <a:lnSpc>
                <a:spcPct val="90000"/>
              </a:lnSpc>
            </a:pPr>
            <a:r>
              <a:rPr lang="en-US" altLang="zh-CN" sz="2000" b="1">
                <a:latin typeface="Arial Narrow" pitchFamily="34" charset="0"/>
                <a:ea typeface="宋体" charset="-122"/>
              </a:rPr>
              <a:t>LOCAL_PREF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6659563" y="2979762"/>
            <a:ext cx="2374900" cy="792163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</a:pPr>
            <a:endParaRPr lang="en-US" altLang="zh-CN" sz="2200">
              <a:latin typeface="Franklin Gothic Medium" pitchFamily="34" charset="0"/>
              <a:ea typeface="宋体" charset="-122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131050" y="3124225"/>
            <a:ext cx="147320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200" b="1">
                <a:latin typeface="Arial Narrow" pitchFamily="34" charset="0"/>
                <a:ea typeface="宋体" charset="-122"/>
              </a:rPr>
              <a:t>Originated by</a:t>
            </a:r>
          </a:p>
          <a:p>
            <a:pPr algn="ctr">
              <a:lnSpc>
                <a:spcPct val="80000"/>
              </a:lnSpc>
            </a:pPr>
            <a:r>
              <a:rPr lang="en-US" altLang="zh-CN" sz="2200" b="1">
                <a:latin typeface="Arial Narrow" pitchFamily="34" charset="0"/>
                <a:ea typeface="宋体" charset="-122"/>
              </a:rPr>
              <a:t>local router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6659563" y="4059262"/>
            <a:ext cx="2374900" cy="792163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</a:pPr>
            <a:endParaRPr lang="en-US" altLang="zh-CN" sz="2200">
              <a:latin typeface="Franklin Gothic Medium" pitchFamily="34" charset="0"/>
              <a:ea typeface="宋体" charset="-122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7340600" y="4156100"/>
            <a:ext cx="9747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200" b="1">
                <a:latin typeface="Arial Narrow" pitchFamily="34" charset="0"/>
                <a:ea typeface="宋体" charset="-122"/>
              </a:rPr>
              <a:t>Shortest</a:t>
            </a:r>
          </a:p>
          <a:p>
            <a:pPr algn="ctr">
              <a:lnSpc>
                <a:spcPct val="90000"/>
              </a:lnSpc>
            </a:pPr>
            <a:r>
              <a:rPr lang="en-US" altLang="zh-CN" sz="2000" b="1">
                <a:latin typeface="Arial Narrow" pitchFamily="34" charset="0"/>
                <a:ea typeface="宋体" charset="-122"/>
              </a:rPr>
              <a:t>AS_PATH</a:t>
            </a:r>
          </a:p>
        </p:txBody>
      </p:sp>
      <p:cxnSp>
        <p:nvCxnSpPr>
          <p:cNvPr id="19" name="AutoShape 17"/>
          <p:cNvCxnSpPr>
            <a:cxnSpLocks noChangeShapeType="1"/>
            <a:stCxn id="7" idx="3"/>
            <a:endCxn id="9" idx="1"/>
          </p:cNvCxnSpPr>
          <p:nvPr/>
        </p:nvCxnSpPr>
        <p:spPr bwMode="auto">
          <a:xfrm>
            <a:off x="2636838" y="1440062"/>
            <a:ext cx="487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8"/>
          <p:cNvCxnSpPr>
            <a:cxnSpLocks noChangeShapeType="1"/>
            <a:stCxn id="9" idx="3"/>
            <a:endCxn id="13" idx="0"/>
          </p:cNvCxnSpPr>
          <p:nvPr/>
        </p:nvCxnSpPr>
        <p:spPr bwMode="auto">
          <a:xfrm>
            <a:off x="5508625" y="1440857"/>
            <a:ext cx="2338388" cy="45781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0"/>
          <p:cNvCxnSpPr>
            <a:cxnSpLocks noChangeShapeType="1"/>
            <a:stCxn id="13" idx="2"/>
            <a:endCxn id="15" idx="0"/>
          </p:cNvCxnSpPr>
          <p:nvPr/>
        </p:nvCxnSpPr>
        <p:spPr bwMode="auto">
          <a:xfrm>
            <a:off x="7847013" y="2700362"/>
            <a:ext cx="0" cy="269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1"/>
          <p:cNvCxnSpPr>
            <a:cxnSpLocks noChangeShapeType="1"/>
            <a:stCxn id="15" idx="2"/>
            <a:endCxn id="17" idx="0"/>
          </p:cNvCxnSpPr>
          <p:nvPr/>
        </p:nvCxnSpPr>
        <p:spPr bwMode="auto">
          <a:xfrm>
            <a:off x="7847013" y="3781450"/>
            <a:ext cx="0" cy="268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6659563" y="5140350"/>
            <a:ext cx="2374900" cy="792163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</a:pPr>
            <a:endParaRPr lang="en-US" altLang="zh-CN" sz="2200">
              <a:latin typeface="Franklin Gothic Medium" pitchFamily="34" charset="0"/>
              <a:ea typeface="宋体" charset="-122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7451725" y="5270525"/>
            <a:ext cx="7874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200" b="1">
                <a:latin typeface="Arial Narrow" pitchFamily="34" charset="0"/>
                <a:ea typeface="宋体" charset="-122"/>
              </a:rPr>
              <a:t>Lowest</a:t>
            </a:r>
          </a:p>
          <a:p>
            <a:pPr algn="ctr">
              <a:lnSpc>
                <a:spcPct val="90000"/>
              </a:lnSpc>
            </a:pPr>
            <a:r>
              <a:rPr lang="en-US" altLang="zh-CN" sz="2000" b="1">
                <a:latin typeface="Arial Narrow" pitchFamily="34" charset="0"/>
                <a:ea typeface="宋体" charset="-122"/>
              </a:rPr>
              <a:t>ORIGIN</a:t>
            </a:r>
          </a:p>
        </p:txBody>
      </p:sp>
      <p:cxnSp>
        <p:nvCxnSpPr>
          <p:cNvPr id="26" name="AutoShape 24"/>
          <p:cNvCxnSpPr>
            <a:cxnSpLocks noChangeShapeType="1"/>
            <a:stCxn id="17" idx="2"/>
            <a:endCxn id="24" idx="0"/>
          </p:cNvCxnSpPr>
          <p:nvPr/>
        </p:nvCxnSpPr>
        <p:spPr bwMode="auto">
          <a:xfrm rot="5400000">
            <a:off x="7712075" y="4995887"/>
            <a:ext cx="2698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3636963" y="5365950"/>
            <a:ext cx="2374900" cy="792163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</a:pPr>
            <a:endParaRPr lang="en-US" altLang="zh-CN" sz="2200">
              <a:latin typeface="Franklin Gothic Medium" pitchFamily="34" charset="0"/>
              <a:ea typeface="宋体" charset="-122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445000" y="5496125"/>
            <a:ext cx="7874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200" b="1">
                <a:latin typeface="Arial Narrow" pitchFamily="34" charset="0"/>
                <a:ea typeface="宋体" charset="-122"/>
              </a:rPr>
              <a:t>Lowest</a:t>
            </a:r>
          </a:p>
          <a:p>
            <a:pPr algn="ctr">
              <a:lnSpc>
                <a:spcPct val="90000"/>
              </a:lnSpc>
            </a:pPr>
            <a:r>
              <a:rPr lang="en-US" altLang="zh-CN" sz="2000" b="1">
                <a:latin typeface="Arial Narrow" pitchFamily="34" charset="0"/>
                <a:ea typeface="宋体" charset="-122"/>
              </a:rPr>
              <a:t>MED</a:t>
            </a:r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592138" y="5365950"/>
            <a:ext cx="2376488" cy="792163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</a:pPr>
            <a:endParaRPr lang="en-US" altLang="zh-CN" sz="2200">
              <a:latin typeface="Franklin Gothic Medium" pitchFamily="34" charset="0"/>
              <a:ea typeface="宋体" charset="-122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1177925" y="5483425"/>
            <a:ext cx="1143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200" b="1">
                <a:latin typeface="Arial Narrow" pitchFamily="34" charset="0"/>
                <a:ea typeface="宋体" charset="-122"/>
              </a:rPr>
              <a:t>Any EBGP</a:t>
            </a:r>
          </a:p>
          <a:p>
            <a:pPr algn="ctr">
              <a:lnSpc>
                <a:spcPct val="90000"/>
              </a:lnSpc>
            </a:pPr>
            <a:r>
              <a:rPr lang="en-US" altLang="zh-CN" sz="2200" b="1">
                <a:latin typeface="Arial Narrow" pitchFamily="34" charset="0"/>
                <a:ea typeface="宋体" charset="-122"/>
              </a:rPr>
              <a:t>paths</a:t>
            </a:r>
          </a:p>
        </p:txBody>
      </p:sp>
      <p:cxnSp>
        <p:nvCxnSpPr>
          <p:cNvPr id="31" name="AutoShape 29"/>
          <p:cNvCxnSpPr>
            <a:cxnSpLocks noChangeShapeType="1"/>
            <a:stCxn id="24" idx="2"/>
            <a:endCxn id="27" idx="2"/>
          </p:cNvCxnSpPr>
          <p:nvPr/>
        </p:nvCxnSpPr>
        <p:spPr bwMode="auto">
          <a:xfrm rot="5400000">
            <a:off x="6222913" y="4534013"/>
            <a:ext cx="225600" cy="3022600"/>
          </a:xfrm>
          <a:prstGeom prst="bentConnector3">
            <a:avLst>
              <a:gd name="adj1" fmla="val 20133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30"/>
          <p:cNvCxnSpPr>
            <a:cxnSpLocks noChangeShapeType="1"/>
            <a:stCxn id="27" idx="1"/>
            <a:endCxn id="29" idx="3"/>
          </p:cNvCxnSpPr>
          <p:nvPr/>
        </p:nvCxnSpPr>
        <p:spPr bwMode="auto">
          <a:xfrm flipH="1">
            <a:off x="2978150" y="5762825"/>
            <a:ext cx="6492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68313" y="2679900"/>
            <a:ext cx="914400" cy="8001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36000" bIns="0" anchor="ctr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200" b="1">
                <a:latin typeface="Arial Narrow" pitchFamily="34" charset="0"/>
                <a:ea typeface="宋体" charset="-122"/>
              </a:rPr>
              <a:t>Lowest</a:t>
            </a:r>
          </a:p>
          <a:p>
            <a:pPr algn="ctr">
              <a:lnSpc>
                <a:spcPct val="80000"/>
              </a:lnSpc>
            </a:pPr>
            <a:r>
              <a:rPr lang="en-US" altLang="zh-CN" sz="2000" b="1">
                <a:latin typeface="Arial Narrow" pitchFamily="34" charset="0"/>
                <a:ea typeface="宋体" charset="-122"/>
              </a:rPr>
              <a:t>IGP</a:t>
            </a:r>
          </a:p>
          <a:p>
            <a:pPr algn="ctr">
              <a:lnSpc>
                <a:spcPct val="80000"/>
              </a:lnSpc>
            </a:pPr>
            <a:r>
              <a:rPr lang="en-US" altLang="zh-CN" sz="2200" b="1">
                <a:latin typeface="Arial Narrow" pitchFamily="34" charset="0"/>
                <a:ea typeface="宋体" charset="-122"/>
              </a:rPr>
              <a:t>metric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4073525" y="2773562"/>
            <a:ext cx="1506538" cy="6223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432000" tIns="0" rIns="396000" bIns="0" anchor="ctr" anchorCtr="1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200" b="1">
                <a:solidFill>
                  <a:srgbClr val="002060"/>
                </a:solidFill>
                <a:latin typeface="Arial Narrow" pitchFamily="34" charset="0"/>
                <a:ea typeface="宋体" charset="-122"/>
              </a:rPr>
              <a:t>Install</a:t>
            </a:r>
          </a:p>
          <a:p>
            <a:pPr algn="ctr">
              <a:lnSpc>
                <a:spcPct val="90000"/>
              </a:lnSpc>
            </a:pPr>
            <a:r>
              <a:rPr lang="en-US" altLang="zh-CN" sz="2200" b="1">
                <a:solidFill>
                  <a:srgbClr val="002060"/>
                </a:solidFill>
                <a:latin typeface="Arial Narrow" pitchFamily="34" charset="0"/>
                <a:ea typeface="宋体" charset="-122"/>
              </a:rPr>
              <a:t>Route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3487738" y="4008637"/>
            <a:ext cx="1155700" cy="9032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36000" bIns="0" anchor="ctr" anchorCtr="1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200" b="1">
                <a:latin typeface="Arial Narrow" pitchFamily="34" charset="0"/>
                <a:ea typeface="宋体" charset="-122"/>
              </a:rPr>
              <a:t>Lowest</a:t>
            </a:r>
          </a:p>
          <a:p>
            <a:pPr algn="ctr">
              <a:lnSpc>
                <a:spcPct val="80000"/>
              </a:lnSpc>
            </a:pPr>
            <a:r>
              <a:rPr lang="en-US" altLang="zh-CN" sz="2000" b="1">
                <a:latin typeface="Arial Narrow" pitchFamily="34" charset="0"/>
                <a:ea typeface="宋体" charset="-122"/>
              </a:rPr>
              <a:t>BGP</a:t>
            </a:r>
          </a:p>
          <a:p>
            <a:pPr algn="ctr">
              <a:lnSpc>
                <a:spcPct val="90000"/>
              </a:lnSpc>
            </a:pPr>
            <a:r>
              <a:rPr lang="en-US" altLang="zh-CN" sz="2200" b="1">
                <a:latin typeface="Arial Narrow" pitchFamily="34" charset="0"/>
                <a:ea typeface="宋体" charset="-122"/>
              </a:rPr>
              <a:t>Router ID</a:t>
            </a:r>
          </a:p>
        </p:txBody>
      </p:sp>
      <p:sp>
        <p:nvSpPr>
          <p:cNvPr id="36" name="AutoShape 34"/>
          <p:cNvSpPr>
            <a:spLocks noChangeArrowheads="1"/>
          </p:cNvSpPr>
          <p:nvPr/>
        </p:nvSpPr>
        <p:spPr bwMode="auto">
          <a:xfrm>
            <a:off x="592138" y="4068962"/>
            <a:ext cx="2376488" cy="792163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</a:pPr>
            <a:endParaRPr lang="en-US" altLang="zh-CN" sz="2200">
              <a:latin typeface="Franklin Gothic Medium" pitchFamily="34" charset="0"/>
              <a:ea typeface="宋体" charset="-122"/>
            </a:endParaRP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1096963" y="4213425"/>
            <a:ext cx="14605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200" b="1">
                <a:latin typeface="Arial Narrow" pitchFamily="34" charset="0"/>
                <a:ea typeface="宋体" charset="-122"/>
              </a:rPr>
              <a:t>Load balance</a:t>
            </a:r>
          </a:p>
          <a:p>
            <a:pPr algn="ctr">
              <a:lnSpc>
                <a:spcPct val="90000"/>
              </a:lnSpc>
            </a:pPr>
            <a:r>
              <a:rPr lang="en-US" altLang="zh-CN" sz="2200" b="1">
                <a:latin typeface="Arial Narrow" pitchFamily="34" charset="0"/>
                <a:ea typeface="宋体" charset="-122"/>
              </a:rPr>
              <a:t>enabled</a:t>
            </a:r>
          </a:p>
        </p:txBody>
      </p:sp>
      <p:cxnSp>
        <p:nvCxnSpPr>
          <p:cNvPr id="38" name="AutoShape 36"/>
          <p:cNvCxnSpPr>
            <a:cxnSpLocks noChangeShapeType="1"/>
            <a:stCxn id="27" idx="0"/>
            <a:endCxn id="34" idx="2"/>
          </p:cNvCxnSpPr>
          <p:nvPr/>
        </p:nvCxnSpPr>
        <p:spPr bwMode="auto">
          <a:xfrm flipV="1">
            <a:off x="4824413" y="3405387"/>
            <a:ext cx="3175" cy="19510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37"/>
          <p:cNvCxnSpPr>
            <a:cxnSpLocks noChangeShapeType="1"/>
            <a:stCxn id="29" idx="1"/>
            <a:endCxn id="33" idx="1"/>
          </p:cNvCxnSpPr>
          <p:nvPr/>
        </p:nvCxnSpPr>
        <p:spPr bwMode="auto">
          <a:xfrm rot="10800000">
            <a:off x="458788" y="3079950"/>
            <a:ext cx="123825" cy="2682875"/>
          </a:xfrm>
          <a:prstGeom prst="bentConnector3">
            <a:avLst>
              <a:gd name="adj1" fmla="val 35769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38"/>
          <p:cNvCxnSpPr>
            <a:cxnSpLocks noChangeShapeType="1"/>
            <a:stCxn id="29" idx="0"/>
            <a:endCxn id="36" idx="2"/>
          </p:cNvCxnSpPr>
          <p:nvPr/>
        </p:nvCxnSpPr>
        <p:spPr bwMode="auto">
          <a:xfrm flipV="1">
            <a:off x="1781175" y="4870650"/>
            <a:ext cx="0" cy="4857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39"/>
          <p:cNvCxnSpPr>
            <a:cxnSpLocks noChangeShapeType="1"/>
            <a:stCxn id="36" idx="3"/>
            <a:endCxn id="35" idx="1"/>
          </p:cNvCxnSpPr>
          <p:nvPr/>
        </p:nvCxnSpPr>
        <p:spPr bwMode="auto">
          <a:xfrm flipV="1">
            <a:off x="2978150" y="4461075"/>
            <a:ext cx="500063" cy="47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41"/>
          <p:cNvCxnSpPr>
            <a:cxnSpLocks noChangeShapeType="1"/>
            <a:stCxn id="13" idx="1"/>
            <a:endCxn id="34" idx="3"/>
          </p:cNvCxnSpPr>
          <p:nvPr/>
        </p:nvCxnSpPr>
        <p:spPr bwMode="auto">
          <a:xfrm rot="10800000" flipV="1">
            <a:off x="5580063" y="2294756"/>
            <a:ext cx="1079500" cy="78995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42"/>
          <p:cNvCxnSpPr>
            <a:cxnSpLocks noChangeShapeType="1"/>
            <a:stCxn id="15" idx="1"/>
            <a:endCxn id="34" idx="3"/>
          </p:cNvCxnSpPr>
          <p:nvPr/>
        </p:nvCxnSpPr>
        <p:spPr bwMode="auto">
          <a:xfrm rot="10800000">
            <a:off x="5580063" y="3084712"/>
            <a:ext cx="1079500" cy="29113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43"/>
          <p:cNvCxnSpPr>
            <a:cxnSpLocks noChangeShapeType="1"/>
            <a:stCxn id="17" idx="1"/>
            <a:endCxn id="34" idx="3"/>
          </p:cNvCxnSpPr>
          <p:nvPr/>
        </p:nvCxnSpPr>
        <p:spPr bwMode="auto">
          <a:xfrm rot="10800000">
            <a:off x="5580063" y="3084712"/>
            <a:ext cx="1079500" cy="137063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44"/>
          <p:cNvCxnSpPr>
            <a:cxnSpLocks noChangeShapeType="1"/>
            <a:stCxn id="24" idx="1"/>
            <a:endCxn id="34" idx="3"/>
          </p:cNvCxnSpPr>
          <p:nvPr/>
        </p:nvCxnSpPr>
        <p:spPr bwMode="auto">
          <a:xfrm rot="10800000">
            <a:off x="5580063" y="3084712"/>
            <a:ext cx="1079500" cy="245172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45"/>
          <p:cNvCxnSpPr>
            <a:cxnSpLocks noChangeShapeType="1"/>
            <a:stCxn id="35" idx="0"/>
            <a:endCxn id="34" idx="2"/>
          </p:cNvCxnSpPr>
          <p:nvPr/>
        </p:nvCxnSpPr>
        <p:spPr bwMode="auto">
          <a:xfrm rot="16200000">
            <a:off x="4149725" y="3321249"/>
            <a:ext cx="593725" cy="7620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2441575" y="1981400"/>
            <a:ext cx="1117600" cy="6223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36000" bIns="0" anchor="ctr" anchorCtr="1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200" b="1">
                <a:latin typeface="Arial Narrow" pitchFamily="34" charset="0"/>
                <a:ea typeface="宋体" charset="-122"/>
              </a:rPr>
              <a:t>Do Not</a:t>
            </a:r>
          </a:p>
          <a:p>
            <a:pPr algn="ctr">
              <a:lnSpc>
                <a:spcPct val="90000"/>
              </a:lnSpc>
            </a:pPr>
            <a:r>
              <a:rPr lang="en-US" altLang="zh-CN" sz="2200" b="1">
                <a:latin typeface="Arial Narrow" pitchFamily="34" charset="0"/>
                <a:ea typeface="宋体" charset="-122"/>
              </a:rPr>
              <a:t>Consider</a:t>
            </a:r>
          </a:p>
        </p:txBody>
      </p:sp>
      <p:cxnSp>
        <p:nvCxnSpPr>
          <p:cNvPr id="49" name="AutoShape 47"/>
          <p:cNvCxnSpPr>
            <a:cxnSpLocks noChangeShapeType="1"/>
            <a:stCxn id="7" idx="2"/>
            <a:endCxn id="48" idx="1"/>
          </p:cNvCxnSpPr>
          <p:nvPr/>
        </p:nvCxnSpPr>
        <p:spPr bwMode="auto">
          <a:xfrm rot="16200000" flipH="1">
            <a:off x="1676400" y="1536899"/>
            <a:ext cx="447675" cy="10636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48"/>
          <p:cNvCxnSpPr>
            <a:cxnSpLocks noChangeShapeType="1"/>
            <a:stCxn id="9" idx="2"/>
            <a:endCxn id="48" idx="3"/>
          </p:cNvCxnSpPr>
          <p:nvPr/>
        </p:nvCxnSpPr>
        <p:spPr bwMode="auto">
          <a:xfrm rot="5400000">
            <a:off x="3721100" y="1694062"/>
            <a:ext cx="446088" cy="7524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1330325" y="1770262"/>
            <a:ext cx="446088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r>
              <a:rPr lang="en-US" altLang="zh-CN" sz="2000" b="1">
                <a:latin typeface="Franklin Gothic Medium" pitchFamily="34" charset="0"/>
                <a:ea typeface="宋体" charset="-122"/>
              </a:rPr>
              <a:t>No</a:t>
            </a: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4284663" y="1765500"/>
            <a:ext cx="446088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r>
              <a:rPr lang="en-US" altLang="zh-CN" sz="2000" b="1">
                <a:latin typeface="Franklin Gothic Medium" pitchFamily="34" charset="0"/>
                <a:ea typeface="宋体" charset="-122"/>
              </a:rPr>
              <a:t>No</a:t>
            </a: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7885113" y="2619400"/>
            <a:ext cx="446088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r>
              <a:rPr lang="en-US" altLang="zh-CN" sz="2000" b="1">
                <a:latin typeface="Franklin Gothic Medium" pitchFamily="34" charset="0"/>
                <a:ea typeface="宋体" charset="-122"/>
              </a:rPr>
              <a:t>No</a:t>
            </a:r>
          </a:p>
        </p:txBody>
      </p: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7885113" y="3698900"/>
            <a:ext cx="446088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r>
              <a:rPr lang="en-US" altLang="zh-CN" sz="2000" b="1">
                <a:latin typeface="Franklin Gothic Medium" pitchFamily="34" charset="0"/>
                <a:ea typeface="宋体" charset="-122"/>
              </a:rPr>
              <a:t>No</a:t>
            </a:r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7885113" y="4762525"/>
            <a:ext cx="446088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r>
              <a:rPr lang="en-US" altLang="zh-CN" sz="2000" b="1">
                <a:latin typeface="Franklin Gothic Medium" pitchFamily="34" charset="0"/>
                <a:ea typeface="宋体" charset="-122"/>
              </a:rPr>
              <a:t>No</a:t>
            </a: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7885113" y="5859487"/>
            <a:ext cx="446088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r>
              <a:rPr lang="en-US" altLang="zh-CN" sz="2000" b="1">
                <a:latin typeface="Franklin Gothic Medium" pitchFamily="34" charset="0"/>
                <a:ea typeface="宋体" charset="-122"/>
              </a:rPr>
              <a:t>No</a:t>
            </a:r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3203575" y="5419925"/>
            <a:ext cx="446088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r>
              <a:rPr lang="en-US" altLang="zh-CN" sz="2000" b="1">
                <a:latin typeface="Franklin Gothic Medium" pitchFamily="34" charset="0"/>
                <a:ea typeface="宋体" charset="-122"/>
              </a:rPr>
              <a:t>No</a:t>
            </a: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165100" y="5419925"/>
            <a:ext cx="446088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r>
              <a:rPr lang="en-US" altLang="zh-CN" sz="2000" b="1">
                <a:latin typeface="Franklin Gothic Medium" pitchFamily="34" charset="0"/>
                <a:ea typeface="宋体" charset="-122"/>
              </a:rPr>
              <a:t>No</a:t>
            </a:r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2824163" y="4122937"/>
            <a:ext cx="446088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r>
              <a:rPr lang="en-US" altLang="zh-CN" sz="2000" b="1">
                <a:latin typeface="Franklin Gothic Medium" pitchFamily="34" charset="0"/>
                <a:ea typeface="宋体" charset="-122"/>
              </a:rPr>
              <a:t>No</a:t>
            </a:r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1763713" y="5059562"/>
            <a:ext cx="533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r>
              <a:rPr lang="en-US" altLang="zh-CN" sz="2000" b="1">
                <a:latin typeface="Franklin Gothic Medium" pitchFamily="34" charset="0"/>
                <a:ea typeface="宋体" charset="-122"/>
              </a:rPr>
              <a:t>Yes</a:t>
            </a:r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1763713" y="3762575"/>
            <a:ext cx="533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r>
              <a:rPr lang="en-US" altLang="zh-CN" sz="2000" b="1">
                <a:latin typeface="Franklin Gothic Medium" pitchFamily="34" charset="0"/>
                <a:ea typeface="宋体" charset="-122"/>
              </a:rPr>
              <a:t>Yes</a:t>
            </a:r>
          </a:p>
        </p:txBody>
      </p:sp>
      <p:cxnSp>
        <p:nvCxnSpPr>
          <p:cNvPr id="63" name="AutoShape 61"/>
          <p:cNvCxnSpPr>
            <a:cxnSpLocks noChangeShapeType="1"/>
            <a:stCxn id="36" idx="0"/>
            <a:endCxn id="34" idx="1"/>
          </p:cNvCxnSpPr>
          <p:nvPr/>
        </p:nvCxnSpPr>
        <p:spPr bwMode="auto">
          <a:xfrm rot="16200000">
            <a:off x="2435225" y="2430662"/>
            <a:ext cx="974725" cy="22828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62"/>
          <p:cNvCxnSpPr>
            <a:cxnSpLocks noChangeShapeType="1"/>
            <a:stCxn id="33" idx="3"/>
            <a:endCxn id="34" idx="1"/>
          </p:cNvCxnSpPr>
          <p:nvPr/>
        </p:nvCxnSpPr>
        <p:spPr bwMode="auto">
          <a:xfrm>
            <a:off x="1392238" y="3079950"/>
            <a:ext cx="2671763" cy="47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5364163" y="1116212"/>
            <a:ext cx="533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r>
              <a:rPr lang="en-US" altLang="zh-CN" sz="2000" b="1">
                <a:latin typeface="Franklin Gothic Medium" pitchFamily="34" charset="0"/>
                <a:ea typeface="宋体" charset="-122"/>
              </a:rPr>
              <a:t>Yes</a:t>
            </a:r>
          </a:p>
        </p:txBody>
      </p: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2484438" y="1116212"/>
            <a:ext cx="533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r>
              <a:rPr lang="en-US" altLang="zh-CN" sz="2000" b="1">
                <a:latin typeface="Franklin Gothic Medium" pitchFamily="34" charset="0"/>
                <a:ea typeface="宋体" charset="-122"/>
              </a:rPr>
              <a:t>Yes</a:t>
            </a:r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6227763" y="1971700"/>
            <a:ext cx="533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r>
              <a:rPr lang="en-US" altLang="zh-CN" sz="2000" b="1">
                <a:latin typeface="Franklin Gothic Medium" pitchFamily="34" charset="0"/>
                <a:ea typeface="宋体" charset="-122"/>
              </a:rPr>
              <a:t>Yes</a:t>
            </a:r>
          </a:p>
        </p:txBody>
      </p:sp>
      <p:sp>
        <p:nvSpPr>
          <p:cNvPr id="69" name="Text Box 67"/>
          <p:cNvSpPr txBox="1">
            <a:spLocks noChangeArrowheads="1"/>
          </p:cNvSpPr>
          <p:nvPr/>
        </p:nvSpPr>
        <p:spPr bwMode="auto">
          <a:xfrm>
            <a:off x="6227763" y="3033737"/>
            <a:ext cx="533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r>
              <a:rPr lang="en-US" altLang="zh-CN" sz="2000" b="1">
                <a:latin typeface="Franklin Gothic Medium" pitchFamily="34" charset="0"/>
                <a:ea typeface="宋体" charset="-122"/>
              </a:rPr>
              <a:t>Yes</a:t>
            </a:r>
          </a:p>
        </p:txBody>
      </p:sp>
      <p:sp>
        <p:nvSpPr>
          <p:cNvPr id="70" name="Text Box 68"/>
          <p:cNvSpPr txBox="1">
            <a:spLocks noChangeArrowheads="1"/>
          </p:cNvSpPr>
          <p:nvPr/>
        </p:nvSpPr>
        <p:spPr bwMode="auto">
          <a:xfrm>
            <a:off x="6227763" y="4130700"/>
            <a:ext cx="533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r>
              <a:rPr lang="en-US" altLang="zh-CN" sz="2000" b="1">
                <a:latin typeface="Franklin Gothic Medium" pitchFamily="34" charset="0"/>
                <a:ea typeface="宋体" charset="-122"/>
              </a:rPr>
              <a:t>Yes</a:t>
            </a:r>
          </a:p>
        </p:txBody>
      </p:sp>
      <p:sp>
        <p:nvSpPr>
          <p:cNvPr id="71" name="Text Box 69"/>
          <p:cNvSpPr txBox="1">
            <a:spLocks noChangeArrowheads="1"/>
          </p:cNvSpPr>
          <p:nvPr/>
        </p:nvSpPr>
        <p:spPr bwMode="auto">
          <a:xfrm>
            <a:off x="6227763" y="5211787"/>
            <a:ext cx="533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r>
              <a:rPr lang="en-US" altLang="zh-CN" sz="2000" b="1">
                <a:latin typeface="Franklin Gothic Medium" pitchFamily="34" charset="0"/>
                <a:ea typeface="宋体" charset="-122"/>
              </a:rPr>
              <a:t>Yes</a:t>
            </a:r>
          </a:p>
        </p:txBody>
      </p: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4787900" y="5059562"/>
            <a:ext cx="5334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r>
              <a:rPr lang="en-US" altLang="zh-CN" sz="2000" b="1">
                <a:latin typeface="Franklin Gothic Medium" pitchFamily="34" charset="0"/>
                <a:ea typeface="宋体" charset="-122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xmlns="" val="6497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BGP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897189" cy="540060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sz="2800" dirty="0" smtClean="0"/>
              <a:t>图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残桩</a:t>
            </a:r>
            <a:r>
              <a:rPr lang="en-US" altLang="zh-CN" sz="2800" dirty="0" smtClean="0"/>
              <a:t>A</a:t>
            </a:r>
            <a:r>
              <a:rPr lang="en-US" altLang="zh-CN" sz="2800" dirty="0"/>
              <a:t>S</a:t>
            </a:r>
            <a:endParaRPr lang="en-US" altLang="zh-CN" sz="2800" dirty="0" smtClean="0"/>
          </a:p>
          <a:p>
            <a:pPr lvl="1">
              <a:lnSpc>
                <a:spcPct val="114000"/>
              </a:lnSpc>
            </a:pPr>
            <a:r>
              <a:rPr lang="zh-CN" altLang="en-US" sz="2400" dirty="0" smtClean="0"/>
              <a:t>通常使用默认路由</a:t>
            </a:r>
            <a:endParaRPr lang="en-US" altLang="zh-CN" sz="2400" dirty="0" smtClean="0"/>
          </a:p>
          <a:p>
            <a:pPr>
              <a:lnSpc>
                <a:spcPct val="114000"/>
              </a:lnSpc>
            </a:pPr>
            <a:r>
              <a:rPr lang="zh-CN" altLang="en-US" sz="2800" dirty="0" smtClean="0"/>
              <a:t>图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到同一个</a:t>
            </a:r>
            <a:r>
              <a:rPr lang="en-US" altLang="zh-CN" sz="2800" dirty="0"/>
              <a:t>ISP</a:t>
            </a:r>
            <a:r>
              <a:rPr lang="zh-CN" altLang="en-US" sz="2800" dirty="0"/>
              <a:t>有多条冗余路径的多归属</a:t>
            </a:r>
            <a:r>
              <a:rPr lang="en-US" altLang="zh-CN" sz="2800" dirty="0"/>
              <a:t>AS</a:t>
            </a:r>
            <a:endParaRPr lang="en-US" altLang="zh-CN" sz="2800" dirty="0" smtClean="0"/>
          </a:p>
          <a:p>
            <a:pPr lvl="1">
              <a:lnSpc>
                <a:spcPct val="114000"/>
              </a:lnSpc>
            </a:pPr>
            <a:r>
              <a:rPr lang="zh-CN" altLang="en-US" sz="2400" dirty="0" smtClean="0"/>
              <a:t>不需要使用</a:t>
            </a:r>
            <a:r>
              <a:rPr lang="en-US" altLang="zh-CN" sz="2400" dirty="0" smtClean="0"/>
              <a:t>BGP</a:t>
            </a:r>
            <a:endParaRPr lang="en-US" altLang="zh-CN" sz="2400" dirty="0"/>
          </a:p>
          <a:p>
            <a:pPr>
              <a:lnSpc>
                <a:spcPct val="114000"/>
              </a:lnSpc>
            </a:pPr>
            <a:r>
              <a:rPr lang="zh-CN" altLang="en-US" sz="2800" dirty="0" smtClean="0"/>
              <a:t>图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：接入到多个</a:t>
            </a:r>
            <a:r>
              <a:rPr lang="en-US" altLang="zh-CN" sz="2800" dirty="0" smtClean="0"/>
              <a:t>ISP</a:t>
            </a:r>
            <a:r>
              <a:rPr lang="zh-CN" altLang="en-US" sz="2800" dirty="0" smtClean="0"/>
              <a:t>的多归属</a:t>
            </a:r>
            <a:r>
              <a:rPr lang="en-US" altLang="zh-CN" sz="2800" dirty="0" smtClean="0"/>
              <a:t>AS</a:t>
            </a:r>
            <a:endParaRPr lang="en-US" altLang="zh-CN" sz="2800" dirty="0"/>
          </a:p>
          <a:p>
            <a:pPr lvl="1">
              <a:lnSpc>
                <a:spcPct val="114000"/>
              </a:lnSpc>
            </a:pPr>
            <a:r>
              <a:rPr lang="zh-CN" altLang="en-US" sz="2400" dirty="0" smtClean="0"/>
              <a:t>不需要</a:t>
            </a:r>
            <a:r>
              <a:rPr lang="en-US" altLang="zh-CN" sz="2400" dirty="0" smtClean="0"/>
              <a:t>BGP</a:t>
            </a:r>
            <a:endParaRPr lang="en-US" altLang="zh-CN" sz="2400" dirty="0"/>
          </a:p>
          <a:p>
            <a:pPr>
              <a:lnSpc>
                <a:spcPct val="114000"/>
              </a:lnSpc>
            </a:pPr>
            <a:r>
              <a:rPr lang="zh-CN" altLang="en-US" sz="2800" dirty="0" smtClean="0"/>
              <a:t>图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：</a:t>
            </a:r>
            <a:r>
              <a:rPr lang="zh-CN" altLang="en-US" sz="2800" dirty="0" smtClean="0">
                <a:solidFill>
                  <a:srgbClr val="00FFFF"/>
                </a:solidFill>
              </a:rPr>
              <a:t>转接</a:t>
            </a:r>
            <a:r>
              <a:rPr lang="en-US" altLang="zh-CN" sz="2800" dirty="0" smtClean="0">
                <a:solidFill>
                  <a:srgbClr val="00FFFF"/>
                </a:solidFill>
              </a:rPr>
              <a:t>AS</a:t>
            </a:r>
          </a:p>
          <a:p>
            <a:pPr lvl="1">
              <a:lnSpc>
                <a:spcPct val="114000"/>
              </a:lnSpc>
            </a:pPr>
            <a:r>
              <a:rPr lang="zh-CN" altLang="en-US" sz="2400" dirty="0" smtClean="0">
                <a:solidFill>
                  <a:srgbClr val="00FFFF"/>
                </a:solidFill>
              </a:rPr>
              <a:t>需要</a:t>
            </a:r>
            <a:r>
              <a:rPr lang="en-US" altLang="zh-CN" sz="2400" dirty="0" smtClean="0">
                <a:solidFill>
                  <a:srgbClr val="00FFFF"/>
                </a:solidFill>
              </a:rPr>
              <a:t>BGP</a:t>
            </a:r>
          </a:p>
          <a:p>
            <a:pPr lvl="1">
              <a:lnSpc>
                <a:spcPct val="114000"/>
              </a:lnSpc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5559300" y="1124744"/>
            <a:ext cx="3300413" cy="719137"/>
            <a:chOff x="3626" y="981"/>
            <a:chExt cx="2079" cy="453"/>
          </a:xfrm>
        </p:grpSpPr>
        <p:pic>
          <p:nvPicPr>
            <p:cNvPr id="7" name="Picture 4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" y="981"/>
              <a:ext cx="635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8" name="Picture 4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6" y="981"/>
              <a:ext cx="635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cxnSp>
          <p:nvCxnSpPr>
            <p:cNvPr id="9" name="AutoShape 43"/>
            <p:cNvCxnSpPr>
              <a:cxnSpLocks noChangeShapeType="1"/>
              <a:stCxn id="8" idx="3"/>
              <a:endCxn id="7" idx="1"/>
            </p:cNvCxnSpPr>
            <p:nvPr/>
          </p:nvCxnSpPr>
          <p:spPr bwMode="auto">
            <a:xfrm>
              <a:off x="4261" y="1208"/>
              <a:ext cx="569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 Box 44"/>
            <p:cNvSpPr txBox="1">
              <a:spLocks noChangeArrowheads="1"/>
            </p:cNvSpPr>
            <p:nvPr/>
          </p:nvSpPr>
          <p:spPr bwMode="auto">
            <a:xfrm>
              <a:off x="3651" y="1072"/>
              <a:ext cx="565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Custom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AS</a:t>
              </a:r>
            </a:p>
          </p:txBody>
        </p:sp>
        <p:sp>
          <p:nvSpPr>
            <p:cNvPr id="11" name="Text Box 45"/>
            <p:cNvSpPr txBox="1">
              <a:spLocks noChangeArrowheads="1"/>
            </p:cNvSpPr>
            <p:nvPr/>
          </p:nvSpPr>
          <p:spPr bwMode="auto">
            <a:xfrm>
              <a:off x="4970" y="1072"/>
              <a:ext cx="382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ISP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AS 1</a:t>
              </a:r>
            </a:p>
          </p:txBody>
        </p:sp>
        <p:sp>
          <p:nvSpPr>
            <p:cNvPr id="12" name="Text Box 46"/>
            <p:cNvSpPr txBox="1">
              <a:spLocks noChangeArrowheads="1"/>
            </p:cNvSpPr>
            <p:nvPr/>
          </p:nvSpPr>
          <p:spPr bwMode="auto">
            <a:xfrm>
              <a:off x="5510" y="1100"/>
              <a:ext cx="195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A</a:t>
              </a: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5524375" y="2421731"/>
            <a:ext cx="3336925" cy="719138"/>
            <a:chOff x="3604" y="1798"/>
            <a:chExt cx="2102" cy="453"/>
          </a:xfrm>
        </p:grpSpPr>
        <p:pic>
          <p:nvPicPr>
            <p:cNvPr id="14" name="Picture 4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4" y="1798"/>
              <a:ext cx="635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cxnSp>
          <p:nvCxnSpPr>
            <p:cNvPr id="15" name="AutoShape 49"/>
            <p:cNvCxnSpPr>
              <a:cxnSpLocks noChangeShapeType="1"/>
              <a:stCxn id="14" idx="3"/>
              <a:endCxn id="18" idx="1"/>
            </p:cNvCxnSpPr>
            <p:nvPr/>
          </p:nvCxnSpPr>
          <p:spPr bwMode="auto">
            <a:xfrm>
              <a:off x="4239" y="2025"/>
              <a:ext cx="591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Line 50"/>
            <p:cNvSpPr>
              <a:spLocks noChangeShapeType="1"/>
            </p:cNvSpPr>
            <p:nvPr/>
          </p:nvSpPr>
          <p:spPr bwMode="auto">
            <a:xfrm>
              <a:off x="4195" y="2115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 Box 51"/>
            <p:cNvSpPr txBox="1">
              <a:spLocks noChangeArrowheads="1"/>
            </p:cNvSpPr>
            <p:nvPr/>
          </p:nvSpPr>
          <p:spPr bwMode="auto">
            <a:xfrm>
              <a:off x="3651" y="1884"/>
              <a:ext cx="565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Custom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AS</a:t>
              </a:r>
            </a:p>
          </p:txBody>
        </p:sp>
        <p:pic>
          <p:nvPicPr>
            <p:cNvPr id="18" name="Picture 5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" y="1798"/>
              <a:ext cx="635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9" name="Text Box 53"/>
            <p:cNvSpPr txBox="1">
              <a:spLocks noChangeArrowheads="1"/>
            </p:cNvSpPr>
            <p:nvPr/>
          </p:nvSpPr>
          <p:spPr bwMode="auto">
            <a:xfrm>
              <a:off x="4970" y="1884"/>
              <a:ext cx="382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ISP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AS 1</a:t>
              </a:r>
            </a:p>
          </p:txBody>
        </p:sp>
        <p:sp>
          <p:nvSpPr>
            <p:cNvPr id="20" name="Text Box 54"/>
            <p:cNvSpPr txBox="1">
              <a:spLocks noChangeArrowheads="1"/>
            </p:cNvSpPr>
            <p:nvPr/>
          </p:nvSpPr>
          <p:spPr bwMode="auto">
            <a:xfrm>
              <a:off x="5511" y="1916"/>
              <a:ext cx="195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B</a:t>
              </a:r>
            </a:p>
          </p:txBody>
        </p:sp>
      </p:grpSp>
      <p:grpSp>
        <p:nvGrpSpPr>
          <p:cNvPr id="21" name="Group 55"/>
          <p:cNvGrpSpPr>
            <a:grpSpLocks/>
          </p:cNvGrpSpPr>
          <p:nvPr/>
        </p:nvGrpSpPr>
        <p:grpSpPr bwMode="auto">
          <a:xfrm>
            <a:off x="5527550" y="3853656"/>
            <a:ext cx="3327400" cy="1093788"/>
            <a:chOff x="3606" y="2700"/>
            <a:chExt cx="2096" cy="689"/>
          </a:xfrm>
        </p:grpSpPr>
        <p:pic>
          <p:nvPicPr>
            <p:cNvPr id="22" name="Picture 5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" y="2706"/>
              <a:ext cx="544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3" name="Picture 5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2842"/>
              <a:ext cx="635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cxnSp>
          <p:nvCxnSpPr>
            <p:cNvPr id="24" name="AutoShape 58"/>
            <p:cNvCxnSpPr>
              <a:cxnSpLocks noChangeShapeType="1"/>
              <a:stCxn id="23" idx="3"/>
              <a:endCxn id="22" idx="1"/>
            </p:cNvCxnSpPr>
            <p:nvPr/>
          </p:nvCxnSpPr>
          <p:spPr bwMode="auto">
            <a:xfrm flipV="1">
              <a:off x="4241" y="2865"/>
              <a:ext cx="658" cy="20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5" name="Picture 5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" y="3068"/>
              <a:ext cx="544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cxnSp>
          <p:nvCxnSpPr>
            <p:cNvPr id="26" name="AutoShape 60"/>
            <p:cNvCxnSpPr>
              <a:cxnSpLocks noChangeShapeType="1"/>
              <a:stCxn id="23" idx="3"/>
              <a:endCxn id="25" idx="1"/>
            </p:cNvCxnSpPr>
            <p:nvPr/>
          </p:nvCxnSpPr>
          <p:spPr bwMode="auto">
            <a:xfrm>
              <a:off x="4241" y="3069"/>
              <a:ext cx="658" cy="1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3651" y="2932"/>
              <a:ext cx="565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Custom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AS</a:t>
              </a:r>
            </a:p>
          </p:txBody>
        </p:sp>
        <p:sp>
          <p:nvSpPr>
            <p:cNvPr id="28" name="Text Box 62"/>
            <p:cNvSpPr txBox="1">
              <a:spLocks noChangeArrowheads="1"/>
            </p:cNvSpPr>
            <p:nvPr/>
          </p:nvSpPr>
          <p:spPr bwMode="auto">
            <a:xfrm>
              <a:off x="4970" y="2700"/>
              <a:ext cx="382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ISP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AS 1</a:t>
              </a:r>
            </a:p>
          </p:txBody>
        </p:sp>
        <p:sp>
          <p:nvSpPr>
            <p:cNvPr id="29" name="Text Box 63"/>
            <p:cNvSpPr txBox="1">
              <a:spLocks noChangeArrowheads="1"/>
            </p:cNvSpPr>
            <p:nvPr/>
          </p:nvSpPr>
          <p:spPr bwMode="auto">
            <a:xfrm>
              <a:off x="4968" y="3063"/>
              <a:ext cx="38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ISP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AS 2</a:t>
              </a:r>
            </a:p>
          </p:txBody>
        </p:sp>
        <p:sp>
          <p:nvSpPr>
            <p:cNvPr id="30" name="Text Box 64"/>
            <p:cNvSpPr txBox="1">
              <a:spLocks noChangeArrowheads="1"/>
            </p:cNvSpPr>
            <p:nvPr/>
          </p:nvSpPr>
          <p:spPr bwMode="auto">
            <a:xfrm>
              <a:off x="5511" y="2915"/>
              <a:ext cx="191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C</a:t>
              </a:r>
            </a:p>
          </p:txBody>
        </p:sp>
      </p:grpSp>
      <p:grpSp>
        <p:nvGrpSpPr>
          <p:cNvPr id="31" name="Group 65"/>
          <p:cNvGrpSpPr>
            <a:grpSpLocks/>
          </p:cNvGrpSpPr>
          <p:nvPr/>
        </p:nvGrpSpPr>
        <p:grpSpPr bwMode="auto">
          <a:xfrm>
            <a:off x="5527550" y="5077619"/>
            <a:ext cx="3346450" cy="1100137"/>
            <a:chOff x="3606" y="3471"/>
            <a:chExt cx="2108" cy="693"/>
          </a:xfrm>
        </p:grpSpPr>
        <p:pic>
          <p:nvPicPr>
            <p:cNvPr id="32" name="Picture 6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" y="3477"/>
              <a:ext cx="544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3" name="Picture 6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590"/>
              <a:ext cx="635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cxnSp>
          <p:nvCxnSpPr>
            <p:cNvPr id="34" name="AutoShape 68"/>
            <p:cNvCxnSpPr>
              <a:cxnSpLocks noChangeShapeType="1"/>
              <a:stCxn id="33" idx="3"/>
              <a:endCxn id="32" idx="1"/>
            </p:cNvCxnSpPr>
            <p:nvPr/>
          </p:nvCxnSpPr>
          <p:spPr bwMode="auto">
            <a:xfrm flipV="1">
              <a:off x="4241" y="3636"/>
              <a:ext cx="658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5" name="Picture 6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" y="3839"/>
              <a:ext cx="544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cxnSp>
          <p:nvCxnSpPr>
            <p:cNvPr id="36" name="AutoShape 70"/>
            <p:cNvCxnSpPr>
              <a:cxnSpLocks noChangeShapeType="1"/>
              <a:stCxn id="33" idx="3"/>
              <a:endCxn id="35" idx="1"/>
            </p:cNvCxnSpPr>
            <p:nvPr/>
          </p:nvCxnSpPr>
          <p:spPr bwMode="auto">
            <a:xfrm>
              <a:off x="4241" y="3817"/>
              <a:ext cx="658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 Box 71"/>
            <p:cNvSpPr txBox="1">
              <a:spLocks noChangeArrowheads="1"/>
            </p:cNvSpPr>
            <p:nvPr/>
          </p:nvSpPr>
          <p:spPr bwMode="auto">
            <a:xfrm>
              <a:off x="3651" y="3698"/>
              <a:ext cx="565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Custom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AS</a:t>
              </a:r>
            </a:p>
          </p:txBody>
        </p:sp>
        <p:sp>
          <p:nvSpPr>
            <p:cNvPr id="38" name="Text Box 72"/>
            <p:cNvSpPr txBox="1">
              <a:spLocks noChangeArrowheads="1"/>
            </p:cNvSpPr>
            <p:nvPr/>
          </p:nvSpPr>
          <p:spPr bwMode="auto">
            <a:xfrm>
              <a:off x="4970" y="3471"/>
              <a:ext cx="382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ISP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AS 1</a:t>
              </a:r>
            </a:p>
          </p:txBody>
        </p:sp>
        <p:sp>
          <p:nvSpPr>
            <p:cNvPr id="39" name="Text Box 73"/>
            <p:cNvSpPr txBox="1">
              <a:spLocks noChangeArrowheads="1"/>
            </p:cNvSpPr>
            <p:nvPr/>
          </p:nvSpPr>
          <p:spPr bwMode="auto">
            <a:xfrm>
              <a:off x="4968" y="3838"/>
              <a:ext cx="38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bg2"/>
                  </a:solidFill>
                  <a:ea typeface="宋体" charset="-122"/>
                </a:rPr>
                <a:t>ISP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bg2"/>
                  </a:solidFill>
                  <a:ea typeface="宋体" charset="-122"/>
                </a:rPr>
                <a:t>AS 2</a:t>
              </a:r>
            </a:p>
          </p:txBody>
        </p:sp>
        <p:sp>
          <p:nvSpPr>
            <p:cNvPr id="40" name="Text Box 74"/>
            <p:cNvSpPr txBox="1">
              <a:spLocks noChangeArrowheads="1"/>
            </p:cNvSpPr>
            <p:nvPr/>
          </p:nvSpPr>
          <p:spPr bwMode="auto">
            <a:xfrm>
              <a:off x="5511" y="3685"/>
              <a:ext cx="203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336666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ea typeface="宋体" charset="-122"/>
                </a:rPr>
                <a:t>D</a:t>
              </a:r>
            </a:p>
          </p:txBody>
        </p:sp>
      </p:grpSp>
      <p:sp>
        <p:nvSpPr>
          <p:cNvPr id="41" name="Text Box 75"/>
          <p:cNvSpPr txBox="1">
            <a:spLocks noChangeArrowheads="1"/>
          </p:cNvSpPr>
          <p:nvPr/>
        </p:nvSpPr>
        <p:spPr bwMode="auto">
          <a:xfrm>
            <a:off x="5238625" y="3188494"/>
            <a:ext cx="3725863" cy="628650"/>
          </a:xfrm>
          <a:prstGeom prst="rect">
            <a:avLst/>
          </a:prstGeom>
          <a:solidFill>
            <a:srgbClr val="FFFFFF"/>
          </a:soli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ea typeface="宋体" charset="-122"/>
              </a:rPr>
              <a:t>BGP must be used to implement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rgbClr val="000000"/>
                </a:solidFill>
                <a:ea typeface="宋体" charset="-122"/>
              </a:rPr>
              <a:t>external routing policies.</a:t>
            </a:r>
          </a:p>
        </p:txBody>
      </p:sp>
    </p:spTree>
    <p:extLst>
      <p:ext uri="{BB962C8B-B14F-4D97-AF65-F5344CB8AC3E}">
        <p14:creationId xmlns:p14="http://schemas.microsoft.com/office/powerpoint/2010/main" xmlns="" val="20113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6.4.3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BGP</a:t>
            </a:r>
            <a:r>
              <a:rPr lang="zh-CN" altLang="en-US" dirty="0" smtClean="0"/>
              <a:t>操作</a:t>
            </a:r>
            <a:endParaRPr lang="en-US" altLang="zh-CN" dirty="0"/>
          </a:p>
          <a:p>
            <a:pPr lvl="1"/>
            <a:r>
              <a:rPr lang="zh-CN" altLang="en-US" dirty="0"/>
              <a:t>初始化</a:t>
            </a:r>
            <a:endParaRPr lang="en-US" altLang="zh-CN" dirty="0"/>
          </a:p>
          <a:p>
            <a:pPr lvl="1"/>
            <a:r>
              <a:rPr lang="zh-CN" altLang="en-US" dirty="0"/>
              <a:t>共享路由信息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BGP</a:t>
            </a:r>
            <a:r>
              <a:rPr lang="zh-CN" altLang="en-US" dirty="0" smtClean="0"/>
              <a:t>报文类型</a:t>
            </a:r>
            <a:r>
              <a:rPr lang="zh-CN" altLang="en-US" dirty="0"/>
              <a:t>及其功能</a:t>
            </a:r>
            <a:endParaRPr lang="en-US" altLang="zh-CN" dirty="0"/>
          </a:p>
          <a:p>
            <a:pPr lvl="1"/>
            <a:r>
              <a:rPr lang="zh-CN" altLang="en-US" dirty="0" smtClean="0"/>
              <a:t>计算合理路径</a:t>
            </a:r>
            <a:r>
              <a:rPr lang="zh-CN" altLang="en-US" dirty="0"/>
              <a:t>，更新路由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BGP</a:t>
            </a:r>
            <a:r>
              <a:rPr lang="zh-CN" altLang="en-US" dirty="0" smtClean="0"/>
              <a:t>路径属性：类型</a:t>
            </a:r>
            <a:endParaRPr lang="en-US" altLang="zh-CN" dirty="0"/>
          </a:p>
          <a:p>
            <a:r>
              <a:rPr lang="en-US" altLang="zh-CN" dirty="0" smtClean="0"/>
              <a:t>IBGP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EBGP</a:t>
            </a:r>
            <a:endParaRPr lang="en-US" altLang="zh-CN" dirty="0"/>
          </a:p>
          <a:p>
            <a:pPr lvl="1"/>
            <a:r>
              <a:rPr lang="zh-CN" altLang="en-US" dirty="0" smtClean="0"/>
              <a:t>概念、功能</a:t>
            </a:r>
            <a:endParaRPr lang="en-US" altLang="zh-CN" dirty="0"/>
          </a:p>
          <a:p>
            <a:pPr lvl="1"/>
            <a:r>
              <a:rPr lang="zh-CN" altLang="en-US" dirty="0" smtClean="0"/>
              <a:t>同步规则</a:t>
            </a:r>
            <a:endParaRPr lang="en-US" altLang="zh-CN" dirty="0"/>
          </a:p>
          <a:p>
            <a:r>
              <a:rPr lang="en-US" altLang="zh-CN" dirty="0" smtClean="0"/>
              <a:t>BGP</a:t>
            </a:r>
            <a:r>
              <a:rPr lang="zh-CN" altLang="en-US" dirty="0" smtClean="0"/>
              <a:t>的</a:t>
            </a:r>
            <a:r>
              <a:rPr lang="zh-CN" altLang="en-US" dirty="0"/>
              <a:t>应用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432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 </a:t>
            </a:r>
            <a:r>
              <a:rPr lang="zh-CN" altLang="en-US" dirty="0" smtClean="0"/>
              <a:t>策略路由技术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Policy routing</a:t>
            </a:r>
          </a:p>
          <a:p>
            <a:pPr lvl="1">
              <a:lnSpc>
                <a:spcPct val="95000"/>
              </a:lnSpc>
            </a:pPr>
            <a:r>
              <a:rPr lang="zh-CN" altLang="en-US" dirty="0"/>
              <a:t>根据管理员制定的规则转发分组</a:t>
            </a:r>
          </a:p>
          <a:p>
            <a:pPr lvl="1">
              <a:lnSpc>
                <a:spcPct val="95000"/>
              </a:lnSpc>
            </a:pPr>
            <a:r>
              <a:rPr lang="zh-CN" altLang="en-US" dirty="0"/>
              <a:t>转发</a:t>
            </a:r>
            <a:r>
              <a:rPr lang="zh-CN" altLang="en-US" dirty="0" smtClean="0"/>
              <a:t>依据：路由图（</a:t>
            </a:r>
            <a:r>
              <a:rPr lang="en-US" altLang="zh-CN" dirty="0" smtClean="0"/>
              <a:t>route map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2">
              <a:lnSpc>
                <a:spcPct val="95000"/>
              </a:lnSpc>
            </a:pPr>
            <a:r>
              <a:rPr lang="zh-CN" altLang="en-US" dirty="0" smtClean="0"/>
              <a:t>源地址、目的地址</a:t>
            </a:r>
            <a:endParaRPr lang="zh-CN" altLang="en-US" dirty="0"/>
          </a:p>
          <a:p>
            <a:pPr lvl="2">
              <a:lnSpc>
                <a:spcPct val="95000"/>
              </a:lnSpc>
            </a:pPr>
            <a:r>
              <a:rPr lang="zh-CN" altLang="en-US" dirty="0"/>
              <a:t>应用、协议类型、</a:t>
            </a:r>
            <a:r>
              <a:rPr lang="en-US" altLang="zh-CN" dirty="0"/>
              <a:t>TOS</a:t>
            </a:r>
            <a:r>
              <a:rPr lang="zh-CN" altLang="en-US" dirty="0"/>
              <a:t>、优先权</a:t>
            </a:r>
          </a:p>
          <a:p>
            <a:pPr lvl="2">
              <a:lnSpc>
                <a:spcPct val="95000"/>
              </a:lnSpc>
            </a:pPr>
            <a:r>
              <a:rPr lang="zh-CN" altLang="en-US" dirty="0"/>
              <a:t>分组</a:t>
            </a:r>
            <a:r>
              <a:rPr lang="zh-CN" altLang="en-US" dirty="0" smtClean="0"/>
              <a:t>大小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35696" y="4005064"/>
            <a:ext cx="1008509" cy="158417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策略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ea typeface="+mn-ea"/>
            </a:endParaRPr>
          </a:p>
          <a:p>
            <a:pPr algn="ctr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路由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ea typeface="+mn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67544" y="4293096"/>
            <a:ext cx="1368152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IP</a:t>
            </a:r>
            <a:r>
              <a:rPr lang="zh-CN" altLang="en-US" dirty="0" smtClean="0"/>
              <a:t>分组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844204" y="4293096"/>
            <a:ext cx="1799803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IP</a:t>
            </a:r>
            <a:r>
              <a:rPr lang="zh-CN" altLang="en-US" dirty="0" smtClean="0"/>
              <a:t>分组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9699" y="3832513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无匹配项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644007" y="4024647"/>
            <a:ext cx="1512169" cy="158417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基于目的网络的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IP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路由表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ea typeface="+mn-ea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6156176" y="4302951"/>
            <a:ext cx="2736304" cy="100811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丢弃</a:t>
            </a:r>
            <a:r>
              <a:rPr lang="en-US" altLang="zh-CN" dirty="0" smtClean="0"/>
              <a:t>IP</a:t>
            </a:r>
            <a:r>
              <a:rPr lang="zh-CN" altLang="en-US" dirty="0" smtClean="0"/>
              <a:t>分组，发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差错报告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72200" y="3841351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无匹配项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33013" y="5661248"/>
            <a:ext cx="17315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按匹配项中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的路径转发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直角上箭头 14"/>
          <p:cNvSpPr/>
          <p:nvPr/>
        </p:nvSpPr>
        <p:spPr>
          <a:xfrm rot="5400000">
            <a:off x="2331176" y="5580664"/>
            <a:ext cx="665222" cy="792089"/>
          </a:xfrm>
          <a:prstGeom prst="bentUpArrow">
            <a:avLst>
              <a:gd name="adj1" fmla="val 50000"/>
              <a:gd name="adj2" fmla="val 4480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上箭头 15"/>
          <p:cNvSpPr/>
          <p:nvPr/>
        </p:nvSpPr>
        <p:spPr>
          <a:xfrm rot="16200000" flipH="1">
            <a:off x="4851458" y="5597815"/>
            <a:ext cx="665222" cy="792089"/>
          </a:xfrm>
          <a:prstGeom prst="bentUpArrow">
            <a:avLst>
              <a:gd name="adj1" fmla="val 50000"/>
              <a:gd name="adj2" fmla="val 4480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49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策略路由应用示例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6" name="Freeform 29"/>
          <p:cNvSpPr>
            <a:spLocks/>
          </p:cNvSpPr>
          <p:nvPr/>
        </p:nvSpPr>
        <p:spPr bwMode="auto">
          <a:xfrm>
            <a:off x="2843213" y="1793528"/>
            <a:ext cx="720725" cy="144462"/>
          </a:xfrm>
          <a:custGeom>
            <a:avLst/>
            <a:gdLst>
              <a:gd name="T0" fmla="*/ 0 w 454"/>
              <a:gd name="T1" fmla="*/ 0 h 45"/>
              <a:gd name="T2" fmla="*/ 273 w 454"/>
              <a:gd name="T3" fmla="*/ 0 h 45"/>
              <a:gd name="T4" fmla="*/ 136 w 454"/>
              <a:gd name="T5" fmla="*/ 45 h 45"/>
              <a:gd name="T6" fmla="*/ 454 w 454"/>
              <a:gd name="T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4" h="45">
                <a:moveTo>
                  <a:pt x="0" y="0"/>
                </a:moveTo>
                <a:lnTo>
                  <a:pt x="273" y="0"/>
                </a:lnTo>
                <a:lnTo>
                  <a:pt x="136" y="45"/>
                </a:lnTo>
                <a:lnTo>
                  <a:pt x="454" y="45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" name="AutoShape 2"/>
          <p:cNvSpPr>
            <a:spLocks noChangeArrowheads="1"/>
          </p:cNvSpPr>
          <p:nvPr/>
        </p:nvSpPr>
        <p:spPr bwMode="auto">
          <a:xfrm>
            <a:off x="252413" y="1158528"/>
            <a:ext cx="2447925" cy="1584325"/>
          </a:xfrm>
          <a:prstGeom prst="cloudCallout">
            <a:avLst>
              <a:gd name="adj1" fmla="val 49870"/>
              <a:gd name="adj2" fmla="val -9620"/>
            </a:avLst>
          </a:prstGeom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latin typeface="+mn-lt"/>
                <a:ea typeface="楷体_GB2312" pitchFamily="49" charset="-122"/>
              </a:rPr>
              <a:t>172.16.1.0/24</a:t>
            </a:r>
          </a:p>
          <a:p>
            <a:pPr algn="ctr">
              <a:lnSpc>
                <a:spcPct val="120000"/>
              </a:lnSpc>
            </a:pPr>
            <a:endParaRPr lang="en-US" altLang="zh-CN" sz="2000" b="1" dirty="0">
              <a:latin typeface="+mn-lt"/>
              <a:ea typeface="楷体_GB2312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000" b="1" dirty="0">
                <a:latin typeface="+mn-lt"/>
                <a:ea typeface="楷体_GB2312" pitchFamily="49" charset="-122"/>
              </a:rPr>
              <a:t>172.16.2.0/24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7270750" y="1290290"/>
            <a:ext cx="1693863" cy="1295400"/>
          </a:xfrm>
          <a:prstGeom prst="cloudCallout">
            <a:avLst>
              <a:gd name="adj1" fmla="val -64620"/>
              <a:gd name="adj2" fmla="val -38236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zh-CN" sz="2200" b="1" dirty="0">
                <a:latin typeface="+mn-lt"/>
                <a:ea typeface="楷体_GB2312" pitchFamily="49" charset="-122"/>
              </a:rPr>
              <a:t>Internet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71550" y="2874615"/>
            <a:ext cx="5903913" cy="3444875"/>
          </a:xfrm>
          <a:prstGeom prst="rect">
            <a:avLst/>
          </a:prstGeom>
          <a:solidFill>
            <a:srgbClr val="417D7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36000" rIns="108000" bIns="72000">
            <a:spAutoFit/>
          </a:bodyPr>
          <a:lstStyle/>
          <a:p>
            <a:pPr eaLnBrk="0" hangingPunct="0">
              <a:lnSpc>
                <a:spcPct val="95000"/>
              </a:lnSpc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access-list 1 permit 172.16.1.0  0.0.0.255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access-list 2 permit 172.16.2.0  0.0.0.255</a:t>
            </a:r>
          </a:p>
          <a:p>
            <a:pPr eaLnBrk="0" hangingPunct="0">
              <a:lnSpc>
                <a:spcPct val="95000"/>
              </a:lnSpc>
              <a:spcBef>
                <a:spcPct val="20000"/>
              </a:spcBef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route-map SplitTraffic permit 10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match ip address 1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set ip next-hop 10.1.1.2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route-map SplitTraffic permit 20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match ip address 2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set ip next-hop 10.1.1.3</a:t>
            </a:r>
          </a:p>
          <a:p>
            <a:pPr eaLnBrk="0" hangingPunct="0">
              <a:lnSpc>
                <a:spcPct val="95000"/>
              </a:lnSpc>
              <a:spcBef>
                <a:spcPct val="20000"/>
              </a:spcBef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interface Serial0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ip policy route-map SplitTraffic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0038" y="1318865"/>
            <a:ext cx="874712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202113" y="1541115"/>
            <a:ext cx="11310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+mn-lt"/>
              </a:rPr>
              <a:t>10.1.1.1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725863" y="1271240"/>
            <a:ext cx="35458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/>
              <a:t>A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659563" y="980728"/>
            <a:ext cx="7409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+mn-lt"/>
              </a:rPr>
              <a:t>ISP1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132138" y="190147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+mn-lt"/>
              </a:rPr>
              <a:t>S0</a:t>
            </a: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3779838" y="2225328"/>
            <a:ext cx="279400" cy="576262"/>
          </a:xfrm>
          <a:prstGeom prst="downArrow">
            <a:avLst>
              <a:gd name="adj1" fmla="val 50000"/>
              <a:gd name="adj2" fmla="val 51562"/>
            </a:avLst>
          </a:prstGeom>
          <a:solidFill>
            <a:srgbClr val="0099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011015"/>
            <a:ext cx="874712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732588" y="2439640"/>
            <a:ext cx="7409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+mn-lt"/>
              </a:rPr>
              <a:t>ISP2</a:t>
            </a:r>
          </a:p>
        </p:txBody>
      </p:sp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677640"/>
            <a:ext cx="874713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632450" y="1196628"/>
            <a:ext cx="11323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+mn-lt"/>
              </a:rPr>
              <a:t>10.1.1.2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632450" y="2271365"/>
            <a:ext cx="11323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+mn-lt"/>
              </a:rPr>
              <a:t>10.1.1.3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356100" y="1937990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5292725" y="1145828"/>
            <a:ext cx="287338" cy="1584325"/>
            <a:chOff x="3288" y="709"/>
            <a:chExt cx="182" cy="1133"/>
          </a:xfrm>
        </p:grpSpPr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3379" y="709"/>
              <a:ext cx="0" cy="1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" name="Group 21"/>
            <p:cNvGrpSpPr>
              <a:grpSpLocks/>
            </p:cNvGrpSpPr>
            <p:nvPr/>
          </p:nvGrpSpPr>
          <p:grpSpPr bwMode="auto">
            <a:xfrm>
              <a:off x="3288" y="709"/>
              <a:ext cx="182" cy="1133"/>
              <a:chOff x="3288" y="709"/>
              <a:chExt cx="136" cy="1133"/>
            </a:xfrm>
          </p:grpSpPr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3288" y="709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>
                <a:off x="3288" y="1842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5435600" y="2271365"/>
            <a:ext cx="1223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5435600" y="1556990"/>
            <a:ext cx="1223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2268538" y="1564928"/>
            <a:ext cx="5616575" cy="312737"/>
          </a:xfrm>
          <a:custGeom>
            <a:avLst/>
            <a:gdLst>
              <a:gd name="T0" fmla="*/ 0 w 3538"/>
              <a:gd name="T1" fmla="*/ 8 h 197"/>
              <a:gd name="T2" fmla="*/ 725 w 3538"/>
              <a:gd name="T3" fmla="*/ 144 h 197"/>
              <a:gd name="T4" fmla="*/ 1587 w 3538"/>
              <a:gd name="T5" fmla="*/ 190 h 197"/>
              <a:gd name="T6" fmla="*/ 2086 w 3538"/>
              <a:gd name="T7" fmla="*/ 99 h 197"/>
              <a:gd name="T8" fmla="*/ 2267 w 3538"/>
              <a:gd name="T9" fmla="*/ 54 h 197"/>
              <a:gd name="T10" fmla="*/ 2721 w 3538"/>
              <a:gd name="T11" fmla="*/ 8 h 197"/>
              <a:gd name="T12" fmla="*/ 3538 w 3538"/>
              <a:gd name="T13" fmla="*/ 8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38" h="197">
                <a:moveTo>
                  <a:pt x="0" y="8"/>
                </a:moveTo>
                <a:cubicBezTo>
                  <a:pt x="230" y="61"/>
                  <a:pt x="461" y="114"/>
                  <a:pt x="725" y="144"/>
                </a:cubicBezTo>
                <a:cubicBezTo>
                  <a:pt x="989" y="174"/>
                  <a:pt x="1360" y="197"/>
                  <a:pt x="1587" y="190"/>
                </a:cubicBezTo>
                <a:cubicBezTo>
                  <a:pt x="1814" y="183"/>
                  <a:pt x="1973" y="122"/>
                  <a:pt x="2086" y="99"/>
                </a:cubicBezTo>
                <a:cubicBezTo>
                  <a:pt x="2199" y="76"/>
                  <a:pt x="2161" y="69"/>
                  <a:pt x="2267" y="54"/>
                </a:cubicBezTo>
                <a:cubicBezTo>
                  <a:pt x="2373" y="39"/>
                  <a:pt x="2509" y="16"/>
                  <a:pt x="2721" y="8"/>
                </a:cubicBezTo>
                <a:cubicBezTo>
                  <a:pt x="2933" y="0"/>
                  <a:pt x="3235" y="4"/>
                  <a:pt x="3538" y="8"/>
                </a:cubicBezTo>
              </a:path>
            </a:pathLst>
          </a:custGeom>
          <a:noFill/>
          <a:ln w="57150" cap="flat" cmpd="sng">
            <a:solidFill>
              <a:srgbClr val="FF9900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Freeform 27"/>
          <p:cNvSpPr>
            <a:spLocks/>
          </p:cNvSpPr>
          <p:nvPr/>
        </p:nvSpPr>
        <p:spPr bwMode="auto">
          <a:xfrm flipV="1">
            <a:off x="2268538" y="2011015"/>
            <a:ext cx="5616575" cy="312738"/>
          </a:xfrm>
          <a:custGeom>
            <a:avLst/>
            <a:gdLst>
              <a:gd name="T0" fmla="*/ 0 w 3538"/>
              <a:gd name="T1" fmla="*/ 8 h 197"/>
              <a:gd name="T2" fmla="*/ 725 w 3538"/>
              <a:gd name="T3" fmla="*/ 144 h 197"/>
              <a:gd name="T4" fmla="*/ 1587 w 3538"/>
              <a:gd name="T5" fmla="*/ 190 h 197"/>
              <a:gd name="T6" fmla="*/ 2086 w 3538"/>
              <a:gd name="T7" fmla="*/ 99 h 197"/>
              <a:gd name="T8" fmla="*/ 2267 w 3538"/>
              <a:gd name="T9" fmla="*/ 54 h 197"/>
              <a:gd name="T10" fmla="*/ 2721 w 3538"/>
              <a:gd name="T11" fmla="*/ 8 h 197"/>
              <a:gd name="T12" fmla="*/ 3538 w 3538"/>
              <a:gd name="T13" fmla="*/ 8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38" h="197">
                <a:moveTo>
                  <a:pt x="0" y="8"/>
                </a:moveTo>
                <a:cubicBezTo>
                  <a:pt x="230" y="61"/>
                  <a:pt x="461" y="114"/>
                  <a:pt x="725" y="144"/>
                </a:cubicBezTo>
                <a:cubicBezTo>
                  <a:pt x="989" y="174"/>
                  <a:pt x="1360" y="197"/>
                  <a:pt x="1587" y="190"/>
                </a:cubicBezTo>
                <a:cubicBezTo>
                  <a:pt x="1814" y="183"/>
                  <a:pt x="1973" y="122"/>
                  <a:pt x="2086" y="99"/>
                </a:cubicBezTo>
                <a:cubicBezTo>
                  <a:pt x="2199" y="76"/>
                  <a:pt x="2161" y="69"/>
                  <a:pt x="2267" y="54"/>
                </a:cubicBezTo>
                <a:cubicBezTo>
                  <a:pt x="2373" y="39"/>
                  <a:pt x="2509" y="16"/>
                  <a:pt x="2721" y="8"/>
                </a:cubicBezTo>
                <a:cubicBezTo>
                  <a:pt x="2933" y="0"/>
                  <a:pt x="3235" y="4"/>
                  <a:pt x="3538" y="8"/>
                </a:cubicBezTo>
              </a:path>
            </a:pathLst>
          </a:custGeom>
          <a:noFill/>
          <a:ln w="57150" cap="flat" cmpd="sng">
            <a:solidFill>
              <a:srgbClr val="FF9900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1761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2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2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15" grpId="0" animBg="1"/>
      <p:bldP spid="29" grpId="0" animBg="1"/>
      <p:bldP spid="3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多播路由技术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6.6.1 </a:t>
            </a:r>
            <a:r>
              <a:rPr lang="zh-CN" altLang="en-US" dirty="0" smtClean="0"/>
              <a:t>多播树</a:t>
            </a:r>
            <a:endParaRPr lang="en-US" altLang="zh-CN" dirty="0" smtClean="0"/>
          </a:p>
          <a:p>
            <a:r>
              <a:rPr lang="en-US" altLang="zh-CN" dirty="0" smtClean="0"/>
              <a:t>6.6.2 </a:t>
            </a:r>
            <a:r>
              <a:rPr lang="zh-CN" altLang="en-US" dirty="0" smtClean="0"/>
              <a:t>多播路由协议</a:t>
            </a:r>
            <a:endParaRPr lang="en-US" altLang="zh-CN" dirty="0" smtClean="0"/>
          </a:p>
          <a:p>
            <a:r>
              <a:rPr lang="en-US" altLang="zh-CN" dirty="0" smtClean="0"/>
              <a:t>6.6.3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912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核心网络的路由信息总和是完备的</a:t>
            </a:r>
          </a:p>
          <a:p>
            <a:pPr lvl="1"/>
            <a:r>
              <a:rPr lang="zh-CN" altLang="en-US" sz="2400" dirty="0" smtClean="0"/>
              <a:t>否则：路由环路</a:t>
            </a:r>
            <a:endParaRPr lang="en-US" altLang="zh-CN" sz="2400" dirty="0" smtClean="0"/>
          </a:p>
          <a:p>
            <a:r>
              <a:rPr lang="zh-CN" altLang="en-US" sz="2800" dirty="0" smtClean="0"/>
              <a:t>问题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额外跳现象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假定</a:t>
            </a:r>
            <a:r>
              <a:rPr lang="en-US" altLang="zh-CN" sz="2200" dirty="0"/>
              <a:t>R1</a:t>
            </a:r>
            <a:r>
              <a:rPr lang="zh-CN" altLang="en-US" sz="2200" dirty="0"/>
              <a:t>的默认路由指向</a:t>
            </a:r>
            <a:r>
              <a:rPr lang="en-US" altLang="zh-CN" sz="2200" dirty="0"/>
              <a:t>CR1</a:t>
            </a:r>
          </a:p>
          <a:p>
            <a:pPr lvl="2"/>
            <a:r>
              <a:rPr lang="zh-CN" altLang="en-US" sz="2200" dirty="0" smtClean="0"/>
              <a:t>则</a:t>
            </a:r>
            <a:r>
              <a:rPr lang="en-US" altLang="zh-CN" sz="2200" dirty="0" smtClean="0"/>
              <a:t>N1</a:t>
            </a:r>
            <a:r>
              <a:rPr lang="en-US" altLang="zh-CN" sz="2200" dirty="0" smtClean="0">
                <a:sym typeface="Wingdings" panose="05000000000000000000" pitchFamily="2" charset="2"/>
              </a:rPr>
              <a:t>R1CR1CR2…CR5R2N2</a:t>
            </a:r>
            <a:r>
              <a:rPr lang="zh-CN" altLang="en-US" sz="2200" dirty="0" smtClean="0">
                <a:sym typeface="Wingdings" panose="05000000000000000000" pitchFamily="2" charset="2"/>
              </a:rPr>
              <a:t>：</a:t>
            </a:r>
            <a:r>
              <a:rPr lang="en-US" altLang="zh-CN" sz="2200" dirty="0" smtClean="0">
                <a:sym typeface="Wingdings" panose="05000000000000000000" pitchFamily="2" charset="2"/>
              </a:rPr>
              <a:t>7</a:t>
            </a:r>
            <a:r>
              <a:rPr lang="zh-CN" altLang="en-US" sz="2200" dirty="0" smtClean="0">
                <a:sym typeface="Wingdings" panose="05000000000000000000" pitchFamily="2" charset="2"/>
              </a:rPr>
              <a:t>次中继</a:t>
            </a:r>
            <a:endParaRPr lang="en-US" altLang="zh-CN" sz="220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2400" dirty="0" smtClean="0">
                <a:sym typeface="Wingdings" panose="05000000000000000000" pitchFamily="2" charset="2"/>
              </a:rPr>
              <a:t>往返路径不同现象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CN" sz="2000" dirty="0" smtClean="0">
                <a:sym typeface="Wingdings" panose="05000000000000000000" pitchFamily="2" charset="2"/>
              </a:rPr>
              <a:t>N2R2CR5CR1R1N1</a:t>
            </a:r>
          </a:p>
          <a:p>
            <a:r>
              <a:rPr lang="zh-CN" altLang="en-US" sz="2800" dirty="0" smtClean="0">
                <a:sym typeface="Wingdings" panose="05000000000000000000" pitchFamily="2" charset="2"/>
              </a:rPr>
              <a:t>解决方案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2400" dirty="0" smtClean="0">
                <a:sym typeface="Wingdings" panose="05000000000000000000" pitchFamily="2" charset="2"/>
              </a:rPr>
              <a:t>核心路由器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sz="2200" dirty="0" smtClean="0">
                <a:sym typeface="Wingdings" panose="05000000000000000000" pitchFamily="2" charset="2"/>
              </a:rPr>
              <a:t>取消默认路由</a:t>
            </a:r>
            <a:endParaRPr lang="en-US" altLang="zh-CN" sz="2200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sz="2200" dirty="0" smtClean="0">
                <a:sym typeface="Wingdings" panose="05000000000000000000" pitchFamily="2" charset="2"/>
              </a:rPr>
              <a:t>掌握完备路由</a:t>
            </a:r>
            <a:r>
              <a:rPr lang="zh-CN" altLang="en-US" sz="2200" dirty="0">
                <a:sym typeface="Wingdings" panose="05000000000000000000" pitchFamily="2" charset="2"/>
              </a:rPr>
              <a:t>信息</a:t>
            </a:r>
          </a:p>
          <a:p>
            <a:endParaRPr lang="en-US" altLang="zh-CN" sz="2800" dirty="0" smtClean="0">
              <a:sym typeface="Wingdings" panose="05000000000000000000" pitchFamily="2" charset="2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872986" y="3717032"/>
            <a:ext cx="2908300" cy="1731818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云形 41"/>
          <p:cNvSpPr/>
          <p:nvPr/>
        </p:nvSpPr>
        <p:spPr bwMode="auto">
          <a:xfrm>
            <a:off x="5394769" y="5980385"/>
            <a:ext cx="1025309" cy="616967"/>
          </a:xfrm>
          <a:prstGeom prst="cloud">
            <a:avLst/>
          </a:prstGeom>
          <a:solidFill>
            <a:srgbClr val="66FFFF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1" name="云形 40"/>
          <p:cNvSpPr/>
          <p:nvPr/>
        </p:nvSpPr>
        <p:spPr bwMode="auto">
          <a:xfrm>
            <a:off x="4066518" y="4605320"/>
            <a:ext cx="1025309" cy="691129"/>
          </a:xfrm>
          <a:prstGeom prst="cloud">
            <a:avLst/>
          </a:prstGeom>
          <a:solidFill>
            <a:srgbClr val="66FFFF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）核心网络的路由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17" name="Picture 2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2861" y="5575850"/>
            <a:ext cx="325437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6621046" y="4406334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核心网络</a:t>
            </a: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6184136" y="4872588"/>
            <a:ext cx="82550" cy="712787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" name="Picture 2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0048" y="4678913"/>
            <a:ext cx="325438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Line 32"/>
          <p:cNvSpPr>
            <a:spLocks noChangeShapeType="1"/>
          </p:cNvSpPr>
          <p:nvPr/>
        </p:nvSpPr>
        <p:spPr bwMode="auto">
          <a:xfrm flipV="1">
            <a:off x="6439723" y="5210725"/>
            <a:ext cx="622300" cy="392113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 flipV="1">
            <a:off x="5544373" y="4770988"/>
            <a:ext cx="493713" cy="36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7015986" y="5244063"/>
            <a:ext cx="7489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dirty="0" smtClean="0"/>
              <a:t>CR1</a:t>
            </a:r>
            <a:endParaRPr lang="en-US" altLang="zh-CN" sz="2200" dirty="0"/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8287573" y="4988475"/>
            <a:ext cx="7489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dirty="0" smtClean="0"/>
              <a:t>CR2</a:t>
            </a:r>
            <a:endParaRPr lang="en-US" altLang="zh-CN" sz="2200" dirty="0"/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8049448" y="3808963"/>
            <a:ext cx="7489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dirty="0" smtClean="0"/>
              <a:t>CR3</a:t>
            </a:r>
            <a:endParaRPr lang="en-US" altLang="zh-CN" sz="2200" dirty="0"/>
          </a:p>
        </p:txBody>
      </p:sp>
      <p:sp>
        <p:nvSpPr>
          <p:cNvPr id="27" name="Text Box 38"/>
          <p:cNvSpPr txBox="1">
            <a:spLocks noChangeArrowheads="1"/>
          </p:cNvSpPr>
          <p:nvPr/>
        </p:nvSpPr>
        <p:spPr bwMode="auto">
          <a:xfrm>
            <a:off x="6576248" y="3717032"/>
            <a:ext cx="7489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dirty="0" smtClean="0"/>
              <a:t>CR4</a:t>
            </a:r>
            <a:endParaRPr lang="en-US" altLang="zh-CN" sz="2200" dirty="0"/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5953948" y="4302675"/>
            <a:ext cx="7489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dirty="0" smtClean="0"/>
              <a:t>CR5</a:t>
            </a:r>
            <a:endParaRPr lang="en-US" altLang="zh-CN" sz="2200" dirty="0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5684942" y="6166465"/>
            <a:ext cx="54534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dirty="0" smtClean="0">
                <a:solidFill>
                  <a:schemeClr val="bg2">
                    <a:lumMod val="50000"/>
                  </a:schemeClr>
                </a:solidFill>
              </a:rPr>
              <a:t>N1</a:t>
            </a:r>
            <a:endParaRPr lang="en-US" altLang="zh-CN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Line 42"/>
          <p:cNvSpPr>
            <a:spLocks noChangeShapeType="1"/>
          </p:cNvSpPr>
          <p:nvPr/>
        </p:nvSpPr>
        <p:spPr bwMode="auto">
          <a:xfrm flipH="1">
            <a:off x="6285736" y="5769525"/>
            <a:ext cx="26987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4172774" y="4725144"/>
            <a:ext cx="54534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2200">
                <a:solidFill>
                  <a:schemeClr val="bg2">
                    <a:lumMod val="50000"/>
                  </a:schemeClr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N2</a:t>
            </a:r>
            <a:endParaRPr lang="en-US" altLang="zh-CN" dirty="0"/>
          </a:p>
        </p:txBody>
      </p:sp>
      <p:sp>
        <p:nvSpPr>
          <p:cNvPr id="34" name="Line 45"/>
          <p:cNvSpPr>
            <a:spLocks noChangeShapeType="1"/>
          </p:cNvSpPr>
          <p:nvPr/>
        </p:nvSpPr>
        <p:spPr bwMode="auto">
          <a:xfrm flipH="1">
            <a:off x="5033198" y="4845600"/>
            <a:ext cx="209550" cy="17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6484173" y="5609188"/>
            <a:ext cx="54534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dirty="0" smtClean="0"/>
              <a:t>R1</a:t>
            </a:r>
            <a:endParaRPr lang="en-US" altLang="zh-CN" sz="2200" dirty="0"/>
          </a:p>
        </p:txBody>
      </p:sp>
      <p:sp>
        <p:nvSpPr>
          <p:cNvPr id="36" name="Text Box 47"/>
          <p:cNvSpPr txBox="1">
            <a:spLocks noChangeArrowheads="1"/>
          </p:cNvSpPr>
          <p:nvPr/>
        </p:nvSpPr>
        <p:spPr bwMode="auto">
          <a:xfrm>
            <a:off x="5122098" y="4337600"/>
            <a:ext cx="54534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dirty="0" smtClean="0"/>
              <a:t>R2</a:t>
            </a:r>
            <a:endParaRPr lang="en-US" altLang="zh-CN" sz="2200" dirty="0"/>
          </a:p>
        </p:txBody>
      </p:sp>
      <p:grpSp>
        <p:nvGrpSpPr>
          <p:cNvPr id="77" name="组合 76"/>
          <p:cNvGrpSpPr/>
          <p:nvPr/>
        </p:nvGrpSpPr>
        <p:grpSpPr>
          <a:xfrm>
            <a:off x="6365904" y="4192034"/>
            <a:ext cx="1907381" cy="967097"/>
            <a:chOff x="6541392" y="1163613"/>
            <a:chExt cx="1649413" cy="923925"/>
          </a:xfrm>
        </p:grpSpPr>
        <p:cxnSp>
          <p:nvCxnSpPr>
            <p:cNvPr id="55" name="直接连接符 29"/>
            <p:cNvCxnSpPr>
              <a:cxnSpLocks noChangeShapeType="1"/>
            </p:cNvCxnSpPr>
            <p:nvPr/>
          </p:nvCxnSpPr>
          <p:spPr bwMode="auto">
            <a:xfrm>
              <a:off x="7081073" y="1163613"/>
              <a:ext cx="1109732" cy="633412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31"/>
            <p:cNvCxnSpPr>
              <a:cxnSpLocks noChangeShapeType="1"/>
            </p:cNvCxnSpPr>
            <p:nvPr/>
          </p:nvCxnSpPr>
          <p:spPr bwMode="auto">
            <a:xfrm flipH="1">
              <a:off x="7320855" y="1797025"/>
              <a:ext cx="869950" cy="27463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接连接符 35"/>
            <p:cNvCxnSpPr>
              <a:cxnSpLocks noChangeShapeType="1"/>
            </p:cNvCxnSpPr>
            <p:nvPr/>
          </p:nvCxnSpPr>
          <p:spPr bwMode="auto">
            <a:xfrm flipH="1" flipV="1">
              <a:off x="7046217" y="1163613"/>
              <a:ext cx="1098550" cy="115887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连接符 37"/>
            <p:cNvCxnSpPr>
              <a:cxnSpLocks noChangeShapeType="1"/>
            </p:cNvCxnSpPr>
            <p:nvPr/>
          </p:nvCxnSpPr>
          <p:spPr bwMode="auto">
            <a:xfrm flipH="1">
              <a:off x="6541392" y="1200125"/>
              <a:ext cx="504825" cy="4460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39"/>
            <p:cNvCxnSpPr>
              <a:cxnSpLocks noChangeShapeType="1"/>
            </p:cNvCxnSpPr>
            <p:nvPr/>
          </p:nvCxnSpPr>
          <p:spPr bwMode="auto">
            <a:xfrm>
              <a:off x="6541392" y="1787500"/>
              <a:ext cx="669925" cy="30003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连接符 41"/>
            <p:cNvCxnSpPr>
              <a:cxnSpLocks noChangeShapeType="1"/>
            </p:cNvCxnSpPr>
            <p:nvPr/>
          </p:nvCxnSpPr>
          <p:spPr bwMode="auto">
            <a:xfrm>
              <a:off x="6552505" y="1797025"/>
              <a:ext cx="1638300" cy="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连接符 43"/>
            <p:cNvCxnSpPr>
              <a:cxnSpLocks noChangeShapeType="1"/>
            </p:cNvCxnSpPr>
            <p:nvPr/>
          </p:nvCxnSpPr>
          <p:spPr bwMode="auto">
            <a:xfrm flipH="1">
              <a:off x="7320855" y="1279500"/>
              <a:ext cx="869950" cy="80803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6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56871" y="4089305"/>
            <a:ext cx="479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5223" y="4637638"/>
            <a:ext cx="479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92173" y="5021813"/>
            <a:ext cx="479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9611" y="4820200"/>
            <a:ext cx="479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3573" y="4134400"/>
            <a:ext cx="479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7" name="组合 86"/>
          <p:cNvGrpSpPr/>
          <p:nvPr/>
        </p:nvGrpSpPr>
        <p:grpSpPr>
          <a:xfrm>
            <a:off x="6347648" y="4102650"/>
            <a:ext cx="1978025" cy="1008063"/>
            <a:chOff x="6347648" y="4102650"/>
            <a:chExt cx="1978025" cy="1008063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6347648" y="4223300"/>
              <a:ext cx="512763" cy="3476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6441311" y="4818613"/>
              <a:ext cx="493712" cy="246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7465248" y="4999588"/>
              <a:ext cx="547688" cy="1111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8297098" y="4423325"/>
              <a:ext cx="28575" cy="3857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 flipV="1">
              <a:off x="7209661" y="4102650"/>
              <a:ext cx="722312" cy="841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Line 33"/>
          <p:cNvSpPr>
            <a:spLocks noChangeShapeType="1"/>
          </p:cNvSpPr>
          <p:nvPr/>
        </p:nvSpPr>
        <p:spPr bwMode="auto">
          <a:xfrm flipV="1">
            <a:off x="6495286" y="5283750"/>
            <a:ext cx="585787" cy="3651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任意多边形 1"/>
          <p:cNvSpPr>
            <a:spLocks/>
          </p:cNvSpPr>
          <p:nvPr/>
        </p:nvSpPr>
        <p:spPr bwMode="auto">
          <a:xfrm>
            <a:off x="4698236" y="4223300"/>
            <a:ext cx="3335337" cy="1960563"/>
          </a:xfrm>
          <a:custGeom>
            <a:avLst/>
            <a:gdLst>
              <a:gd name="T0" fmla="*/ 1118407 w 3636407"/>
              <a:gd name="T1" fmla="*/ 1745754 h 2077288"/>
              <a:gd name="T2" fmla="*/ 1251551 w 3636407"/>
              <a:gd name="T3" fmla="*/ 1303525 h 2077288"/>
              <a:gd name="T4" fmla="*/ 1983842 w 3636407"/>
              <a:gd name="T5" fmla="*/ 839548 h 2077288"/>
              <a:gd name="T6" fmla="*/ 2682845 w 3636407"/>
              <a:gd name="T7" fmla="*/ 687305 h 2077288"/>
              <a:gd name="T8" fmla="*/ 2716132 w 3636407"/>
              <a:gd name="T9" fmla="*/ 165332 h 2077288"/>
              <a:gd name="T10" fmla="*/ 1757497 w 3636407"/>
              <a:gd name="T11" fmla="*/ 20338 h 2077288"/>
              <a:gd name="T12" fmla="*/ 1251551 w 3636407"/>
              <a:gd name="T13" fmla="*/ 549562 h 2077288"/>
              <a:gd name="T14" fmla="*/ 605804 w 3636407"/>
              <a:gd name="T15" fmla="*/ 600310 h 2077288"/>
              <a:gd name="T16" fmla="*/ 0 w 3636407"/>
              <a:gd name="T17" fmla="*/ 607560 h 20772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636407" h="2077288">
                <a:moveTo>
                  <a:pt x="1449238" y="2077288"/>
                </a:moveTo>
                <a:cubicBezTo>
                  <a:pt x="1442049" y="1904040"/>
                  <a:pt x="1434860" y="1730793"/>
                  <a:pt x="1621766" y="1551076"/>
                </a:cubicBezTo>
                <a:cubicBezTo>
                  <a:pt x="1808672" y="1371359"/>
                  <a:pt x="2261559" y="1121193"/>
                  <a:pt x="2570672" y="998986"/>
                </a:cubicBezTo>
                <a:cubicBezTo>
                  <a:pt x="2879785" y="876779"/>
                  <a:pt x="3318294" y="951540"/>
                  <a:pt x="3476445" y="817831"/>
                </a:cubicBezTo>
                <a:cubicBezTo>
                  <a:pt x="3634596" y="684122"/>
                  <a:pt x="3719423" y="329001"/>
                  <a:pt x="3519578" y="196729"/>
                </a:cubicBezTo>
                <a:cubicBezTo>
                  <a:pt x="3319733" y="64457"/>
                  <a:pt x="2593676" y="-51999"/>
                  <a:pt x="2277374" y="24201"/>
                </a:cubicBezTo>
                <a:cubicBezTo>
                  <a:pt x="1961072" y="100401"/>
                  <a:pt x="1870494" y="538910"/>
                  <a:pt x="1621766" y="653929"/>
                </a:cubicBezTo>
                <a:cubicBezTo>
                  <a:pt x="1373038" y="768948"/>
                  <a:pt x="1055298" y="702812"/>
                  <a:pt x="785004" y="714314"/>
                </a:cubicBezTo>
                <a:cubicBezTo>
                  <a:pt x="514710" y="725816"/>
                  <a:pt x="257355" y="724378"/>
                  <a:pt x="0" y="722941"/>
                </a:cubicBezTo>
              </a:path>
            </a:pathLst>
          </a:custGeom>
          <a:noFill/>
          <a:ln w="25400" cap="flat" cmpd="sng" algn="ctr">
            <a:solidFill>
              <a:srgbClr val="FF9900"/>
            </a:solidFill>
            <a:prstDash val="sys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任意多边形 2"/>
          <p:cNvSpPr>
            <a:spLocks/>
          </p:cNvSpPr>
          <p:nvPr/>
        </p:nvSpPr>
        <p:spPr bwMode="auto">
          <a:xfrm>
            <a:off x="4939536" y="4959900"/>
            <a:ext cx="1346200" cy="1249363"/>
          </a:xfrm>
          <a:custGeom>
            <a:avLst/>
            <a:gdLst>
              <a:gd name="T0" fmla="*/ 0 w 1659342"/>
              <a:gd name="T1" fmla="*/ 23429 h 1248342"/>
              <a:gd name="T2" fmla="*/ 520592 w 1659342"/>
              <a:gd name="T3" fmla="*/ 32069 h 1248342"/>
              <a:gd name="T4" fmla="*/ 884546 w 1659342"/>
              <a:gd name="T5" fmla="*/ 334488 h 1248342"/>
              <a:gd name="T6" fmla="*/ 654195 w 1659342"/>
              <a:gd name="T7" fmla="*/ 896123 h 1248342"/>
              <a:gd name="T8" fmla="*/ 635767 w 1659342"/>
              <a:gd name="T9" fmla="*/ 1250385 h 12483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9342" h="1248342">
                <a:moveTo>
                  <a:pt x="0" y="23391"/>
                </a:moveTo>
                <a:cubicBezTo>
                  <a:pt x="349370" y="1825"/>
                  <a:pt x="698740" y="-19741"/>
                  <a:pt x="974785" y="32017"/>
                </a:cubicBezTo>
                <a:cubicBezTo>
                  <a:pt x="1250830" y="83775"/>
                  <a:pt x="1614578" y="190168"/>
                  <a:pt x="1656272" y="333942"/>
                </a:cubicBezTo>
                <a:cubicBezTo>
                  <a:pt x="1697966" y="477716"/>
                  <a:pt x="1302589" y="742259"/>
                  <a:pt x="1224951" y="894659"/>
                </a:cubicBezTo>
                <a:cubicBezTo>
                  <a:pt x="1147313" y="1047059"/>
                  <a:pt x="1168879" y="1147700"/>
                  <a:pt x="1190445" y="1248342"/>
                </a:cubicBezTo>
              </a:path>
            </a:pathLst>
          </a:custGeom>
          <a:noFill/>
          <a:ln w="25400" cap="flat" cmpd="sng" algn="ctr">
            <a:solidFill>
              <a:srgbClr val="FF9900"/>
            </a:solidFill>
            <a:prstDash val="sys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任意多边形 58"/>
          <p:cNvSpPr>
            <a:spLocks/>
          </p:cNvSpPr>
          <p:nvPr/>
        </p:nvSpPr>
        <p:spPr bwMode="auto">
          <a:xfrm>
            <a:off x="4810948" y="4984507"/>
            <a:ext cx="1373188" cy="1249362"/>
          </a:xfrm>
          <a:custGeom>
            <a:avLst/>
            <a:gdLst>
              <a:gd name="T0" fmla="*/ 0 w 1659342"/>
              <a:gd name="T1" fmla="*/ 23429 h 1248342"/>
              <a:gd name="T2" fmla="*/ 552532 w 1659342"/>
              <a:gd name="T3" fmla="*/ 32069 h 1248342"/>
              <a:gd name="T4" fmla="*/ 938815 w 1659342"/>
              <a:gd name="T5" fmla="*/ 334488 h 1248342"/>
              <a:gd name="T6" fmla="*/ 694332 w 1659342"/>
              <a:gd name="T7" fmla="*/ 896123 h 1248342"/>
              <a:gd name="T8" fmla="*/ 674772 w 1659342"/>
              <a:gd name="T9" fmla="*/ 1250384 h 12483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9342" h="1248342">
                <a:moveTo>
                  <a:pt x="0" y="23391"/>
                </a:moveTo>
                <a:cubicBezTo>
                  <a:pt x="349370" y="1825"/>
                  <a:pt x="698740" y="-19741"/>
                  <a:pt x="974785" y="32017"/>
                </a:cubicBezTo>
                <a:cubicBezTo>
                  <a:pt x="1250830" y="83775"/>
                  <a:pt x="1614578" y="190168"/>
                  <a:pt x="1656272" y="333942"/>
                </a:cubicBezTo>
                <a:cubicBezTo>
                  <a:pt x="1697966" y="477716"/>
                  <a:pt x="1302589" y="742259"/>
                  <a:pt x="1224951" y="894659"/>
                </a:cubicBezTo>
                <a:cubicBezTo>
                  <a:pt x="1147313" y="1047059"/>
                  <a:pt x="1168879" y="1147700"/>
                  <a:pt x="1190445" y="1248342"/>
                </a:cubicBezTo>
              </a:path>
            </a:pathLst>
          </a:custGeom>
          <a:noFill/>
          <a:ln w="25400" cap="flat" cmpd="sng" algn="ctr">
            <a:solidFill>
              <a:srgbClr val="FF9900"/>
            </a:solidFill>
            <a:prstDash val="sys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316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 animBg="1"/>
      <p:bldP spid="37" grpId="1" animBg="1"/>
      <p:bldP spid="38" grpId="0" animBg="1"/>
      <p:bldP spid="38" grpId="1" animBg="1"/>
      <p:bldP spid="8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6.6.1 </a:t>
            </a:r>
            <a:r>
              <a:rPr lang="zh-CN" altLang="en-US" dirty="0" smtClean="0"/>
              <a:t>多播树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最短路径树</a:t>
            </a:r>
            <a:endParaRPr lang="en-US" altLang="zh-CN" dirty="0" smtClean="0"/>
          </a:p>
          <a:p>
            <a:r>
              <a:rPr lang="zh-CN" altLang="en-US" dirty="0" smtClean="0"/>
              <a:t>有源树</a:t>
            </a:r>
            <a:endParaRPr lang="en-US" altLang="zh-CN" dirty="0" smtClean="0"/>
          </a:p>
          <a:p>
            <a:r>
              <a:rPr lang="zh-CN" altLang="en-US" dirty="0"/>
              <a:t>组</a:t>
            </a:r>
            <a:r>
              <a:rPr lang="zh-CN" altLang="en-US" dirty="0" smtClean="0"/>
              <a:t>共享树</a:t>
            </a:r>
            <a:endParaRPr lang="en-US" altLang="zh-CN" dirty="0" smtClean="0"/>
          </a:p>
          <a:p>
            <a:r>
              <a:rPr lang="zh-CN" altLang="en-US" dirty="0" smtClean="0"/>
              <a:t>剪枝</a:t>
            </a:r>
            <a:endParaRPr lang="en-US" altLang="zh-CN" dirty="0" smtClean="0"/>
          </a:p>
          <a:p>
            <a:r>
              <a:rPr lang="zh-CN" altLang="en-US" dirty="0" smtClean="0"/>
              <a:t>嫁接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251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）最短路径树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单播路由选择</a:t>
            </a:r>
            <a:r>
              <a:rPr lang="zh-CN" altLang="en-US" sz="2800" dirty="0" smtClean="0"/>
              <a:t>（例如：</a:t>
            </a:r>
            <a:r>
              <a:rPr lang="en-US" altLang="zh-CN" sz="2800" dirty="0" smtClean="0"/>
              <a:t>OSPF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SPF</a:t>
            </a:r>
            <a:r>
              <a:rPr lang="zh-CN" altLang="en-US" sz="2800" dirty="0" smtClean="0"/>
              <a:t>树）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路由表：到所有可能目的的最短路径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树根：每个路由器自身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枝叶：所有可能的目的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播路由选择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到每个多播组成员的最短路径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两种树：有源树、组共享树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858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）有源树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Source-based tree</a:t>
            </a:r>
          </a:p>
          <a:p>
            <a:pPr lvl="1"/>
            <a:r>
              <a:rPr lang="zh-CN" altLang="en-US" sz="2400" dirty="0"/>
              <a:t>每</a:t>
            </a:r>
            <a:r>
              <a:rPr lang="zh-CN" altLang="en-US" sz="2400" dirty="0" smtClean="0"/>
              <a:t>一对（多播源，多播组）有一个树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表示方法：（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） </a:t>
            </a:r>
            <a:r>
              <a:rPr lang="en-US" altLang="zh-CN" sz="2400" dirty="0" smtClean="0"/>
              <a:t>—— S</a:t>
            </a:r>
            <a:r>
              <a:rPr lang="zh-CN" altLang="en-US" sz="2400" dirty="0" smtClean="0"/>
              <a:t>的最短路径树</a:t>
            </a:r>
            <a:endParaRPr lang="en-US" altLang="zh-CN" sz="2400" dirty="0" smtClean="0"/>
          </a:p>
          <a:p>
            <a:pPr lvl="2"/>
            <a:r>
              <a:rPr lang="en-US" altLang="zh-CN" sz="2200" dirty="0" smtClean="0"/>
              <a:t>S</a:t>
            </a:r>
            <a:r>
              <a:rPr lang="zh-CN" altLang="en-US" sz="2200" dirty="0" smtClean="0"/>
              <a:t>：多播源</a:t>
            </a:r>
            <a:r>
              <a:rPr lang="en-US" altLang="zh-CN" sz="2200" dirty="0" smtClean="0"/>
              <a:t>IP</a:t>
            </a:r>
            <a:r>
              <a:rPr lang="zh-CN" altLang="en-US" sz="2200" dirty="0" smtClean="0"/>
              <a:t>地址，通常是源</a:t>
            </a:r>
            <a:r>
              <a:rPr lang="en-US" altLang="zh-CN" sz="2200" dirty="0" smtClean="0"/>
              <a:t>IP</a:t>
            </a:r>
            <a:r>
              <a:rPr lang="zh-CN" altLang="en-US" sz="2200" dirty="0" smtClean="0"/>
              <a:t>网络地址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G</a:t>
            </a:r>
            <a:r>
              <a:rPr lang="zh-CN" altLang="en-US" sz="2200" dirty="0" smtClean="0"/>
              <a:t>：多播组地址</a:t>
            </a:r>
            <a:endParaRPr lang="en-US" altLang="zh-CN" sz="2200" dirty="0" smtClean="0"/>
          </a:p>
          <a:p>
            <a:pPr lvl="1"/>
            <a:r>
              <a:rPr lang="zh-CN" altLang="en-US" sz="2400" dirty="0" smtClean="0"/>
              <a:t>树根：多播组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的信息源</a:t>
            </a:r>
            <a:r>
              <a:rPr lang="en-US" altLang="zh-CN" sz="2400" dirty="0" smtClean="0"/>
              <a:t>S</a:t>
            </a:r>
          </a:p>
          <a:p>
            <a:pPr lvl="1"/>
            <a:r>
              <a:rPr lang="zh-CN" altLang="en-US" sz="2400" dirty="0" smtClean="0"/>
              <a:t>树叶：多播组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的成员，通常是多播成员所在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网络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单向树：多播信息流只能沿树的下行方向</a:t>
            </a:r>
            <a:r>
              <a:rPr lang="zh-CN" altLang="en-US" sz="2400" dirty="0" smtClean="0"/>
              <a:t>传播</a:t>
            </a:r>
            <a:endParaRPr lang="en-US" altLang="zh-CN" sz="2400" dirty="0" smtClean="0"/>
          </a:p>
          <a:p>
            <a:r>
              <a:rPr lang="zh-CN" altLang="en-US" sz="2800" dirty="0" smtClean="0"/>
              <a:t>典型的有源树多播路由协议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DVMRP</a:t>
            </a:r>
            <a:r>
              <a:rPr lang="zh-CN" altLang="en-US" sz="2400" dirty="0"/>
              <a:t>：单播</a:t>
            </a:r>
            <a:r>
              <a:rPr lang="en-US" altLang="zh-CN" sz="2400" dirty="0"/>
              <a:t>D-V</a:t>
            </a:r>
            <a:r>
              <a:rPr lang="zh-CN" altLang="en-US" sz="2400" dirty="0"/>
              <a:t>路由选择的扩展</a:t>
            </a:r>
          </a:p>
          <a:p>
            <a:pPr lvl="1"/>
            <a:r>
              <a:rPr lang="en-US" altLang="zh-CN" sz="2400" dirty="0"/>
              <a:t>MOSPF</a:t>
            </a:r>
            <a:r>
              <a:rPr lang="zh-CN" altLang="en-US" sz="2400" dirty="0"/>
              <a:t>：单播</a:t>
            </a:r>
            <a:r>
              <a:rPr lang="en-US" altLang="zh-CN" sz="2400" dirty="0"/>
              <a:t>L-S</a:t>
            </a:r>
            <a:r>
              <a:rPr lang="zh-CN" altLang="en-US" sz="2400" dirty="0"/>
              <a:t>路由选择的扩展</a:t>
            </a:r>
          </a:p>
          <a:p>
            <a:pPr lvl="1"/>
            <a:r>
              <a:rPr lang="en-US" altLang="zh-CN" sz="2400" dirty="0"/>
              <a:t>PIM-DM</a:t>
            </a:r>
            <a:r>
              <a:rPr lang="zh-CN" altLang="en-US" sz="2400" dirty="0"/>
              <a:t>：根据需要使用单播路由选择</a:t>
            </a:r>
            <a:r>
              <a:rPr lang="zh-CN" altLang="en-US" sz="2400" dirty="0" smtClean="0"/>
              <a:t>协议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4755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有源树示例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384995" y="3038128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13595" y="3114328"/>
            <a:ext cx="2514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800920" y="2809528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07107" y="1437928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A</a:t>
            </a:r>
          </a:p>
        </p:txBody>
      </p:sp>
      <p:pic>
        <p:nvPicPr>
          <p:cNvPr id="10" name="Picture 1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7795" y="2604740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70995" y="2604740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99395" y="2604740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2595" y="2604740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394395" y="2276128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1384995" y="2276128"/>
            <a:ext cx="0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1003995" y="197132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507107" y="4866928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B</a:t>
            </a: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 flipV="1">
            <a:off x="394395" y="4104928"/>
            <a:ext cx="1600200" cy="762000"/>
            <a:chOff x="1488" y="2640"/>
            <a:chExt cx="1008" cy="480"/>
          </a:xfrm>
        </p:grpSpPr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1488" y="2880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211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872" y="264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2945507" y="4866928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C</a:t>
            </a:r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451795" y="4104928"/>
            <a:ext cx="1600200" cy="762000"/>
            <a:chOff x="1488" y="2640"/>
            <a:chExt cx="1008" cy="480"/>
          </a:xfrm>
        </p:grpSpPr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1488" y="2880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211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1872" y="264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Line 29"/>
          <p:cNvSpPr>
            <a:spLocks noChangeShapeType="1"/>
          </p:cNvSpPr>
          <p:nvPr/>
        </p:nvSpPr>
        <p:spPr bwMode="auto">
          <a:xfrm flipV="1">
            <a:off x="1842195" y="3800128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6372920" y="245234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1154807" y="2790478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R1</a:t>
            </a: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2529582" y="2822228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R2</a:t>
            </a: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3891657" y="2822228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R4</a:t>
            </a: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5260082" y="2822228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R6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251520" y="990253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192.1.1.1</a:t>
            </a: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291207" y="5430490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192.2.2.2</a:t>
            </a:r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2699445" y="5430490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192.3.3.3</a:t>
            </a: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1835845" y="980728"/>
            <a:ext cx="38877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92188" indent="-99218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17157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509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303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假设：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A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、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B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、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C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在多播组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224.1.1.1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中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+mn-ea"/>
              </a:rPr>
              <a:t> </a:t>
            </a:r>
          </a:p>
        </p:txBody>
      </p:sp>
      <p:grpSp>
        <p:nvGrpSpPr>
          <p:cNvPr id="37" name="Group 87"/>
          <p:cNvGrpSpPr>
            <a:grpSpLocks/>
          </p:cNvGrpSpPr>
          <p:nvPr/>
        </p:nvGrpSpPr>
        <p:grpSpPr bwMode="auto">
          <a:xfrm>
            <a:off x="5868095" y="1134715"/>
            <a:ext cx="3101975" cy="3240088"/>
            <a:chOff x="3787" y="890"/>
            <a:chExt cx="1954" cy="2041"/>
          </a:xfrm>
        </p:grpSpPr>
        <p:grpSp>
          <p:nvGrpSpPr>
            <p:cNvPr id="38" name="Group 85"/>
            <p:cNvGrpSpPr>
              <a:grpSpLocks/>
            </p:cNvGrpSpPr>
            <p:nvPr/>
          </p:nvGrpSpPr>
          <p:grpSpPr bwMode="auto">
            <a:xfrm>
              <a:off x="4558" y="1128"/>
              <a:ext cx="721" cy="1803"/>
              <a:chOff x="4558" y="1128"/>
              <a:chExt cx="721" cy="1803"/>
            </a:xfrm>
          </p:grpSpPr>
          <p:sp>
            <p:nvSpPr>
              <p:cNvPr id="40" name="Text Box 43"/>
              <p:cNvSpPr txBox="1">
                <a:spLocks noChangeArrowheads="1"/>
              </p:cNvSpPr>
              <p:nvPr/>
            </p:nvSpPr>
            <p:spPr bwMode="auto">
              <a:xfrm>
                <a:off x="4680" y="1490"/>
                <a:ext cx="372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600">
                    <a:solidFill>
                      <a:srgbClr val="00FFFF"/>
                    </a:solidFill>
                  </a:rPr>
                  <a:t>R1</a:t>
                </a:r>
                <a:endParaRPr kumimoji="1" lang="en-US" altLang="zh-CN" sz="2600" baseline="-25000">
                  <a:solidFill>
                    <a:srgbClr val="00FFFF"/>
                  </a:solidFill>
                </a:endParaRPr>
              </a:p>
            </p:txBody>
          </p:sp>
          <p:sp>
            <p:nvSpPr>
              <p:cNvPr id="41" name="Text Box 44"/>
              <p:cNvSpPr txBox="1">
                <a:spLocks noChangeArrowheads="1"/>
              </p:cNvSpPr>
              <p:nvPr/>
            </p:nvSpPr>
            <p:spPr bwMode="auto">
              <a:xfrm>
                <a:off x="4907" y="2216"/>
                <a:ext cx="372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600">
                    <a:solidFill>
                      <a:srgbClr val="00FFFF"/>
                    </a:solidFill>
                  </a:rPr>
                  <a:t>R5</a:t>
                </a:r>
                <a:endParaRPr kumimoji="1" lang="en-US" altLang="zh-CN" sz="2600" baseline="-25000">
                  <a:solidFill>
                    <a:srgbClr val="00FFFF"/>
                  </a:solidFill>
                </a:endParaRPr>
              </a:p>
            </p:txBody>
          </p:sp>
          <p:sp>
            <p:nvSpPr>
              <p:cNvPr id="42" name="Text Box 45"/>
              <p:cNvSpPr txBox="1">
                <a:spLocks noChangeArrowheads="1"/>
              </p:cNvSpPr>
              <p:nvPr/>
            </p:nvSpPr>
            <p:spPr bwMode="auto">
              <a:xfrm>
                <a:off x="4680" y="1839"/>
                <a:ext cx="372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600">
                    <a:solidFill>
                      <a:srgbClr val="00FFFF"/>
                    </a:solidFill>
                  </a:rPr>
                  <a:t>R3</a:t>
                </a:r>
                <a:endParaRPr kumimoji="1" lang="en-US" altLang="zh-CN" sz="2600" baseline="-25000">
                  <a:solidFill>
                    <a:srgbClr val="00FFFF"/>
                  </a:solidFill>
                </a:endParaRPr>
              </a:p>
            </p:txBody>
          </p:sp>
          <p:grpSp>
            <p:nvGrpSpPr>
              <p:cNvPr id="43" name="Group 73"/>
              <p:cNvGrpSpPr>
                <a:grpSpLocks/>
              </p:cNvGrpSpPr>
              <p:nvPr/>
            </p:nvGrpSpPr>
            <p:grpSpPr bwMode="auto">
              <a:xfrm>
                <a:off x="4558" y="1128"/>
                <a:ext cx="677" cy="1803"/>
                <a:chOff x="4558" y="1128"/>
                <a:chExt cx="677" cy="1803"/>
              </a:xfrm>
            </p:grpSpPr>
            <p:sp>
              <p:nvSpPr>
                <p:cNvPr id="4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725" y="1128"/>
                  <a:ext cx="242" cy="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600">
                      <a:solidFill>
                        <a:srgbClr val="00FFFF"/>
                      </a:solidFill>
                    </a:rPr>
                    <a:t>A</a:t>
                  </a:r>
                  <a:endParaRPr kumimoji="1" lang="en-US" altLang="zh-CN" sz="2600" baseline="-25000">
                    <a:solidFill>
                      <a:srgbClr val="00FFFF"/>
                    </a:solidFill>
                  </a:endParaRPr>
                </a:p>
              </p:txBody>
            </p:sp>
            <p:sp>
              <p:nvSpPr>
                <p:cNvPr id="4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558" y="2216"/>
                  <a:ext cx="242" cy="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600">
                      <a:solidFill>
                        <a:srgbClr val="00FFFF"/>
                      </a:solidFill>
                    </a:rPr>
                    <a:t>B</a:t>
                  </a:r>
                  <a:endParaRPr kumimoji="1" lang="en-US" altLang="zh-CN" sz="2600" baseline="-25000">
                    <a:solidFill>
                      <a:srgbClr val="00FFFF"/>
                    </a:solidFill>
                  </a:endParaRPr>
                </a:p>
              </p:txBody>
            </p:sp>
            <p:sp>
              <p:nvSpPr>
                <p:cNvPr id="4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998" y="2623"/>
                  <a:ext cx="237" cy="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600">
                      <a:solidFill>
                        <a:srgbClr val="00FFFF"/>
                      </a:solidFill>
                    </a:rPr>
                    <a:t>C</a:t>
                  </a:r>
                  <a:endParaRPr kumimoji="1" lang="en-US" altLang="zh-CN" sz="2600" baseline="-25000">
                    <a:solidFill>
                      <a:srgbClr val="00FFFF"/>
                    </a:solidFill>
                  </a:endParaRPr>
                </a:p>
              </p:txBody>
            </p:sp>
            <p:sp>
              <p:nvSpPr>
                <p:cNvPr id="47" name="Line 48"/>
                <p:cNvSpPr>
                  <a:spLocks noChangeShapeType="1"/>
                </p:cNvSpPr>
                <p:nvPr/>
              </p:nvSpPr>
              <p:spPr bwMode="auto">
                <a:xfrm>
                  <a:off x="4862" y="1389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00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48" name="Group 49"/>
                <p:cNvGrpSpPr>
                  <a:grpSpLocks/>
                </p:cNvGrpSpPr>
                <p:nvPr/>
              </p:nvGrpSpPr>
              <p:grpSpPr bwMode="auto">
                <a:xfrm>
                  <a:off x="4656" y="2117"/>
                  <a:ext cx="432" cy="144"/>
                  <a:chOff x="4704" y="3216"/>
                  <a:chExt cx="432" cy="192"/>
                </a:xfrm>
              </p:grpSpPr>
              <p:sp>
                <p:nvSpPr>
                  <p:cNvPr id="51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4" y="3216"/>
                    <a:ext cx="96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FF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2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3216"/>
                    <a:ext cx="96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FF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49" name="Line 52"/>
                <p:cNvSpPr>
                  <a:spLocks noChangeShapeType="1"/>
                </p:cNvSpPr>
                <p:nvPr/>
              </p:nvSpPr>
              <p:spPr bwMode="auto">
                <a:xfrm>
                  <a:off x="5106" y="250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00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0" name="Line 53"/>
                <p:cNvSpPr>
                  <a:spLocks noChangeShapeType="1"/>
                </p:cNvSpPr>
                <p:nvPr/>
              </p:nvSpPr>
              <p:spPr bwMode="auto">
                <a:xfrm>
                  <a:off x="4867" y="1753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00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9" name="Text Box 71"/>
            <p:cNvSpPr txBox="1">
              <a:spLocks noChangeArrowheads="1"/>
            </p:cNvSpPr>
            <p:nvPr/>
          </p:nvSpPr>
          <p:spPr bwMode="auto">
            <a:xfrm>
              <a:off x="3787" y="890"/>
              <a:ext cx="19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(192.1.1.1, 224.1.1.1)</a:t>
              </a:r>
            </a:p>
          </p:txBody>
        </p:sp>
      </p:grpSp>
      <p:grpSp>
        <p:nvGrpSpPr>
          <p:cNvPr id="53" name="Group 88"/>
          <p:cNvGrpSpPr>
            <a:grpSpLocks/>
          </p:cNvGrpSpPr>
          <p:nvPr/>
        </p:nvGrpSpPr>
        <p:grpSpPr bwMode="auto">
          <a:xfrm>
            <a:off x="4715570" y="3356992"/>
            <a:ext cx="3101975" cy="2617788"/>
            <a:chOff x="3061" y="2432"/>
            <a:chExt cx="1954" cy="1649"/>
          </a:xfrm>
        </p:grpSpPr>
        <p:grpSp>
          <p:nvGrpSpPr>
            <p:cNvPr id="54" name="Group 86"/>
            <p:cNvGrpSpPr>
              <a:grpSpLocks/>
            </p:cNvGrpSpPr>
            <p:nvPr/>
          </p:nvGrpSpPr>
          <p:grpSpPr bwMode="auto">
            <a:xfrm>
              <a:off x="3606" y="2432"/>
              <a:ext cx="856" cy="1406"/>
              <a:chOff x="3606" y="2432"/>
              <a:chExt cx="856" cy="1406"/>
            </a:xfrm>
          </p:grpSpPr>
          <p:sp>
            <p:nvSpPr>
              <p:cNvPr id="56" name="Text Box 55"/>
              <p:cNvSpPr txBox="1">
                <a:spLocks noChangeArrowheads="1"/>
              </p:cNvSpPr>
              <p:nvPr/>
            </p:nvSpPr>
            <p:spPr bwMode="auto">
              <a:xfrm>
                <a:off x="4090" y="3145"/>
                <a:ext cx="372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600">
                    <a:solidFill>
                      <a:schemeClr val="folHlink"/>
                    </a:solidFill>
                  </a:rPr>
                  <a:t>R5</a:t>
                </a:r>
                <a:endParaRPr kumimoji="1" lang="en-US" altLang="zh-CN" sz="2600" baseline="-250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57" name="Text Box 56"/>
              <p:cNvSpPr txBox="1">
                <a:spLocks noChangeArrowheads="1"/>
              </p:cNvSpPr>
              <p:nvPr/>
            </p:nvSpPr>
            <p:spPr bwMode="auto">
              <a:xfrm>
                <a:off x="3818" y="2795"/>
                <a:ext cx="372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600">
                    <a:solidFill>
                      <a:schemeClr val="folHlink"/>
                    </a:solidFill>
                  </a:rPr>
                  <a:t>R3</a:t>
                </a:r>
                <a:endParaRPr kumimoji="1" lang="en-US" altLang="zh-CN" sz="2600" baseline="-250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58" name="Text Box 57"/>
              <p:cNvSpPr txBox="1">
                <a:spLocks noChangeArrowheads="1"/>
              </p:cNvSpPr>
              <p:nvPr/>
            </p:nvSpPr>
            <p:spPr bwMode="auto">
              <a:xfrm>
                <a:off x="3606" y="3145"/>
                <a:ext cx="372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ranklin Gothic Medium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600">
                    <a:solidFill>
                      <a:schemeClr val="folHlink"/>
                    </a:solidFill>
                  </a:rPr>
                  <a:t>R1</a:t>
                </a:r>
                <a:endParaRPr kumimoji="1" lang="en-US" altLang="zh-CN" sz="2600" baseline="-25000">
                  <a:solidFill>
                    <a:schemeClr val="folHlink"/>
                  </a:solidFill>
                </a:endParaRPr>
              </a:p>
            </p:txBody>
          </p:sp>
          <p:grpSp>
            <p:nvGrpSpPr>
              <p:cNvPr id="59" name="Group 74"/>
              <p:cNvGrpSpPr>
                <a:grpSpLocks/>
              </p:cNvGrpSpPr>
              <p:nvPr/>
            </p:nvGrpSpPr>
            <p:grpSpPr bwMode="auto">
              <a:xfrm>
                <a:off x="3652" y="2432"/>
                <a:ext cx="756" cy="1406"/>
                <a:chOff x="3652" y="2432"/>
                <a:chExt cx="756" cy="1406"/>
              </a:xfrm>
            </p:grpSpPr>
            <p:sp>
              <p:nvSpPr>
                <p:cNvPr id="6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864" y="2432"/>
                  <a:ext cx="242" cy="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600">
                      <a:solidFill>
                        <a:schemeClr val="folHlink"/>
                      </a:solidFill>
                    </a:rPr>
                    <a:t>B</a:t>
                  </a:r>
                  <a:endParaRPr kumimoji="1" lang="en-US" altLang="zh-CN" sz="2600" baseline="-25000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61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171" y="3527"/>
                  <a:ext cx="237" cy="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600">
                      <a:solidFill>
                        <a:schemeClr val="folHlink"/>
                      </a:solidFill>
                    </a:rPr>
                    <a:t>C</a:t>
                  </a:r>
                  <a:endParaRPr kumimoji="1" lang="en-US" altLang="zh-CN" sz="2600" baseline="-25000">
                    <a:solidFill>
                      <a:schemeClr val="folHlink"/>
                    </a:solidFill>
                  </a:endParaRPr>
                </a:p>
              </p:txBody>
            </p:sp>
            <p:grpSp>
              <p:nvGrpSpPr>
                <p:cNvPr id="62" name="Group 59"/>
                <p:cNvGrpSpPr>
                  <a:grpSpLocks/>
                </p:cNvGrpSpPr>
                <p:nvPr/>
              </p:nvGrpSpPr>
              <p:grpSpPr bwMode="auto">
                <a:xfrm>
                  <a:off x="3786" y="3059"/>
                  <a:ext cx="432" cy="144"/>
                  <a:chOff x="4704" y="3216"/>
                  <a:chExt cx="432" cy="192"/>
                </a:xfrm>
              </p:grpSpPr>
              <p:sp>
                <p:nvSpPr>
                  <p:cNvPr id="67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4" y="3216"/>
                    <a:ext cx="96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8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3216"/>
                    <a:ext cx="96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63" name="Line 62"/>
                <p:cNvSpPr>
                  <a:spLocks noChangeShapeType="1"/>
                </p:cNvSpPr>
                <p:nvPr/>
              </p:nvSpPr>
              <p:spPr bwMode="auto">
                <a:xfrm>
                  <a:off x="4292" y="343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4" name="Line 63"/>
                <p:cNvSpPr>
                  <a:spLocks noChangeShapeType="1"/>
                </p:cNvSpPr>
                <p:nvPr/>
              </p:nvSpPr>
              <p:spPr bwMode="auto">
                <a:xfrm>
                  <a:off x="4000" y="2696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5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652" y="3530"/>
                  <a:ext cx="242" cy="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Franklin Gothic Medium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600">
                      <a:solidFill>
                        <a:schemeClr val="folHlink"/>
                      </a:solidFill>
                    </a:rPr>
                    <a:t>A</a:t>
                  </a:r>
                  <a:endParaRPr kumimoji="1" lang="en-US" altLang="zh-CN" sz="2600" baseline="-25000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66" name="Line 65"/>
                <p:cNvSpPr>
                  <a:spLocks noChangeShapeType="1"/>
                </p:cNvSpPr>
                <p:nvPr/>
              </p:nvSpPr>
              <p:spPr bwMode="auto">
                <a:xfrm>
                  <a:off x="3767" y="343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55" name="Text Box 72"/>
            <p:cNvSpPr txBox="1">
              <a:spLocks noChangeArrowheads="1"/>
            </p:cNvSpPr>
            <p:nvPr/>
          </p:nvSpPr>
          <p:spPr bwMode="auto">
            <a:xfrm>
              <a:off x="3061" y="3793"/>
              <a:ext cx="19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(192.1.1.2, 224.1.1.1)</a:t>
              </a:r>
            </a:p>
          </p:txBody>
        </p:sp>
      </p:grpSp>
      <p:sp>
        <p:nvSpPr>
          <p:cNvPr id="69" name="Line 75"/>
          <p:cNvSpPr>
            <a:spLocks noChangeShapeType="1"/>
          </p:cNvSpPr>
          <p:nvPr/>
        </p:nvSpPr>
        <p:spPr bwMode="auto">
          <a:xfrm>
            <a:off x="1188145" y="2071340"/>
            <a:ext cx="0" cy="50323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Line 76"/>
          <p:cNvSpPr>
            <a:spLocks noChangeShapeType="1"/>
          </p:cNvSpPr>
          <p:nvPr/>
        </p:nvSpPr>
        <p:spPr bwMode="auto">
          <a:xfrm>
            <a:off x="1188145" y="3222278"/>
            <a:ext cx="0" cy="36036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Line 77"/>
          <p:cNvSpPr>
            <a:spLocks noChangeShapeType="1"/>
          </p:cNvSpPr>
          <p:nvPr/>
        </p:nvSpPr>
        <p:spPr bwMode="auto">
          <a:xfrm>
            <a:off x="1188145" y="4230340"/>
            <a:ext cx="0" cy="50323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Line 78"/>
          <p:cNvSpPr>
            <a:spLocks noChangeShapeType="1"/>
          </p:cNvSpPr>
          <p:nvPr/>
        </p:nvSpPr>
        <p:spPr bwMode="auto">
          <a:xfrm>
            <a:off x="2988370" y="4230340"/>
            <a:ext cx="0" cy="50323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Line 79"/>
          <p:cNvSpPr>
            <a:spLocks noChangeShapeType="1"/>
          </p:cNvSpPr>
          <p:nvPr/>
        </p:nvSpPr>
        <p:spPr bwMode="auto">
          <a:xfrm rot="16200000">
            <a:off x="2231926" y="3404046"/>
            <a:ext cx="0" cy="50323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Line 80"/>
          <p:cNvSpPr>
            <a:spLocks noChangeShapeType="1"/>
          </p:cNvSpPr>
          <p:nvPr/>
        </p:nvSpPr>
        <p:spPr bwMode="auto">
          <a:xfrm flipV="1">
            <a:off x="1475482" y="4230340"/>
            <a:ext cx="0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Line 81"/>
          <p:cNvSpPr>
            <a:spLocks noChangeShapeType="1"/>
          </p:cNvSpPr>
          <p:nvPr/>
        </p:nvSpPr>
        <p:spPr bwMode="auto">
          <a:xfrm flipV="1">
            <a:off x="1475482" y="2071340"/>
            <a:ext cx="0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Line 82"/>
          <p:cNvSpPr>
            <a:spLocks noChangeShapeType="1"/>
          </p:cNvSpPr>
          <p:nvPr/>
        </p:nvSpPr>
        <p:spPr bwMode="auto">
          <a:xfrm flipV="1">
            <a:off x="1475482" y="3222278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Line 83"/>
          <p:cNvSpPr>
            <a:spLocks noChangeShapeType="1"/>
          </p:cNvSpPr>
          <p:nvPr/>
        </p:nvSpPr>
        <p:spPr bwMode="auto">
          <a:xfrm rot="16200000">
            <a:off x="2231926" y="3691384"/>
            <a:ext cx="0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Line 84"/>
          <p:cNvSpPr>
            <a:spLocks noChangeShapeType="1"/>
          </p:cNvSpPr>
          <p:nvPr/>
        </p:nvSpPr>
        <p:spPr bwMode="auto">
          <a:xfrm>
            <a:off x="3275707" y="4230340"/>
            <a:ext cx="0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9" name="Picture 1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4195" y="3595340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7795" y="3595340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 Box 35"/>
          <p:cNvSpPr txBox="1">
            <a:spLocks noChangeArrowheads="1"/>
          </p:cNvSpPr>
          <p:nvPr/>
        </p:nvSpPr>
        <p:spPr bwMode="auto">
          <a:xfrm>
            <a:off x="1154807" y="3798540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R3</a:t>
            </a:r>
          </a:p>
        </p:txBody>
      </p:sp>
      <p:sp>
        <p:nvSpPr>
          <p:cNvPr id="82" name="Text Box 36"/>
          <p:cNvSpPr txBox="1">
            <a:spLocks noChangeArrowheads="1"/>
          </p:cNvSpPr>
          <p:nvPr/>
        </p:nvSpPr>
        <p:spPr bwMode="auto">
          <a:xfrm>
            <a:off x="2810570" y="3798540"/>
            <a:ext cx="496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R5</a:t>
            </a:r>
          </a:p>
        </p:txBody>
      </p:sp>
      <p:sp>
        <p:nvSpPr>
          <p:cNvPr id="83" name="矩形 82"/>
          <p:cNvSpPr/>
          <p:nvPr/>
        </p:nvSpPr>
        <p:spPr>
          <a:xfrm>
            <a:off x="2148727" y="6082614"/>
            <a:ext cx="4846548" cy="514738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144000" tIns="72000" rIns="144000" bIns="72000">
            <a:spAutoFit/>
          </a:bodyPr>
          <a:lstStyle/>
          <a:p>
            <a:pPr algn="ctr"/>
            <a:r>
              <a:rPr lang="en-US" altLang="zh-CN" dirty="0" smtClean="0">
                <a:latin typeface="+mn-lt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latin typeface="+mn-lt"/>
                <a:ea typeface="黑体" panose="02010609060101010101" pitchFamily="49" charset="-122"/>
              </a:rPr>
              <a:t>个组，</a:t>
            </a:r>
            <a:r>
              <a:rPr lang="en-US" altLang="zh-CN" dirty="0" smtClean="0">
                <a:latin typeface="+mn-lt"/>
                <a:ea typeface="黑体" panose="02010609060101010101" pitchFamily="49" charset="-122"/>
              </a:rPr>
              <a:t>M</a:t>
            </a:r>
            <a:r>
              <a:rPr lang="zh-CN" altLang="en-US" dirty="0" smtClean="0">
                <a:latin typeface="+mn-lt"/>
                <a:ea typeface="黑体" panose="02010609060101010101" pitchFamily="49" charset="-122"/>
              </a:rPr>
              <a:t>个源</a:t>
            </a:r>
            <a:r>
              <a:rPr lang="en-US" altLang="zh-CN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+mn-lt"/>
                <a:ea typeface="黑体" panose="02010609060101010101" pitchFamily="49" charset="-122"/>
                <a:sym typeface="Wingdings" pitchFamily="2" charset="2"/>
              </a:rPr>
              <a:t> </a:t>
            </a:r>
            <a:r>
              <a:rPr lang="en-US" altLang="zh-CN" dirty="0">
                <a:latin typeface="+mn-lt"/>
                <a:ea typeface="黑体" panose="02010609060101010101" pitchFamily="49" charset="-122"/>
                <a:sym typeface="Wingdings" pitchFamily="2" charset="2"/>
              </a:rPr>
              <a:t>N x </a:t>
            </a:r>
            <a:r>
              <a:rPr lang="en-US" altLang="zh-CN" dirty="0" smtClean="0">
                <a:latin typeface="+mn-lt"/>
                <a:ea typeface="黑体" panose="02010609060101010101" pitchFamily="49" charset="-122"/>
                <a:sym typeface="Wingdings" pitchFamily="2" charset="2"/>
              </a:rPr>
              <a:t>M</a:t>
            </a:r>
            <a:r>
              <a:rPr lang="zh-CN" altLang="en-US" dirty="0" smtClean="0">
                <a:latin typeface="+mn-lt"/>
                <a:ea typeface="黑体" panose="02010609060101010101" pitchFamily="49" charset="-122"/>
                <a:sym typeface="Wingdings" pitchFamily="2" charset="2"/>
              </a:rPr>
              <a:t>个有源树</a:t>
            </a:r>
            <a:endParaRPr lang="zh-CN" altLang="en-US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26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）组共享树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Group-Shared Tree</a:t>
            </a:r>
          </a:p>
          <a:p>
            <a:pPr lvl="1"/>
            <a:r>
              <a:rPr lang="zh-CN" altLang="en-US" sz="2400" dirty="0" smtClean="0"/>
              <a:t>每个多播组有一个树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表示方法：（*，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—— </a:t>
            </a:r>
            <a:r>
              <a:rPr lang="zh-CN" altLang="en-US" sz="2400" dirty="0" smtClean="0"/>
              <a:t>汇集点路由器的最短路径树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*：所有多</a:t>
            </a:r>
            <a:r>
              <a:rPr lang="zh-CN" altLang="en-US" sz="2200" dirty="0"/>
              <a:t>播</a:t>
            </a:r>
            <a:r>
              <a:rPr lang="zh-CN" altLang="en-US" sz="2200" dirty="0" smtClean="0"/>
              <a:t>源</a:t>
            </a:r>
            <a:endParaRPr lang="en-US" altLang="zh-CN" sz="2200" dirty="0"/>
          </a:p>
          <a:p>
            <a:pPr lvl="2"/>
            <a:r>
              <a:rPr lang="en-US" altLang="zh-CN" sz="2200" dirty="0"/>
              <a:t>G</a:t>
            </a:r>
            <a:r>
              <a:rPr lang="zh-CN" altLang="en-US" sz="2200" dirty="0"/>
              <a:t>：多播组地址</a:t>
            </a:r>
            <a:endParaRPr lang="en-US" altLang="zh-CN" sz="2200" dirty="0"/>
          </a:p>
          <a:p>
            <a:pPr lvl="1"/>
            <a:r>
              <a:rPr lang="zh-CN" altLang="en-US" sz="2400" dirty="0"/>
              <a:t>树根：多播组</a:t>
            </a:r>
            <a:r>
              <a:rPr lang="en-US" altLang="zh-CN" sz="2400" dirty="0"/>
              <a:t>G</a:t>
            </a:r>
            <a:r>
              <a:rPr lang="zh-CN" altLang="en-US" sz="2400" dirty="0" smtClean="0"/>
              <a:t>的汇集点（</a:t>
            </a:r>
            <a:r>
              <a:rPr lang="en-US" altLang="zh-CN" sz="2400" dirty="0" smtClean="0"/>
              <a:t>RP</a:t>
            </a:r>
            <a:r>
              <a:rPr lang="zh-CN" altLang="en-US" sz="2400" dirty="0" smtClean="0"/>
              <a:t>）路由器</a:t>
            </a:r>
            <a:endParaRPr lang="en-US" altLang="zh-CN" sz="2400" dirty="0"/>
          </a:p>
          <a:p>
            <a:pPr lvl="1"/>
            <a:r>
              <a:rPr lang="zh-CN" altLang="en-US" sz="2400" dirty="0"/>
              <a:t>树叶：多播组</a:t>
            </a:r>
            <a:r>
              <a:rPr lang="en-US" altLang="zh-CN" sz="2400" dirty="0"/>
              <a:t>G</a:t>
            </a:r>
            <a:r>
              <a:rPr lang="zh-CN" altLang="en-US" sz="2400" dirty="0"/>
              <a:t>的成员，通常是多播成员所在</a:t>
            </a:r>
            <a:r>
              <a:rPr lang="en-US" altLang="zh-CN" sz="2400" dirty="0"/>
              <a:t>IP</a:t>
            </a:r>
            <a:r>
              <a:rPr lang="zh-CN" altLang="en-US" sz="2400" dirty="0"/>
              <a:t>网络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类型：单向共享树、双向共享树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多播组</a:t>
            </a:r>
            <a:r>
              <a:rPr lang="en-US" altLang="zh-CN" sz="2400" dirty="0"/>
              <a:t>G</a:t>
            </a:r>
            <a:r>
              <a:rPr lang="zh-CN" altLang="en-US" sz="2400" dirty="0"/>
              <a:t>的信息源</a:t>
            </a:r>
            <a:r>
              <a:rPr lang="en-US" altLang="zh-CN" sz="2400" dirty="0"/>
              <a:t>S</a:t>
            </a:r>
            <a:r>
              <a:rPr lang="zh-CN" altLang="en-US" sz="2400" dirty="0">
                <a:solidFill>
                  <a:srgbClr val="00FFFF"/>
                </a:solidFill>
              </a:rPr>
              <a:t>不一定</a:t>
            </a:r>
            <a:r>
              <a:rPr lang="zh-CN" altLang="en-US" sz="2400" dirty="0"/>
              <a:t>在（*</a:t>
            </a:r>
            <a:r>
              <a:rPr lang="en-US" altLang="zh-CN" sz="2400" dirty="0"/>
              <a:t>, G</a:t>
            </a:r>
            <a:r>
              <a:rPr lang="zh-CN" altLang="en-US" sz="2400" dirty="0"/>
              <a:t>）上</a:t>
            </a:r>
            <a:endParaRPr lang="en-US" altLang="zh-CN" sz="2400" dirty="0" smtClean="0"/>
          </a:p>
          <a:p>
            <a:r>
              <a:rPr lang="zh-CN" altLang="en-US" sz="2800" dirty="0" smtClean="0"/>
              <a:t>典型</a:t>
            </a:r>
            <a:r>
              <a:rPr lang="zh-CN" altLang="en-US" sz="2800" dirty="0"/>
              <a:t>的有源树多播路由协议</a:t>
            </a:r>
            <a:endParaRPr lang="en-US" altLang="zh-CN" sz="2800" dirty="0"/>
          </a:p>
          <a:p>
            <a:pPr lvl="1"/>
            <a:r>
              <a:rPr lang="en-US" altLang="zh-CN" sz="2400" dirty="0" smtClean="0"/>
              <a:t>CBT</a:t>
            </a:r>
            <a:r>
              <a:rPr lang="zh-CN" altLang="en-US" sz="2400" dirty="0" smtClean="0"/>
              <a:t>：双向共享树（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＋</a:t>
            </a:r>
            <a:r>
              <a:rPr lang="zh-CN" altLang="en-US" sz="2400" dirty="0"/>
              <a:t>单播隧道：信息源不在</a:t>
            </a:r>
            <a:r>
              <a:rPr lang="en-US" altLang="zh-CN" sz="2400" dirty="0"/>
              <a:t>RPT</a:t>
            </a:r>
            <a:r>
              <a:rPr lang="zh-CN" altLang="en-US" sz="2400" dirty="0"/>
              <a:t>上）</a:t>
            </a:r>
          </a:p>
          <a:p>
            <a:pPr lvl="1"/>
            <a:r>
              <a:rPr lang="en-US" altLang="zh-CN" sz="2400" dirty="0" smtClean="0"/>
              <a:t>PIM-SM</a:t>
            </a:r>
            <a:r>
              <a:rPr lang="zh-CN" altLang="en-US" sz="2400" dirty="0" smtClean="0"/>
              <a:t>：单向共享树 ＋ 有源树</a:t>
            </a:r>
            <a:endParaRPr lang="zh-CN" altLang="en-US" sz="2400" dirty="0"/>
          </a:p>
          <a:p>
            <a:pPr lvl="2"/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355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组共享树示例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  <p:sp>
        <p:nvSpPr>
          <p:cNvPr id="6" name="Line 102"/>
          <p:cNvSpPr>
            <a:spLocks noChangeShapeType="1"/>
          </p:cNvSpPr>
          <p:nvPr/>
        </p:nvSpPr>
        <p:spPr bwMode="auto">
          <a:xfrm>
            <a:off x="1528763" y="302828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757363" y="3104480"/>
            <a:ext cx="2514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944688" y="2799680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50875" y="1428080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A</a:t>
            </a:r>
          </a:p>
        </p:txBody>
      </p:sp>
      <p:pic>
        <p:nvPicPr>
          <p:cNvPr id="10" name="Picture 1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594892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4763" y="2594892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594892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6363" y="2594892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38163" y="226628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528763" y="2266280"/>
            <a:ext cx="0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147763" y="196148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50875" y="4857080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B</a:t>
            </a:r>
          </a:p>
        </p:txBody>
      </p:sp>
      <p:grpSp>
        <p:nvGrpSpPr>
          <p:cNvPr id="18" name="Group 18"/>
          <p:cNvGrpSpPr>
            <a:grpSpLocks/>
          </p:cNvGrpSpPr>
          <p:nvPr/>
        </p:nvGrpSpPr>
        <p:grpSpPr bwMode="auto">
          <a:xfrm flipV="1">
            <a:off x="538163" y="4095080"/>
            <a:ext cx="1600200" cy="762000"/>
            <a:chOff x="1488" y="2640"/>
            <a:chExt cx="1008" cy="480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488" y="2880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11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872" y="264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089275" y="4857080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C</a:t>
            </a:r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2595563" y="4095080"/>
            <a:ext cx="1600200" cy="762000"/>
            <a:chOff x="1488" y="2640"/>
            <a:chExt cx="1008" cy="480"/>
          </a:xfrm>
        </p:grpSpPr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488" y="2880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11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872" y="264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1985963" y="379028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6516688" y="2442492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1298575" y="2780630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R1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673350" y="2812380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R2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035425" y="2812380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403850" y="2812380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R6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95288" y="98040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192.1.1.1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434975" y="5420642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192.2.2.2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843213" y="5420642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192.3.3.3</a:t>
            </a:r>
          </a:p>
        </p:txBody>
      </p:sp>
      <p:pic>
        <p:nvPicPr>
          <p:cNvPr id="36" name="Picture 7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7963" y="3585492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7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585492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 Box 77"/>
          <p:cNvSpPr txBox="1">
            <a:spLocks noChangeArrowheads="1"/>
          </p:cNvSpPr>
          <p:nvPr/>
        </p:nvSpPr>
        <p:spPr bwMode="auto">
          <a:xfrm>
            <a:off x="1298575" y="3788692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R3</a:t>
            </a:r>
          </a:p>
        </p:txBody>
      </p:sp>
      <p:sp>
        <p:nvSpPr>
          <p:cNvPr id="39" name="Text Box 78"/>
          <p:cNvSpPr txBox="1">
            <a:spLocks noChangeArrowheads="1"/>
          </p:cNvSpPr>
          <p:nvPr/>
        </p:nvSpPr>
        <p:spPr bwMode="auto">
          <a:xfrm>
            <a:off x="2954338" y="3788692"/>
            <a:ext cx="496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R5</a:t>
            </a:r>
          </a:p>
        </p:txBody>
      </p:sp>
      <p:sp>
        <p:nvSpPr>
          <p:cNvPr id="40" name="Rectangle 79"/>
          <p:cNvSpPr>
            <a:spLocks noChangeArrowheads="1"/>
          </p:cNvSpPr>
          <p:nvPr/>
        </p:nvSpPr>
        <p:spPr bwMode="auto">
          <a:xfrm>
            <a:off x="6877050" y="2463130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D</a:t>
            </a:r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516688" y="2750467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 Box 81"/>
          <p:cNvSpPr txBox="1">
            <a:spLocks noChangeArrowheads="1"/>
          </p:cNvSpPr>
          <p:nvPr/>
        </p:nvSpPr>
        <p:spPr bwMode="auto">
          <a:xfrm>
            <a:off x="6588125" y="1959892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192.4.4.4</a:t>
            </a:r>
          </a:p>
        </p:txBody>
      </p:sp>
      <p:sp>
        <p:nvSpPr>
          <p:cNvPr id="43" name="Text Box 107"/>
          <p:cNvSpPr txBox="1">
            <a:spLocks noChangeArrowheads="1"/>
          </p:cNvSpPr>
          <p:nvPr/>
        </p:nvSpPr>
        <p:spPr bwMode="auto">
          <a:xfrm>
            <a:off x="3995738" y="2107530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根</a:t>
            </a:r>
          </a:p>
        </p:txBody>
      </p:sp>
      <p:sp>
        <p:nvSpPr>
          <p:cNvPr id="44" name="Rectangle 109"/>
          <p:cNvSpPr>
            <a:spLocks noChangeArrowheads="1"/>
          </p:cNvSpPr>
          <p:nvPr/>
        </p:nvSpPr>
        <p:spPr bwMode="auto">
          <a:xfrm>
            <a:off x="2555875" y="1428080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E</a:t>
            </a:r>
          </a:p>
        </p:txBody>
      </p:sp>
      <p:sp>
        <p:nvSpPr>
          <p:cNvPr id="45" name="Line 110"/>
          <p:cNvSpPr>
            <a:spLocks noChangeShapeType="1"/>
          </p:cNvSpPr>
          <p:nvPr/>
        </p:nvSpPr>
        <p:spPr bwMode="auto">
          <a:xfrm>
            <a:off x="2466975" y="226628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Line 111"/>
          <p:cNvSpPr>
            <a:spLocks noChangeShapeType="1"/>
          </p:cNvSpPr>
          <p:nvPr/>
        </p:nvSpPr>
        <p:spPr bwMode="auto">
          <a:xfrm>
            <a:off x="2881313" y="2266280"/>
            <a:ext cx="0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Line 112"/>
          <p:cNvSpPr>
            <a:spLocks noChangeShapeType="1"/>
          </p:cNvSpPr>
          <p:nvPr/>
        </p:nvSpPr>
        <p:spPr bwMode="auto">
          <a:xfrm>
            <a:off x="3059113" y="196148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 Box 113"/>
          <p:cNvSpPr txBox="1">
            <a:spLocks noChangeArrowheads="1"/>
          </p:cNvSpPr>
          <p:nvPr/>
        </p:nvSpPr>
        <p:spPr bwMode="auto">
          <a:xfrm>
            <a:off x="2300288" y="98040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192.5.5.5</a:t>
            </a:r>
          </a:p>
        </p:txBody>
      </p:sp>
      <p:sp>
        <p:nvSpPr>
          <p:cNvPr id="49" name="Text Box 64"/>
          <p:cNvSpPr txBox="1">
            <a:spLocks noChangeArrowheads="1"/>
          </p:cNvSpPr>
          <p:nvPr/>
        </p:nvSpPr>
        <p:spPr bwMode="auto">
          <a:xfrm>
            <a:off x="6156325" y="3356892"/>
            <a:ext cx="1985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(*, 224.2.2.2)</a:t>
            </a: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7883525" y="4849142"/>
            <a:ext cx="590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00FFFF"/>
                </a:solidFill>
              </a:rPr>
              <a:t>R5</a:t>
            </a:r>
            <a:endParaRPr kumimoji="1" lang="en-US" altLang="zh-CN" sz="2600" baseline="-25000">
              <a:solidFill>
                <a:srgbClr val="00FFFF"/>
              </a:solidFill>
            </a:endParaRP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6300788" y="4293517"/>
            <a:ext cx="590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00FFFF"/>
                </a:solidFill>
              </a:rPr>
              <a:t>R2</a:t>
            </a:r>
            <a:endParaRPr kumimoji="1" lang="en-US" altLang="zh-CN" sz="2600" baseline="-25000">
              <a:solidFill>
                <a:srgbClr val="00FFFF"/>
              </a:solidFill>
            </a:endParaRPr>
          </a:p>
        </p:txBody>
      </p:sp>
      <p:sp>
        <p:nvSpPr>
          <p:cNvPr id="52" name="Text Box 54"/>
          <p:cNvSpPr txBox="1">
            <a:spLocks noChangeArrowheads="1"/>
          </p:cNvSpPr>
          <p:nvPr/>
        </p:nvSpPr>
        <p:spPr bwMode="auto">
          <a:xfrm>
            <a:off x="6875463" y="3717255"/>
            <a:ext cx="590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00FFFF"/>
                </a:solidFill>
              </a:rPr>
              <a:t>R4</a:t>
            </a:r>
            <a:endParaRPr kumimoji="1" lang="en-US" altLang="zh-CN" sz="2600" baseline="-25000">
              <a:solidFill>
                <a:srgbClr val="00FFFF"/>
              </a:solidFill>
            </a:endParaRPr>
          </a:p>
        </p:txBody>
      </p:sp>
      <p:sp>
        <p:nvSpPr>
          <p:cNvPr id="53" name="Text Box 55"/>
          <p:cNvSpPr txBox="1">
            <a:spLocks noChangeArrowheads="1"/>
          </p:cNvSpPr>
          <p:nvPr/>
        </p:nvSpPr>
        <p:spPr bwMode="auto">
          <a:xfrm>
            <a:off x="8012113" y="5455567"/>
            <a:ext cx="3762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00FFFF"/>
                </a:solidFill>
              </a:rPr>
              <a:t>C</a:t>
            </a:r>
            <a:endParaRPr kumimoji="1" lang="en-US" altLang="zh-CN" sz="2600" baseline="-25000">
              <a:solidFill>
                <a:srgbClr val="00FFFF"/>
              </a:solidFill>
            </a:endParaRPr>
          </a:p>
        </p:txBody>
      </p:sp>
      <p:grpSp>
        <p:nvGrpSpPr>
          <p:cNvPr id="54" name="Group 56"/>
          <p:cNvGrpSpPr>
            <a:grpSpLocks/>
          </p:cNvGrpSpPr>
          <p:nvPr/>
        </p:nvGrpSpPr>
        <p:grpSpPr bwMode="auto">
          <a:xfrm>
            <a:off x="6602413" y="4149055"/>
            <a:ext cx="1152525" cy="228600"/>
            <a:chOff x="4704" y="3216"/>
            <a:chExt cx="432" cy="192"/>
          </a:xfrm>
        </p:grpSpPr>
        <p:sp>
          <p:nvSpPr>
            <p:cNvPr id="55" name="Line 57"/>
            <p:cNvSpPr>
              <a:spLocks noChangeShapeType="1"/>
            </p:cNvSpPr>
            <p:nvPr/>
          </p:nvSpPr>
          <p:spPr bwMode="auto">
            <a:xfrm flipH="1">
              <a:off x="4704" y="3216"/>
              <a:ext cx="96" cy="19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Line 58"/>
            <p:cNvSpPr>
              <a:spLocks noChangeShapeType="1"/>
            </p:cNvSpPr>
            <p:nvPr/>
          </p:nvSpPr>
          <p:spPr bwMode="auto">
            <a:xfrm>
              <a:off x="5040" y="3216"/>
              <a:ext cx="96" cy="19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" name="Line 59"/>
          <p:cNvSpPr>
            <a:spLocks noChangeShapeType="1"/>
          </p:cNvSpPr>
          <p:nvPr/>
        </p:nvSpPr>
        <p:spPr bwMode="auto">
          <a:xfrm>
            <a:off x="8204200" y="5301580"/>
            <a:ext cx="0" cy="2286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Line 60"/>
          <p:cNvSpPr>
            <a:spLocks noChangeShapeType="1"/>
          </p:cNvSpPr>
          <p:nvPr/>
        </p:nvSpPr>
        <p:spPr bwMode="auto">
          <a:xfrm>
            <a:off x="7156450" y="4136355"/>
            <a:ext cx="0" cy="2286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 Box 82"/>
          <p:cNvSpPr txBox="1">
            <a:spLocks noChangeArrowheads="1"/>
          </p:cNvSpPr>
          <p:nvPr/>
        </p:nvSpPr>
        <p:spPr bwMode="auto">
          <a:xfrm>
            <a:off x="6875463" y="4293517"/>
            <a:ext cx="590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00FFFF"/>
                </a:solidFill>
              </a:rPr>
              <a:t>R6</a:t>
            </a:r>
            <a:endParaRPr kumimoji="1" lang="en-US" altLang="zh-CN" sz="2600" baseline="-25000">
              <a:solidFill>
                <a:srgbClr val="00FFFF"/>
              </a:solidFill>
            </a:endParaRPr>
          </a:p>
        </p:txBody>
      </p:sp>
      <p:sp>
        <p:nvSpPr>
          <p:cNvPr id="60" name="Text Box 83"/>
          <p:cNvSpPr txBox="1">
            <a:spLocks noChangeArrowheads="1"/>
          </p:cNvSpPr>
          <p:nvPr/>
        </p:nvSpPr>
        <p:spPr bwMode="auto">
          <a:xfrm>
            <a:off x="7466013" y="4309392"/>
            <a:ext cx="590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00FFFF"/>
                </a:solidFill>
              </a:rPr>
              <a:t>R3</a:t>
            </a:r>
            <a:endParaRPr kumimoji="1" lang="en-US" altLang="zh-CN" sz="2600" baseline="-25000">
              <a:solidFill>
                <a:srgbClr val="00FFFF"/>
              </a:solidFill>
            </a:endParaRPr>
          </a:p>
        </p:txBody>
      </p:sp>
      <p:sp>
        <p:nvSpPr>
          <p:cNvPr id="61" name="Line 87"/>
          <p:cNvSpPr>
            <a:spLocks noChangeShapeType="1"/>
          </p:cNvSpPr>
          <p:nvPr/>
        </p:nvSpPr>
        <p:spPr bwMode="auto">
          <a:xfrm>
            <a:off x="7969250" y="4725317"/>
            <a:ext cx="176213" cy="2286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Line 89"/>
          <p:cNvSpPr>
            <a:spLocks noChangeShapeType="1"/>
          </p:cNvSpPr>
          <p:nvPr/>
        </p:nvSpPr>
        <p:spPr bwMode="auto">
          <a:xfrm>
            <a:off x="7154863" y="4725317"/>
            <a:ext cx="0" cy="2286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 Box 90"/>
          <p:cNvSpPr txBox="1">
            <a:spLocks noChangeArrowheads="1"/>
          </p:cNvSpPr>
          <p:nvPr/>
        </p:nvSpPr>
        <p:spPr bwMode="auto">
          <a:xfrm>
            <a:off x="7466013" y="4884067"/>
            <a:ext cx="3841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00FFFF"/>
                </a:solidFill>
              </a:rPr>
              <a:t>B</a:t>
            </a:r>
            <a:endParaRPr kumimoji="1" lang="en-US" altLang="zh-CN" sz="2600" baseline="-25000">
              <a:solidFill>
                <a:srgbClr val="00FFFF"/>
              </a:solidFill>
            </a:endParaRPr>
          </a:p>
        </p:txBody>
      </p:sp>
      <p:sp>
        <p:nvSpPr>
          <p:cNvPr id="64" name="Line 91"/>
          <p:cNvSpPr>
            <a:spLocks noChangeShapeType="1"/>
          </p:cNvSpPr>
          <p:nvPr/>
        </p:nvSpPr>
        <p:spPr bwMode="auto">
          <a:xfrm>
            <a:off x="7658100" y="4730080"/>
            <a:ext cx="0" cy="2286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 Box 117"/>
          <p:cNvSpPr txBox="1">
            <a:spLocks noChangeArrowheads="1"/>
          </p:cNvSpPr>
          <p:nvPr/>
        </p:nvSpPr>
        <p:spPr bwMode="auto">
          <a:xfrm>
            <a:off x="6948488" y="4879305"/>
            <a:ext cx="4000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00FFFF"/>
                </a:solidFill>
              </a:rPr>
              <a:t>D</a:t>
            </a:r>
            <a:endParaRPr kumimoji="1" lang="en-US" altLang="zh-CN" sz="2600" baseline="-25000">
              <a:solidFill>
                <a:srgbClr val="00FFFF"/>
              </a:solidFill>
            </a:endParaRPr>
          </a:p>
        </p:txBody>
      </p:sp>
      <p:sp>
        <p:nvSpPr>
          <p:cNvPr id="66" name="Text Box 119"/>
          <p:cNvSpPr txBox="1">
            <a:spLocks noChangeArrowheads="1"/>
          </p:cNvSpPr>
          <p:nvPr/>
        </p:nvSpPr>
        <p:spPr bwMode="auto">
          <a:xfrm>
            <a:off x="4500563" y="980405"/>
            <a:ext cx="43195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92188" indent="-99218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17157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509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303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假设：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A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、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B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、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C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、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D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、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E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在多播组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224.2.2.2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中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+mn-ea"/>
              </a:rPr>
              <a:t> </a:t>
            </a:r>
          </a:p>
        </p:txBody>
      </p:sp>
      <p:sp>
        <p:nvSpPr>
          <p:cNvPr id="67" name="Text Box 120"/>
          <p:cNvSpPr txBox="1">
            <a:spLocks noChangeArrowheads="1"/>
          </p:cNvSpPr>
          <p:nvPr/>
        </p:nvSpPr>
        <p:spPr bwMode="auto">
          <a:xfrm>
            <a:off x="5867400" y="4849142"/>
            <a:ext cx="590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66FFFF"/>
                </a:solidFill>
              </a:rPr>
              <a:t>R1</a:t>
            </a:r>
            <a:endParaRPr kumimoji="1" lang="en-US" altLang="zh-CN" sz="2600" baseline="-25000">
              <a:solidFill>
                <a:srgbClr val="66FFFF"/>
              </a:solidFill>
            </a:endParaRPr>
          </a:p>
        </p:txBody>
      </p:sp>
      <p:sp>
        <p:nvSpPr>
          <p:cNvPr id="68" name="Text Box 121"/>
          <p:cNvSpPr txBox="1">
            <a:spLocks noChangeArrowheads="1"/>
          </p:cNvSpPr>
          <p:nvPr/>
        </p:nvSpPr>
        <p:spPr bwMode="auto">
          <a:xfrm>
            <a:off x="5953125" y="5460330"/>
            <a:ext cx="3841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66FFFF"/>
                </a:solidFill>
              </a:rPr>
              <a:t>A</a:t>
            </a:r>
            <a:endParaRPr kumimoji="1" lang="en-US" altLang="zh-CN" sz="2600" baseline="-25000">
              <a:solidFill>
                <a:srgbClr val="66FFFF"/>
              </a:solidFill>
            </a:endParaRPr>
          </a:p>
        </p:txBody>
      </p:sp>
      <p:sp>
        <p:nvSpPr>
          <p:cNvPr id="69" name="Line 122"/>
          <p:cNvSpPr>
            <a:spLocks noChangeShapeType="1"/>
          </p:cNvSpPr>
          <p:nvPr/>
        </p:nvSpPr>
        <p:spPr bwMode="auto">
          <a:xfrm>
            <a:off x="6169025" y="5301580"/>
            <a:ext cx="0" cy="22860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Line 123"/>
          <p:cNvSpPr>
            <a:spLocks noChangeShapeType="1"/>
          </p:cNvSpPr>
          <p:nvPr/>
        </p:nvSpPr>
        <p:spPr bwMode="auto">
          <a:xfrm>
            <a:off x="6659563" y="4725317"/>
            <a:ext cx="0" cy="22860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 Box 124"/>
          <p:cNvSpPr txBox="1">
            <a:spLocks noChangeArrowheads="1"/>
          </p:cNvSpPr>
          <p:nvPr/>
        </p:nvSpPr>
        <p:spPr bwMode="auto">
          <a:xfrm>
            <a:off x="6443663" y="4879305"/>
            <a:ext cx="361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66FFFF"/>
                </a:solidFill>
              </a:rPr>
              <a:t>E</a:t>
            </a:r>
            <a:endParaRPr kumimoji="1" lang="en-US" altLang="zh-CN" sz="2600" baseline="-25000">
              <a:solidFill>
                <a:srgbClr val="66FFFF"/>
              </a:solidFill>
            </a:endParaRPr>
          </a:p>
        </p:txBody>
      </p:sp>
      <p:sp>
        <p:nvSpPr>
          <p:cNvPr id="72" name="Line 125"/>
          <p:cNvSpPr>
            <a:spLocks noChangeShapeType="1"/>
          </p:cNvSpPr>
          <p:nvPr/>
        </p:nvSpPr>
        <p:spPr bwMode="auto">
          <a:xfrm flipH="1">
            <a:off x="6194425" y="4725317"/>
            <a:ext cx="176213" cy="22860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47687" y="6082614"/>
            <a:ext cx="4248627" cy="514738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144000" tIns="72000" rIns="144000" bIns="72000">
            <a:spAutoFit/>
          </a:bodyPr>
          <a:lstStyle/>
          <a:p>
            <a:pPr algn="ctr"/>
            <a:r>
              <a:rPr lang="en-US" altLang="zh-CN" dirty="0" smtClean="0">
                <a:latin typeface="+mn-lt"/>
                <a:ea typeface="+mj-ea"/>
              </a:rPr>
              <a:t>N</a:t>
            </a:r>
            <a:r>
              <a:rPr lang="zh-CN" altLang="en-US" dirty="0" smtClean="0">
                <a:latin typeface="+mn-lt"/>
                <a:ea typeface="+mj-ea"/>
              </a:rPr>
              <a:t>个组，</a:t>
            </a:r>
            <a:r>
              <a:rPr lang="en-US" altLang="zh-CN" dirty="0" smtClean="0">
                <a:latin typeface="+mn-lt"/>
                <a:ea typeface="+mj-ea"/>
              </a:rPr>
              <a:t>M</a:t>
            </a:r>
            <a:r>
              <a:rPr lang="zh-CN" altLang="en-US" dirty="0" smtClean="0">
                <a:latin typeface="+mn-lt"/>
                <a:ea typeface="+mj-ea"/>
              </a:rPr>
              <a:t>个源</a:t>
            </a:r>
            <a:r>
              <a:rPr lang="en-US" altLang="zh-CN" dirty="0" smtClean="0">
                <a:latin typeface="+mn-lt"/>
                <a:ea typeface="+mj-ea"/>
              </a:rPr>
              <a:t> </a:t>
            </a:r>
            <a:r>
              <a:rPr lang="en-US" altLang="zh-CN" dirty="0" smtClean="0">
                <a:latin typeface="+mn-lt"/>
                <a:ea typeface="+mj-ea"/>
                <a:sym typeface="Wingdings" pitchFamily="2" charset="2"/>
              </a:rPr>
              <a:t> N</a:t>
            </a:r>
            <a:r>
              <a:rPr lang="zh-CN" altLang="en-US" dirty="0" smtClean="0">
                <a:latin typeface="+mn-lt"/>
                <a:ea typeface="+mj-ea"/>
                <a:sym typeface="Wingdings" pitchFamily="2" charset="2"/>
              </a:rPr>
              <a:t>个共享树</a:t>
            </a:r>
            <a:endParaRPr lang="zh-CN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30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双向共享树示例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1528763" y="302860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1757363" y="3104803"/>
            <a:ext cx="2514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4688" y="2800003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50875" y="1428403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A</a:t>
            </a:r>
          </a:p>
        </p:txBody>
      </p:sp>
      <p:pic>
        <p:nvPicPr>
          <p:cNvPr id="10" name="Picture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5952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4763" y="25952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5952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6363" y="25952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8163" y="226660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528763" y="2266603"/>
            <a:ext cx="0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147763" y="196180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50875" y="4857403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B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 flipV="1">
            <a:off x="538163" y="4095403"/>
            <a:ext cx="1600200" cy="762000"/>
            <a:chOff x="1488" y="2640"/>
            <a:chExt cx="1008" cy="48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488" y="2880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11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872" y="264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089275" y="4857403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C</a:t>
            </a:r>
          </a:p>
        </p:txBody>
      </p: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2595563" y="4095403"/>
            <a:ext cx="1600200" cy="762000"/>
            <a:chOff x="1488" y="2640"/>
            <a:chExt cx="1008" cy="480"/>
          </a:xfrm>
        </p:grpSpPr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488" y="2880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11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1872" y="264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Line 24"/>
          <p:cNvSpPr>
            <a:spLocks noChangeShapeType="1"/>
          </p:cNvSpPr>
          <p:nvPr/>
        </p:nvSpPr>
        <p:spPr bwMode="auto">
          <a:xfrm flipV="1">
            <a:off x="1985963" y="379060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6516688" y="244281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298575" y="2780953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R1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673350" y="2812703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R2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4035425" y="2812703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R4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403850" y="2812703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R6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395288" y="980728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192.1.1.1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434975" y="542096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192.2.2.2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2843213" y="542096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192.3.3.3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4500563" y="980728"/>
            <a:ext cx="43195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92188" indent="-99218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17157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509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303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假设：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A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、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B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、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C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、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D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、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E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在多播组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224.2.2.2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中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+mn-ea"/>
              </a:rPr>
              <a:t> </a:t>
            </a: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1331913" y="2061815"/>
            <a:ext cx="0" cy="50323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331913" y="4220815"/>
            <a:ext cx="0" cy="50323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3132138" y="4220815"/>
            <a:ext cx="0" cy="50323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 rot="16200000">
            <a:off x="2231232" y="2456308"/>
            <a:ext cx="0" cy="360363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1619250" y="4220815"/>
            <a:ext cx="0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rot="16200000">
            <a:off x="2375694" y="3681859"/>
            <a:ext cx="0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3419475" y="4220815"/>
            <a:ext cx="0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4" name="Picture 4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7963" y="35858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5858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1298575" y="3789015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R3</a:t>
            </a: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2954338" y="3789015"/>
            <a:ext cx="496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R5</a:t>
            </a: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6877050" y="2463453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D</a:t>
            </a: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V="1">
            <a:off x="6516688" y="2750790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6588125" y="196021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192.4.4.4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6156325" y="3357215"/>
            <a:ext cx="1985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(*, 224.2.2.2)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7883525" y="4849465"/>
            <a:ext cx="590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/>
              <a:t>R5</a:t>
            </a:r>
            <a:endParaRPr kumimoji="1" lang="en-US" altLang="zh-CN" sz="2600" baseline="-25000"/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6300788" y="4293840"/>
            <a:ext cx="590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/>
              <a:t>R2</a:t>
            </a:r>
            <a:endParaRPr kumimoji="1" lang="en-US" altLang="zh-CN" sz="2600" baseline="-25000"/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5867400" y="4849465"/>
            <a:ext cx="590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/>
              <a:t>R1</a:t>
            </a:r>
            <a:endParaRPr kumimoji="1" lang="en-US" altLang="zh-CN" sz="2600" baseline="-25000"/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6875463" y="3717578"/>
            <a:ext cx="590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/>
              <a:t>R4</a:t>
            </a:r>
            <a:endParaRPr kumimoji="1" lang="en-US" altLang="zh-CN" sz="2600" baseline="-25000"/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8012113" y="5455890"/>
            <a:ext cx="3762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/>
              <a:t>C</a:t>
            </a:r>
            <a:endParaRPr kumimoji="1" lang="en-US" altLang="zh-CN" sz="2600" baseline="-25000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 flipH="1">
            <a:off x="6602413" y="4149378"/>
            <a:ext cx="255587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7499350" y="4149378"/>
            <a:ext cx="255588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8204200" y="530190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7156450" y="4136678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5953125" y="5460653"/>
            <a:ext cx="3841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/>
              <a:t>A</a:t>
            </a:r>
            <a:endParaRPr kumimoji="1" lang="en-US" altLang="zh-CN" sz="2600" baseline="-25000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>
            <a:off x="6169025" y="530190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6875463" y="4293840"/>
            <a:ext cx="590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/>
              <a:t>R6</a:t>
            </a:r>
            <a:endParaRPr kumimoji="1" lang="en-US" altLang="zh-CN" sz="2600" baseline="-25000"/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7466013" y="4309715"/>
            <a:ext cx="590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/>
              <a:t>R3</a:t>
            </a:r>
            <a:endParaRPr kumimoji="1" lang="en-US" altLang="zh-CN" sz="2600" baseline="-25000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>
            <a:off x="6659563" y="472564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>
            <a:off x="7969250" y="4725640"/>
            <a:ext cx="176213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6443663" y="4879628"/>
            <a:ext cx="361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/>
              <a:t>E</a:t>
            </a:r>
            <a:endParaRPr kumimoji="1" lang="en-US" altLang="zh-CN" sz="2600" baseline="-25000"/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auto">
          <a:xfrm>
            <a:off x="7154863" y="472564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 Box 67"/>
          <p:cNvSpPr txBox="1">
            <a:spLocks noChangeArrowheads="1"/>
          </p:cNvSpPr>
          <p:nvPr/>
        </p:nvSpPr>
        <p:spPr bwMode="auto">
          <a:xfrm>
            <a:off x="7466013" y="4884390"/>
            <a:ext cx="3841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/>
              <a:t>B</a:t>
            </a:r>
            <a:endParaRPr kumimoji="1" lang="en-US" altLang="zh-CN" sz="2600" baseline="-25000"/>
          </a:p>
        </p:txBody>
      </p:sp>
      <p:sp>
        <p:nvSpPr>
          <p:cNvPr id="70" name="Line 68"/>
          <p:cNvSpPr>
            <a:spLocks noChangeShapeType="1"/>
          </p:cNvSpPr>
          <p:nvPr/>
        </p:nvSpPr>
        <p:spPr bwMode="auto">
          <a:xfrm>
            <a:off x="7658100" y="473040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Line 69"/>
          <p:cNvSpPr>
            <a:spLocks noChangeShapeType="1"/>
          </p:cNvSpPr>
          <p:nvPr/>
        </p:nvSpPr>
        <p:spPr bwMode="auto">
          <a:xfrm rot="16200000">
            <a:off x="3599657" y="2456308"/>
            <a:ext cx="0" cy="360363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Line 70"/>
          <p:cNvSpPr>
            <a:spLocks noChangeShapeType="1"/>
          </p:cNvSpPr>
          <p:nvPr/>
        </p:nvSpPr>
        <p:spPr bwMode="auto">
          <a:xfrm rot="16200000">
            <a:off x="2375694" y="3394521"/>
            <a:ext cx="0" cy="50323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Line 71"/>
          <p:cNvSpPr>
            <a:spLocks noChangeShapeType="1"/>
          </p:cNvSpPr>
          <p:nvPr/>
        </p:nvSpPr>
        <p:spPr bwMode="auto">
          <a:xfrm rot="16200000" flipH="1" flipV="1">
            <a:off x="2806700" y="2458691"/>
            <a:ext cx="288925" cy="15113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Line 72"/>
          <p:cNvSpPr>
            <a:spLocks noChangeShapeType="1"/>
          </p:cNvSpPr>
          <p:nvPr/>
        </p:nvSpPr>
        <p:spPr bwMode="auto">
          <a:xfrm rot="16200000">
            <a:off x="4968082" y="2456308"/>
            <a:ext cx="0" cy="360363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Line 73"/>
          <p:cNvSpPr>
            <a:spLocks noChangeShapeType="1"/>
          </p:cNvSpPr>
          <p:nvPr/>
        </p:nvSpPr>
        <p:spPr bwMode="auto">
          <a:xfrm rot="16200000">
            <a:off x="6444457" y="2348358"/>
            <a:ext cx="0" cy="576263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Line 74"/>
          <p:cNvSpPr>
            <a:spLocks noChangeShapeType="1"/>
          </p:cNvSpPr>
          <p:nvPr/>
        </p:nvSpPr>
        <p:spPr bwMode="auto">
          <a:xfrm rot="5400000" flipH="1">
            <a:off x="6443663" y="2638077"/>
            <a:ext cx="0" cy="5746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 rot="5400000" flipH="1">
            <a:off x="4968082" y="2745233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Line 76"/>
          <p:cNvSpPr>
            <a:spLocks noChangeShapeType="1"/>
          </p:cNvSpPr>
          <p:nvPr/>
        </p:nvSpPr>
        <p:spPr bwMode="auto">
          <a:xfrm rot="16200000" flipH="1" flipV="1">
            <a:off x="3022600" y="2674591"/>
            <a:ext cx="288925" cy="15113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Line 77"/>
          <p:cNvSpPr>
            <a:spLocks noChangeShapeType="1"/>
          </p:cNvSpPr>
          <p:nvPr/>
        </p:nvSpPr>
        <p:spPr bwMode="auto">
          <a:xfrm rot="5400000" flipH="1">
            <a:off x="3599657" y="2745233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Line 78"/>
          <p:cNvSpPr>
            <a:spLocks noChangeShapeType="1"/>
          </p:cNvSpPr>
          <p:nvPr/>
        </p:nvSpPr>
        <p:spPr bwMode="auto">
          <a:xfrm rot="5400000" flipH="1">
            <a:off x="2231232" y="2745233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Line 79"/>
          <p:cNvSpPr>
            <a:spLocks noChangeShapeType="1"/>
          </p:cNvSpPr>
          <p:nvPr/>
        </p:nvSpPr>
        <p:spPr bwMode="auto">
          <a:xfrm flipV="1">
            <a:off x="1619250" y="2061815"/>
            <a:ext cx="0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Text Box 80"/>
          <p:cNvSpPr txBox="1">
            <a:spLocks noChangeArrowheads="1"/>
          </p:cNvSpPr>
          <p:nvPr/>
        </p:nvSpPr>
        <p:spPr bwMode="auto">
          <a:xfrm>
            <a:off x="3995738" y="210785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根</a:t>
            </a:r>
          </a:p>
        </p:txBody>
      </p:sp>
      <p:sp>
        <p:nvSpPr>
          <p:cNvPr id="83" name="Rectangle 81"/>
          <p:cNvSpPr>
            <a:spLocks noChangeArrowheads="1"/>
          </p:cNvSpPr>
          <p:nvPr/>
        </p:nvSpPr>
        <p:spPr bwMode="auto">
          <a:xfrm>
            <a:off x="2555875" y="1428403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E</a:t>
            </a:r>
          </a:p>
        </p:txBody>
      </p:sp>
      <p:sp>
        <p:nvSpPr>
          <p:cNvPr id="84" name="Line 82"/>
          <p:cNvSpPr>
            <a:spLocks noChangeShapeType="1"/>
          </p:cNvSpPr>
          <p:nvPr/>
        </p:nvSpPr>
        <p:spPr bwMode="auto">
          <a:xfrm>
            <a:off x="2466975" y="226660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Line 83"/>
          <p:cNvSpPr>
            <a:spLocks noChangeShapeType="1"/>
          </p:cNvSpPr>
          <p:nvPr/>
        </p:nvSpPr>
        <p:spPr bwMode="auto">
          <a:xfrm>
            <a:off x="2881313" y="2266603"/>
            <a:ext cx="0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Line 84"/>
          <p:cNvSpPr>
            <a:spLocks noChangeShapeType="1"/>
          </p:cNvSpPr>
          <p:nvPr/>
        </p:nvSpPr>
        <p:spPr bwMode="auto">
          <a:xfrm>
            <a:off x="3059113" y="196180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 Box 85"/>
          <p:cNvSpPr txBox="1">
            <a:spLocks noChangeArrowheads="1"/>
          </p:cNvSpPr>
          <p:nvPr/>
        </p:nvSpPr>
        <p:spPr bwMode="auto">
          <a:xfrm>
            <a:off x="2300288" y="980728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192.5.5.5</a:t>
            </a:r>
          </a:p>
        </p:txBody>
      </p:sp>
      <p:sp>
        <p:nvSpPr>
          <p:cNvPr id="88" name="Line 86"/>
          <p:cNvSpPr>
            <a:spLocks noChangeShapeType="1"/>
          </p:cNvSpPr>
          <p:nvPr/>
        </p:nvSpPr>
        <p:spPr bwMode="auto">
          <a:xfrm flipV="1">
            <a:off x="2684463" y="2061815"/>
            <a:ext cx="0" cy="50323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Line 87"/>
          <p:cNvSpPr>
            <a:spLocks noChangeShapeType="1"/>
          </p:cNvSpPr>
          <p:nvPr/>
        </p:nvSpPr>
        <p:spPr bwMode="auto">
          <a:xfrm flipV="1">
            <a:off x="2971800" y="2061815"/>
            <a:ext cx="0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Line 88"/>
          <p:cNvSpPr>
            <a:spLocks noChangeShapeType="1"/>
          </p:cNvSpPr>
          <p:nvPr/>
        </p:nvSpPr>
        <p:spPr bwMode="auto">
          <a:xfrm flipH="1">
            <a:off x="6194425" y="4725640"/>
            <a:ext cx="176213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Text Box 89"/>
          <p:cNvSpPr txBox="1">
            <a:spLocks noChangeArrowheads="1"/>
          </p:cNvSpPr>
          <p:nvPr/>
        </p:nvSpPr>
        <p:spPr bwMode="auto">
          <a:xfrm>
            <a:off x="6948488" y="4879628"/>
            <a:ext cx="4000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/>
              <a:t>D</a:t>
            </a:r>
            <a:endParaRPr kumimoji="1" lang="en-US" altLang="zh-CN" sz="2600" baseline="-25000"/>
          </a:p>
        </p:txBody>
      </p:sp>
      <p:sp>
        <p:nvSpPr>
          <p:cNvPr id="92" name="Text Box 103"/>
          <p:cNvSpPr txBox="1">
            <a:spLocks noChangeArrowheads="1"/>
          </p:cNvSpPr>
          <p:nvPr/>
        </p:nvSpPr>
        <p:spPr bwMode="auto">
          <a:xfrm>
            <a:off x="5434013" y="436527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85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上行</a:t>
            </a:r>
          </a:p>
        </p:txBody>
      </p:sp>
      <p:sp>
        <p:nvSpPr>
          <p:cNvPr id="93" name="Text Box 104"/>
          <p:cNvSpPr txBox="1">
            <a:spLocks noChangeArrowheads="1"/>
          </p:cNvSpPr>
          <p:nvPr/>
        </p:nvSpPr>
        <p:spPr bwMode="auto">
          <a:xfrm>
            <a:off x="8027988" y="436527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下行</a:t>
            </a:r>
          </a:p>
        </p:txBody>
      </p:sp>
      <p:sp>
        <p:nvSpPr>
          <p:cNvPr id="94" name="Freeform 106"/>
          <p:cNvSpPr>
            <a:spLocks/>
          </p:cNvSpPr>
          <p:nvPr/>
        </p:nvSpPr>
        <p:spPr bwMode="auto">
          <a:xfrm>
            <a:off x="6229350" y="4076353"/>
            <a:ext cx="863600" cy="1512887"/>
          </a:xfrm>
          <a:custGeom>
            <a:avLst/>
            <a:gdLst>
              <a:gd name="T0" fmla="*/ 8 w 598"/>
              <a:gd name="T1" fmla="*/ 953 h 953"/>
              <a:gd name="T2" fmla="*/ 8 w 598"/>
              <a:gd name="T3" fmla="*/ 862 h 953"/>
              <a:gd name="T4" fmla="*/ 8 w 598"/>
              <a:gd name="T5" fmla="*/ 681 h 953"/>
              <a:gd name="T6" fmla="*/ 54 w 598"/>
              <a:gd name="T7" fmla="*/ 545 h 953"/>
              <a:gd name="T8" fmla="*/ 280 w 598"/>
              <a:gd name="T9" fmla="*/ 272 h 953"/>
              <a:gd name="T10" fmla="*/ 598 w 598"/>
              <a:gd name="T11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8" h="953">
                <a:moveTo>
                  <a:pt x="8" y="953"/>
                </a:moveTo>
                <a:cubicBezTo>
                  <a:pt x="8" y="930"/>
                  <a:pt x="8" y="907"/>
                  <a:pt x="8" y="862"/>
                </a:cubicBezTo>
                <a:cubicBezTo>
                  <a:pt x="8" y="817"/>
                  <a:pt x="0" y="734"/>
                  <a:pt x="8" y="681"/>
                </a:cubicBezTo>
                <a:cubicBezTo>
                  <a:pt x="16" y="628"/>
                  <a:pt x="9" y="613"/>
                  <a:pt x="54" y="545"/>
                </a:cubicBezTo>
                <a:cubicBezTo>
                  <a:pt x="99" y="477"/>
                  <a:pt x="189" y="363"/>
                  <a:pt x="280" y="272"/>
                </a:cubicBezTo>
                <a:cubicBezTo>
                  <a:pt x="371" y="181"/>
                  <a:pt x="484" y="90"/>
                  <a:pt x="598" y="0"/>
                </a:cubicBezTo>
              </a:path>
            </a:pathLst>
          </a:custGeom>
          <a:noFill/>
          <a:ln w="28575" cmpd="sng">
            <a:solidFill>
              <a:srgbClr val="FF66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5" name="Group 112"/>
          <p:cNvGrpSpPr>
            <a:grpSpLocks/>
          </p:cNvGrpSpPr>
          <p:nvPr/>
        </p:nvGrpSpPr>
        <p:grpSpPr bwMode="auto">
          <a:xfrm>
            <a:off x="6732588" y="4076353"/>
            <a:ext cx="1368425" cy="1512887"/>
            <a:chOff x="4241" y="2613"/>
            <a:chExt cx="862" cy="953"/>
          </a:xfrm>
        </p:grpSpPr>
        <p:sp>
          <p:nvSpPr>
            <p:cNvPr id="96" name="Line 99"/>
            <p:cNvSpPr>
              <a:spLocks noChangeShapeType="1"/>
            </p:cNvSpPr>
            <p:nvPr/>
          </p:nvSpPr>
          <p:spPr bwMode="auto">
            <a:xfrm>
              <a:off x="4241" y="2976"/>
              <a:ext cx="0" cy="22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Line 107"/>
            <p:cNvSpPr>
              <a:spLocks noChangeShapeType="1"/>
            </p:cNvSpPr>
            <p:nvPr/>
          </p:nvSpPr>
          <p:spPr bwMode="auto">
            <a:xfrm>
              <a:off x="4468" y="2659"/>
              <a:ext cx="0" cy="54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" name="Freeform 109"/>
            <p:cNvSpPr>
              <a:spLocks/>
            </p:cNvSpPr>
            <p:nvPr/>
          </p:nvSpPr>
          <p:spPr bwMode="auto">
            <a:xfrm flipH="1">
              <a:off x="4550" y="2613"/>
              <a:ext cx="553" cy="953"/>
            </a:xfrm>
            <a:custGeom>
              <a:avLst/>
              <a:gdLst>
                <a:gd name="T0" fmla="*/ 8 w 598"/>
                <a:gd name="T1" fmla="*/ 953 h 953"/>
                <a:gd name="T2" fmla="*/ 8 w 598"/>
                <a:gd name="T3" fmla="*/ 862 h 953"/>
                <a:gd name="T4" fmla="*/ 8 w 598"/>
                <a:gd name="T5" fmla="*/ 681 h 953"/>
                <a:gd name="T6" fmla="*/ 54 w 598"/>
                <a:gd name="T7" fmla="*/ 545 h 953"/>
                <a:gd name="T8" fmla="*/ 280 w 598"/>
                <a:gd name="T9" fmla="*/ 272 h 953"/>
                <a:gd name="T10" fmla="*/ 598 w 598"/>
                <a:gd name="T11" fmla="*/ 0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8" h="953">
                  <a:moveTo>
                    <a:pt x="8" y="953"/>
                  </a:moveTo>
                  <a:cubicBezTo>
                    <a:pt x="8" y="930"/>
                    <a:pt x="8" y="907"/>
                    <a:pt x="8" y="862"/>
                  </a:cubicBezTo>
                  <a:cubicBezTo>
                    <a:pt x="8" y="817"/>
                    <a:pt x="0" y="734"/>
                    <a:pt x="8" y="681"/>
                  </a:cubicBezTo>
                  <a:cubicBezTo>
                    <a:pt x="16" y="628"/>
                    <a:pt x="9" y="613"/>
                    <a:pt x="54" y="545"/>
                  </a:cubicBezTo>
                  <a:cubicBezTo>
                    <a:pt x="99" y="477"/>
                    <a:pt x="189" y="363"/>
                    <a:pt x="280" y="272"/>
                  </a:cubicBezTo>
                  <a:cubicBezTo>
                    <a:pt x="371" y="181"/>
                    <a:pt x="484" y="90"/>
                    <a:pt x="598" y="0"/>
                  </a:cubicBezTo>
                </a:path>
              </a:pathLst>
            </a:custGeom>
            <a:noFill/>
            <a:ln w="28575" cmpd="sng">
              <a:solidFill>
                <a:srgbClr val="66FF33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" name="Line 110"/>
            <p:cNvSpPr>
              <a:spLocks noChangeShapeType="1"/>
            </p:cNvSpPr>
            <p:nvPr/>
          </p:nvSpPr>
          <p:spPr bwMode="auto">
            <a:xfrm>
              <a:off x="4898" y="2954"/>
              <a:ext cx="0" cy="249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2971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0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8" grpId="0" animBg="1"/>
      <p:bldP spid="89" grpId="0" animBg="1"/>
      <p:bldP spid="92" grpId="0"/>
      <p:bldP spid="93" grpId="0"/>
      <p:bldP spid="9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单向共享树示例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1528763" y="302860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1757363" y="3104803"/>
            <a:ext cx="2514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4688" y="2800003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50875" y="1428403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A</a:t>
            </a:r>
          </a:p>
        </p:txBody>
      </p:sp>
      <p:pic>
        <p:nvPicPr>
          <p:cNvPr id="10" name="Picture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5952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4763" y="25952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5952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6363" y="25952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8163" y="226660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528763" y="2266603"/>
            <a:ext cx="0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147763" y="196180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50875" y="4857403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B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 flipV="1">
            <a:off x="538163" y="4095403"/>
            <a:ext cx="1600200" cy="762000"/>
            <a:chOff x="1488" y="2640"/>
            <a:chExt cx="1008" cy="48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488" y="2880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11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872" y="264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089275" y="4857403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C</a:t>
            </a:r>
          </a:p>
        </p:txBody>
      </p: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2595563" y="4095403"/>
            <a:ext cx="1600200" cy="762000"/>
            <a:chOff x="1488" y="2640"/>
            <a:chExt cx="1008" cy="480"/>
          </a:xfrm>
        </p:grpSpPr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488" y="2880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11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1872" y="264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Line 24"/>
          <p:cNvSpPr>
            <a:spLocks noChangeShapeType="1"/>
          </p:cNvSpPr>
          <p:nvPr/>
        </p:nvSpPr>
        <p:spPr bwMode="auto">
          <a:xfrm flipV="1">
            <a:off x="1985963" y="379060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6516688" y="244281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298575" y="2780953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R1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673350" y="2812703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R2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4035425" y="2812703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R4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403850" y="2812703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R6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395288" y="980728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192.1.1.1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434975" y="542096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192.2.2.2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2843213" y="542096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192.3.3.3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4500563" y="980728"/>
            <a:ext cx="43195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92188" indent="-99218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17157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509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303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假设：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A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、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B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、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C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、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D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、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E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在多播组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224.2.2.2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中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+mn-ea"/>
              </a:rPr>
              <a:t> </a:t>
            </a:r>
          </a:p>
        </p:txBody>
      </p:sp>
      <p:pic>
        <p:nvPicPr>
          <p:cNvPr id="37" name="Picture 4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7963" y="35858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5858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1298575" y="3789015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R3</a:t>
            </a:r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2954338" y="3789015"/>
            <a:ext cx="496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R5</a:t>
            </a: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6877050" y="2463453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D</a:t>
            </a:r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 flipV="1">
            <a:off x="6516688" y="2750790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6588125" y="196021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192.4.4.4</a:t>
            </a:r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6156325" y="3357215"/>
            <a:ext cx="1985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(*, 224.2.2.2)</a:t>
            </a:r>
          </a:p>
        </p:txBody>
      </p:sp>
      <p:sp>
        <p:nvSpPr>
          <p:cNvPr id="45" name="Text Box 49"/>
          <p:cNvSpPr txBox="1">
            <a:spLocks noChangeArrowheads="1"/>
          </p:cNvSpPr>
          <p:nvPr/>
        </p:nvSpPr>
        <p:spPr bwMode="auto">
          <a:xfrm>
            <a:off x="7883525" y="4849465"/>
            <a:ext cx="590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/>
              <a:t>R5</a:t>
            </a:r>
            <a:endParaRPr kumimoji="1" lang="en-US" altLang="zh-CN" sz="2600" baseline="-25000"/>
          </a:p>
        </p:txBody>
      </p:sp>
      <p:sp>
        <p:nvSpPr>
          <p:cNvPr id="46" name="Text Box 50"/>
          <p:cNvSpPr txBox="1">
            <a:spLocks noChangeArrowheads="1"/>
          </p:cNvSpPr>
          <p:nvPr/>
        </p:nvSpPr>
        <p:spPr bwMode="auto">
          <a:xfrm>
            <a:off x="6300788" y="4293840"/>
            <a:ext cx="590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/>
              <a:t>R2</a:t>
            </a:r>
            <a:endParaRPr kumimoji="1" lang="en-US" altLang="zh-CN" sz="2600" baseline="-25000"/>
          </a:p>
        </p:txBody>
      </p:sp>
      <p:sp>
        <p:nvSpPr>
          <p:cNvPr id="47" name="Text Box 51"/>
          <p:cNvSpPr txBox="1">
            <a:spLocks noChangeArrowheads="1"/>
          </p:cNvSpPr>
          <p:nvPr/>
        </p:nvSpPr>
        <p:spPr bwMode="auto">
          <a:xfrm>
            <a:off x="5867400" y="4849465"/>
            <a:ext cx="590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/>
              <a:t>R1</a:t>
            </a:r>
            <a:endParaRPr kumimoji="1" lang="en-US" altLang="zh-CN" sz="2600" baseline="-25000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6875463" y="3717578"/>
            <a:ext cx="590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/>
              <a:t>R4</a:t>
            </a:r>
            <a:endParaRPr kumimoji="1" lang="en-US" altLang="zh-CN" sz="2600" baseline="-25000"/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8012113" y="5455890"/>
            <a:ext cx="3762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/>
              <a:t>C</a:t>
            </a:r>
            <a:endParaRPr kumimoji="1" lang="en-US" altLang="zh-CN" sz="2600" baseline="-25000"/>
          </a:p>
        </p:txBody>
      </p:sp>
      <p:sp>
        <p:nvSpPr>
          <p:cNvPr id="50" name="Line 54"/>
          <p:cNvSpPr>
            <a:spLocks noChangeShapeType="1"/>
          </p:cNvSpPr>
          <p:nvPr/>
        </p:nvSpPr>
        <p:spPr bwMode="auto">
          <a:xfrm flipH="1">
            <a:off x="6602413" y="4149378"/>
            <a:ext cx="255587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>
            <a:off x="7499350" y="4149378"/>
            <a:ext cx="255588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Line 56"/>
          <p:cNvSpPr>
            <a:spLocks noChangeShapeType="1"/>
          </p:cNvSpPr>
          <p:nvPr/>
        </p:nvSpPr>
        <p:spPr bwMode="auto">
          <a:xfrm>
            <a:off x="8204200" y="530190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Line 57"/>
          <p:cNvSpPr>
            <a:spLocks noChangeShapeType="1"/>
          </p:cNvSpPr>
          <p:nvPr/>
        </p:nvSpPr>
        <p:spPr bwMode="auto">
          <a:xfrm>
            <a:off x="7156450" y="4136678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5953125" y="5460653"/>
            <a:ext cx="3841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/>
              <a:t>A</a:t>
            </a:r>
            <a:endParaRPr kumimoji="1" lang="en-US" altLang="zh-CN" sz="2600" baseline="-25000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6169025" y="530190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 Box 60"/>
          <p:cNvSpPr txBox="1">
            <a:spLocks noChangeArrowheads="1"/>
          </p:cNvSpPr>
          <p:nvPr/>
        </p:nvSpPr>
        <p:spPr bwMode="auto">
          <a:xfrm>
            <a:off x="6875463" y="4293840"/>
            <a:ext cx="590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/>
              <a:t>R6</a:t>
            </a:r>
            <a:endParaRPr kumimoji="1" lang="en-US" altLang="zh-CN" sz="2600" baseline="-25000"/>
          </a:p>
        </p:txBody>
      </p:sp>
      <p:sp>
        <p:nvSpPr>
          <p:cNvPr id="57" name="Text Box 61"/>
          <p:cNvSpPr txBox="1">
            <a:spLocks noChangeArrowheads="1"/>
          </p:cNvSpPr>
          <p:nvPr/>
        </p:nvSpPr>
        <p:spPr bwMode="auto">
          <a:xfrm>
            <a:off x="7466013" y="4309715"/>
            <a:ext cx="590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/>
              <a:t>R3</a:t>
            </a:r>
            <a:endParaRPr kumimoji="1" lang="en-US" altLang="zh-CN" sz="2600" baseline="-25000"/>
          </a:p>
        </p:txBody>
      </p:sp>
      <p:sp>
        <p:nvSpPr>
          <p:cNvPr id="58" name="Line 62"/>
          <p:cNvSpPr>
            <a:spLocks noChangeShapeType="1"/>
          </p:cNvSpPr>
          <p:nvPr/>
        </p:nvSpPr>
        <p:spPr bwMode="auto">
          <a:xfrm>
            <a:off x="6659563" y="472564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>
            <a:off x="7969250" y="4725640"/>
            <a:ext cx="176213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 Box 64"/>
          <p:cNvSpPr txBox="1">
            <a:spLocks noChangeArrowheads="1"/>
          </p:cNvSpPr>
          <p:nvPr/>
        </p:nvSpPr>
        <p:spPr bwMode="auto">
          <a:xfrm>
            <a:off x="6443663" y="4879628"/>
            <a:ext cx="361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/>
              <a:t>E</a:t>
            </a:r>
            <a:endParaRPr kumimoji="1" lang="en-US" altLang="zh-CN" sz="2600" baseline="-25000"/>
          </a:p>
        </p:txBody>
      </p:sp>
      <p:sp>
        <p:nvSpPr>
          <p:cNvPr id="61" name="Line 65"/>
          <p:cNvSpPr>
            <a:spLocks noChangeShapeType="1"/>
          </p:cNvSpPr>
          <p:nvPr/>
        </p:nvSpPr>
        <p:spPr bwMode="auto">
          <a:xfrm>
            <a:off x="7154863" y="472564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7466013" y="4884390"/>
            <a:ext cx="3841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/>
              <a:t>B</a:t>
            </a:r>
            <a:endParaRPr kumimoji="1" lang="en-US" altLang="zh-CN" sz="2600" baseline="-25000"/>
          </a:p>
        </p:txBody>
      </p:sp>
      <p:sp>
        <p:nvSpPr>
          <p:cNvPr id="63" name="Line 67"/>
          <p:cNvSpPr>
            <a:spLocks noChangeShapeType="1"/>
          </p:cNvSpPr>
          <p:nvPr/>
        </p:nvSpPr>
        <p:spPr bwMode="auto">
          <a:xfrm>
            <a:off x="7658100" y="473040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 Box 79"/>
          <p:cNvSpPr txBox="1">
            <a:spLocks noChangeArrowheads="1"/>
          </p:cNvSpPr>
          <p:nvPr/>
        </p:nvSpPr>
        <p:spPr bwMode="auto">
          <a:xfrm>
            <a:off x="3995738" y="210785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根</a:t>
            </a:r>
          </a:p>
        </p:txBody>
      </p:sp>
      <p:sp>
        <p:nvSpPr>
          <p:cNvPr id="65" name="Rectangle 80"/>
          <p:cNvSpPr>
            <a:spLocks noChangeArrowheads="1"/>
          </p:cNvSpPr>
          <p:nvPr/>
        </p:nvSpPr>
        <p:spPr bwMode="auto">
          <a:xfrm>
            <a:off x="2555875" y="1428403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E</a:t>
            </a:r>
          </a:p>
        </p:txBody>
      </p:sp>
      <p:sp>
        <p:nvSpPr>
          <p:cNvPr id="66" name="Line 81"/>
          <p:cNvSpPr>
            <a:spLocks noChangeShapeType="1"/>
          </p:cNvSpPr>
          <p:nvPr/>
        </p:nvSpPr>
        <p:spPr bwMode="auto">
          <a:xfrm>
            <a:off x="2466975" y="226660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Line 82"/>
          <p:cNvSpPr>
            <a:spLocks noChangeShapeType="1"/>
          </p:cNvSpPr>
          <p:nvPr/>
        </p:nvSpPr>
        <p:spPr bwMode="auto">
          <a:xfrm>
            <a:off x="2881313" y="2266603"/>
            <a:ext cx="0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Line 83"/>
          <p:cNvSpPr>
            <a:spLocks noChangeShapeType="1"/>
          </p:cNvSpPr>
          <p:nvPr/>
        </p:nvSpPr>
        <p:spPr bwMode="auto">
          <a:xfrm>
            <a:off x="3059113" y="196180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 Box 84"/>
          <p:cNvSpPr txBox="1">
            <a:spLocks noChangeArrowheads="1"/>
          </p:cNvSpPr>
          <p:nvPr/>
        </p:nvSpPr>
        <p:spPr bwMode="auto">
          <a:xfrm>
            <a:off x="2300288" y="980728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192.5.5.5</a:t>
            </a:r>
          </a:p>
        </p:txBody>
      </p:sp>
      <p:sp>
        <p:nvSpPr>
          <p:cNvPr id="70" name="Line 87"/>
          <p:cNvSpPr>
            <a:spLocks noChangeShapeType="1"/>
          </p:cNvSpPr>
          <p:nvPr/>
        </p:nvSpPr>
        <p:spPr bwMode="auto">
          <a:xfrm flipH="1">
            <a:off x="6194425" y="4725640"/>
            <a:ext cx="176213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 Box 88"/>
          <p:cNvSpPr txBox="1">
            <a:spLocks noChangeArrowheads="1"/>
          </p:cNvSpPr>
          <p:nvPr/>
        </p:nvSpPr>
        <p:spPr bwMode="auto">
          <a:xfrm>
            <a:off x="6948488" y="4879628"/>
            <a:ext cx="4000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600"/>
              <a:t>D</a:t>
            </a:r>
            <a:endParaRPr kumimoji="1" lang="en-US" altLang="zh-CN" sz="2600" baseline="-25000"/>
          </a:p>
        </p:txBody>
      </p:sp>
      <p:sp>
        <p:nvSpPr>
          <p:cNvPr id="72" name="Text Box 90"/>
          <p:cNvSpPr txBox="1">
            <a:spLocks noChangeArrowheads="1"/>
          </p:cNvSpPr>
          <p:nvPr/>
        </p:nvSpPr>
        <p:spPr bwMode="auto">
          <a:xfrm>
            <a:off x="8027988" y="436527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下行</a:t>
            </a:r>
          </a:p>
        </p:txBody>
      </p:sp>
      <p:grpSp>
        <p:nvGrpSpPr>
          <p:cNvPr id="73" name="Group 103"/>
          <p:cNvGrpSpPr>
            <a:grpSpLocks/>
          </p:cNvGrpSpPr>
          <p:nvPr/>
        </p:nvGrpSpPr>
        <p:grpSpPr bwMode="auto">
          <a:xfrm>
            <a:off x="6227763" y="4076353"/>
            <a:ext cx="1873250" cy="1512887"/>
            <a:chOff x="3923" y="2613"/>
            <a:chExt cx="1180" cy="953"/>
          </a:xfrm>
        </p:grpSpPr>
        <p:sp>
          <p:nvSpPr>
            <p:cNvPr id="74" name="Freeform 91"/>
            <p:cNvSpPr>
              <a:spLocks/>
            </p:cNvSpPr>
            <p:nvPr/>
          </p:nvSpPr>
          <p:spPr bwMode="auto">
            <a:xfrm>
              <a:off x="3923" y="2613"/>
              <a:ext cx="544" cy="953"/>
            </a:xfrm>
            <a:custGeom>
              <a:avLst/>
              <a:gdLst>
                <a:gd name="T0" fmla="*/ 8 w 598"/>
                <a:gd name="T1" fmla="*/ 953 h 953"/>
                <a:gd name="T2" fmla="*/ 8 w 598"/>
                <a:gd name="T3" fmla="*/ 862 h 953"/>
                <a:gd name="T4" fmla="*/ 8 w 598"/>
                <a:gd name="T5" fmla="*/ 681 h 953"/>
                <a:gd name="T6" fmla="*/ 54 w 598"/>
                <a:gd name="T7" fmla="*/ 545 h 953"/>
                <a:gd name="T8" fmla="*/ 280 w 598"/>
                <a:gd name="T9" fmla="*/ 272 h 953"/>
                <a:gd name="T10" fmla="*/ 598 w 598"/>
                <a:gd name="T11" fmla="*/ 0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8" h="953">
                  <a:moveTo>
                    <a:pt x="8" y="953"/>
                  </a:moveTo>
                  <a:cubicBezTo>
                    <a:pt x="8" y="930"/>
                    <a:pt x="8" y="907"/>
                    <a:pt x="8" y="862"/>
                  </a:cubicBezTo>
                  <a:cubicBezTo>
                    <a:pt x="8" y="817"/>
                    <a:pt x="0" y="734"/>
                    <a:pt x="8" y="681"/>
                  </a:cubicBezTo>
                  <a:cubicBezTo>
                    <a:pt x="16" y="628"/>
                    <a:pt x="9" y="613"/>
                    <a:pt x="54" y="545"/>
                  </a:cubicBezTo>
                  <a:cubicBezTo>
                    <a:pt x="99" y="477"/>
                    <a:pt x="189" y="363"/>
                    <a:pt x="280" y="272"/>
                  </a:cubicBezTo>
                  <a:cubicBezTo>
                    <a:pt x="371" y="181"/>
                    <a:pt x="484" y="90"/>
                    <a:pt x="598" y="0"/>
                  </a:cubicBezTo>
                </a:path>
              </a:pathLst>
            </a:custGeom>
            <a:noFill/>
            <a:ln w="28575" cmpd="sng">
              <a:solidFill>
                <a:srgbClr val="00FFFF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75" name="Group 98"/>
            <p:cNvGrpSpPr>
              <a:grpSpLocks/>
            </p:cNvGrpSpPr>
            <p:nvPr/>
          </p:nvGrpSpPr>
          <p:grpSpPr bwMode="auto">
            <a:xfrm>
              <a:off x="4241" y="2613"/>
              <a:ext cx="862" cy="953"/>
              <a:chOff x="4241" y="2613"/>
              <a:chExt cx="862" cy="953"/>
            </a:xfrm>
          </p:grpSpPr>
          <p:sp>
            <p:nvSpPr>
              <p:cNvPr id="76" name="Line 99"/>
              <p:cNvSpPr>
                <a:spLocks noChangeShapeType="1"/>
              </p:cNvSpPr>
              <p:nvPr/>
            </p:nvSpPr>
            <p:spPr bwMode="auto">
              <a:xfrm>
                <a:off x="4241" y="2976"/>
                <a:ext cx="0" cy="227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Line 100"/>
              <p:cNvSpPr>
                <a:spLocks noChangeShapeType="1"/>
              </p:cNvSpPr>
              <p:nvPr/>
            </p:nvSpPr>
            <p:spPr bwMode="auto">
              <a:xfrm>
                <a:off x="4468" y="2659"/>
                <a:ext cx="0" cy="544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" name="Freeform 101"/>
              <p:cNvSpPr>
                <a:spLocks/>
              </p:cNvSpPr>
              <p:nvPr/>
            </p:nvSpPr>
            <p:spPr bwMode="auto">
              <a:xfrm flipH="1">
                <a:off x="4550" y="2613"/>
                <a:ext cx="553" cy="953"/>
              </a:xfrm>
              <a:custGeom>
                <a:avLst/>
                <a:gdLst>
                  <a:gd name="T0" fmla="*/ 8 w 598"/>
                  <a:gd name="T1" fmla="*/ 953 h 953"/>
                  <a:gd name="T2" fmla="*/ 8 w 598"/>
                  <a:gd name="T3" fmla="*/ 862 h 953"/>
                  <a:gd name="T4" fmla="*/ 8 w 598"/>
                  <a:gd name="T5" fmla="*/ 681 h 953"/>
                  <a:gd name="T6" fmla="*/ 54 w 598"/>
                  <a:gd name="T7" fmla="*/ 545 h 953"/>
                  <a:gd name="T8" fmla="*/ 280 w 598"/>
                  <a:gd name="T9" fmla="*/ 272 h 953"/>
                  <a:gd name="T10" fmla="*/ 598 w 598"/>
                  <a:gd name="T11" fmla="*/ 0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8" h="953">
                    <a:moveTo>
                      <a:pt x="8" y="953"/>
                    </a:moveTo>
                    <a:cubicBezTo>
                      <a:pt x="8" y="930"/>
                      <a:pt x="8" y="907"/>
                      <a:pt x="8" y="862"/>
                    </a:cubicBezTo>
                    <a:cubicBezTo>
                      <a:pt x="8" y="817"/>
                      <a:pt x="0" y="734"/>
                      <a:pt x="8" y="681"/>
                    </a:cubicBezTo>
                    <a:cubicBezTo>
                      <a:pt x="16" y="628"/>
                      <a:pt x="9" y="613"/>
                      <a:pt x="54" y="545"/>
                    </a:cubicBezTo>
                    <a:cubicBezTo>
                      <a:pt x="99" y="477"/>
                      <a:pt x="189" y="363"/>
                      <a:pt x="280" y="272"/>
                    </a:cubicBezTo>
                    <a:cubicBezTo>
                      <a:pt x="371" y="181"/>
                      <a:pt x="484" y="90"/>
                      <a:pt x="598" y="0"/>
                    </a:cubicBezTo>
                  </a:path>
                </a:pathLst>
              </a:custGeom>
              <a:noFill/>
              <a:ln w="28575" cmpd="sng">
                <a:solidFill>
                  <a:srgbClr val="00FFFF"/>
                </a:solidFill>
                <a:round/>
                <a:headEnd type="stealth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" name="Line 102"/>
              <p:cNvSpPr>
                <a:spLocks noChangeShapeType="1"/>
              </p:cNvSpPr>
              <p:nvPr/>
            </p:nvSpPr>
            <p:spPr bwMode="auto">
              <a:xfrm>
                <a:off x="4898" y="2954"/>
                <a:ext cx="0" cy="249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80" name="Text Box 104"/>
          <p:cNvSpPr txBox="1">
            <a:spLocks noChangeArrowheads="1"/>
          </p:cNvSpPr>
          <p:nvPr/>
        </p:nvSpPr>
        <p:spPr bwMode="auto">
          <a:xfrm>
            <a:off x="4113213" y="3414365"/>
            <a:ext cx="1971675" cy="1382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多播源如何</a:t>
            </a:r>
          </a:p>
          <a:p>
            <a:pPr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将多播信息</a:t>
            </a:r>
          </a:p>
          <a:p>
            <a:pPr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流送至根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33242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单向共享树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有源树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1528763" y="302860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1757363" y="3104803"/>
            <a:ext cx="2514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4688" y="2800003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50875" y="1428403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A</a:t>
            </a:r>
          </a:p>
        </p:txBody>
      </p:sp>
      <p:pic>
        <p:nvPicPr>
          <p:cNvPr id="10" name="Picture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5952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4763" y="25952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5952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6363" y="25952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8163" y="226660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528763" y="2266603"/>
            <a:ext cx="0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147763" y="196180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50875" y="4857403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B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 flipV="1">
            <a:off x="538163" y="4095403"/>
            <a:ext cx="1600200" cy="762000"/>
            <a:chOff x="1488" y="2640"/>
            <a:chExt cx="1008" cy="48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488" y="2880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11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872" y="264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089275" y="4857403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C</a:t>
            </a:r>
          </a:p>
        </p:txBody>
      </p: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2595563" y="4095403"/>
            <a:ext cx="1600200" cy="762000"/>
            <a:chOff x="1488" y="2640"/>
            <a:chExt cx="1008" cy="480"/>
          </a:xfrm>
        </p:grpSpPr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488" y="2880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11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1872" y="264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Line 24"/>
          <p:cNvSpPr>
            <a:spLocks noChangeShapeType="1"/>
          </p:cNvSpPr>
          <p:nvPr/>
        </p:nvSpPr>
        <p:spPr bwMode="auto">
          <a:xfrm flipV="1">
            <a:off x="1985963" y="379060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6516688" y="244281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298575" y="2780953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R1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673350" y="2812703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R2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4035425" y="2812703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R4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403850" y="2812703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R6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395288" y="980728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192.1.1.1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434975" y="542096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192.2.2.2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2843213" y="542096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192.3.3.3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4500563" y="980728"/>
            <a:ext cx="43195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92188" indent="-99218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17157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509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303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假设：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A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、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B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、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C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、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D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、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E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在多播组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224.2.2.2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中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+mn-ea"/>
              </a:rPr>
              <a:t> </a:t>
            </a: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1331913" y="2061815"/>
            <a:ext cx="0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331913" y="4220815"/>
            <a:ext cx="0" cy="50323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3419475" y="4220815"/>
            <a:ext cx="0" cy="50323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 rot="16200000">
            <a:off x="2231232" y="2456308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" name="Picture 4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7963" y="35858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5858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1298575" y="3789015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R3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2954338" y="3789015"/>
            <a:ext cx="496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R5</a:t>
            </a: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6877050" y="2463453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D</a:t>
            </a: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 flipV="1">
            <a:off x="6516688" y="2750790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6588125" y="196021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192.4.4.4</a:t>
            </a:r>
          </a:p>
        </p:txBody>
      </p:sp>
      <p:sp>
        <p:nvSpPr>
          <p:cNvPr id="48" name="Line 68"/>
          <p:cNvSpPr>
            <a:spLocks noChangeShapeType="1"/>
          </p:cNvSpPr>
          <p:nvPr/>
        </p:nvSpPr>
        <p:spPr bwMode="auto">
          <a:xfrm rot="16200000">
            <a:off x="3599657" y="2456308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Line 69"/>
          <p:cNvSpPr>
            <a:spLocks noChangeShapeType="1"/>
          </p:cNvSpPr>
          <p:nvPr/>
        </p:nvSpPr>
        <p:spPr bwMode="auto">
          <a:xfrm rot="16200000">
            <a:off x="2375694" y="3681859"/>
            <a:ext cx="0" cy="50323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Line 70"/>
          <p:cNvSpPr>
            <a:spLocks noChangeShapeType="1"/>
          </p:cNvSpPr>
          <p:nvPr/>
        </p:nvSpPr>
        <p:spPr bwMode="auto">
          <a:xfrm rot="16200000" flipH="1" flipV="1">
            <a:off x="2806700" y="2458691"/>
            <a:ext cx="288925" cy="15113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Line 71"/>
          <p:cNvSpPr>
            <a:spLocks noChangeShapeType="1"/>
          </p:cNvSpPr>
          <p:nvPr/>
        </p:nvSpPr>
        <p:spPr bwMode="auto">
          <a:xfrm rot="16200000">
            <a:off x="4968082" y="2745233"/>
            <a:ext cx="0" cy="360363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Line 72"/>
          <p:cNvSpPr>
            <a:spLocks noChangeShapeType="1"/>
          </p:cNvSpPr>
          <p:nvPr/>
        </p:nvSpPr>
        <p:spPr bwMode="auto">
          <a:xfrm rot="16200000">
            <a:off x="6444457" y="2637283"/>
            <a:ext cx="0" cy="576263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Line 76"/>
          <p:cNvSpPr>
            <a:spLocks noChangeShapeType="1"/>
          </p:cNvSpPr>
          <p:nvPr/>
        </p:nvSpPr>
        <p:spPr bwMode="auto">
          <a:xfrm rot="5400000" flipH="1">
            <a:off x="3599657" y="2745233"/>
            <a:ext cx="0" cy="360363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 Box 79"/>
          <p:cNvSpPr txBox="1">
            <a:spLocks noChangeArrowheads="1"/>
          </p:cNvSpPr>
          <p:nvPr/>
        </p:nvSpPr>
        <p:spPr bwMode="auto">
          <a:xfrm>
            <a:off x="3995738" y="210785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根</a:t>
            </a:r>
          </a:p>
        </p:txBody>
      </p:sp>
      <p:sp>
        <p:nvSpPr>
          <p:cNvPr id="55" name="Rectangle 80"/>
          <p:cNvSpPr>
            <a:spLocks noChangeArrowheads="1"/>
          </p:cNvSpPr>
          <p:nvPr/>
        </p:nvSpPr>
        <p:spPr bwMode="auto">
          <a:xfrm>
            <a:off x="2555875" y="1428403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/>
              <a:t>主机</a:t>
            </a:r>
            <a:r>
              <a:rPr kumimoji="1" lang="en-US" altLang="zh-CN"/>
              <a:t>E</a:t>
            </a:r>
          </a:p>
        </p:txBody>
      </p:sp>
      <p:sp>
        <p:nvSpPr>
          <p:cNvPr id="56" name="Line 81"/>
          <p:cNvSpPr>
            <a:spLocks noChangeShapeType="1"/>
          </p:cNvSpPr>
          <p:nvPr/>
        </p:nvSpPr>
        <p:spPr bwMode="auto">
          <a:xfrm>
            <a:off x="2466975" y="226660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Line 82"/>
          <p:cNvSpPr>
            <a:spLocks noChangeShapeType="1"/>
          </p:cNvSpPr>
          <p:nvPr/>
        </p:nvSpPr>
        <p:spPr bwMode="auto">
          <a:xfrm>
            <a:off x="2881313" y="2266603"/>
            <a:ext cx="0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Line 83"/>
          <p:cNvSpPr>
            <a:spLocks noChangeShapeType="1"/>
          </p:cNvSpPr>
          <p:nvPr/>
        </p:nvSpPr>
        <p:spPr bwMode="auto">
          <a:xfrm>
            <a:off x="3059113" y="196180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59" name="Text Box 84"/>
          <p:cNvSpPr txBox="1">
            <a:spLocks noChangeArrowheads="1"/>
          </p:cNvSpPr>
          <p:nvPr/>
        </p:nvSpPr>
        <p:spPr bwMode="auto">
          <a:xfrm>
            <a:off x="2300288" y="980728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192.5.5.5</a:t>
            </a:r>
          </a:p>
        </p:txBody>
      </p:sp>
      <p:sp>
        <p:nvSpPr>
          <p:cNvPr id="60" name="Line 85"/>
          <p:cNvSpPr>
            <a:spLocks noChangeShapeType="1"/>
          </p:cNvSpPr>
          <p:nvPr/>
        </p:nvSpPr>
        <p:spPr bwMode="auto">
          <a:xfrm flipV="1">
            <a:off x="2684463" y="2061815"/>
            <a:ext cx="0" cy="50323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" name="Group 107"/>
          <p:cNvGrpSpPr>
            <a:grpSpLocks/>
          </p:cNvGrpSpPr>
          <p:nvPr/>
        </p:nvGrpSpPr>
        <p:grpSpPr bwMode="auto">
          <a:xfrm>
            <a:off x="5867400" y="3357215"/>
            <a:ext cx="2606675" cy="2592388"/>
            <a:chOff x="3696" y="2296"/>
            <a:chExt cx="1642" cy="1633"/>
          </a:xfrm>
        </p:grpSpPr>
        <p:sp>
          <p:nvSpPr>
            <p:cNvPr id="62" name="Text Box 48"/>
            <p:cNvSpPr txBox="1">
              <a:spLocks noChangeArrowheads="1"/>
            </p:cNvSpPr>
            <p:nvPr/>
          </p:nvSpPr>
          <p:spPr bwMode="auto">
            <a:xfrm>
              <a:off x="3878" y="2296"/>
              <a:ext cx="1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(*, 224.2.2.2)</a:t>
              </a:r>
            </a:p>
          </p:txBody>
        </p:sp>
        <p:sp>
          <p:nvSpPr>
            <p:cNvPr id="63" name="Text Box 49"/>
            <p:cNvSpPr txBox="1">
              <a:spLocks noChangeArrowheads="1"/>
            </p:cNvSpPr>
            <p:nvPr/>
          </p:nvSpPr>
          <p:spPr bwMode="auto">
            <a:xfrm>
              <a:off x="4966" y="3236"/>
              <a:ext cx="37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rgbClr val="00FFFF"/>
                  </a:solidFill>
                </a:rPr>
                <a:t>R5</a:t>
              </a:r>
              <a:endParaRPr kumimoji="1" lang="en-US" altLang="zh-CN" sz="2600" baseline="-25000">
                <a:solidFill>
                  <a:srgbClr val="00FFFF"/>
                </a:solidFill>
              </a:endParaRPr>
            </a:p>
          </p:txBody>
        </p:sp>
        <p:sp>
          <p:nvSpPr>
            <p:cNvPr id="64" name="Text Box 50"/>
            <p:cNvSpPr txBox="1">
              <a:spLocks noChangeArrowheads="1"/>
            </p:cNvSpPr>
            <p:nvPr/>
          </p:nvSpPr>
          <p:spPr bwMode="auto">
            <a:xfrm>
              <a:off x="3969" y="2886"/>
              <a:ext cx="37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rgbClr val="00FFFF"/>
                  </a:solidFill>
                </a:rPr>
                <a:t>R2</a:t>
              </a:r>
              <a:endParaRPr kumimoji="1" lang="en-US" altLang="zh-CN" sz="2600" baseline="-25000">
                <a:solidFill>
                  <a:srgbClr val="00FFFF"/>
                </a:solidFill>
              </a:endParaRPr>
            </a:p>
          </p:txBody>
        </p:sp>
        <p:sp>
          <p:nvSpPr>
            <p:cNvPr id="65" name="Text Box 51"/>
            <p:cNvSpPr txBox="1">
              <a:spLocks noChangeArrowheads="1"/>
            </p:cNvSpPr>
            <p:nvPr/>
          </p:nvSpPr>
          <p:spPr bwMode="auto">
            <a:xfrm>
              <a:off x="3696" y="3236"/>
              <a:ext cx="37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rgbClr val="00FFFF"/>
                  </a:solidFill>
                </a:rPr>
                <a:t>R1</a:t>
              </a:r>
              <a:endParaRPr kumimoji="1" lang="en-US" altLang="zh-CN" sz="2600" baseline="-25000">
                <a:solidFill>
                  <a:srgbClr val="00FFFF"/>
                </a:solidFill>
              </a:endParaRPr>
            </a:p>
          </p:txBody>
        </p:sp>
        <p:sp>
          <p:nvSpPr>
            <p:cNvPr id="66" name="Text Box 52"/>
            <p:cNvSpPr txBox="1">
              <a:spLocks noChangeArrowheads="1"/>
            </p:cNvSpPr>
            <p:nvPr/>
          </p:nvSpPr>
          <p:spPr bwMode="auto">
            <a:xfrm>
              <a:off x="4331" y="2523"/>
              <a:ext cx="37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rgbClr val="00FFFF"/>
                  </a:solidFill>
                </a:rPr>
                <a:t>R4</a:t>
              </a:r>
              <a:endParaRPr kumimoji="1" lang="en-US" altLang="zh-CN" sz="2600" baseline="-25000">
                <a:solidFill>
                  <a:srgbClr val="00FFFF"/>
                </a:solidFill>
              </a:endParaRPr>
            </a:p>
          </p:txBody>
        </p:sp>
        <p:sp>
          <p:nvSpPr>
            <p:cNvPr id="67" name="Text Box 53"/>
            <p:cNvSpPr txBox="1">
              <a:spLocks noChangeArrowheads="1"/>
            </p:cNvSpPr>
            <p:nvPr/>
          </p:nvSpPr>
          <p:spPr bwMode="auto">
            <a:xfrm>
              <a:off x="5047" y="3618"/>
              <a:ext cx="23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rgbClr val="00FFFF"/>
                  </a:solidFill>
                </a:rPr>
                <a:t>C</a:t>
              </a:r>
              <a:endParaRPr kumimoji="1" lang="en-US" altLang="zh-CN" sz="2600" baseline="-25000">
                <a:solidFill>
                  <a:srgbClr val="00FFFF"/>
                </a:solidFill>
              </a:endParaRPr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 flipH="1">
              <a:off x="4159" y="2795"/>
              <a:ext cx="161" cy="14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Line 55"/>
            <p:cNvSpPr>
              <a:spLocks noChangeShapeType="1"/>
            </p:cNvSpPr>
            <p:nvPr/>
          </p:nvSpPr>
          <p:spPr bwMode="auto">
            <a:xfrm>
              <a:off x="4724" y="2795"/>
              <a:ext cx="161" cy="14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" name="Line 56"/>
            <p:cNvSpPr>
              <a:spLocks noChangeShapeType="1"/>
            </p:cNvSpPr>
            <p:nvPr/>
          </p:nvSpPr>
          <p:spPr bwMode="auto">
            <a:xfrm>
              <a:off x="5168" y="3521"/>
              <a:ext cx="0" cy="1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Line 57"/>
            <p:cNvSpPr>
              <a:spLocks noChangeShapeType="1"/>
            </p:cNvSpPr>
            <p:nvPr/>
          </p:nvSpPr>
          <p:spPr bwMode="auto">
            <a:xfrm>
              <a:off x="4508" y="2787"/>
              <a:ext cx="0" cy="1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" name="Text Box 58"/>
            <p:cNvSpPr txBox="1">
              <a:spLocks noChangeArrowheads="1"/>
            </p:cNvSpPr>
            <p:nvPr/>
          </p:nvSpPr>
          <p:spPr bwMode="auto">
            <a:xfrm>
              <a:off x="3750" y="3621"/>
              <a:ext cx="24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rgbClr val="00FFFF"/>
                  </a:solidFill>
                </a:rPr>
                <a:t>A</a:t>
              </a:r>
              <a:endParaRPr kumimoji="1" lang="en-US" altLang="zh-CN" sz="2600" baseline="-25000">
                <a:solidFill>
                  <a:srgbClr val="00FFFF"/>
                </a:solidFill>
              </a:endParaRPr>
            </a:p>
          </p:txBody>
        </p:sp>
        <p:sp>
          <p:nvSpPr>
            <p:cNvPr id="73" name="Line 59"/>
            <p:cNvSpPr>
              <a:spLocks noChangeShapeType="1"/>
            </p:cNvSpPr>
            <p:nvPr/>
          </p:nvSpPr>
          <p:spPr bwMode="auto">
            <a:xfrm>
              <a:off x="3886" y="3521"/>
              <a:ext cx="0" cy="1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 Box 60"/>
            <p:cNvSpPr txBox="1">
              <a:spLocks noChangeArrowheads="1"/>
            </p:cNvSpPr>
            <p:nvPr/>
          </p:nvSpPr>
          <p:spPr bwMode="auto">
            <a:xfrm>
              <a:off x="4331" y="2886"/>
              <a:ext cx="37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rgbClr val="00FFFF"/>
                  </a:solidFill>
                </a:rPr>
                <a:t>R6</a:t>
              </a:r>
              <a:endParaRPr kumimoji="1" lang="en-US" altLang="zh-CN" sz="2600" baseline="-25000">
                <a:solidFill>
                  <a:srgbClr val="00FFFF"/>
                </a:solidFill>
              </a:endParaRPr>
            </a:p>
          </p:txBody>
        </p:sp>
        <p:sp>
          <p:nvSpPr>
            <p:cNvPr id="75" name="Text Box 61"/>
            <p:cNvSpPr txBox="1">
              <a:spLocks noChangeArrowheads="1"/>
            </p:cNvSpPr>
            <p:nvPr/>
          </p:nvSpPr>
          <p:spPr bwMode="auto">
            <a:xfrm>
              <a:off x="4703" y="2896"/>
              <a:ext cx="37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rgbClr val="00FFFF"/>
                  </a:solidFill>
                </a:rPr>
                <a:t>R3</a:t>
              </a:r>
              <a:endParaRPr kumimoji="1" lang="en-US" altLang="zh-CN" sz="2600" baseline="-25000">
                <a:solidFill>
                  <a:srgbClr val="00FFFF"/>
                </a:solidFill>
              </a:endParaRPr>
            </a:p>
          </p:txBody>
        </p:sp>
        <p:sp>
          <p:nvSpPr>
            <p:cNvPr id="76" name="Line 62"/>
            <p:cNvSpPr>
              <a:spLocks noChangeShapeType="1"/>
            </p:cNvSpPr>
            <p:nvPr/>
          </p:nvSpPr>
          <p:spPr bwMode="auto">
            <a:xfrm>
              <a:off x="4195" y="3158"/>
              <a:ext cx="0" cy="1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Line 63"/>
            <p:cNvSpPr>
              <a:spLocks noChangeShapeType="1"/>
            </p:cNvSpPr>
            <p:nvPr/>
          </p:nvSpPr>
          <p:spPr bwMode="auto">
            <a:xfrm>
              <a:off x="5020" y="3158"/>
              <a:ext cx="111" cy="14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" name="Text Box 64"/>
            <p:cNvSpPr txBox="1">
              <a:spLocks noChangeArrowheads="1"/>
            </p:cNvSpPr>
            <p:nvPr/>
          </p:nvSpPr>
          <p:spPr bwMode="auto">
            <a:xfrm>
              <a:off x="4059" y="3255"/>
              <a:ext cx="22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rgbClr val="00FFFF"/>
                  </a:solidFill>
                </a:rPr>
                <a:t>E</a:t>
              </a:r>
              <a:endParaRPr kumimoji="1" lang="en-US" altLang="zh-CN" sz="2600" baseline="-25000">
                <a:solidFill>
                  <a:srgbClr val="00FFFF"/>
                </a:solidFill>
              </a:endParaRPr>
            </a:p>
          </p:txBody>
        </p:sp>
        <p:sp>
          <p:nvSpPr>
            <p:cNvPr id="79" name="Line 65"/>
            <p:cNvSpPr>
              <a:spLocks noChangeShapeType="1"/>
            </p:cNvSpPr>
            <p:nvPr/>
          </p:nvSpPr>
          <p:spPr bwMode="auto">
            <a:xfrm>
              <a:off x="4507" y="3158"/>
              <a:ext cx="0" cy="1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" name="Text Box 66"/>
            <p:cNvSpPr txBox="1">
              <a:spLocks noChangeArrowheads="1"/>
            </p:cNvSpPr>
            <p:nvPr/>
          </p:nvSpPr>
          <p:spPr bwMode="auto">
            <a:xfrm>
              <a:off x="4703" y="3258"/>
              <a:ext cx="24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rgbClr val="00FFFF"/>
                  </a:solidFill>
                </a:rPr>
                <a:t>B</a:t>
              </a:r>
              <a:endParaRPr kumimoji="1" lang="en-US" altLang="zh-CN" sz="2600" baseline="-25000">
                <a:solidFill>
                  <a:srgbClr val="00FFFF"/>
                </a:solidFill>
              </a:endParaRPr>
            </a:p>
          </p:txBody>
        </p:sp>
        <p:sp>
          <p:nvSpPr>
            <p:cNvPr id="81" name="Line 67"/>
            <p:cNvSpPr>
              <a:spLocks noChangeShapeType="1"/>
            </p:cNvSpPr>
            <p:nvPr/>
          </p:nvSpPr>
          <p:spPr bwMode="auto">
            <a:xfrm>
              <a:off x="4824" y="3161"/>
              <a:ext cx="0" cy="1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Line 87"/>
            <p:cNvSpPr>
              <a:spLocks noChangeShapeType="1"/>
            </p:cNvSpPr>
            <p:nvPr/>
          </p:nvSpPr>
          <p:spPr bwMode="auto">
            <a:xfrm flipH="1">
              <a:off x="3902" y="3158"/>
              <a:ext cx="111" cy="14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" name="Text Box 88"/>
            <p:cNvSpPr txBox="1">
              <a:spLocks noChangeArrowheads="1"/>
            </p:cNvSpPr>
            <p:nvPr/>
          </p:nvSpPr>
          <p:spPr bwMode="auto">
            <a:xfrm>
              <a:off x="4377" y="3255"/>
              <a:ext cx="25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rgbClr val="00FFFF"/>
                  </a:solidFill>
                </a:rPr>
                <a:t>D</a:t>
              </a:r>
              <a:endParaRPr kumimoji="1" lang="en-US" altLang="zh-CN" sz="2600" baseline="-25000">
                <a:solidFill>
                  <a:srgbClr val="00FFFF"/>
                </a:solidFill>
              </a:endParaRPr>
            </a:p>
          </p:txBody>
        </p:sp>
      </p:grpSp>
      <p:grpSp>
        <p:nvGrpSpPr>
          <p:cNvPr id="84" name="Group 106"/>
          <p:cNvGrpSpPr>
            <a:grpSpLocks/>
          </p:cNvGrpSpPr>
          <p:nvPr/>
        </p:nvGrpSpPr>
        <p:grpSpPr bwMode="auto">
          <a:xfrm>
            <a:off x="4021138" y="3357215"/>
            <a:ext cx="1990725" cy="2590800"/>
            <a:chOff x="2533" y="2296"/>
            <a:chExt cx="1254" cy="1632"/>
          </a:xfrm>
        </p:grpSpPr>
        <p:sp>
          <p:nvSpPr>
            <p:cNvPr id="85" name="Text Box 97"/>
            <p:cNvSpPr txBox="1">
              <a:spLocks noChangeArrowheads="1"/>
            </p:cNvSpPr>
            <p:nvPr/>
          </p:nvSpPr>
          <p:spPr bwMode="auto">
            <a:xfrm>
              <a:off x="3061" y="2523"/>
              <a:ext cx="24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chemeClr val="folHlink"/>
                  </a:solidFill>
                </a:rPr>
                <a:t>A</a:t>
              </a:r>
              <a:endParaRPr kumimoji="1" lang="en-US" altLang="zh-CN" sz="2600" baseline="-25000">
                <a:solidFill>
                  <a:schemeClr val="folHlink"/>
                </a:solidFill>
              </a:endParaRPr>
            </a:p>
          </p:txBody>
        </p:sp>
        <p:sp>
          <p:nvSpPr>
            <p:cNvPr id="86" name="Line 98"/>
            <p:cNvSpPr>
              <a:spLocks noChangeShapeType="1"/>
            </p:cNvSpPr>
            <p:nvPr/>
          </p:nvSpPr>
          <p:spPr bwMode="auto">
            <a:xfrm>
              <a:off x="3193" y="2787"/>
              <a:ext cx="0" cy="14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Text Box 99"/>
            <p:cNvSpPr txBox="1">
              <a:spLocks noChangeArrowheads="1"/>
            </p:cNvSpPr>
            <p:nvPr/>
          </p:nvSpPr>
          <p:spPr bwMode="auto">
            <a:xfrm>
              <a:off x="3016" y="2886"/>
              <a:ext cx="37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chemeClr val="folHlink"/>
                  </a:solidFill>
                </a:rPr>
                <a:t>R1</a:t>
              </a:r>
              <a:endParaRPr kumimoji="1" lang="en-US" altLang="zh-CN" sz="2600" baseline="-25000">
                <a:solidFill>
                  <a:schemeClr val="folHlink"/>
                </a:solidFill>
              </a:endParaRPr>
            </a:p>
          </p:txBody>
        </p:sp>
        <p:sp>
          <p:nvSpPr>
            <p:cNvPr id="88" name="Line 100"/>
            <p:cNvSpPr>
              <a:spLocks noChangeShapeType="1"/>
            </p:cNvSpPr>
            <p:nvPr/>
          </p:nvSpPr>
          <p:spPr bwMode="auto">
            <a:xfrm>
              <a:off x="3192" y="3158"/>
              <a:ext cx="0" cy="14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" name="Text Box 102"/>
            <p:cNvSpPr txBox="1">
              <a:spLocks noChangeArrowheads="1"/>
            </p:cNvSpPr>
            <p:nvPr/>
          </p:nvSpPr>
          <p:spPr bwMode="auto">
            <a:xfrm>
              <a:off x="3016" y="3235"/>
              <a:ext cx="37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chemeClr val="folHlink"/>
                  </a:solidFill>
                </a:rPr>
                <a:t>R2</a:t>
              </a:r>
              <a:endParaRPr kumimoji="1" lang="en-US" altLang="zh-CN" sz="2600" baseline="-25000">
                <a:solidFill>
                  <a:schemeClr val="folHlink"/>
                </a:solidFill>
              </a:endParaRPr>
            </a:p>
          </p:txBody>
        </p:sp>
        <p:sp>
          <p:nvSpPr>
            <p:cNvPr id="90" name="Text Box 103"/>
            <p:cNvSpPr txBox="1">
              <a:spLocks noChangeArrowheads="1"/>
            </p:cNvSpPr>
            <p:nvPr/>
          </p:nvSpPr>
          <p:spPr bwMode="auto">
            <a:xfrm>
              <a:off x="3016" y="3620"/>
              <a:ext cx="37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chemeClr val="folHlink"/>
                  </a:solidFill>
                </a:rPr>
                <a:t>R4</a:t>
              </a:r>
              <a:endParaRPr kumimoji="1" lang="en-US" altLang="zh-CN" sz="2600" baseline="-25000">
                <a:solidFill>
                  <a:schemeClr val="folHlink"/>
                </a:solidFill>
              </a:endParaRPr>
            </a:p>
          </p:txBody>
        </p:sp>
        <p:sp>
          <p:nvSpPr>
            <p:cNvPr id="91" name="Line 104"/>
            <p:cNvSpPr>
              <a:spLocks noChangeShapeType="1"/>
            </p:cNvSpPr>
            <p:nvPr/>
          </p:nvSpPr>
          <p:spPr bwMode="auto">
            <a:xfrm>
              <a:off x="3206" y="3534"/>
              <a:ext cx="0" cy="14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" name="Text Box 105"/>
            <p:cNvSpPr txBox="1">
              <a:spLocks noChangeArrowheads="1"/>
            </p:cNvSpPr>
            <p:nvPr/>
          </p:nvSpPr>
          <p:spPr bwMode="auto">
            <a:xfrm>
              <a:off x="2533" y="2296"/>
              <a:ext cx="12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(A, 224.2.2.2)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17639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单向共享树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单播隧道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1528763" y="302860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1757363" y="3104803"/>
            <a:ext cx="2514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4688" y="2800003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50875" y="1428403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A</a:t>
            </a:r>
          </a:p>
        </p:txBody>
      </p:sp>
      <p:pic>
        <p:nvPicPr>
          <p:cNvPr id="10" name="Picture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5952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4763" y="25952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5952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6363" y="25952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8163" y="226660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528763" y="2266603"/>
            <a:ext cx="0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147763" y="196180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50875" y="4857403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B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 flipV="1">
            <a:off x="538163" y="4095403"/>
            <a:ext cx="1600200" cy="762000"/>
            <a:chOff x="1488" y="2640"/>
            <a:chExt cx="1008" cy="48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488" y="2880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11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872" y="264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089275" y="4857403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C</a:t>
            </a:r>
          </a:p>
        </p:txBody>
      </p: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2595563" y="4095403"/>
            <a:ext cx="1600200" cy="762000"/>
            <a:chOff x="1488" y="2640"/>
            <a:chExt cx="1008" cy="480"/>
          </a:xfrm>
        </p:grpSpPr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488" y="2880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112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1872" y="264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Line 24"/>
          <p:cNvSpPr>
            <a:spLocks noChangeShapeType="1"/>
          </p:cNvSpPr>
          <p:nvPr/>
        </p:nvSpPr>
        <p:spPr bwMode="auto">
          <a:xfrm flipV="1">
            <a:off x="1985963" y="379060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6516688" y="244281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298575" y="2780953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R1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673350" y="2812703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R2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4035425" y="2812703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R4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403850" y="2812703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R6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395288" y="980728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192.1.1.1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434975" y="542096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192.2.2.2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2843213" y="542096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192.3.3.3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4500563" y="980728"/>
            <a:ext cx="43195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92188" indent="-99218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17157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509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303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假设：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A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、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B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、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C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、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D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、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E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在多播组</a:t>
            </a:r>
            <a:r>
              <a:rPr kumimoji="1" lang="en-US" altLang="zh-CN" sz="2800" dirty="0" smtClean="0">
                <a:latin typeface="Franklin Gothic Medium" pitchFamily="34" charset="0"/>
                <a:ea typeface="+mn-ea"/>
              </a:rPr>
              <a:t>224.2.2.2</a:t>
            </a:r>
            <a:r>
              <a:rPr kumimoji="1" lang="zh-CN" altLang="en-US" sz="2800" dirty="0" smtClean="0">
                <a:latin typeface="Franklin Gothic Medium" pitchFamily="34" charset="0"/>
                <a:ea typeface="+mn-ea"/>
              </a:rPr>
              <a:t>中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+mn-ea"/>
              </a:rPr>
              <a:t> </a:t>
            </a: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1331913" y="2061815"/>
            <a:ext cx="0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331913" y="4220815"/>
            <a:ext cx="0" cy="50323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3419475" y="4220815"/>
            <a:ext cx="0" cy="50323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" name="Picture 3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7963" y="35858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58581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1298575" y="3789015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R3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954338" y="3789015"/>
            <a:ext cx="496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R5</a:t>
            </a: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6877050" y="2463453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D</a:t>
            </a: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V="1">
            <a:off x="6516688" y="2750790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6588125" y="196021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192.4.4.4</a:t>
            </a:r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 rot="16200000">
            <a:off x="2375694" y="3681859"/>
            <a:ext cx="0" cy="50323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 rot="16200000" flipH="1" flipV="1">
            <a:off x="2806700" y="2458691"/>
            <a:ext cx="288925" cy="15113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rot="16200000">
            <a:off x="4968082" y="2745233"/>
            <a:ext cx="0" cy="360363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 rot="16200000">
            <a:off x="6444457" y="2637283"/>
            <a:ext cx="0" cy="576263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 rot="5400000" flipH="1">
            <a:off x="3599657" y="2745233"/>
            <a:ext cx="0" cy="360363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3995738" y="210785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根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555875" y="1428403"/>
            <a:ext cx="1008063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</a:rPr>
              <a:t>主机</a:t>
            </a:r>
            <a:r>
              <a:rPr kumimoji="1" lang="en-US" altLang="zh-CN">
                <a:ea typeface="+mn-ea"/>
              </a:rPr>
              <a:t>E</a:t>
            </a: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2466975" y="226660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2881313" y="2266603"/>
            <a:ext cx="0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3059113" y="196180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2300288" y="980728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192.5.5.5</a:t>
            </a:r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 flipV="1">
            <a:off x="2684463" y="2061815"/>
            <a:ext cx="0" cy="50323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5867400" y="3357215"/>
            <a:ext cx="2606675" cy="2592388"/>
            <a:chOff x="3696" y="2296"/>
            <a:chExt cx="1642" cy="1633"/>
          </a:xfrm>
        </p:grpSpPr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3878" y="2296"/>
              <a:ext cx="1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(*, 224.2.2.2)</a:t>
              </a:r>
            </a:p>
          </p:txBody>
        </p:sp>
        <p:sp>
          <p:nvSpPr>
            <p:cNvPr id="61" name="Text Box 60"/>
            <p:cNvSpPr txBox="1">
              <a:spLocks noChangeArrowheads="1"/>
            </p:cNvSpPr>
            <p:nvPr/>
          </p:nvSpPr>
          <p:spPr bwMode="auto">
            <a:xfrm>
              <a:off x="4966" y="3236"/>
              <a:ext cx="37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rgbClr val="00FFFF"/>
                  </a:solidFill>
                </a:rPr>
                <a:t>R5</a:t>
              </a:r>
              <a:endParaRPr kumimoji="1" lang="en-US" altLang="zh-CN" sz="2600" baseline="-25000">
                <a:solidFill>
                  <a:srgbClr val="00FFFF"/>
                </a:solidFill>
              </a:endParaRP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3969" y="2886"/>
              <a:ext cx="37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rgbClr val="00FFFF"/>
                  </a:solidFill>
                </a:rPr>
                <a:t>R2</a:t>
              </a:r>
              <a:endParaRPr kumimoji="1" lang="en-US" altLang="zh-CN" sz="2600" baseline="-25000">
                <a:solidFill>
                  <a:srgbClr val="00FFFF"/>
                </a:solidFill>
              </a:endParaRPr>
            </a:p>
          </p:txBody>
        </p:sp>
        <p:sp>
          <p:nvSpPr>
            <p:cNvPr id="63" name="Text Box 62"/>
            <p:cNvSpPr txBox="1">
              <a:spLocks noChangeArrowheads="1"/>
            </p:cNvSpPr>
            <p:nvPr/>
          </p:nvSpPr>
          <p:spPr bwMode="auto">
            <a:xfrm>
              <a:off x="3696" y="3236"/>
              <a:ext cx="37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rgbClr val="00FFFF"/>
                  </a:solidFill>
                </a:rPr>
                <a:t>R1</a:t>
              </a:r>
              <a:endParaRPr kumimoji="1" lang="en-US" altLang="zh-CN" sz="2600" baseline="-25000">
                <a:solidFill>
                  <a:srgbClr val="00FFFF"/>
                </a:solidFill>
              </a:endParaRPr>
            </a:p>
          </p:txBody>
        </p:sp>
        <p:sp>
          <p:nvSpPr>
            <p:cNvPr id="64" name="Text Box 63"/>
            <p:cNvSpPr txBox="1">
              <a:spLocks noChangeArrowheads="1"/>
            </p:cNvSpPr>
            <p:nvPr/>
          </p:nvSpPr>
          <p:spPr bwMode="auto">
            <a:xfrm>
              <a:off x="4331" y="2523"/>
              <a:ext cx="37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rgbClr val="00FFFF"/>
                  </a:solidFill>
                </a:rPr>
                <a:t>R4</a:t>
              </a:r>
              <a:endParaRPr kumimoji="1" lang="en-US" altLang="zh-CN" sz="2600" baseline="-25000">
                <a:solidFill>
                  <a:srgbClr val="00FFFF"/>
                </a:solidFill>
              </a:endParaRPr>
            </a:p>
          </p:txBody>
        </p:sp>
        <p:sp>
          <p:nvSpPr>
            <p:cNvPr id="65" name="Text Box 64"/>
            <p:cNvSpPr txBox="1">
              <a:spLocks noChangeArrowheads="1"/>
            </p:cNvSpPr>
            <p:nvPr/>
          </p:nvSpPr>
          <p:spPr bwMode="auto">
            <a:xfrm>
              <a:off x="5047" y="3618"/>
              <a:ext cx="23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rgbClr val="00FFFF"/>
                  </a:solidFill>
                </a:rPr>
                <a:t>C</a:t>
              </a:r>
              <a:endParaRPr kumimoji="1" lang="en-US" altLang="zh-CN" sz="2600" baseline="-25000">
                <a:solidFill>
                  <a:srgbClr val="00FFFF"/>
                </a:solidFill>
              </a:endParaRPr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 flipH="1">
              <a:off x="4159" y="2795"/>
              <a:ext cx="161" cy="14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4724" y="2795"/>
              <a:ext cx="161" cy="14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5168" y="3521"/>
              <a:ext cx="0" cy="1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4508" y="2787"/>
              <a:ext cx="0" cy="1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" name="Text Box 69"/>
            <p:cNvSpPr txBox="1">
              <a:spLocks noChangeArrowheads="1"/>
            </p:cNvSpPr>
            <p:nvPr/>
          </p:nvSpPr>
          <p:spPr bwMode="auto">
            <a:xfrm>
              <a:off x="3750" y="3621"/>
              <a:ext cx="24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rgbClr val="00FFFF"/>
                  </a:solidFill>
                </a:rPr>
                <a:t>A</a:t>
              </a:r>
              <a:endParaRPr kumimoji="1" lang="en-US" altLang="zh-CN" sz="2600" baseline="-25000">
                <a:solidFill>
                  <a:srgbClr val="00FFFF"/>
                </a:solidFill>
              </a:endParaRPr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3886" y="3521"/>
              <a:ext cx="0" cy="1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4331" y="2886"/>
              <a:ext cx="37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rgbClr val="00FFFF"/>
                  </a:solidFill>
                </a:rPr>
                <a:t>R6</a:t>
              </a:r>
              <a:endParaRPr kumimoji="1" lang="en-US" altLang="zh-CN" sz="2600" baseline="-25000">
                <a:solidFill>
                  <a:srgbClr val="00FFFF"/>
                </a:solidFill>
              </a:endParaRPr>
            </a:p>
          </p:txBody>
        </p:sp>
        <p:sp>
          <p:nvSpPr>
            <p:cNvPr id="73" name="Text Box 72"/>
            <p:cNvSpPr txBox="1">
              <a:spLocks noChangeArrowheads="1"/>
            </p:cNvSpPr>
            <p:nvPr/>
          </p:nvSpPr>
          <p:spPr bwMode="auto">
            <a:xfrm>
              <a:off x="4703" y="2896"/>
              <a:ext cx="37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rgbClr val="00FFFF"/>
                  </a:solidFill>
                </a:rPr>
                <a:t>R3</a:t>
              </a:r>
              <a:endParaRPr kumimoji="1" lang="en-US" altLang="zh-CN" sz="2600" baseline="-25000">
                <a:solidFill>
                  <a:srgbClr val="00FFFF"/>
                </a:solidFill>
              </a:endParaRPr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4195" y="3158"/>
              <a:ext cx="0" cy="1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5020" y="3158"/>
              <a:ext cx="111" cy="14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6" name="Text Box 75"/>
            <p:cNvSpPr txBox="1">
              <a:spLocks noChangeArrowheads="1"/>
            </p:cNvSpPr>
            <p:nvPr/>
          </p:nvSpPr>
          <p:spPr bwMode="auto">
            <a:xfrm>
              <a:off x="4059" y="3255"/>
              <a:ext cx="22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rgbClr val="00FFFF"/>
                  </a:solidFill>
                </a:rPr>
                <a:t>E</a:t>
              </a:r>
              <a:endParaRPr kumimoji="1" lang="en-US" altLang="zh-CN" sz="2600" baseline="-25000">
                <a:solidFill>
                  <a:srgbClr val="00FFFF"/>
                </a:solidFill>
              </a:endParaRPr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>
              <a:off x="4507" y="3158"/>
              <a:ext cx="0" cy="1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" name="Text Box 77"/>
            <p:cNvSpPr txBox="1">
              <a:spLocks noChangeArrowheads="1"/>
            </p:cNvSpPr>
            <p:nvPr/>
          </p:nvSpPr>
          <p:spPr bwMode="auto">
            <a:xfrm>
              <a:off x="4703" y="3258"/>
              <a:ext cx="24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rgbClr val="00FFFF"/>
                  </a:solidFill>
                </a:rPr>
                <a:t>B</a:t>
              </a:r>
              <a:endParaRPr kumimoji="1" lang="en-US" altLang="zh-CN" sz="2600" baseline="-25000">
                <a:solidFill>
                  <a:srgbClr val="00FFFF"/>
                </a:solidFill>
              </a:endParaRPr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4824" y="3161"/>
              <a:ext cx="0" cy="1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 flipH="1">
              <a:off x="3902" y="3158"/>
              <a:ext cx="111" cy="14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" name="Text Box 80"/>
            <p:cNvSpPr txBox="1">
              <a:spLocks noChangeArrowheads="1"/>
            </p:cNvSpPr>
            <p:nvPr/>
          </p:nvSpPr>
          <p:spPr bwMode="auto">
            <a:xfrm>
              <a:off x="4377" y="3255"/>
              <a:ext cx="25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ranklin Gothic Medium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>
                  <a:solidFill>
                    <a:srgbClr val="00FFFF"/>
                  </a:solidFill>
                </a:rPr>
                <a:t>D</a:t>
              </a:r>
              <a:endParaRPr kumimoji="1" lang="en-US" altLang="zh-CN" sz="2600" baseline="-25000">
                <a:solidFill>
                  <a:srgbClr val="00FFFF"/>
                </a:solidFill>
              </a:endParaRPr>
            </a:p>
          </p:txBody>
        </p:sp>
      </p:grpSp>
      <p:sp>
        <p:nvSpPr>
          <p:cNvPr id="82" name="Freeform 91"/>
          <p:cNvSpPr>
            <a:spLocks/>
          </p:cNvSpPr>
          <p:nvPr/>
        </p:nvSpPr>
        <p:spPr bwMode="auto">
          <a:xfrm>
            <a:off x="1763713" y="2420590"/>
            <a:ext cx="2232025" cy="144463"/>
          </a:xfrm>
          <a:custGeom>
            <a:avLst/>
            <a:gdLst>
              <a:gd name="T0" fmla="*/ 0 w 1406"/>
              <a:gd name="T1" fmla="*/ 91 h 91"/>
              <a:gd name="T2" fmla="*/ 726 w 1406"/>
              <a:gd name="T3" fmla="*/ 0 h 91"/>
              <a:gd name="T4" fmla="*/ 1406 w 1406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6" h="91">
                <a:moveTo>
                  <a:pt x="0" y="91"/>
                </a:moveTo>
                <a:cubicBezTo>
                  <a:pt x="246" y="45"/>
                  <a:pt x="492" y="0"/>
                  <a:pt x="726" y="0"/>
                </a:cubicBezTo>
                <a:cubicBezTo>
                  <a:pt x="960" y="0"/>
                  <a:pt x="1183" y="45"/>
                  <a:pt x="1406" y="91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ysDot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ext Box 93"/>
          <p:cNvSpPr txBox="1">
            <a:spLocks noChangeArrowheads="1"/>
          </p:cNvSpPr>
          <p:nvPr/>
        </p:nvSpPr>
        <p:spPr bwMode="auto">
          <a:xfrm>
            <a:off x="1617663" y="1960215"/>
            <a:ext cx="800219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单播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隧道</a:t>
            </a:r>
          </a:p>
        </p:txBody>
      </p:sp>
    </p:spTree>
    <p:extLst>
      <p:ext uri="{BB962C8B-B14F-4D97-AF65-F5344CB8AC3E}">
        <p14:creationId xmlns:p14="http://schemas.microsoft.com/office/powerpoint/2010/main" xmlns="" val="610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）对等网络的路由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Internet</a:t>
            </a:r>
            <a:r>
              <a:rPr lang="zh-CN" altLang="en-US" sz="2800" dirty="0"/>
              <a:t>不断膨胀，核心网络不堪重负</a:t>
            </a:r>
          </a:p>
          <a:p>
            <a:pPr lvl="1"/>
            <a:r>
              <a:rPr lang="zh-CN" altLang="en-US" sz="2400" dirty="0" smtClean="0"/>
              <a:t>扩展为双</a:t>
            </a:r>
            <a:r>
              <a:rPr lang="zh-CN" altLang="en-US" sz="2400" dirty="0"/>
              <a:t>核心</a:t>
            </a:r>
            <a:r>
              <a:rPr lang="zh-CN" altLang="en-US" sz="2400" dirty="0" smtClean="0"/>
              <a:t>结构：对等网络</a:t>
            </a:r>
            <a:endParaRPr lang="en-US" altLang="zh-CN" sz="2400" dirty="0"/>
          </a:p>
          <a:p>
            <a:pPr marL="342900" lvl="1" indent="-342900">
              <a:buFontTx/>
              <a:buChar char="•"/>
            </a:pPr>
            <a:r>
              <a:rPr lang="zh-CN" altLang="en-US" dirty="0" smtClean="0"/>
              <a:t>两</a:t>
            </a:r>
            <a:r>
              <a:rPr lang="zh-CN" altLang="en-US" dirty="0"/>
              <a:t>个核心网</a:t>
            </a:r>
            <a:r>
              <a:rPr lang="zh-CN" altLang="en-US" dirty="0" smtClean="0"/>
              <a:t>之间如果采用</a:t>
            </a:r>
            <a:r>
              <a:rPr lang="zh-CN" altLang="en-US" dirty="0"/>
              <a:t>默认路由方式</a:t>
            </a:r>
          </a:p>
          <a:p>
            <a:pPr lvl="1"/>
            <a:r>
              <a:rPr lang="zh-CN" altLang="en-US" sz="2400" dirty="0" smtClean="0"/>
              <a:t>非核心路由器</a:t>
            </a:r>
            <a:endParaRPr lang="zh-CN" altLang="en-US" sz="2400" dirty="0"/>
          </a:p>
          <a:p>
            <a:pPr lvl="2"/>
            <a:r>
              <a:rPr lang="zh-CN" altLang="en-US" sz="2200" dirty="0" smtClean="0"/>
              <a:t>只能按默认路由将</a:t>
            </a:r>
            <a:r>
              <a:rPr lang="zh-CN" altLang="en-US" sz="2200" dirty="0"/>
              <a:t>报文</a:t>
            </a:r>
            <a:r>
              <a:rPr lang="zh-CN" altLang="en-US" sz="2200" dirty="0" smtClean="0"/>
              <a:t>送给各自的核心网络</a:t>
            </a:r>
            <a:endParaRPr lang="en-US" altLang="zh-CN" sz="2200" dirty="0" smtClean="0"/>
          </a:p>
          <a:p>
            <a:pPr lvl="1"/>
            <a:r>
              <a:rPr lang="zh-CN" altLang="en-US" sz="2400" dirty="0" smtClean="0"/>
              <a:t>两个核心网之间必须相互通告各自的任何变化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否则两</a:t>
            </a:r>
            <a:r>
              <a:rPr lang="zh-CN" altLang="en-US" sz="2200" dirty="0"/>
              <a:t>个</a:t>
            </a:r>
            <a:r>
              <a:rPr lang="zh-CN" altLang="en-US" sz="2200" dirty="0" smtClean="0"/>
              <a:t>核心之间</a:t>
            </a:r>
            <a:r>
              <a:rPr lang="zh-CN" altLang="en-US" sz="2200" dirty="0"/>
              <a:t>将</a:t>
            </a:r>
            <a:r>
              <a:rPr lang="zh-CN" altLang="en-US" sz="2200" dirty="0" smtClean="0"/>
              <a:t>形成默认路由环，破坏路由的完备性</a:t>
            </a:r>
            <a:endParaRPr lang="zh-CN" altLang="en-US" sz="2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6" name="组合 4"/>
          <p:cNvGrpSpPr>
            <a:grpSpLocks/>
          </p:cNvGrpSpPr>
          <p:nvPr/>
        </p:nvGrpSpPr>
        <p:grpSpPr bwMode="auto">
          <a:xfrm>
            <a:off x="1619672" y="4297858"/>
            <a:ext cx="6035675" cy="2147888"/>
            <a:chOff x="509588" y="2428875"/>
            <a:chExt cx="7708900" cy="4129088"/>
          </a:xfrm>
        </p:grpSpPr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509588" y="2428875"/>
              <a:ext cx="7708900" cy="41290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2190750" y="3132138"/>
              <a:ext cx="1189038" cy="23288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5300663" y="3122613"/>
              <a:ext cx="1189037" cy="23288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0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3713" y="4202113"/>
              <a:ext cx="268287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125" y="3754438"/>
              <a:ext cx="268288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063" y="3379788"/>
              <a:ext cx="268287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963" y="3717925"/>
              <a:ext cx="268287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400" y="4129088"/>
              <a:ext cx="268288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863" y="4586288"/>
              <a:ext cx="268287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500" y="5033963"/>
              <a:ext cx="268288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125" y="4678363"/>
              <a:ext cx="268288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1800" y="3462338"/>
              <a:ext cx="268288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3213" y="3808413"/>
              <a:ext cx="268287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738" y="4257675"/>
              <a:ext cx="268287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263" y="4697413"/>
              <a:ext cx="268287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4850" y="5072063"/>
              <a:ext cx="268288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963" y="4697413"/>
              <a:ext cx="268287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038" y="4213225"/>
              <a:ext cx="268287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9013" y="3646488"/>
              <a:ext cx="268287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9463" y="3252788"/>
              <a:ext cx="268287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750" y="5449888"/>
              <a:ext cx="325438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3950" y="5376863"/>
              <a:ext cx="325438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9084" y="5505450"/>
              <a:ext cx="325438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1163" y="4818063"/>
              <a:ext cx="325437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363" y="4041775"/>
              <a:ext cx="325437" cy="236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2575" y="3355975"/>
              <a:ext cx="325438" cy="236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275" y="2605088"/>
              <a:ext cx="325438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9338" y="3308350"/>
              <a:ext cx="325437" cy="236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5650" y="4122738"/>
              <a:ext cx="325438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8900" y="4597400"/>
              <a:ext cx="325438" cy="236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9413" y="3244850"/>
              <a:ext cx="325437" cy="236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538" y="3876675"/>
              <a:ext cx="325437" cy="236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325" y="4297363"/>
              <a:ext cx="325438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100" y="5065713"/>
              <a:ext cx="325438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363" y="5586413"/>
              <a:ext cx="325437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5713" y="3565525"/>
              <a:ext cx="325437" cy="236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Line 35"/>
            <p:cNvSpPr>
              <a:spLocks noChangeShapeType="1"/>
            </p:cNvSpPr>
            <p:nvPr/>
          </p:nvSpPr>
          <p:spPr bwMode="auto">
            <a:xfrm flipV="1">
              <a:off x="5230813" y="5195888"/>
              <a:ext cx="255587" cy="22701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auto">
            <a:xfrm flipH="1" flipV="1">
              <a:off x="6043612" y="5340349"/>
              <a:ext cx="658814" cy="283369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 flipH="1" flipV="1">
              <a:off x="6299200" y="4892675"/>
              <a:ext cx="403225" cy="53975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35"/>
            <p:cNvSpPr>
              <a:spLocks noChangeShapeType="1"/>
            </p:cNvSpPr>
            <p:nvPr/>
          </p:nvSpPr>
          <p:spPr bwMode="auto">
            <a:xfrm flipH="1">
              <a:off x="6519863" y="4205288"/>
              <a:ext cx="676275" cy="1905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 flipH="1">
              <a:off x="6392863" y="3511550"/>
              <a:ext cx="309562" cy="1285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35"/>
            <p:cNvSpPr>
              <a:spLocks noChangeShapeType="1"/>
            </p:cNvSpPr>
            <p:nvPr/>
          </p:nvSpPr>
          <p:spPr bwMode="auto">
            <a:xfrm flipH="1">
              <a:off x="5989638" y="2825750"/>
              <a:ext cx="73025" cy="26670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35"/>
            <p:cNvSpPr>
              <a:spLocks noChangeShapeType="1"/>
            </p:cNvSpPr>
            <p:nvPr/>
          </p:nvSpPr>
          <p:spPr bwMode="auto">
            <a:xfrm>
              <a:off x="5157788" y="3429000"/>
              <a:ext cx="228600" cy="14763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35"/>
            <p:cNvSpPr>
              <a:spLocks noChangeShapeType="1"/>
            </p:cNvSpPr>
            <p:nvPr/>
          </p:nvSpPr>
          <p:spPr bwMode="auto">
            <a:xfrm>
              <a:off x="4900613" y="4260850"/>
              <a:ext cx="374650" cy="28575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1974850" y="3419475"/>
              <a:ext cx="355600" cy="12065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35"/>
            <p:cNvSpPr>
              <a:spLocks noChangeShapeType="1"/>
            </p:cNvSpPr>
            <p:nvPr/>
          </p:nvSpPr>
          <p:spPr bwMode="auto">
            <a:xfrm>
              <a:off x="1884363" y="4433888"/>
              <a:ext cx="355600" cy="12065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35"/>
            <p:cNvSpPr>
              <a:spLocks noChangeShapeType="1"/>
            </p:cNvSpPr>
            <p:nvPr/>
          </p:nvSpPr>
          <p:spPr bwMode="auto">
            <a:xfrm>
              <a:off x="1198563" y="4095750"/>
              <a:ext cx="355600" cy="12065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35"/>
            <p:cNvSpPr>
              <a:spLocks noChangeShapeType="1"/>
            </p:cNvSpPr>
            <p:nvPr/>
          </p:nvSpPr>
          <p:spPr bwMode="auto">
            <a:xfrm flipV="1">
              <a:off x="1419225" y="4627563"/>
              <a:ext cx="282575" cy="51911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35"/>
            <p:cNvSpPr>
              <a:spLocks noChangeShapeType="1"/>
            </p:cNvSpPr>
            <p:nvPr/>
          </p:nvSpPr>
          <p:spPr bwMode="auto">
            <a:xfrm flipV="1">
              <a:off x="2095500" y="5194300"/>
              <a:ext cx="273050" cy="41910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35"/>
            <p:cNvSpPr>
              <a:spLocks noChangeShapeType="1"/>
            </p:cNvSpPr>
            <p:nvPr/>
          </p:nvSpPr>
          <p:spPr bwMode="auto">
            <a:xfrm flipH="1" flipV="1">
              <a:off x="3100388" y="5314950"/>
              <a:ext cx="357187" cy="188913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35"/>
            <p:cNvSpPr>
              <a:spLocks noChangeShapeType="1"/>
            </p:cNvSpPr>
            <p:nvPr/>
          </p:nvSpPr>
          <p:spPr bwMode="auto">
            <a:xfrm flipH="1" flipV="1">
              <a:off x="3429000" y="4619625"/>
              <a:ext cx="412750" cy="98425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35"/>
            <p:cNvSpPr>
              <a:spLocks noChangeShapeType="1"/>
            </p:cNvSpPr>
            <p:nvPr/>
          </p:nvSpPr>
          <p:spPr bwMode="auto">
            <a:xfrm flipH="1">
              <a:off x="3355975" y="3721100"/>
              <a:ext cx="395288" cy="93663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9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7950" y="6007100"/>
              <a:ext cx="325438" cy="236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1213" y="4835525"/>
              <a:ext cx="325437" cy="236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Line 35"/>
            <p:cNvSpPr>
              <a:spLocks noChangeShapeType="1"/>
            </p:cNvSpPr>
            <p:nvPr/>
          </p:nvSpPr>
          <p:spPr bwMode="auto">
            <a:xfrm flipH="1" flipV="1">
              <a:off x="4224338" y="4713288"/>
              <a:ext cx="358775" cy="206375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35"/>
            <p:cNvSpPr>
              <a:spLocks noChangeShapeType="1"/>
            </p:cNvSpPr>
            <p:nvPr/>
          </p:nvSpPr>
          <p:spPr bwMode="auto">
            <a:xfrm flipV="1">
              <a:off x="4279900" y="5654675"/>
              <a:ext cx="620713" cy="409575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3" name="Picture 2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450" y="2786063"/>
              <a:ext cx="325438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Line 35"/>
            <p:cNvSpPr>
              <a:spLocks noChangeShapeType="1"/>
            </p:cNvSpPr>
            <p:nvPr/>
          </p:nvSpPr>
          <p:spPr bwMode="auto">
            <a:xfrm flipH="1">
              <a:off x="3978275" y="3008313"/>
              <a:ext cx="239713" cy="51435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TextBox 3"/>
            <p:cNvSpPr txBox="1">
              <a:spLocks noChangeArrowheads="1"/>
            </p:cNvSpPr>
            <p:nvPr/>
          </p:nvSpPr>
          <p:spPr bwMode="auto">
            <a:xfrm>
              <a:off x="2167866" y="5532537"/>
              <a:ext cx="1339404" cy="710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 dirty="0" smtClean="0">
                  <a:ea typeface="黑体" panose="02010609060101010101" pitchFamily="49" charset="-122"/>
                </a:rPr>
                <a:t>核心网</a:t>
              </a:r>
              <a:r>
                <a:rPr lang="en-US" altLang="zh-CN" sz="1800" dirty="0" smtClean="0">
                  <a:ea typeface="黑体" panose="02010609060101010101" pitchFamily="49" charset="-122"/>
                </a:rPr>
                <a:t>A</a:t>
              </a:r>
              <a:endParaRPr lang="zh-CN" altLang="en-US" sz="1800" dirty="0">
                <a:ea typeface="黑体" panose="02010609060101010101" pitchFamily="49" charset="-122"/>
              </a:endParaRPr>
            </a:p>
          </p:txBody>
        </p:sp>
        <p:sp>
          <p:nvSpPr>
            <p:cNvPr id="66" name="TextBox 71"/>
            <p:cNvSpPr txBox="1">
              <a:spLocks noChangeArrowheads="1"/>
            </p:cNvSpPr>
            <p:nvPr/>
          </p:nvSpPr>
          <p:spPr bwMode="auto">
            <a:xfrm>
              <a:off x="5256108" y="5568951"/>
              <a:ext cx="1339404" cy="710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 dirty="0" smtClean="0">
                  <a:ea typeface="黑体" panose="02010609060101010101" pitchFamily="49" charset="-122"/>
                </a:rPr>
                <a:t>核心网</a:t>
              </a:r>
              <a:r>
                <a:rPr lang="en-US" altLang="zh-CN" sz="1800" dirty="0" smtClean="0">
                  <a:ea typeface="黑体" panose="02010609060101010101" pitchFamily="49" charset="-122"/>
                </a:rPr>
                <a:t>B</a:t>
              </a:r>
              <a:endParaRPr lang="zh-CN" altLang="en-US" sz="1800" dirty="0">
                <a:ea typeface="黑体" panose="02010609060101010101" pitchFamily="49" charset="-122"/>
              </a:endParaRPr>
            </a:p>
          </p:txBody>
        </p:sp>
      </p:grpSp>
      <p:sp>
        <p:nvSpPr>
          <p:cNvPr id="67" name="TextBox 5"/>
          <p:cNvSpPr txBox="1">
            <a:spLocks noChangeArrowheads="1"/>
          </p:cNvSpPr>
          <p:nvPr/>
        </p:nvSpPr>
        <p:spPr bwMode="auto">
          <a:xfrm>
            <a:off x="4627984" y="5423396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/>
              <a:t>A</a:t>
            </a:r>
            <a:endParaRPr lang="zh-CN" altLang="en-US" sz="1600"/>
          </a:p>
        </p:txBody>
      </p:sp>
      <p:cxnSp>
        <p:nvCxnSpPr>
          <p:cNvPr id="68" name="直接连接符 7"/>
          <p:cNvCxnSpPr>
            <a:cxnSpLocks noChangeShapeType="1"/>
          </p:cNvCxnSpPr>
          <p:nvPr/>
        </p:nvCxnSpPr>
        <p:spPr bwMode="auto">
          <a:xfrm>
            <a:off x="5024859" y="5623421"/>
            <a:ext cx="185738" cy="227012"/>
          </a:xfrm>
          <a:prstGeom prst="line">
            <a:avLst/>
          </a:prstGeom>
          <a:noFill/>
          <a:ln w="15875" algn="ctr">
            <a:solidFill>
              <a:srgbClr val="0000FF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Box 77"/>
          <p:cNvSpPr txBox="1">
            <a:spLocks noChangeArrowheads="1"/>
          </p:cNvSpPr>
          <p:nvPr/>
        </p:nvSpPr>
        <p:spPr bwMode="auto">
          <a:xfrm>
            <a:off x="4574009" y="4991596"/>
            <a:ext cx="3206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/>
              <a:t>B</a:t>
            </a:r>
            <a:endParaRPr lang="zh-CN" altLang="en-US" sz="1600"/>
          </a:p>
        </p:txBody>
      </p:sp>
      <p:sp>
        <p:nvSpPr>
          <p:cNvPr id="70" name="任意多边形 8"/>
          <p:cNvSpPr>
            <a:spLocks/>
          </p:cNvSpPr>
          <p:nvPr/>
        </p:nvSpPr>
        <p:spPr bwMode="auto">
          <a:xfrm>
            <a:off x="3996159" y="4293096"/>
            <a:ext cx="1225550" cy="2130425"/>
          </a:xfrm>
          <a:custGeom>
            <a:avLst/>
            <a:gdLst>
              <a:gd name="T0" fmla="*/ 966631 w 1224951"/>
              <a:gd name="T1" fmla="*/ 0 h 2130725"/>
              <a:gd name="T2" fmla="*/ 491946 w 1224951"/>
              <a:gd name="T3" fmla="*/ 897021 h 2130725"/>
              <a:gd name="T4" fmla="*/ 1225550 w 1224951"/>
              <a:gd name="T5" fmla="*/ 1233403 h 2130725"/>
              <a:gd name="T6" fmla="*/ 1035676 w 1224951"/>
              <a:gd name="T7" fmla="*/ 1543911 h 2130725"/>
              <a:gd name="T8" fmla="*/ 146721 w 1224951"/>
              <a:gd name="T9" fmla="*/ 1828543 h 2130725"/>
              <a:gd name="T10" fmla="*/ 0 w 1224951"/>
              <a:gd name="T11" fmla="*/ 2130425 h 21307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4951" h="2130725">
                <a:moveTo>
                  <a:pt x="966159" y="0"/>
                </a:moveTo>
                <a:lnTo>
                  <a:pt x="491706" y="897147"/>
                </a:lnTo>
                <a:lnTo>
                  <a:pt x="1224951" y="1233577"/>
                </a:lnTo>
                <a:lnTo>
                  <a:pt x="1035170" y="1544128"/>
                </a:lnTo>
                <a:lnTo>
                  <a:pt x="146649" y="1828800"/>
                </a:lnTo>
                <a:lnTo>
                  <a:pt x="0" y="2130725"/>
                </a:lnTo>
              </a:path>
            </a:pathLst>
          </a:custGeom>
          <a:solidFill>
            <a:schemeClr val="accent1">
              <a:alpha val="0"/>
            </a:schemeClr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97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有源树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组共享树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zh-CN" altLang="en-US" sz="2800" dirty="0"/>
              <a:t>树根与多播源</a:t>
            </a:r>
          </a:p>
          <a:p>
            <a:pPr lvl="1">
              <a:lnSpc>
                <a:spcPct val="95000"/>
              </a:lnSpc>
              <a:defRPr/>
            </a:pPr>
            <a:r>
              <a:rPr lang="zh-CN" altLang="en-US" sz="2400" dirty="0"/>
              <a:t>有源树的树根就是多播源</a:t>
            </a:r>
          </a:p>
          <a:p>
            <a:pPr lvl="2">
              <a:lnSpc>
                <a:spcPct val="95000"/>
              </a:lnSpc>
              <a:defRPr/>
            </a:pPr>
            <a:r>
              <a:rPr lang="zh-CN" altLang="en-US" sz="2200" dirty="0"/>
              <a:t>无需静态指定或动态选取，多播源一定在有源树上</a:t>
            </a:r>
          </a:p>
          <a:p>
            <a:pPr lvl="1">
              <a:lnSpc>
                <a:spcPct val="95000"/>
              </a:lnSpc>
              <a:defRPr/>
            </a:pPr>
            <a:r>
              <a:rPr lang="zh-CN" altLang="en-US" sz="2400" dirty="0"/>
              <a:t>共享树的树根不是多播源</a:t>
            </a:r>
          </a:p>
          <a:p>
            <a:pPr lvl="2">
              <a:lnSpc>
                <a:spcPct val="95000"/>
              </a:lnSpc>
              <a:defRPr/>
            </a:pPr>
            <a:r>
              <a:rPr lang="zh-CN" altLang="en-US" sz="2200" dirty="0"/>
              <a:t>需静态指定或动态选取，多播源不一定在共享树上</a:t>
            </a:r>
          </a:p>
          <a:p>
            <a:pPr>
              <a:lnSpc>
                <a:spcPct val="95000"/>
              </a:lnSpc>
              <a:defRPr/>
            </a:pPr>
            <a:r>
              <a:rPr lang="zh-CN" altLang="en-US" sz="2800" dirty="0"/>
              <a:t>对多播路由器的影响</a:t>
            </a:r>
          </a:p>
          <a:p>
            <a:pPr lvl="1">
              <a:lnSpc>
                <a:spcPct val="95000"/>
              </a:lnSpc>
              <a:defRPr/>
            </a:pPr>
            <a:r>
              <a:rPr lang="zh-CN" altLang="en-US" sz="2400" dirty="0"/>
              <a:t>共享树对多播路由器的资源消耗少于有源树</a:t>
            </a:r>
          </a:p>
          <a:p>
            <a:pPr lvl="2">
              <a:lnSpc>
                <a:spcPct val="95000"/>
              </a:lnSpc>
              <a:defRPr/>
            </a:pPr>
            <a:r>
              <a:rPr lang="zh-CN" altLang="en-US" sz="2200" dirty="0"/>
              <a:t>有源树个数随（多播源，多播组）的增加而增加</a:t>
            </a:r>
          </a:p>
          <a:p>
            <a:pPr lvl="2">
              <a:lnSpc>
                <a:spcPct val="95000"/>
              </a:lnSpc>
              <a:defRPr/>
            </a:pPr>
            <a:r>
              <a:rPr lang="zh-CN" altLang="en-US" sz="2200" dirty="0"/>
              <a:t>共享树个数随多播组的增加而增加</a:t>
            </a:r>
          </a:p>
          <a:p>
            <a:pPr>
              <a:lnSpc>
                <a:spcPct val="95000"/>
              </a:lnSpc>
              <a:defRPr/>
            </a:pPr>
            <a:r>
              <a:rPr lang="zh-CN" altLang="en-US" sz="2800" dirty="0"/>
              <a:t>多播数据流的传输延迟</a:t>
            </a:r>
          </a:p>
          <a:p>
            <a:pPr lvl="1">
              <a:lnSpc>
                <a:spcPct val="95000"/>
              </a:lnSpc>
              <a:defRPr/>
            </a:pPr>
            <a:r>
              <a:rPr lang="zh-CN" altLang="en-US" sz="2400" dirty="0"/>
              <a:t>共享树的多播数据流的传输延迟大于有源树</a:t>
            </a:r>
          </a:p>
          <a:p>
            <a:pPr lvl="2">
              <a:lnSpc>
                <a:spcPct val="95000"/>
              </a:lnSpc>
              <a:defRPr/>
            </a:pPr>
            <a:r>
              <a:rPr lang="zh-CN" altLang="en-US" sz="2200" dirty="0"/>
              <a:t>有源树是从多播源到所有组成员的最短路径树</a:t>
            </a:r>
          </a:p>
          <a:p>
            <a:pPr lvl="2">
              <a:lnSpc>
                <a:spcPct val="95000"/>
              </a:lnSpc>
              <a:defRPr/>
            </a:pPr>
            <a:r>
              <a:rPr lang="zh-CN" altLang="en-US" sz="2200" dirty="0"/>
              <a:t>共享树只是从汇集点到所有组成员的最短路径</a:t>
            </a:r>
            <a:r>
              <a:rPr lang="zh-CN" altLang="en-US" sz="2200" dirty="0" smtClean="0"/>
              <a:t>树</a:t>
            </a:r>
            <a:endParaRPr lang="zh-CN" altLang="en-US" sz="2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034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7"/>
          <p:cNvGrpSpPr>
            <a:grpSpLocks/>
          </p:cNvGrpSpPr>
          <p:nvPr/>
        </p:nvGrpSpPr>
        <p:grpSpPr bwMode="auto">
          <a:xfrm flipH="1">
            <a:off x="5076056" y="3968750"/>
            <a:ext cx="457200" cy="457200"/>
            <a:chOff x="768" y="1632"/>
            <a:chExt cx="288" cy="288"/>
          </a:xfrm>
        </p:grpSpPr>
        <p:sp>
          <p:nvSpPr>
            <p:cNvPr id="35" name="Line 68"/>
            <p:cNvSpPr>
              <a:spLocks noChangeShapeType="1"/>
            </p:cNvSpPr>
            <p:nvPr/>
          </p:nvSpPr>
          <p:spPr bwMode="auto">
            <a:xfrm>
              <a:off x="768" y="17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Line 69"/>
            <p:cNvSpPr>
              <a:spLocks noChangeShapeType="1"/>
            </p:cNvSpPr>
            <p:nvPr/>
          </p:nvSpPr>
          <p:spPr bwMode="auto">
            <a:xfrm>
              <a:off x="768" y="16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70"/>
          <p:cNvGrpSpPr>
            <a:grpSpLocks/>
          </p:cNvGrpSpPr>
          <p:nvPr/>
        </p:nvGrpSpPr>
        <p:grpSpPr bwMode="auto">
          <a:xfrm flipH="1">
            <a:off x="5076056" y="5187950"/>
            <a:ext cx="457200" cy="457200"/>
            <a:chOff x="768" y="1632"/>
            <a:chExt cx="288" cy="288"/>
          </a:xfrm>
        </p:grpSpPr>
        <p:sp>
          <p:nvSpPr>
            <p:cNvPr id="33" name="Line 71"/>
            <p:cNvSpPr>
              <a:spLocks noChangeShapeType="1"/>
            </p:cNvSpPr>
            <p:nvPr/>
          </p:nvSpPr>
          <p:spPr bwMode="auto">
            <a:xfrm>
              <a:off x="768" y="17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Line 72"/>
            <p:cNvSpPr>
              <a:spLocks noChangeShapeType="1"/>
            </p:cNvSpPr>
            <p:nvPr/>
          </p:nvSpPr>
          <p:spPr bwMode="auto">
            <a:xfrm>
              <a:off x="768" y="16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" name="Group 64"/>
          <p:cNvGrpSpPr>
            <a:grpSpLocks/>
          </p:cNvGrpSpPr>
          <p:nvPr/>
        </p:nvGrpSpPr>
        <p:grpSpPr bwMode="auto">
          <a:xfrm flipH="1">
            <a:off x="3467100" y="3130550"/>
            <a:ext cx="457200" cy="457200"/>
            <a:chOff x="994" y="1632"/>
            <a:chExt cx="288" cy="288"/>
          </a:xfrm>
        </p:grpSpPr>
        <p:sp>
          <p:nvSpPr>
            <p:cNvPr id="37" name="Line 65"/>
            <p:cNvSpPr>
              <a:spLocks noChangeShapeType="1"/>
            </p:cNvSpPr>
            <p:nvPr/>
          </p:nvSpPr>
          <p:spPr bwMode="auto">
            <a:xfrm>
              <a:off x="994" y="17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Line 66"/>
            <p:cNvSpPr>
              <a:spLocks noChangeShapeType="1"/>
            </p:cNvSpPr>
            <p:nvPr/>
          </p:nvSpPr>
          <p:spPr bwMode="auto">
            <a:xfrm>
              <a:off x="994" y="16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）剪枝，</a:t>
            </a:r>
            <a:r>
              <a:rPr lang="en-US" altLang="zh-CN" dirty="0" smtClean="0"/>
              <a:t>pruning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剪掉树中没有多播接收成员分支的过程，有时效性</a:t>
            </a:r>
          </a:p>
          <a:p>
            <a:r>
              <a:rPr lang="zh-CN" altLang="en-US" sz="2800" dirty="0"/>
              <a:t>例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91</a:t>
            </a:fld>
            <a:endParaRPr lang="en-US" altLang="zh-CN"/>
          </a:p>
        </p:txBody>
      </p: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1474788" y="1989138"/>
            <a:ext cx="2085975" cy="760412"/>
            <a:chOff x="929" y="1253"/>
            <a:chExt cx="1314" cy="479"/>
          </a:xfrm>
        </p:grpSpPr>
        <p:sp>
          <p:nvSpPr>
            <p:cNvPr id="10" name="Text Box 36"/>
            <p:cNvSpPr txBox="1">
              <a:spLocks noChangeArrowheads="1"/>
            </p:cNvSpPr>
            <p:nvPr/>
          </p:nvSpPr>
          <p:spPr bwMode="auto">
            <a:xfrm>
              <a:off x="929" y="1253"/>
              <a:ext cx="13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源网络</a:t>
              </a: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S</a:t>
              </a:r>
              <a:r>
                <a:rPr kumimoji="1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，组</a:t>
              </a: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G</a:t>
              </a:r>
            </a:p>
          </p:txBody>
        </p:sp>
        <p:sp>
          <p:nvSpPr>
            <p:cNvPr id="11" name="Line 57"/>
            <p:cNvSpPr>
              <a:spLocks noChangeShapeType="1"/>
            </p:cNvSpPr>
            <p:nvPr/>
          </p:nvSpPr>
          <p:spPr bwMode="auto">
            <a:xfrm>
              <a:off x="1604" y="15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3953272" y="5416550"/>
            <a:ext cx="373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2278063" y="450215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3419872" y="4502150"/>
            <a:ext cx="541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1835150" y="2778125"/>
            <a:ext cx="0" cy="2376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1258888" y="2778125"/>
            <a:ext cx="266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1258888" y="5154613"/>
            <a:ext cx="1093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3132138" y="2778125"/>
            <a:ext cx="0" cy="388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 16"/>
          <p:cNvGrpSpPr>
            <a:grpSpLocks/>
          </p:cNvGrpSpPr>
          <p:nvPr/>
        </p:nvGrpSpPr>
        <p:grpSpPr bwMode="auto">
          <a:xfrm>
            <a:off x="2700338" y="4197350"/>
            <a:ext cx="906463" cy="625475"/>
            <a:chOff x="1654" y="1440"/>
            <a:chExt cx="571" cy="394"/>
          </a:xfrm>
        </p:grpSpPr>
        <p:pic>
          <p:nvPicPr>
            <p:cNvPr id="51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" y="1440"/>
              <a:ext cx="57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1757" y="1546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R4</a:t>
              </a:r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1401763" y="4197350"/>
            <a:ext cx="906463" cy="625475"/>
            <a:chOff x="1777" y="1440"/>
            <a:chExt cx="571" cy="394"/>
          </a:xfrm>
        </p:grpSpPr>
        <p:pic>
          <p:nvPicPr>
            <p:cNvPr id="49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7" y="1440"/>
              <a:ext cx="57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1869" y="1546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R3</a:t>
              </a:r>
            </a:p>
          </p:txBody>
        </p:sp>
      </p:grp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1401763" y="3130550"/>
            <a:ext cx="906463" cy="625475"/>
            <a:chOff x="1777" y="1440"/>
            <a:chExt cx="571" cy="394"/>
          </a:xfrm>
        </p:grpSpPr>
        <p:pic>
          <p:nvPicPr>
            <p:cNvPr id="47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7" y="1440"/>
              <a:ext cx="57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1869" y="1546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R1</a:t>
              </a:r>
            </a:p>
          </p:txBody>
        </p:sp>
      </p:grpSp>
      <p:grpSp>
        <p:nvGrpSpPr>
          <p:cNvPr id="24" name="Group 28"/>
          <p:cNvGrpSpPr>
            <a:grpSpLocks/>
          </p:cNvGrpSpPr>
          <p:nvPr/>
        </p:nvGrpSpPr>
        <p:grpSpPr bwMode="auto">
          <a:xfrm>
            <a:off x="2716213" y="3130550"/>
            <a:ext cx="906463" cy="625475"/>
            <a:chOff x="1654" y="1440"/>
            <a:chExt cx="571" cy="394"/>
          </a:xfrm>
        </p:grpSpPr>
        <p:pic>
          <p:nvPicPr>
            <p:cNvPr id="45" name="Picture 2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" y="1440"/>
              <a:ext cx="57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 Box 30"/>
            <p:cNvSpPr txBox="1">
              <a:spLocks noChangeArrowheads="1"/>
            </p:cNvSpPr>
            <p:nvPr/>
          </p:nvSpPr>
          <p:spPr bwMode="auto">
            <a:xfrm>
              <a:off x="1757" y="1546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R2</a:t>
              </a:r>
            </a:p>
          </p:txBody>
        </p:sp>
      </p:grpSp>
      <p:sp>
        <p:nvSpPr>
          <p:cNvPr id="26" name="Line 34"/>
          <p:cNvSpPr>
            <a:spLocks noChangeShapeType="1"/>
          </p:cNvSpPr>
          <p:nvPr/>
        </p:nvSpPr>
        <p:spPr bwMode="auto">
          <a:xfrm>
            <a:off x="3953272" y="41973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>
            <a:off x="3953272" y="419735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" name="Group 58"/>
          <p:cNvGrpSpPr>
            <a:grpSpLocks/>
          </p:cNvGrpSpPr>
          <p:nvPr/>
        </p:nvGrpSpPr>
        <p:grpSpPr bwMode="auto">
          <a:xfrm>
            <a:off x="936625" y="3130550"/>
            <a:ext cx="457200" cy="457200"/>
            <a:chOff x="768" y="1632"/>
            <a:chExt cx="288" cy="288"/>
          </a:xfrm>
        </p:grpSpPr>
        <p:sp>
          <p:nvSpPr>
            <p:cNvPr id="41" name="Line 59"/>
            <p:cNvSpPr>
              <a:spLocks noChangeShapeType="1"/>
            </p:cNvSpPr>
            <p:nvPr/>
          </p:nvSpPr>
          <p:spPr bwMode="auto">
            <a:xfrm>
              <a:off x="768" y="17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Line 60"/>
            <p:cNvSpPr>
              <a:spLocks noChangeShapeType="1"/>
            </p:cNvSpPr>
            <p:nvPr/>
          </p:nvSpPr>
          <p:spPr bwMode="auto">
            <a:xfrm>
              <a:off x="768" y="16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Group 61"/>
          <p:cNvGrpSpPr>
            <a:grpSpLocks/>
          </p:cNvGrpSpPr>
          <p:nvPr/>
        </p:nvGrpSpPr>
        <p:grpSpPr bwMode="auto">
          <a:xfrm>
            <a:off x="936625" y="4265613"/>
            <a:ext cx="457200" cy="457200"/>
            <a:chOff x="768" y="1632"/>
            <a:chExt cx="288" cy="288"/>
          </a:xfrm>
        </p:grpSpPr>
        <p:sp>
          <p:nvSpPr>
            <p:cNvPr id="39" name="Line 62"/>
            <p:cNvSpPr>
              <a:spLocks noChangeShapeType="1"/>
            </p:cNvSpPr>
            <p:nvPr/>
          </p:nvSpPr>
          <p:spPr bwMode="auto">
            <a:xfrm>
              <a:off x="768" y="17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Line 63"/>
            <p:cNvSpPr>
              <a:spLocks noChangeShapeType="1"/>
            </p:cNvSpPr>
            <p:nvPr/>
          </p:nvSpPr>
          <p:spPr bwMode="auto">
            <a:xfrm>
              <a:off x="768" y="16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88"/>
          <p:cNvGrpSpPr>
            <a:grpSpLocks/>
          </p:cNvGrpSpPr>
          <p:nvPr/>
        </p:nvGrpSpPr>
        <p:grpSpPr bwMode="auto">
          <a:xfrm>
            <a:off x="7038156" y="1772816"/>
            <a:ext cx="1638300" cy="2952750"/>
            <a:chOff x="4332" y="1253"/>
            <a:chExt cx="1032" cy="1860"/>
          </a:xfrm>
        </p:grpSpPr>
        <p:sp>
          <p:nvSpPr>
            <p:cNvPr id="56" name="Text Box 38"/>
            <p:cNvSpPr txBox="1">
              <a:spLocks noChangeArrowheads="1"/>
            </p:cNvSpPr>
            <p:nvPr/>
          </p:nvSpPr>
          <p:spPr bwMode="auto">
            <a:xfrm>
              <a:off x="4558" y="2462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R4</a:t>
              </a:r>
              <a:endParaRPr kumimoji="1"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7" name="Text Box 40"/>
            <p:cNvSpPr txBox="1">
              <a:spLocks noChangeArrowheads="1"/>
            </p:cNvSpPr>
            <p:nvPr/>
          </p:nvSpPr>
          <p:spPr bwMode="auto">
            <a:xfrm>
              <a:off x="4537" y="2144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R3</a:t>
              </a:r>
              <a:endParaRPr kumimoji="1"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8" name="Text Box 41"/>
            <p:cNvSpPr txBox="1">
              <a:spLocks noChangeArrowheads="1"/>
            </p:cNvSpPr>
            <p:nvPr/>
          </p:nvSpPr>
          <p:spPr bwMode="auto">
            <a:xfrm>
              <a:off x="4924" y="178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R2</a:t>
              </a:r>
              <a:endParaRPr kumimoji="1"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9" name="Text Box 42"/>
            <p:cNvSpPr txBox="1">
              <a:spLocks noChangeArrowheads="1"/>
            </p:cNvSpPr>
            <p:nvPr/>
          </p:nvSpPr>
          <p:spPr bwMode="auto">
            <a:xfrm>
              <a:off x="4783" y="1480"/>
              <a:ext cx="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 </a:t>
              </a:r>
              <a:endParaRPr kumimoji="1"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0" name="Text Box 43"/>
            <p:cNvSpPr txBox="1">
              <a:spLocks noChangeArrowheads="1"/>
            </p:cNvSpPr>
            <p:nvPr/>
          </p:nvSpPr>
          <p:spPr bwMode="auto">
            <a:xfrm>
              <a:off x="4540" y="178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R1</a:t>
              </a:r>
              <a:endParaRPr kumimoji="1"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" name="Text Box 44"/>
            <p:cNvSpPr txBox="1">
              <a:spLocks noChangeArrowheads="1"/>
            </p:cNvSpPr>
            <p:nvPr/>
          </p:nvSpPr>
          <p:spPr bwMode="auto">
            <a:xfrm>
              <a:off x="4332" y="2825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R5</a:t>
              </a:r>
              <a:endParaRPr kumimoji="1"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2" name="Text Box 45"/>
            <p:cNvSpPr txBox="1">
              <a:spLocks noChangeArrowheads="1"/>
            </p:cNvSpPr>
            <p:nvPr/>
          </p:nvSpPr>
          <p:spPr bwMode="auto">
            <a:xfrm>
              <a:off x="4764" y="2825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R6</a:t>
              </a:r>
              <a:endParaRPr kumimoji="1"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63" name="Group 46"/>
            <p:cNvGrpSpPr>
              <a:grpSpLocks/>
            </p:cNvGrpSpPr>
            <p:nvPr/>
          </p:nvGrpSpPr>
          <p:grpSpPr bwMode="auto">
            <a:xfrm>
              <a:off x="4525" y="2730"/>
              <a:ext cx="384" cy="105"/>
              <a:chOff x="2932" y="2736"/>
              <a:chExt cx="277" cy="144"/>
            </a:xfrm>
          </p:grpSpPr>
          <p:sp>
            <p:nvSpPr>
              <p:cNvPr id="70" name="Line 47"/>
              <p:cNvSpPr>
                <a:spLocks noChangeShapeType="1"/>
              </p:cNvSpPr>
              <p:nvPr/>
            </p:nvSpPr>
            <p:spPr bwMode="auto">
              <a:xfrm flipH="1">
                <a:off x="2932" y="2736"/>
                <a:ext cx="85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" name="Line 48"/>
              <p:cNvSpPr>
                <a:spLocks noChangeShapeType="1"/>
              </p:cNvSpPr>
              <p:nvPr/>
            </p:nvSpPr>
            <p:spPr bwMode="auto">
              <a:xfrm>
                <a:off x="3124" y="2736"/>
                <a:ext cx="85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4" name="Group 52"/>
            <p:cNvGrpSpPr>
              <a:grpSpLocks/>
            </p:cNvGrpSpPr>
            <p:nvPr/>
          </p:nvGrpSpPr>
          <p:grpSpPr bwMode="auto">
            <a:xfrm>
              <a:off x="4694" y="1701"/>
              <a:ext cx="384" cy="96"/>
              <a:chOff x="2932" y="2736"/>
              <a:chExt cx="277" cy="144"/>
            </a:xfrm>
          </p:grpSpPr>
          <p:sp>
            <p:nvSpPr>
              <p:cNvPr id="68" name="Line 53"/>
              <p:cNvSpPr>
                <a:spLocks noChangeShapeType="1"/>
              </p:cNvSpPr>
              <p:nvPr/>
            </p:nvSpPr>
            <p:spPr bwMode="auto">
              <a:xfrm flipH="1">
                <a:off x="2932" y="2736"/>
                <a:ext cx="85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9" name="Line 54"/>
              <p:cNvSpPr>
                <a:spLocks noChangeShapeType="1"/>
              </p:cNvSpPr>
              <p:nvPr/>
            </p:nvSpPr>
            <p:spPr bwMode="auto">
              <a:xfrm>
                <a:off x="3124" y="2736"/>
                <a:ext cx="85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5" name="Text Box 82"/>
            <p:cNvSpPr txBox="1">
              <a:spLocks noChangeArrowheads="1"/>
            </p:cNvSpPr>
            <p:nvPr/>
          </p:nvSpPr>
          <p:spPr bwMode="auto">
            <a:xfrm>
              <a:off x="4436" y="1253"/>
              <a:ext cx="9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（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1"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</a:t>
              </a:r>
              <a:r>
                <a:rPr kumimoji="1"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）</a:t>
              </a:r>
            </a:p>
          </p:txBody>
        </p:sp>
        <p:sp>
          <p:nvSpPr>
            <p:cNvPr id="66" name="Line 83"/>
            <p:cNvSpPr>
              <a:spLocks noChangeShapeType="1"/>
            </p:cNvSpPr>
            <p:nvPr/>
          </p:nvSpPr>
          <p:spPr bwMode="auto">
            <a:xfrm flipH="1">
              <a:off x="4717" y="2388"/>
              <a:ext cx="0" cy="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Line 84"/>
            <p:cNvSpPr>
              <a:spLocks noChangeShapeType="1"/>
            </p:cNvSpPr>
            <p:nvPr/>
          </p:nvSpPr>
          <p:spPr bwMode="auto">
            <a:xfrm flipH="1">
              <a:off x="4708" y="2073"/>
              <a:ext cx="0" cy="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2" name="Group 91"/>
          <p:cNvGrpSpPr>
            <a:grpSpLocks/>
          </p:cNvGrpSpPr>
          <p:nvPr/>
        </p:nvGrpSpPr>
        <p:grpSpPr bwMode="auto">
          <a:xfrm>
            <a:off x="4541168" y="1772816"/>
            <a:ext cx="2405063" cy="1871662"/>
            <a:chOff x="2746" y="1253"/>
            <a:chExt cx="1515" cy="1179"/>
          </a:xfrm>
        </p:grpSpPr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3344" y="2144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R3</a:t>
              </a:r>
            </a:p>
          </p:txBody>
        </p:sp>
        <p:sp>
          <p:nvSpPr>
            <p:cNvPr id="74" name="Text Box 75"/>
            <p:cNvSpPr txBox="1">
              <a:spLocks noChangeArrowheads="1"/>
            </p:cNvSpPr>
            <p:nvPr/>
          </p:nvSpPr>
          <p:spPr bwMode="auto">
            <a:xfrm>
              <a:off x="3404" y="1480"/>
              <a:ext cx="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S </a:t>
              </a:r>
            </a:p>
          </p:txBody>
        </p:sp>
        <p:sp>
          <p:nvSpPr>
            <p:cNvPr id="75" name="Text Box 76"/>
            <p:cNvSpPr txBox="1">
              <a:spLocks noChangeArrowheads="1"/>
            </p:cNvSpPr>
            <p:nvPr/>
          </p:nvSpPr>
          <p:spPr bwMode="auto">
            <a:xfrm>
              <a:off x="3344" y="1797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R1</a:t>
              </a:r>
            </a:p>
          </p:txBody>
        </p:sp>
        <p:sp>
          <p:nvSpPr>
            <p:cNvPr id="76" name="Line 80"/>
            <p:cNvSpPr>
              <a:spLocks noChangeShapeType="1"/>
            </p:cNvSpPr>
            <p:nvPr/>
          </p:nvSpPr>
          <p:spPr bwMode="auto">
            <a:xfrm flipH="1">
              <a:off x="3523" y="2050"/>
              <a:ext cx="0" cy="105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77" name="Text Box 81"/>
            <p:cNvSpPr txBox="1">
              <a:spLocks noChangeArrowheads="1"/>
            </p:cNvSpPr>
            <p:nvPr/>
          </p:nvSpPr>
          <p:spPr bwMode="auto">
            <a:xfrm>
              <a:off x="2746" y="1253"/>
              <a:ext cx="15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zh-CN" altLang="en-US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剪枝</a:t>
              </a:r>
              <a:r>
                <a:rPr kumimoji="1" lang="zh-CN" altLang="en-US" dirty="0" smtClean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后（</a:t>
              </a:r>
              <a:r>
                <a:rPr kumimoji="1" lang="en-US" altLang="zh-CN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S</a:t>
              </a:r>
              <a:r>
                <a:rPr kumimoji="1" lang="zh-CN" altLang="en-US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，</a:t>
              </a:r>
              <a:r>
                <a:rPr kumimoji="1" lang="en-US" altLang="zh-CN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G</a:t>
              </a:r>
              <a:r>
                <a:rPr kumimoji="1" lang="zh-CN" altLang="en-US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）</a:t>
              </a:r>
            </a:p>
          </p:txBody>
        </p:sp>
        <p:sp>
          <p:nvSpPr>
            <p:cNvPr id="78" name="Line 87"/>
            <p:cNvSpPr>
              <a:spLocks noChangeShapeType="1"/>
            </p:cNvSpPr>
            <p:nvPr/>
          </p:nvSpPr>
          <p:spPr bwMode="auto">
            <a:xfrm flipH="1">
              <a:off x="3515" y="1737"/>
              <a:ext cx="0" cy="105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grpSp>
        <p:nvGrpSpPr>
          <p:cNvPr id="20" name="Group 13"/>
          <p:cNvGrpSpPr>
            <a:grpSpLocks/>
          </p:cNvGrpSpPr>
          <p:nvPr/>
        </p:nvGrpSpPr>
        <p:grpSpPr bwMode="auto">
          <a:xfrm>
            <a:off x="4283968" y="3968750"/>
            <a:ext cx="906463" cy="625475"/>
            <a:chOff x="1777" y="1440"/>
            <a:chExt cx="571" cy="394"/>
          </a:xfrm>
        </p:grpSpPr>
        <p:pic>
          <p:nvPicPr>
            <p:cNvPr id="53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7" y="1440"/>
              <a:ext cx="57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1865" y="1546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R5</a:t>
              </a:r>
            </a:p>
          </p:txBody>
        </p:sp>
      </p:grpSp>
      <p:grpSp>
        <p:nvGrpSpPr>
          <p:cNvPr id="25" name="Group 31"/>
          <p:cNvGrpSpPr>
            <a:grpSpLocks/>
          </p:cNvGrpSpPr>
          <p:nvPr/>
        </p:nvGrpSpPr>
        <p:grpSpPr bwMode="auto">
          <a:xfrm>
            <a:off x="4283968" y="5187950"/>
            <a:ext cx="906463" cy="625475"/>
            <a:chOff x="1777" y="1440"/>
            <a:chExt cx="571" cy="394"/>
          </a:xfrm>
        </p:grpSpPr>
        <p:pic>
          <p:nvPicPr>
            <p:cNvPr id="43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7" y="1440"/>
              <a:ext cx="57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 Box 33"/>
            <p:cNvSpPr txBox="1">
              <a:spLocks noChangeArrowheads="1"/>
            </p:cNvSpPr>
            <p:nvPr/>
          </p:nvSpPr>
          <p:spPr bwMode="auto">
            <a:xfrm>
              <a:off x="1865" y="1546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R6</a:t>
              </a:r>
            </a:p>
          </p:txBody>
        </p:sp>
      </p:grpSp>
      <p:sp>
        <p:nvSpPr>
          <p:cNvPr id="79" name="Text Box 55"/>
          <p:cNvSpPr txBox="1">
            <a:spLocks noChangeArrowheads="1"/>
          </p:cNvSpPr>
          <p:nvPr/>
        </p:nvSpPr>
        <p:spPr bwMode="auto">
          <a:xfrm>
            <a:off x="5580112" y="5171806"/>
            <a:ext cx="1309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组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G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成员</a:t>
            </a:r>
            <a:endParaRPr kumimoji="1" lang="en-US" altLang="zh-CN" dirty="0">
              <a:effectLst>
                <a:outerShdw blurRad="38100" dist="38100" dir="2700000" algn="tl">
                  <a:srgbClr val="000000"/>
                </a:outerShdw>
              </a:effectLst>
              <a:ea typeface="+mn-ea"/>
            </a:endParaRPr>
          </a:p>
        </p:txBody>
      </p:sp>
      <p:sp>
        <p:nvSpPr>
          <p:cNvPr id="80" name="Text Box 55"/>
          <p:cNvSpPr txBox="1">
            <a:spLocks noChangeArrowheads="1"/>
          </p:cNvSpPr>
          <p:nvPr/>
        </p:nvSpPr>
        <p:spPr bwMode="auto">
          <a:xfrm>
            <a:off x="5580112" y="3946888"/>
            <a:ext cx="1309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组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G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成员</a:t>
            </a:r>
            <a:endParaRPr kumimoji="1" lang="en-US" altLang="zh-CN" dirty="0">
              <a:effectLst>
                <a:outerShdw blurRad="38100" dist="38100" dir="2700000" algn="tl">
                  <a:srgbClr val="000000"/>
                </a:outerShdw>
              </a:effectLst>
              <a:ea typeface="+mn-ea"/>
            </a:endParaRPr>
          </a:p>
        </p:txBody>
      </p:sp>
      <p:sp>
        <p:nvSpPr>
          <p:cNvPr id="81" name="Text Box 55"/>
          <p:cNvSpPr txBox="1">
            <a:spLocks noChangeArrowheads="1"/>
          </p:cNvSpPr>
          <p:nvPr/>
        </p:nvSpPr>
        <p:spPr bwMode="auto">
          <a:xfrm>
            <a:off x="3961210" y="3126085"/>
            <a:ext cx="1309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组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G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成员</a:t>
            </a:r>
            <a:endParaRPr kumimoji="1" lang="en-US" altLang="zh-CN" dirty="0">
              <a:effectLst>
                <a:outerShdw blurRad="38100" dist="38100" dir="2700000" algn="tl">
                  <a:srgbClr val="000000"/>
                </a:outerShdw>
              </a:effectLst>
              <a:ea typeface="+mn-ea"/>
            </a:endParaRPr>
          </a:p>
        </p:txBody>
      </p:sp>
      <p:sp>
        <p:nvSpPr>
          <p:cNvPr id="82" name="Text Box 55"/>
          <p:cNvSpPr txBox="1">
            <a:spLocks noChangeArrowheads="1"/>
          </p:cNvSpPr>
          <p:nvPr/>
        </p:nvSpPr>
        <p:spPr bwMode="auto">
          <a:xfrm>
            <a:off x="1150794" y="5195592"/>
            <a:ext cx="1309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组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G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成员</a:t>
            </a:r>
            <a:endParaRPr kumimoji="1" lang="en-US" altLang="zh-CN" dirty="0">
              <a:effectLst>
                <a:outerShdw blurRad="38100" dist="38100" dir="2700000" algn="tl">
                  <a:srgbClr val="000000"/>
                </a:outerShdw>
              </a:effectLst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7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）嫁接，</a:t>
            </a:r>
            <a:r>
              <a:rPr lang="en-US" altLang="zh-CN" dirty="0" smtClean="0"/>
              <a:t>grafting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剪掉的分支上如果又出现了多播接收成员，则将其快速接回树上的过程</a:t>
            </a:r>
          </a:p>
          <a:p>
            <a:r>
              <a:rPr lang="zh-CN" altLang="en-US" sz="2800" dirty="0"/>
              <a:t>例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92</a:t>
            </a:fld>
            <a:endParaRPr lang="en-US" altLang="zh-CN"/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 flipH="1">
            <a:off x="5076056" y="3968750"/>
            <a:ext cx="457200" cy="457200"/>
            <a:chOff x="768" y="1632"/>
            <a:chExt cx="288" cy="288"/>
          </a:xfrm>
        </p:grpSpPr>
        <p:sp>
          <p:nvSpPr>
            <p:cNvPr id="7" name="Line 68"/>
            <p:cNvSpPr>
              <a:spLocks noChangeShapeType="1"/>
            </p:cNvSpPr>
            <p:nvPr/>
          </p:nvSpPr>
          <p:spPr bwMode="auto">
            <a:xfrm>
              <a:off x="768" y="17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Line 69"/>
            <p:cNvSpPr>
              <a:spLocks noChangeShapeType="1"/>
            </p:cNvSpPr>
            <p:nvPr/>
          </p:nvSpPr>
          <p:spPr bwMode="auto">
            <a:xfrm>
              <a:off x="768" y="16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 flipH="1">
            <a:off x="5076056" y="5187950"/>
            <a:ext cx="457200" cy="457200"/>
            <a:chOff x="768" y="1632"/>
            <a:chExt cx="288" cy="288"/>
          </a:xfrm>
        </p:grpSpPr>
        <p:sp>
          <p:nvSpPr>
            <p:cNvPr id="10" name="Line 71"/>
            <p:cNvSpPr>
              <a:spLocks noChangeShapeType="1"/>
            </p:cNvSpPr>
            <p:nvPr/>
          </p:nvSpPr>
          <p:spPr bwMode="auto">
            <a:xfrm>
              <a:off x="768" y="17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Line 72"/>
            <p:cNvSpPr>
              <a:spLocks noChangeShapeType="1"/>
            </p:cNvSpPr>
            <p:nvPr/>
          </p:nvSpPr>
          <p:spPr bwMode="auto">
            <a:xfrm>
              <a:off x="768" y="16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64"/>
          <p:cNvGrpSpPr>
            <a:grpSpLocks/>
          </p:cNvGrpSpPr>
          <p:nvPr/>
        </p:nvGrpSpPr>
        <p:grpSpPr bwMode="auto">
          <a:xfrm flipH="1">
            <a:off x="3467100" y="3130550"/>
            <a:ext cx="457200" cy="457200"/>
            <a:chOff x="994" y="1632"/>
            <a:chExt cx="288" cy="288"/>
          </a:xfrm>
        </p:grpSpPr>
        <p:sp>
          <p:nvSpPr>
            <p:cNvPr id="13" name="Line 65"/>
            <p:cNvSpPr>
              <a:spLocks noChangeShapeType="1"/>
            </p:cNvSpPr>
            <p:nvPr/>
          </p:nvSpPr>
          <p:spPr bwMode="auto">
            <a:xfrm>
              <a:off x="994" y="17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>
              <a:off x="994" y="16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89"/>
          <p:cNvGrpSpPr>
            <a:grpSpLocks/>
          </p:cNvGrpSpPr>
          <p:nvPr/>
        </p:nvGrpSpPr>
        <p:grpSpPr bwMode="auto">
          <a:xfrm>
            <a:off x="1474788" y="1989138"/>
            <a:ext cx="2085975" cy="760412"/>
            <a:chOff x="929" y="1253"/>
            <a:chExt cx="1314" cy="479"/>
          </a:xfrm>
        </p:grpSpPr>
        <p:sp>
          <p:nvSpPr>
            <p:cNvPr id="16" name="Text Box 36"/>
            <p:cNvSpPr txBox="1">
              <a:spLocks noChangeArrowheads="1"/>
            </p:cNvSpPr>
            <p:nvPr/>
          </p:nvSpPr>
          <p:spPr bwMode="auto">
            <a:xfrm>
              <a:off x="929" y="1253"/>
              <a:ext cx="13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源网络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S</a:t>
              </a:r>
              <a:r>
                <a:rPr kumimoji="1"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，组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G</a:t>
              </a:r>
            </a:p>
          </p:txBody>
        </p:sp>
        <p:sp>
          <p:nvSpPr>
            <p:cNvPr id="17" name="Line 57"/>
            <p:cNvSpPr>
              <a:spLocks noChangeShapeType="1"/>
            </p:cNvSpPr>
            <p:nvPr/>
          </p:nvSpPr>
          <p:spPr bwMode="auto">
            <a:xfrm>
              <a:off x="1604" y="15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953272" y="5416550"/>
            <a:ext cx="373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2278063" y="450215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3419872" y="4502150"/>
            <a:ext cx="541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1835150" y="2778125"/>
            <a:ext cx="0" cy="2376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258888" y="2778125"/>
            <a:ext cx="266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1258888" y="5154613"/>
            <a:ext cx="1093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3132138" y="2778125"/>
            <a:ext cx="0" cy="388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" name="Group 16"/>
          <p:cNvGrpSpPr>
            <a:grpSpLocks/>
          </p:cNvGrpSpPr>
          <p:nvPr/>
        </p:nvGrpSpPr>
        <p:grpSpPr bwMode="auto">
          <a:xfrm>
            <a:off x="2700338" y="4197350"/>
            <a:ext cx="906463" cy="625475"/>
            <a:chOff x="1654" y="1440"/>
            <a:chExt cx="571" cy="394"/>
          </a:xfrm>
        </p:grpSpPr>
        <p:pic>
          <p:nvPicPr>
            <p:cNvPr id="26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" y="1440"/>
              <a:ext cx="57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1757" y="1546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R4</a:t>
              </a:r>
            </a:p>
          </p:txBody>
        </p:sp>
      </p:grpSp>
      <p:grpSp>
        <p:nvGrpSpPr>
          <p:cNvPr id="28" name="Group 22"/>
          <p:cNvGrpSpPr>
            <a:grpSpLocks/>
          </p:cNvGrpSpPr>
          <p:nvPr/>
        </p:nvGrpSpPr>
        <p:grpSpPr bwMode="auto">
          <a:xfrm>
            <a:off x="1401763" y="4197350"/>
            <a:ext cx="906463" cy="625475"/>
            <a:chOff x="1777" y="1440"/>
            <a:chExt cx="571" cy="394"/>
          </a:xfrm>
        </p:grpSpPr>
        <p:pic>
          <p:nvPicPr>
            <p:cNvPr id="29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7" y="1440"/>
              <a:ext cx="57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1869" y="1546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R3</a:t>
              </a:r>
            </a:p>
          </p:txBody>
        </p:sp>
      </p:grpSp>
      <p:grpSp>
        <p:nvGrpSpPr>
          <p:cNvPr id="31" name="Group 25"/>
          <p:cNvGrpSpPr>
            <a:grpSpLocks/>
          </p:cNvGrpSpPr>
          <p:nvPr/>
        </p:nvGrpSpPr>
        <p:grpSpPr bwMode="auto">
          <a:xfrm>
            <a:off x="1401763" y="3130550"/>
            <a:ext cx="906463" cy="625475"/>
            <a:chOff x="1777" y="1440"/>
            <a:chExt cx="571" cy="394"/>
          </a:xfrm>
        </p:grpSpPr>
        <p:pic>
          <p:nvPicPr>
            <p:cNvPr id="32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7" y="1440"/>
              <a:ext cx="57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Text Box 27"/>
            <p:cNvSpPr txBox="1">
              <a:spLocks noChangeArrowheads="1"/>
            </p:cNvSpPr>
            <p:nvPr/>
          </p:nvSpPr>
          <p:spPr bwMode="auto">
            <a:xfrm>
              <a:off x="1869" y="1546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R1</a:t>
              </a:r>
            </a:p>
          </p:txBody>
        </p:sp>
      </p:grpSp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2716213" y="3130550"/>
            <a:ext cx="906463" cy="625475"/>
            <a:chOff x="1654" y="1440"/>
            <a:chExt cx="571" cy="394"/>
          </a:xfrm>
        </p:grpSpPr>
        <p:pic>
          <p:nvPicPr>
            <p:cNvPr id="35" name="Picture 2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" y="1440"/>
              <a:ext cx="57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1757" y="1546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R2</a:t>
              </a:r>
            </a:p>
          </p:txBody>
        </p:sp>
      </p:grp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3953272" y="41973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3953272" y="419735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9" name="Group 58"/>
          <p:cNvGrpSpPr>
            <a:grpSpLocks/>
          </p:cNvGrpSpPr>
          <p:nvPr/>
        </p:nvGrpSpPr>
        <p:grpSpPr bwMode="auto">
          <a:xfrm>
            <a:off x="936625" y="3130550"/>
            <a:ext cx="457200" cy="457200"/>
            <a:chOff x="768" y="1632"/>
            <a:chExt cx="288" cy="288"/>
          </a:xfrm>
        </p:grpSpPr>
        <p:sp>
          <p:nvSpPr>
            <p:cNvPr id="40" name="Line 59"/>
            <p:cNvSpPr>
              <a:spLocks noChangeShapeType="1"/>
            </p:cNvSpPr>
            <p:nvPr/>
          </p:nvSpPr>
          <p:spPr bwMode="auto">
            <a:xfrm>
              <a:off x="768" y="17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Line 60"/>
            <p:cNvSpPr>
              <a:spLocks noChangeShapeType="1"/>
            </p:cNvSpPr>
            <p:nvPr/>
          </p:nvSpPr>
          <p:spPr bwMode="auto">
            <a:xfrm>
              <a:off x="768" y="16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2" name="Group 61"/>
          <p:cNvGrpSpPr>
            <a:grpSpLocks/>
          </p:cNvGrpSpPr>
          <p:nvPr/>
        </p:nvGrpSpPr>
        <p:grpSpPr bwMode="auto">
          <a:xfrm>
            <a:off x="936625" y="4265613"/>
            <a:ext cx="457200" cy="457200"/>
            <a:chOff x="768" y="1632"/>
            <a:chExt cx="288" cy="288"/>
          </a:xfrm>
        </p:grpSpPr>
        <p:sp>
          <p:nvSpPr>
            <p:cNvPr id="43" name="Line 62"/>
            <p:cNvSpPr>
              <a:spLocks noChangeShapeType="1"/>
            </p:cNvSpPr>
            <p:nvPr/>
          </p:nvSpPr>
          <p:spPr bwMode="auto">
            <a:xfrm>
              <a:off x="768" y="17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Line 63"/>
            <p:cNvSpPr>
              <a:spLocks noChangeShapeType="1"/>
            </p:cNvSpPr>
            <p:nvPr/>
          </p:nvSpPr>
          <p:spPr bwMode="auto">
            <a:xfrm>
              <a:off x="768" y="16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5" name="Group 13"/>
          <p:cNvGrpSpPr>
            <a:grpSpLocks/>
          </p:cNvGrpSpPr>
          <p:nvPr/>
        </p:nvGrpSpPr>
        <p:grpSpPr bwMode="auto">
          <a:xfrm>
            <a:off x="4283968" y="3968750"/>
            <a:ext cx="906463" cy="625475"/>
            <a:chOff x="1777" y="1440"/>
            <a:chExt cx="571" cy="394"/>
          </a:xfrm>
        </p:grpSpPr>
        <p:pic>
          <p:nvPicPr>
            <p:cNvPr id="46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7" y="1440"/>
              <a:ext cx="57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1865" y="1546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R5</a:t>
              </a:r>
            </a:p>
          </p:txBody>
        </p:sp>
      </p:grpSp>
      <p:grpSp>
        <p:nvGrpSpPr>
          <p:cNvPr id="48" name="Group 31"/>
          <p:cNvGrpSpPr>
            <a:grpSpLocks/>
          </p:cNvGrpSpPr>
          <p:nvPr/>
        </p:nvGrpSpPr>
        <p:grpSpPr bwMode="auto">
          <a:xfrm>
            <a:off x="4283968" y="5187950"/>
            <a:ext cx="906463" cy="625475"/>
            <a:chOff x="1777" y="1440"/>
            <a:chExt cx="571" cy="394"/>
          </a:xfrm>
        </p:grpSpPr>
        <p:pic>
          <p:nvPicPr>
            <p:cNvPr id="49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7" y="1440"/>
              <a:ext cx="57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1865" y="1546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R6</a:t>
              </a:r>
            </a:p>
          </p:txBody>
        </p:sp>
      </p:grpSp>
      <p:sp>
        <p:nvSpPr>
          <p:cNvPr id="51" name="Text Box 55"/>
          <p:cNvSpPr txBox="1">
            <a:spLocks noChangeArrowheads="1"/>
          </p:cNvSpPr>
          <p:nvPr/>
        </p:nvSpPr>
        <p:spPr bwMode="auto">
          <a:xfrm>
            <a:off x="5580112" y="5171806"/>
            <a:ext cx="1309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组</a:t>
            </a:r>
            <a:r>
              <a:rPr kumimoji="1" lang="en-US" altLang="zh-CN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G</a:t>
            </a:r>
            <a:r>
              <a:rPr kumimoji="1"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成员</a:t>
            </a:r>
            <a:endParaRPr kumimoji="1" lang="en-US" altLang="zh-CN" dirty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+mn-ea"/>
            </a:endParaRPr>
          </a:p>
        </p:txBody>
      </p:sp>
      <p:sp>
        <p:nvSpPr>
          <p:cNvPr id="54" name="Text Box 55"/>
          <p:cNvSpPr txBox="1">
            <a:spLocks noChangeArrowheads="1"/>
          </p:cNvSpPr>
          <p:nvPr/>
        </p:nvSpPr>
        <p:spPr bwMode="auto">
          <a:xfrm>
            <a:off x="1150794" y="5195592"/>
            <a:ext cx="1309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组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G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成员</a:t>
            </a:r>
            <a:endParaRPr kumimoji="1" lang="en-US" altLang="zh-CN" dirty="0">
              <a:effectLst>
                <a:outerShdw blurRad="38100" dist="38100" dir="2700000" algn="tl">
                  <a:srgbClr val="000000"/>
                </a:outerShdw>
              </a:effectLst>
              <a:ea typeface="+mn-ea"/>
            </a:endParaRPr>
          </a:p>
        </p:txBody>
      </p:sp>
      <p:grpSp>
        <p:nvGrpSpPr>
          <p:cNvPr id="61" name="Group 84"/>
          <p:cNvGrpSpPr>
            <a:grpSpLocks/>
          </p:cNvGrpSpPr>
          <p:nvPr/>
        </p:nvGrpSpPr>
        <p:grpSpPr bwMode="auto">
          <a:xfrm>
            <a:off x="6521452" y="1772692"/>
            <a:ext cx="2405063" cy="2952750"/>
            <a:chOff x="4108" y="1370"/>
            <a:chExt cx="1515" cy="1860"/>
          </a:xfrm>
        </p:grpSpPr>
        <p:sp>
          <p:nvSpPr>
            <p:cNvPr id="62" name="Text Box 54"/>
            <p:cNvSpPr txBox="1">
              <a:spLocks noChangeArrowheads="1"/>
            </p:cNvSpPr>
            <p:nvPr/>
          </p:nvSpPr>
          <p:spPr bwMode="auto">
            <a:xfrm>
              <a:off x="4740" y="2579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R4</a:t>
              </a:r>
            </a:p>
          </p:txBody>
        </p:sp>
        <p:sp>
          <p:nvSpPr>
            <p:cNvPr id="63" name="Text Box 55"/>
            <p:cNvSpPr txBox="1">
              <a:spLocks noChangeArrowheads="1"/>
            </p:cNvSpPr>
            <p:nvPr/>
          </p:nvSpPr>
          <p:spPr bwMode="auto">
            <a:xfrm>
              <a:off x="4740" y="2261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R3</a:t>
              </a:r>
            </a:p>
          </p:txBody>
        </p:sp>
        <p:sp>
          <p:nvSpPr>
            <p:cNvPr id="64" name="Text Box 57"/>
            <p:cNvSpPr txBox="1">
              <a:spLocks noChangeArrowheads="1"/>
            </p:cNvSpPr>
            <p:nvPr/>
          </p:nvSpPr>
          <p:spPr bwMode="auto">
            <a:xfrm>
              <a:off x="4783" y="1597"/>
              <a:ext cx="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S </a:t>
              </a:r>
            </a:p>
          </p:txBody>
        </p:sp>
        <p:sp>
          <p:nvSpPr>
            <p:cNvPr id="65" name="Text Box 58"/>
            <p:cNvSpPr txBox="1">
              <a:spLocks noChangeArrowheads="1"/>
            </p:cNvSpPr>
            <p:nvPr/>
          </p:nvSpPr>
          <p:spPr bwMode="auto">
            <a:xfrm>
              <a:off x="4733" y="1905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R1</a:t>
              </a:r>
            </a:p>
          </p:txBody>
        </p:sp>
        <p:sp>
          <p:nvSpPr>
            <p:cNvPr id="66" name="Text Box 60"/>
            <p:cNvSpPr txBox="1">
              <a:spLocks noChangeArrowheads="1"/>
            </p:cNvSpPr>
            <p:nvPr/>
          </p:nvSpPr>
          <p:spPr bwMode="auto">
            <a:xfrm>
              <a:off x="4740" y="2942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R6</a:t>
              </a: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 flipH="1">
              <a:off x="4910" y="2505"/>
              <a:ext cx="0" cy="105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 flipH="1">
              <a:off x="4901" y="2190"/>
              <a:ext cx="0" cy="105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69" name="Text Box 80"/>
            <p:cNvSpPr txBox="1">
              <a:spLocks noChangeArrowheads="1"/>
            </p:cNvSpPr>
            <p:nvPr/>
          </p:nvSpPr>
          <p:spPr bwMode="auto">
            <a:xfrm>
              <a:off x="4108" y="1370"/>
              <a:ext cx="15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zh-CN" altLang="en-US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嫁接</a:t>
              </a:r>
              <a:r>
                <a:rPr kumimoji="1" lang="zh-CN" altLang="en-US" dirty="0" smtClean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后（</a:t>
              </a:r>
              <a:r>
                <a:rPr kumimoji="1" lang="en-US" altLang="zh-CN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S</a:t>
              </a:r>
              <a:r>
                <a:rPr kumimoji="1" lang="zh-CN" altLang="en-US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，</a:t>
              </a:r>
              <a:r>
                <a:rPr kumimoji="1" lang="en-US" altLang="zh-CN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G</a:t>
              </a:r>
              <a:r>
                <a:rPr kumimoji="1" lang="zh-CN" altLang="en-US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+mn-ea"/>
                </a:rPr>
                <a:t>）</a:t>
              </a:r>
            </a:p>
          </p:txBody>
        </p:sp>
        <p:sp>
          <p:nvSpPr>
            <p:cNvPr id="70" name="Line 82"/>
            <p:cNvSpPr>
              <a:spLocks noChangeShapeType="1"/>
            </p:cNvSpPr>
            <p:nvPr/>
          </p:nvSpPr>
          <p:spPr bwMode="auto">
            <a:xfrm flipH="1">
              <a:off x="4898" y="1832"/>
              <a:ext cx="0" cy="105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71" name="Line 83"/>
            <p:cNvSpPr>
              <a:spLocks noChangeShapeType="1"/>
            </p:cNvSpPr>
            <p:nvPr/>
          </p:nvSpPr>
          <p:spPr bwMode="auto">
            <a:xfrm flipH="1">
              <a:off x="4921" y="2861"/>
              <a:ext cx="0" cy="105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grpSp>
        <p:nvGrpSpPr>
          <p:cNvPr id="72" name="Group 91"/>
          <p:cNvGrpSpPr>
            <a:grpSpLocks/>
          </p:cNvGrpSpPr>
          <p:nvPr/>
        </p:nvGrpSpPr>
        <p:grpSpPr bwMode="auto">
          <a:xfrm>
            <a:off x="4999955" y="1772816"/>
            <a:ext cx="1485900" cy="1871662"/>
            <a:chOff x="3035" y="1253"/>
            <a:chExt cx="936" cy="1179"/>
          </a:xfrm>
        </p:grpSpPr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3344" y="2144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R3</a:t>
              </a:r>
              <a:endParaRPr kumimoji="1"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4" name="Text Box 75"/>
            <p:cNvSpPr txBox="1">
              <a:spLocks noChangeArrowheads="1"/>
            </p:cNvSpPr>
            <p:nvPr/>
          </p:nvSpPr>
          <p:spPr bwMode="auto">
            <a:xfrm>
              <a:off x="3404" y="1480"/>
              <a:ext cx="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 </a:t>
              </a:r>
              <a:endParaRPr kumimoji="1"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5" name="Text Box 76"/>
            <p:cNvSpPr txBox="1">
              <a:spLocks noChangeArrowheads="1"/>
            </p:cNvSpPr>
            <p:nvPr/>
          </p:nvSpPr>
          <p:spPr bwMode="auto">
            <a:xfrm>
              <a:off x="3344" y="1797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R1</a:t>
              </a:r>
              <a:endParaRPr kumimoji="1"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6" name="Line 80"/>
            <p:cNvSpPr>
              <a:spLocks noChangeShapeType="1"/>
            </p:cNvSpPr>
            <p:nvPr/>
          </p:nvSpPr>
          <p:spPr bwMode="auto">
            <a:xfrm flipH="1">
              <a:off x="3523" y="2050"/>
              <a:ext cx="0" cy="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Text Box 81"/>
            <p:cNvSpPr txBox="1">
              <a:spLocks noChangeArrowheads="1"/>
            </p:cNvSpPr>
            <p:nvPr/>
          </p:nvSpPr>
          <p:spPr bwMode="auto">
            <a:xfrm>
              <a:off x="3035" y="1253"/>
              <a:ext cx="9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（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1"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</a:t>
              </a:r>
              <a:r>
                <a:rPr kumimoji="1"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）</a:t>
              </a:r>
            </a:p>
          </p:txBody>
        </p:sp>
        <p:sp>
          <p:nvSpPr>
            <p:cNvPr id="78" name="Line 87"/>
            <p:cNvSpPr>
              <a:spLocks noChangeShapeType="1"/>
            </p:cNvSpPr>
            <p:nvPr/>
          </p:nvSpPr>
          <p:spPr bwMode="auto">
            <a:xfrm flipH="1">
              <a:off x="3515" y="1737"/>
              <a:ext cx="0" cy="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0118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6.6.2 </a:t>
            </a:r>
            <a:r>
              <a:rPr lang="zh-CN" altLang="en-US" dirty="0" smtClean="0"/>
              <a:t>多播路由协议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  <p:sp useBgFill="1">
        <p:nvSpPr>
          <p:cNvPr id="6" name="Rectangle 19"/>
          <p:cNvSpPr>
            <a:spLocks noChangeArrowheads="1"/>
          </p:cNvSpPr>
          <p:nvPr/>
        </p:nvSpPr>
        <p:spPr bwMode="auto">
          <a:xfrm>
            <a:off x="3527425" y="3911377"/>
            <a:ext cx="3240088" cy="100806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735263" y="1196752"/>
            <a:ext cx="4270375" cy="547687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Multicast routing protocols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50938" y="2327052"/>
            <a:ext cx="3054350" cy="9747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Source-Based Tree</a:t>
            </a:r>
          </a:p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(S, G)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546725" y="2327052"/>
            <a:ext cx="3055938" cy="9747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Group-Shared Tree</a:t>
            </a:r>
          </a:p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(*, G)</a:t>
            </a:r>
          </a:p>
        </p:txBody>
      </p:sp>
      <p:cxnSp>
        <p:nvCxnSpPr>
          <p:cNvPr id="10" name="AutoShape 8"/>
          <p:cNvCxnSpPr>
            <a:cxnSpLocks noChangeShapeType="1"/>
            <a:stCxn id="7" idx="2"/>
            <a:endCxn id="8" idx="0"/>
          </p:cNvCxnSpPr>
          <p:nvPr/>
        </p:nvCxnSpPr>
        <p:spPr bwMode="auto">
          <a:xfrm rot="5400000">
            <a:off x="3497263" y="939577"/>
            <a:ext cx="554037" cy="2192337"/>
          </a:xfrm>
          <a:prstGeom prst="bentConnector3">
            <a:avLst>
              <a:gd name="adj1" fmla="val 49856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9"/>
          <p:cNvCxnSpPr>
            <a:cxnSpLocks noChangeShapeType="1"/>
            <a:stCxn id="7" idx="2"/>
            <a:endCxn id="9" idx="0"/>
          </p:cNvCxnSpPr>
          <p:nvPr/>
        </p:nvCxnSpPr>
        <p:spPr bwMode="auto">
          <a:xfrm rot="16200000" flipH="1">
            <a:off x="5695950" y="933227"/>
            <a:ext cx="554037" cy="2205038"/>
          </a:xfrm>
          <a:prstGeom prst="bentConnector3">
            <a:avLst>
              <a:gd name="adj1" fmla="val 49856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03238" y="4127277"/>
            <a:ext cx="1238250" cy="6286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MOSPF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743325" y="4127277"/>
            <a:ext cx="1238250" cy="628650"/>
          </a:xfrm>
          <a:prstGeom prst="rect">
            <a:avLst/>
          </a:prstGeom>
          <a:solidFill>
            <a:srgbClr val="2C5E6A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PIM-DM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329238" y="4127277"/>
            <a:ext cx="1238250" cy="628650"/>
          </a:xfrm>
          <a:prstGeom prst="rect">
            <a:avLst/>
          </a:prstGeom>
          <a:solidFill>
            <a:srgbClr val="2C5E6A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PIM-SM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559675" y="4127277"/>
            <a:ext cx="1238250" cy="6286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CBT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052638" y="4127277"/>
            <a:ext cx="1238250" cy="6286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DVMRP</a:t>
            </a:r>
          </a:p>
        </p:txBody>
      </p:sp>
      <p:cxnSp>
        <p:nvCxnSpPr>
          <p:cNvPr id="17" name="AutoShape 17"/>
          <p:cNvCxnSpPr>
            <a:cxnSpLocks noChangeShapeType="1"/>
            <a:stCxn id="8" idx="2"/>
            <a:endCxn id="16" idx="0"/>
          </p:cNvCxnSpPr>
          <p:nvPr/>
        </p:nvCxnSpPr>
        <p:spPr bwMode="auto">
          <a:xfrm flipH="1">
            <a:off x="2671763" y="3316064"/>
            <a:ext cx="6350" cy="7969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8"/>
          <p:cNvCxnSpPr>
            <a:cxnSpLocks noChangeShapeType="1"/>
            <a:stCxn id="8" idx="2"/>
            <a:endCxn id="12" idx="0"/>
          </p:cNvCxnSpPr>
          <p:nvPr/>
        </p:nvCxnSpPr>
        <p:spPr bwMode="auto">
          <a:xfrm rot="5400000">
            <a:off x="1501775" y="2936652"/>
            <a:ext cx="796925" cy="155575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0"/>
          <p:cNvCxnSpPr>
            <a:cxnSpLocks noChangeShapeType="1"/>
            <a:stCxn id="8" idx="2"/>
            <a:endCxn id="13" idx="0"/>
          </p:cNvCxnSpPr>
          <p:nvPr/>
        </p:nvCxnSpPr>
        <p:spPr bwMode="auto">
          <a:xfrm rot="16200000" flipH="1">
            <a:off x="3121819" y="2872358"/>
            <a:ext cx="796925" cy="168433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1"/>
          <p:cNvCxnSpPr>
            <a:cxnSpLocks noChangeShapeType="1"/>
            <a:stCxn id="9" idx="2"/>
            <a:endCxn id="14" idx="0"/>
          </p:cNvCxnSpPr>
          <p:nvPr/>
        </p:nvCxnSpPr>
        <p:spPr bwMode="auto">
          <a:xfrm rot="5400000">
            <a:off x="6113463" y="3150964"/>
            <a:ext cx="796925" cy="112712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2"/>
          <p:cNvCxnSpPr>
            <a:cxnSpLocks noChangeShapeType="1"/>
            <a:stCxn id="9" idx="2"/>
            <a:endCxn id="15" idx="0"/>
          </p:cNvCxnSpPr>
          <p:nvPr/>
        </p:nvCxnSpPr>
        <p:spPr bwMode="auto">
          <a:xfrm rot="16200000" flipH="1">
            <a:off x="7228681" y="3162871"/>
            <a:ext cx="796925" cy="110331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822825" y="3479577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PIM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266938" y="5302027"/>
            <a:ext cx="24320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Dense Mode, DM</a:t>
            </a:r>
          </a:p>
          <a:p>
            <a:pPr algn="ctr"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密集模式协议</a:t>
            </a:r>
          </a:p>
        </p:txBody>
      </p:sp>
      <p:sp>
        <p:nvSpPr>
          <p:cNvPr id="24" name="AutoShape 25"/>
          <p:cNvSpPr>
            <a:spLocks/>
          </p:cNvSpPr>
          <p:nvPr/>
        </p:nvSpPr>
        <p:spPr bwMode="auto">
          <a:xfrm rot="16200000">
            <a:off x="3228182" y="4210620"/>
            <a:ext cx="527050" cy="1655763"/>
          </a:xfrm>
          <a:prstGeom prst="leftBrace">
            <a:avLst>
              <a:gd name="adj1" fmla="val 2618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873162" y="5302027"/>
            <a:ext cx="24919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Sparse Mode, SM</a:t>
            </a:r>
          </a:p>
          <a:p>
            <a:pPr algn="ctr"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稀疏模式协议</a:t>
            </a:r>
          </a:p>
        </p:txBody>
      </p:sp>
      <p:sp>
        <p:nvSpPr>
          <p:cNvPr id="26" name="AutoShape 27"/>
          <p:cNvSpPr>
            <a:spLocks/>
          </p:cNvSpPr>
          <p:nvPr/>
        </p:nvSpPr>
        <p:spPr bwMode="auto">
          <a:xfrm rot="16200000">
            <a:off x="6827838" y="3922489"/>
            <a:ext cx="527050" cy="2232025"/>
          </a:xfrm>
          <a:prstGeom prst="leftBrace">
            <a:avLst>
              <a:gd name="adj1" fmla="val 3529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98763" y="5319489"/>
            <a:ext cx="2031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Link State</a:t>
            </a:r>
          </a:p>
          <a:p>
            <a:pPr algn="ctr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链路状态协议</a:t>
            </a: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1150938" y="4797202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69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SM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/>
              <a:t>LS</a:t>
            </a:r>
            <a:r>
              <a:rPr lang="zh-CN" altLang="en-US" sz="2800" dirty="0"/>
              <a:t>（</a:t>
            </a:r>
            <a:r>
              <a:rPr lang="en-US" altLang="zh-CN" sz="2800" dirty="0"/>
              <a:t>Link State</a:t>
            </a:r>
            <a:r>
              <a:rPr lang="zh-CN" altLang="en-US" sz="2800" dirty="0"/>
              <a:t>，链路状态）协议</a:t>
            </a:r>
          </a:p>
          <a:p>
            <a:pPr lvl="1">
              <a:defRPr/>
            </a:pPr>
            <a:r>
              <a:rPr lang="zh-CN" altLang="en-US" sz="2400" dirty="0"/>
              <a:t>通过扩散多播链路状态信息形成（</a:t>
            </a:r>
            <a:r>
              <a:rPr lang="en-US" altLang="zh-CN" sz="2400" dirty="0"/>
              <a:t>S, G</a:t>
            </a:r>
            <a:r>
              <a:rPr lang="zh-CN" altLang="en-US" sz="2400" dirty="0"/>
              <a:t>）</a:t>
            </a:r>
          </a:p>
          <a:p>
            <a:pPr>
              <a:defRPr/>
            </a:pPr>
            <a:r>
              <a:rPr lang="en-US" altLang="zh-CN" sz="2800" dirty="0"/>
              <a:t>DM</a:t>
            </a:r>
            <a:r>
              <a:rPr lang="zh-CN" altLang="en-US" sz="2800" dirty="0"/>
              <a:t>（</a:t>
            </a:r>
            <a:r>
              <a:rPr lang="en-US" altLang="zh-CN" sz="2800" dirty="0"/>
              <a:t>Dense Mode</a:t>
            </a:r>
            <a:r>
              <a:rPr lang="zh-CN" altLang="en-US" sz="2800" dirty="0"/>
              <a:t>，密集模式）协议</a:t>
            </a:r>
          </a:p>
          <a:p>
            <a:pPr lvl="1">
              <a:defRPr/>
            </a:pPr>
            <a:r>
              <a:rPr lang="en-US" altLang="zh-CN" sz="2400" dirty="0"/>
              <a:t>PUSH</a:t>
            </a:r>
            <a:r>
              <a:rPr lang="zh-CN" altLang="en-US" sz="2400" dirty="0"/>
              <a:t>原理：假设网络中的每个子网内至少有一个多播数据流的接收站</a:t>
            </a:r>
          </a:p>
          <a:p>
            <a:pPr lvl="1">
              <a:defRPr/>
            </a:pPr>
            <a:r>
              <a:rPr lang="zh-CN" altLang="en-US" sz="2400" dirty="0"/>
              <a:t>类比：电台广播或电视广播</a:t>
            </a:r>
          </a:p>
          <a:p>
            <a:pPr lvl="1">
              <a:defRPr/>
            </a:pPr>
            <a:r>
              <a:rPr lang="zh-CN" altLang="en-US" sz="2400" dirty="0">
                <a:sym typeface="Wingdings" pitchFamily="2" charset="2"/>
              </a:rPr>
              <a:t>特性：（</a:t>
            </a:r>
            <a:r>
              <a:rPr lang="en-US" altLang="zh-CN" sz="2400" dirty="0">
                <a:sym typeface="Wingdings" pitchFamily="2" charset="2"/>
              </a:rPr>
              <a:t>S, G</a:t>
            </a:r>
            <a:r>
              <a:rPr lang="zh-CN" altLang="en-US" sz="2400" dirty="0">
                <a:sym typeface="Wingdings" pitchFamily="2" charset="2"/>
              </a:rPr>
              <a:t>），周期性的扩散和剪枝</a:t>
            </a:r>
            <a:endParaRPr lang="zh-CN" altLang="en-US" sz="2400" dirty="0"/>
          </a:p>
          <a:p>
            <a:pPr>
              <a:defRPr/>
            </a:pPr>
            <a:r>
              <a:rPr lang="en-US" altLang="zh-CN" sz="2800" dirty="0"/>
              <a:t>SM</a:t>
            </a:r>
            <a:r>
              <a:rPr lang="zh-CN" altLang="en-US" sz="2800" dirty="0"/>
              <a:t>（</a:t>
            </a:r>
            <a:r>
              <a:rPr lang="en-US" altLang="zh-CN" sz="2800" dirty="0"/>
              <a:t>Sparse Mode</a:t>
            </a:r>
            <a:r>
              <a:rPr lang="zh-CN" altLang="en-US" sz="2800" dirty="0"/>
              <a:t>，稀疏模式）协议</a:t>
            </a:r>
          </a:p>
          <a:p>
            <a:pPr lvl="1">
              <a:defRPr/>
            </a:pPr>
            <a:r>
              <a:rPr lang="en-US" altLang="zh-CN" sz="2400" dirty="0"/>
              <a:t>PULL</a:t>
            </a:r>
            <a:r>
              <a:rPr lang="zh-CN" altLang="en-US" sz="2400" dirty="0"/>
              <a:t>原理：假设网络中初始没有多播接收站，除非显式加入</a:t>
            </a:r>
          </a:p>
          <a:p>
            <a:pPr lvl="1">
              <a:defRPr/>
            </a:pPr>
            <a:r>
              <a:rPr lang="zh-CN" altLang="en-US" sz="2400" dirty="0"/>
              <a:t>类比：有线电视</a:t>
            </a:r>
          </a:p>
          <a:p>
            <a:pPr lvl="1">
              <a:defRPr/>
            </a:pPr>
            <a:r>
              <a:rPr lang="zh-CN" altLang="en-US" sz="2400" dirty="0"/>
              <a:t>特性</a:t>
            </a:r>
            <a:r>
              <a:rPr lang="zh-CN" altLang="en-US" sz="2400" dirty="0">
                <a:sym typeface="Wingdings" pitchFamily="2" charset="2"/>
              </a:rPr>
              <a:t>：（*</a:t>
            </a:r>
            <a:r>
              <a:rPr lang="en-US" altLang="zh-CN" sz="2400" dirty="0">
                <a:sym typeface="Wingdings" pitchFamily="2" charset="2"/>
              </a:rPr>
              <a:t>, G</a:t>
            </a:r>
            <a:r>
              <a:rPr lang="zh-CN" altLang="en-US" sz="2400" dirty="0">
                <a:sym typeface="Wingdings" pitchFamily="2" charset="2"/>
              </a:rPr>
              <a:t>），</a:t>
            </a:r>
            <a:r>
              <a:rPr lang="zh-CN" altLang="en-US" sz="2400" dirty="0"/>
              <a:t>周期性的显式加入和</a:t>
            </a:r>
            <a:r>
              <a:rPr lang="zh-CN" altLang="en-US" sz="2400" dirty="0" smtClean="0"/>
              <a:t>剪枝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268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MOSPF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/>
              <a:t>Multicast Open Shortest Path First</a:t>
            </a:r>
          </a:p>
          <a:p>
            <a:pPr lvl="1">
              <a:defRPr/>
            </a:pPr>
            <a:r>
              <a:rPr lang="zh-CN" altLang="en-US" sz="2400" dirty="0"/>
              <a:t>多播开放最短路径优先，</a:t>
            </a:r>
            <a:r>
              <a:rPr lang="en-US" altLang="zh-CN" sz="2400" dirty="0"/>
              <a:t>RFC 1584</a:t>
            </a:r>
            <a:r>
              <a:rPr lang="zh-CN" altLang="en-US" sz="2400" dirty="0"/>
              <a:t>，</a:t>
            </a:r>
            <a:r>
              <a:rPr lang="en-US" altLang="zh-CN" sz="2400" dirty="0"/>
              <a:t>RFC 1585</a:t>
            </a:r>
          </a:p>
          <a:p>
            <a:pPr lvl="1">
              <a:defRPr/>
            </a:pPr>
            <a:r>
              <a:rPr lang="en-US" altLang="zh-CN" sz="2400" dirty="0" smtClean="0"/>
              <a:t>OSPF v2</a:t>
            </a:r>
            <a:r>
              <a:rPr lang="zh-CN" altLang="en-US" sz="2400" dirty="0" smtClean="0"/>
              <a:t>增强版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IGMP</a:t>
            </a:r>
            <a:r>
              <a:rPr lang="zh-CN" altLang="en-US" sz="2400" dirty="0" smtClean="0"/>
              <a:t>发现和维护多播组成员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 smtClean="0"/>
              <a:t>洪泛类型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的组成员</a:t>
            </a:r>
            <a:r>
              <a:rPr lang="en-US" altLang="zh-CN" sz="2400" dirty="0" smtClean="0"/>
              <a:t>LSA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group-membership-LSA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lvl="2">
              <a:defRPr/>
            </a:pPr>
            <a:r>
              <a:rPr lang="zh-CN" altLang="en-US" sz="2200" dirty="0" smtClean="0"/>
              <a:t>按需创建有源树</a:t>
            </a:r>
            <a:endParaRPr lang="en-US" altLang="zh-CN" sz="2200" dirty="0"/>
          </a:p>
          <a:p>
            <a:pPr>
              <a:defRPr/>
            </a:pPr>
            <a:r>
              <a:rPr lang="zh-CN" altLang="en-US" sz="2800" dirty="0" smtClean="0"/>
              <a:t>特点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 smtClean="0"/>
              <a:t>链路状态路由选择，</a:t>
            </a:r>
            <a:r>
              <a:rPr lang="en-US" altLang="zh-CN" sz="2400" dirty="0" smtClean="0"/>
              <a:t>IGP</a:t>
            </a:r>
          </a:p>
          <a:p>
            <a:pPr lvl="1">
              <a:defRPr/>
            </a:pPr>
            <a:r>
              <a:rPr lang="zh-CN" altLang="en-US" sz="2400" dirty="0" smtClean="0"/>
              <a:t>有源树（</a:t>
            </a:r>
            <a:r>
              <a:rPr lang="en-US" altLang="zh-CN" sz="2400" dirty="0" smtClean="0"/>
              <a:t>S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G</a:t>
            </a:r>
            <a:r>
              <a:rPr lang="zh-CN" altLang="en-US" sz="2400" dirty="0"/>
              <a:t>）</a:t>
            </a:r>
            <a:endParaRPr lang="en-US" altLang="zh-CN" sz="2400" dirty="0" smtClean="0"/>
          </a:p>
          <a:p>
            <a:pPr lvl="1">
              <a:defRPr/>
            </a:pPr>
            <a:r>
              <a:rPr lang="en-US" altLang="zh-CN" sz="2400" dirty="0" smtClean="0"/>
              <a:t>LS</a:t>
            </a:r>
            <a:r>
              <a:rPr lang="zh-CN" altLang="en-US" sz="2400" dirty="0" smtClean="0"/>
              <a:t>协议</a:t>
            </a:r>
            <a:endParaRPr lang="en-US" altLang="zh-CN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571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DVMRP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/>
              <a:t>Distance Vector Multicast Routing Protocol</a:t>
            </a:r>
          </a:p>
          <a:p>
            <a:pPr lvl="1">
              <a:defRPr/>
            </a:pPr>
            <a:r>
              <a:rPr lang="zh-CN" altLang="en-US" sz="2400" dirty="0"/>
              <a:t>距离向量多播路由选择协议，</a:t>
            </a:r>
            <a:r>
              <a:rPr lang="en-US" altLang="zh-CN" sz="2400" dirty="0"/>
              <a:t>RFC 1075</a:t>
            </a:r>
          </a:p>
          <a:p>
            <a:pPr lvl="1">
              <a:defRPr/>
            </a:pPr>
            <a:r>
              <a:rPr lang="zh-CN" altLang="en-US" sz="2400" dirty="0" smtClean="0"/>
              <a:t>基于</a:t>
            </a:r>
            <a:r>
              <a:rPr lang="en-US" altLang="zh-CN" sz="2400" dirty="0" smtClean="0"/>
              <a:t>RIP</a:t>
            </a:r>
            <a:r>
              <a:rPr lang="zh-CN" altLang="en-US" sz="2400" dirty="0" smtClean="0"/>
              <a:t>协议，结合截断</a:t>
            </a:r>
            <a:r>
              <a:rPr lang="zh-CN" altLang="en-US" sz="2400" dirty="0"/>
              <a:t>反向路径</a:t>
            </a:r>
            <a:r>
              <a:rPr lang="zh-CN" altLang="en-US" sz="2400" dirty="0" smtClean="0"/>
              <a:t>广播算法</a:t>
            </a:r>
            <a:endParaRPr lang="en-US" altLang="zh-CN" sz="2400" dirty="0" smtClean="0"/>
          </a:p>
          <a:p>
            <a:pPr lvl="2">
              <a:defRPr/>
            </a:pPr>
            <a:r>
              <a:rPr lang="en-US" altLang="zh-CN" sz="2200" dirty="0" smtClean="0"/>
              <a:t>Truncated Reverse Path Broadcasting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TRPB</a:t>
            </a:r>
            <a:endParaRPr lang="en-US" altLang="zh-CN" sz="2200" dirty="0"/>
          </a:p>
          <a:p>
            <a:pPr lvl="1">
              <a:defRPr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IGMP</a:t>
            </a:r>
            <a:r>
              <a:rPr lang="zh-CN" altLang="en-US" sz="2400" dirty="0" smtClean="0"/>
              <a:t>交换路由信息：（</a:t>
            </a:r>
            <a:r>
              <a:rPr lang="zh-CN" altLang="en-US" sz="2200" dirty="0" smtClean="0"/>
              <a:t>源网络地址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掩码、跳数）</a:t>
            </a:r>
            <a:endParaRPr lang="en-US" altLang="zh-CN" sz="2200" dirty="0"/>
          </a:p>
          <a:p>
            <a:pPr lvl="2">
              <a:defRPr/>
            </a:pPr>
            <a:r>
              <a:rPr lang="zh-CN" altLang="en-US" sz="2200" dirty="0" smtClean="0"/>
              <a:t>生成并维护一张多播路由表：用于执行</a:t>
            </a:r>
            <a:r>
              <a:rPr lang="en-US" altLang="zh-CN" sz="2200" dirty="0" smtClean="0"/>
              <a:t>RPF</a:t>
            </a:r>
            <a:endParaRPr lang="en-US" altLang="zh-CN" sz="2200" dirty="0"/>
          </a:p>
          <a:p>
            <a:pPr>
              <a:defRPr/>
            </a:pPr>
            <a:r>
              <a:rPr lang="zh-CN" altLang="en-US" sz="2800" dirty="0" smtClean="0"/>
              <a:t>特点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 smtClean="0"/>
              <a:t>距离向量路由选择，</a:t>
            </a:r>
            <a:r>
              <a:rPr lang="en-US" altLang="zh-CN" sz="2400" dirty="0" smtClean="0"/>
              <a:t>IGP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有源树（</a:t>
            </a:r>
            <a:r>
              <a:rPr lang="en-US" altLang="zh-CN" sz="2400" dirty="0"/>
              <a:t>S, G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400" dirty="0" smtClean="0"/>
              <a:t>DM</a:t>
            </a:r>
            <a:r>
              <a:rPr lang="zh-CN" altLang="en-US" sz="2400" dirty="0" smtClean="0"/>
              <a:t>协议</a:t>
            </a:r>
            <a:endParaRPr lang="en-US" altLang="zh-CN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945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PIM-DM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/>
              <a:t>Protocol Independent Multicast – Dense Mode</a:t>
            </a:r>
          </a:p>
          <a:p>
            <a:pPr lvl="1">
              <a:defRPr/>
            </a:pPr>
            <a:r>
              <a:rPr lang="zh-CN" altLang="en-US" sz="2400" dirty="0"/>
              <a:t>协议无关多播－密集模式，</a:t>
            </a:r>
            <a:r>
              <a:rPr lang="en-US" altLang="zh-CN" sz="2400" dirty="0"/>
              <a:t>RFC 3973</a:t>
            </a:r>
          </a:p>
          <a:p>
            <a:pPr lvl="1">
              <a:defRPr/>
            </a:pPr>
            <a:r>
              <a:rPr lang="zh-CN" altLang="en-US" sz="2400" dirty="0" smtClean="0"/>
              <a:t>使用其他路由协议的单播</a:t>
            </a:r>
            <a:r>
              <a:rPr lang="zh-CN" altLang="en-US" sz="2400" dirty="0"/>
              <a:t>或多播</a:t>
            </a:r>
            <a:r>
              <a:rPr lang="zh-CN" altLang="en-US" sz="2400" dirty="0" smtClean="0"/>
              <a:t>路由表，执行</a:t>
            </a:r>
            <a:r>
              <a:rPr lang="en-US" altLang="zh-CN" sz="2400" dirty="0" smtClean="0"/>
              <a:t>RPF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PIM hello</a:t>
            </a:r>
            <a:r>
              <a:rPr lang="zh-CN" altLang="en-US" sz="2400" dirty="0" smtClean="0"/>
              <a:t>、剪枝和嫁接报文，建立有源树</a:t>
            </a:r>
            <a:endParaRPr lang="en-US" altLang="zh-CN" sz="2400" dirty="0"/>
          </a:p>
          <a:p>
            <a:pPr>
              <a:defRPr/>
            </a:pPr>
            <a:r>
              <a:rPr lang="zh-CN" altLang="en-US" sz="2800" dirty="0" smtClean="0"/>
              <a:t>特点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 smtClean="0"/>
              <a:t>协议无关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有源树（</a:t>
            </a:r>
            <a:r>
              <a:rPr lang="en-US" altLang="zh-CN" sz="2400" dirty="0"/>
              <a:t>S, G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400" dirty="0"/>
              <a:t>DM</a:t>
            </a:r>
            <a:r>
              <a:rPr lang="zh-CN" altLang="en-US" sz="2400" dirty="0"/>
              <a:t>协议</a:t>
            </a:r>
            <a:endParaRPr lang="en-US" altLang="zh-CN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5253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PIM-SM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/>
              <a:t>Protocol Independent Multicast </a:t>
            </a:r>
            <a:r>
              <a:rPr lang="en-US" altLang="zh-CN" sz="2800" dirty="0" smtClean="0"/>
              <a:t>–Sparse </a:t>
            </a:r>
            <a:r>
              <a:rPr lang="en-US" altLang="zh-CN" sz="2800" dirty="0"/>
              <a:t>Mode</a:t>
            </a:r>
          </a:p>
          <a:p>
            <a:pPr lvl="1">
              <a:defRPr/>
            </a:pPr>
            <a:r>
              <a:rPr lang="zh-CN" altLang="en-US" sz="2400" dirty="0"/>
              <a:t>协议无关多播</a:t>
            </a:r>
            <a:r>
              <a:rPr lang="zh-CN" altLang="en-US" sz="2400" dirty="0" smtClean="0"/>
              <a:t>－稀疏模式</a:t>
            </a:r>
            <a:r>
              <a:rPr lang="zh-CN" altLang="en-US" sz="2400" dirty="0"/>
              <a:t>，</a:t>
            </a:r>
            <a:r>
              <a:rPr lang="en-US" altLang="zh-CN" sz="2400" dirty="0"/>
              <a:t>RFC </a:t>
            </a:r>
            <a:r>
              <a:rPr lang="en-US" altLang="zh-CN" sz="2400" dirty="0" smtClean="0"/>
              <a:t>4601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 smtClean="0"/>
              <a:t>使用其他路由协议的单播</a:t>
            </a:r>
            <a:r>
              <a:rPr lang="zh-CN" altLang="en-US" sz="2400" dirty="0"/>
              <a:t>或多播</a:t>
            </a:r>
            <a:r>
              <a:rPr lang="zh-CN" altLang="en-US" sz="2400" dirty="0" smtClean="0"/>
              <a:t>路由表，执行</a:t>
            </a:r>
            <a:r>
              <a:rPr lang="en-US" altLang="zh-CN" sz="2400" dirty="0" smtClean="0"/>
              <a:t>RPF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PIM hello</a:t>
            </a:r>
            <a:r>
              <a:rPr lang="zh-CN" altLang="en-US" sz="2400" dirty="0" smtClean="0"/>
              <a:t>、注册和加入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剪枝报文，建立共享树</a:t>
            </a:r>
            <a:endParaRPr lang="en-US" altLang="zh-CN" sz="2400" dirty="0"/>
          </a:p>
          <a:p>
            <a:pPr>
              <a:defRPr/>
            </a:pPr>
            <a:r>
              <a:rPr lang="zh-CN" altLang="en-US" sz="2800" dirty="0" smtClean="0"/>
              <a:t>特点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 smtClean="0"/>
              <a:t>协议无关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 smtClean="0"/>
              <a:t>单向共享树（*，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有源</a:t>
            </a:r>
            <a:r>
              <a:rPr lang="zh-CN" altLang="en-US" sz="2400" dirty="0"/>
              <a:t>树（</a:t>
            </a:r>
            <a:r>
              <a:rPr lang="en-US" altLang="zh-CN" sz="2400" dirty="0"/>
              <a:t>S, G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400" dirty="0" smtClean="0"/>
              <a:t>SM</a:t>
            </a:r>
            <a:r>
              <a:rPr lang="zh-CN" altLang="en-US" sz="2400" dirty="0"/>
              <a:t>协议</a:t>
            </a:r>
            <a:endParaRPr lang="en-US" altLang="zh-CN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CBT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 smtClean="0"/>
              <a:t>Core-Based Tree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 smtClean="0"/>
              <a:t>有核树，</a:t>
            </a:r>
            <a:r>
              <a:rPr lang="en-US" altLang="zh-CN" sz="2400" dirty="0"/>
              <a:t>RFC </a:t>
            </a:r>
            <a:r>
              <a:rPr lang="en-US" altLang="zh-CN" sz="2400" dirty="0" smtClean="0"/>
              <a:t>2189</a:t>
            </a:r>
            <a:r>
              <a:rPr lang="zh-CN" altLang="en-US" sz="2400" dirty="0" smtClean="0"/>
              <a:t>（版本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，不兼容版本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 smtClean="0"/>
              <a:t>使用其他路由协议的单播</a:t>
            </a:r>
            <a:r>
              <a:rPr lang="zh-CN" altLang="en-US" sz="2400" dirty="0"/>
              <a:t>或多播</a:t>
            </a:r>
            <a:r>
              <a:rPr lang="zh-CN" altLang="en-US" sz="2400" dirty="0" smtClean="0"/>
              <a:t>路由表，执行</a:t>
            </a:r>
            <a:r>
              <a:rPr lang="en-US" altLang="zh-CN" sz="2400" dirty="0" smtClean="0"/>
              <a:t>RPF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CBT</a:t>
            </a:r>
            <a:r>
              <a:rPr lang="zh-CN" altLang="en-US" sz="2400" dirty="0" smtClean="0"/>
              <a:t>加入报文，建立共享树</a:t>
            </a:r>
            <a:endParaRPr lang="en-US" altLang="zh-CN" sz="2400" dirty="0" smtClean="0"/>
          </a:p>
          <a:p>
            <a:pPr lvl="2">
              <a:defRPr/>
            </a:pPr>
            <a:r>
              <a:rPr lang="en-US" altLang="zh-CN" sz="2200" dirty="0" smtClean="0"/>
              <a:t>&lt;</a:t>
            </a:r>
            <a:r>
              <a:rPr lang="zh-CN" altLang="en-US" sz="2200" dirty="0" smtClean="0"/>
              <a:t>多播组，下行接口，上行接口</a:t>
            </a:r>
            <a:r>
              <a:rPr lang="en-US" altLang="zh-CN" sz="2200" dirty="0" smtClean="0"/>
              <a:t>&gt;</a:t>
            </a:r>
            <a:endParaRPr lang="en-US" altLang="zh-CN" sz="2200" dirty="0"/>
          </a:p>
          <a:p>
            <a:pPr>
              <a:defRPr/>
            </a:pPr>
            <a:r>
              <a:rPr lang="zh-CN" altLang="en-US" sz="2800" dirty="0" smtClean="0"/>
              <a:t>特点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 smtClean="0"/>
              <a:t>协议无关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 smtClean="0"/>
              <a:t>双向共享树（*，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单播隧道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400" dirty="0" smtClean="0"/>
              <a:t>SM</a:t>
            </a:r>
            <a:r>
              <a:rPr lang="zh-CN" altLang="en-US" sz="2400" dirty="0"/>
              <a:t>协议</a:t>
            </a:r>
            <a:endParaRPr lang="en-US" altLang="zh-CN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yn@uestc.edu.cn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6FD2-ECCB-48EC-A78C-B760A1D83BD5}" type="slidenum">
              <a:rPr lang="en-US" altLang="zh-CN" smtClean="0"/>
              <a:pPr>
                <a:defRPr/>
              </a:pPr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103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网络技术">
  <a:themeElements>
    <a:clrScheme name="默认设计模板 12">
      <a:dk1>
        <a:srgbClr val="003366"/>
      </a:dk1>
      <a:lt1>
        <a:srgbClr val="FFFFFF"/>
      </a:lt1>
      <a:dk2>
        <a:srgbClr val="0000FF"/>
      </a:dk2>
      <a:lt2>
        <a:srgbClr val="CCECFF"/>
      </a:lt2>
      <a:accent1>
        <a:srgbClr val="3366CC"/>
      </a:accent1>
      <a:accent2>
        <a:srgbClr val="004570"/>
      </a:accent2>
      <a:accent3>
        <a:srgbClr val="AAAAFF"/>
      </a:accent3>
      <a:accent4>
        <a:srgbClr val="DADADA"/>
      </a:accent4>
      <a:accent5>
        <a:srgbClr val="ADB8E2"/>
      </a:accent5>
      <a:accent6>
        <a:srgbClr val="003E65"/>
      </a:accent6>
      <a:hlink>
        <a:srgbClr val="99CCFF"/>
      </a:hlink>
      <a:folHlink>
        <a:srgbClr val="FFE701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336699"/>
        </a:dk1>
        <a:lt1>
          <a:srgbClr val="FFFFFF"/>
        </a:lt1>
        <a:dk2>
          <a:srgbClr val="969696"/>
        </a:dk2>
        <a:lt2>
          <a:srgbClr val="E3EBF1"/>
        </a:lt2>
        <a:accent1>
          <a:srgbClr val="003399"/>
        </a:accent1>
        <a:accent2>
          <a:srgbClr val="59A7E1"/>
        </a:accent2>
        <a:accent3>
          <a:srgbClr val="C9C9C9"/>
        </a:accent3>
        <a:accent4>
          <a:srgbClr val="DADADA"/>
        </a:accent4>
        <a:accent5>
          <a:srgbClr val="AAADCA"/>
        </a:accent5>
        <a:accent6>
          <a:srgbClr val="5097CC"/>
        </a:accent6>
        <a:hlink>
          <a:srgbClr val="66CCFF"/>
        </a:hlink>
        <a:folHlink>
          <a:srgbClr val="F8F8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2D2015"/>
        </a:dk1>
        <a:lt1>
          <a:srgbClr val="FFFFFF"/>
        </a:lt1>
        <a:dk2>
          <a:srgbClr val="A17A4B"/>
        </a:dk2>
        <a:lt2>
          <a:srgbClr val="DFC08D"/>
        </a:lt2>
        <a:accent1>
          <a:srgbClr val="8C7B70"/>
        </a:accent1>
        <a:accent2>
          <a:srgbClr val="354FBB"/>
        </a:accent2>
        <a:accent3>
          <a:srgbClr val="CDBEB1"/>
        </a:accent3>
        <a:accent4>
          <a:srgbClr val="DADADA"/>
        </a:accent4>
        <a:accent5>
          <a:srgbClr val="C5BFBB"/>
        </a:accent5>
        <a:accent6>
          <a:srgbClr val="2F47A9"/>
        </a:accent6>
        <a:hlink>
          <a:srgbClr val="CCB400"/>
        </a:hlink>
        <a:folHlink>
          <a:srgbClr val="BEC9C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777777"/>
        </a:dk1>
        <a:lt1>
          <a:srgbClr val="FFFFFF"/>
        </a:lt1>
        <a:dk2>
          <a:srgbClr val="A1A496"/>
        </a:dk2>
        <a:lt2>
          <a:srgbClr val="D1D1CB"/>
        </a:lt2>
        <a:accent1>
          <a:srgbClr val="909082"/>
        </a:accent1>
        <a:accent2>
          <a:srgbClr val="6484C4"/>
        </a:accent2>
        <a:accent3>
          <a:srgbClr val="CDCFC9"/>
        </a:accent3>
        <a:accent4>
          <a:srgbClr val="DADADA"/>
        </a:accent4>
        <a:accent5>
          <a:srgbClr val="C6C6C1"/>
        </a:accent5>
        <a:accent6>
          <a:srgbClr val="5A77B1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3E3E5C"/>
        </a:dk1>
        <a:lt1>
          <a:srgbClr val="FFFFFF"/>
        </a:lt1>
        <a:dk2>
          <a:srgbClr val="819DC5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C1CCDF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5A58"/>
        </a:dk1>
        <a:lt1>
          <a:srgbClr val="99CCFF"/>
        </a:lt1>
        <a:dk2>
          <a:srgbClr val="0099CC"/>
        </a:dk2>
        <a:lt2>
          <a:srgbClr val="CCECFF"/>
        </a:lt2>
        <a:accent1>
          <a:srgbClr val="256487"/>
        </a:accent1>
        <a:accent2>
          <a:srgbClr val="6D6FC7"/>
        </a:accent2>
        <a:accent3>
          <a:srgbClr val="AACAE2"/>
        </a:accent3>
        <a:accent4>
          <a:srgbClr val="82AEDA"/>
        </a:accent4>
        <a:accent5>
          <a:srgbClr val="ACB8C3"/>
        </a:accent5>
        <a:accent6>
          <a:srgbClr val="6264B4"/>
        </a:accent6>
        <a:hlink>
          <a:srgbClr val="85A8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B2B2B2"/>
        </a:dk1>
        <a:lt1>
          <a:srgbClr val="DEF6F1"/>
        </a:lt1>
        <a:dk2>
          <a:srgbClr val="FFFF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979797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C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777777"/>
        </a:dk1>
        <a:lt1>
          <a:srgbClr val="CCFFFF"/>
        </a:lt1>
        <a:dk2>
          <a:srgbClr val="CCECFF"/>
        </a:dk2>
        <a:lt2>
          <a:srgbClr val="99CCFF"/>
        </a:lt2>
        <a:accent1>
          <a:srgbClr val="99CCFF"/>
        </a:accent1>
        <a:accent2>
          <a:srgbClr val="003399"/>
        </a:accent2>
        <a:accent3>
          <a:srgbClr val="E2F4FF"/>
        </a:accent3>
        <a:accent4>
          <a:srgbClr val="AEDADA"/>
        </a:accent4>
        <a:accent5>
          <a:srgbClr val="CAE2FF"/>
        </a:accent5>
        <a:accent6>
          <a:srgbClr val="002D8A"/>
        </a:accent6>
        <a:hlink>
          <a:srgbClr val="FF5050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F8F8F8"/>
        </a:dk1>
        <a:lt1>
          <a:srgbClr val="FFFFFF"/>
        </a:lt1>
        <a:dk2>
          <a:srgbClr val="DDDDDD"/>
        </a:dk2>
        <a:lt2>
          <a:srgbClr val="333333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D4D4D4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5C1F00"/>
        </a:dk1>
        <a:lt1>
          <a:srgbClr val="FFF8EB"/>
        </a:lt1>
        <a:dk2>
          <a:srgbClr val="FFEBD7"/>
        </a:dk2>
        <a:lt2>
          <a:srgbClr val="FFFFF7"/>
        </a:lt2>
        <a:accent1>
          <a:srgbClr val="CC3300"/>
        </a:accent1>
        <a:accent2>
          <a:srgbClr val="BE7960"/>
        </a:accent2>
        <a:accent3>
          <a:srgbClr val="FFF3E8"/>
        </a:accent3>
        <a:accent4>
          <a:srgbClr val="DAD4C9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969696"/>
        </a:dk1>
        <a:lt1>
          <a:srgbClr val="F8F8F8"/>
        </a:lt1>
        <a:dk2>
          <a:srgbClr val="DDDDDD"/>
        </a:dk2>
        <a:lt2>
          <a:srgbClr val="CC9900"/>
        </a:lt2>
        <a:accent1>
          <a:srgbClr val="DFBB05"/>
        </a:accent1>
        <a:accent2>
          <a:srgbClr val="FF9966"/>
        </a:accent2>
        <a:accent3>
          <a:srgbClr val="EBEBEB"/>
        </a:accent3>
        <a:accent4>
          <a:srgbClr val="D4D4D4"/>
        </a:accent4>
        <a:accent5>
          <a:srgbClr val="ECDAAA"/>
        </a:accent5>
        <a:accent6>
          <a:srgbClr val="E78A5C"/>
        </a:accent6>
        <a:hlink>
          <a:srgbClr val="CC3300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808080"/>
        </a:dk1>
        <a:lt1>
          <a:srgbClr val="F8F8F8"/>
        </a:lt1>
        <a:dk2>
          <a:srgbClr val="EAEAEA"/>
        </a:dk2>
        <a:lt2>
          <a:srgbClr val="FFFFFF"/>
        </a:lt2>
        <a:accent1>
          <a:srgbClr val="99CCFF"/>
        </a:accent1>
        <a:accent2>
          <a:srgbClr val="9999FF"/>
        </a:accent2>
        <a:accent3>
          <a:srgbClr val="F3F3F3"/>
        </a:accent3>
        <a:accent4>
          <a:srgbClr val="D4D4D4"/>
        </a:accent4>
        <a:accent5>
          <a:srgbClr val="CAE2FF"/>
        </a:accent5>
        <a:accent6>
          <a:srgbClr val="8A8AE7"/>
        </a:accent6>
        <a:hlink>
          <a:srgbClr val="3333CC"/>
        </a:hlink>
        <a:folHlink>
          <a:srgbClr val="8927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003366"/>
        </a:dk1>
        <a:lt1>
          <a:srgbClr val="FFFFFF"/>
        </a:lt1>
        <a:dk2>
          <a:srgbClr val="0000FF"/>
        </a:dk2>
        <a:lt2>
          <a:srgbClr val="CCECFF"/>
        </a:lt2>
        <a:accent1>
          <a:srgbClr val="3366CC"/>
        </a:accent1>
        <a:accent2>
          <a:srgbClr val="004570"/>
        </a:accent2>
        <a:accent3>
          <a:srgbClr val="AAAAFF"/>
        </a:accent3>
        <a:accent4>
          <a:srgbClr val="DADADA"/>
        </a:accent4>
        <a:accent5>
          <a:srgbClr val="ADB8E2"/>
        </a:accent5>
        <a:accent6>
          <a:srgbClr val="003E65"/>
        </a:accent6>
        <a:hlink>
          <a:srgbClr val="99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808080"/>
        </a:dk1>
        <a:lt1>
          <a:srgbClr val="FFFFFF"/>
        </a:lt1>
        <a:dk2>
          <a:srgbClr val="CCCCFF"/>
        </a:dk2>
        <a:lt2>
          <a:srgbClr val="F8F8F8"/>
        </a:lt2>
        <a:accent1>
          <a:srgbClr val="85ADDD"/>
        </a:accent1>
        <a:accent2>
          <a:srgbClr val="333399"/>
        </a:accent2>
        <a:accent3>
          <a:srgbClr val="E2E2FF"/>
        </a:accent3>
        <a:accent4>
          <a:srgbClr val="DADADA"/>
        </a:accent4>
        <a:accent5>
          <a:srgbClr val="C2D3EB"/>
        </a:accent5>
        <a:accent6>
          <a:srgbClr val="2D2D8A"/>
        </a:accent6>
        <a:hlink>
          <a:srgbClr val="0250C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IP网络技术</Template>
  <TotalTime>16225</TotalTime>
  <Words>6642</Words>
  <Application>Microsoft Office PowerPoint</Application>
  <PresentationFormat>全屏显示(4:3)</PresentationFormat>
  <Paragraphs>1925</Paragraphs>
  <Slides>100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2" baseType="lpstr">
      <vt:lpstr>IP网络技术</vt:lpstr>
      <vt:lpstr>Photo Editor Photo</vt:lpstr>
      <vt:lpstr>第6章 IP路由技术</vt:lpstr>
      <vt:lpstr>教学内容</vt:lpstr>
      <vt:lpstr>教学要求</vt:lpstr>
      <vt:lpstr>6.1 IP路由技术概述</vt:lpstr>
      <vt:lpstr>6.1.1 Internet的路由体系结构</vt:lpstr>
      <vt:lpstr>（1）默认路由 </vt:lpstr>
      <vt:lpstr>Internet结构</vt:lpstr>
      <vt:lpstr>（2）核心网络的路由</vt:lpstr>
      <vt:lpstr>（3）对等网络的路由</vt:lpstr>
      <vt:lpstr>对等网络的路由问题</vt:lpstr>
      <vt:lpstr>（4）多核心网络的路由</vt:lpstr>
      <vt:lpstr>（5）Internet的路由体系结构</vt:lpstr>
      <vt:lpstr>AS类型</vt:lpstr>
      <vt:lpstr>6.1.2 Internet的路由协议种类</vt:lpstr>
      <vt:lpstr>路由协议的基本特点</vt:lpstr>
      <vt:lpstr>（1）IGP</vt:lpstr>
      <vt:lpstr>最短路径定理</vt:lpstr>
      <vt:lpstr>典型的IGP协议</vt:lpstr>
      <vt:lpstr>（2）EGP</vt:lpstr>
      <vt:lpstr>6.1.3 小结</vt:lpstr>
      <vt:lpstr>6.2 距离向量路由选择与RIP协议</vt:lpstr>
      <vt:lpstr>6.2.1 距离向量路由选择</vt:lpstr>
      <vt:lpstr>计数到无穷大</vt:lpstr>
      <vt:lpstr>多节点环路</vt:lpstr>
      <vt:lpstr>6.2.2 RIP协议</vt:lpstr>
      <vt:lpstr>（1）RIPv2报文</vt:lpstr>
      <vt:lpstr>（2）RIP操作</vt:lpstr>
      <vt:lpstr>幻灯片 28</vt:lpstr>
      <vt:lpstr>（3）RIP定时器</vt:lpstr>
      <vt:lpstr>（4）RIP的应用</vt:lpstr>
      <vt:lpstr>6.2.3 小结</vt:lpstr>
      <vt:lpstr>6.3 链路状态路由选择和OSPF协议</vt:lpstr>
      <vt:lpstr>6.3.1 链路状态路由选择</vt:lpstr>
      <vt:lpstr>幻灯片 34</vt:lpstr>
      <vt:lpstr>Dijkstra算法</vt:lpstr>
      <vt:lpstr>基于SPF树</vt:lpstr>
      <vt:lpstr>6.3.2 OSPF协议</vt:lpstr>
      <vt:lpstr>（1）OSPF报文</vt:lpstr>
      <vt:lpstr>OSPF报文类型</vt:lpstr>
      <vt:lpstr>（2）OSPF操作</vt:lpstr>
      <vt:lpstr>OSPF：邻居关系维护</vt:lpstr>
      <vt:lpstr>OSPF：链路状态通告</vt:lpstr>
      <vt:lpstr>OSPF：链路状态通告（续）</vt:lpstr>
      <vt:lpstr>OSPF：可靠洪泛</vt:lpstr>
      <vt:lpstr>OSPF链路类型</vt:lpstr>
      <vt:lpstr>幻灯片 46</vt:lpstr>
      <vt:lpstr>穿越网络：DR/BDR</vt:lpstr>
      <vt:lpstr>广播型穿越网络上的LSA洪泛</vt:lpstr>
      <vt:lpstr>（3）多区域OSPF</vt:lpstr>
      <vt:lpstr>OSPF区域类型</vt:lpstr>
      <vt:lpstr>OSPF路由器类型</vt:lpstr>
      <vt:lpstr>LSA类型</vt:lpstr>
      <vt:lpstr>区域内的LSA</vt:lpstr>
      <vt:lpstr>区域间的LSA</vt:lpstr>
      <vt:lpstr>外部LSA</vt:lpstr>
      <vt:lpstr>OSPF LSA示例</vt:lpstr>
      <vt:lpstr>（4）OSPF的应用</vt:lpstr>
      <vt:lpstr>6.3.3 小结</vt:lpstr>
      <vt:lpstr>6.4 路径向量路由选择与BGP协议</vt:lpstr>
      <vt:lpstr>6.4.1 路径向量路由选择</vt:lpstr>
      <vt:lpstr>初始路由表</vt:lpstr>
      <vt:lpstr>路由收敛后的路由表</vt:lpstr>
      <vt:lpstr>6.4.2 BGP协议</vt:lpstr>
      <vt:lpstr>（1）BGP报文</vt:lpstr>
      <vt:lpstr>BGP报文类型</vt:lpstr>
      <vt:lpstr>（2）BGP会话</vt:lpstr>
      <vt:lpstr>BGP同步规则</vt:lpstr>
      <vt:lpstr>（3）BGP路径属性</vt:lpstr>
      <vt:lpstr>NEXT_HOP属性示例</vt:lpstr>
      <vt:lpstr>LOCAL_PREFERENCE属性示例</vt:lpstr>
      <vt:lpstr>MED属性示例</vt:lpstr>
      <vt:lpstr>（4）BGP路由交互操作</vt:lpstr>
      <vt:lpstr>（5）BGP路由处理操作</vt:lpstr>
      <vt:lpstr>BGP路由选择决策流程</vt:lpstr>
      <vt:lpstr>（6）BGP的应用</vt:lpstr>
      <vt:lpstr>6.4.3 小结</vt:lpstr>
      <vt:lpstr>6.5 策略路由技术</vt:lpstr>
      <vt:lpstr>策略路由应用示例</vt:lpstr>
      <vt:lpstr>6.6 多播路由技术</vt:lpstr>
      <vt:lpstr>6.6.1 多播树</vt:lpstr>
      <vt:lpstr>（1）最短路径树</vt:lpstr>
      <vt:lpstr>（2）有源树</vt:lpstr>
      <vt:lpstr>有源树示例</vt:lpstr>
      <vt:lpstr>（3）组共享树</vt:lpstr>
      <vt:lpstr>组共享树示例</vt:lpstr>
      <vt:lpstr>双向共享树示例</vt:lpstr>
      <vt:lpstr>单向共享树示例</vt:lpstr>
      <vt:lpstr>单向共享树 + 有源树</vt:lpstr>
      <vt:lpstr>单向共享树 + 单播隧道</vt:lpstr>
      <vt:lpstr>有源树 vs. 组共享树</vt:lpstr>
      <vt:lpstr>（4）剪枝，pruning</vt:lpstr>
      <vt:lpstr>（5）嫁接，grafting</vt:lpstr>
      <vt:lpstr>6.6.2 多播路由协议</vt:lpstr>
      <vt:lpstr>LS、DM、SM协议</vt:lpstr>
      <vt:lpstr>MOSPF</vt:lpstr>
      <vt:lpstr>DVMRP</vt:lpstr>
      <vt:lpstr>PIM-DM</vt:lpstr>
      <vt:lpstr>PIM-SM</vt:lpstr>
      <vt:lpstr>CBT</vt:lpstr>
      <vt:lpstr>6.6.3 小结</vt:lpstr>
    </vt:vector>
  </TitlesOfParts>
  <Company>电子科技大学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TCP/IP协议原理</dc:title>
  <dc:subject>6章</dc:subject>
  <dc:creator>杨宁</dc:creator>
  <dc:description>IP</dc:description>
  <cp:lastModifiedBy>QQQ</cp:lastModifiedBy>
  <cp:revision>363</cp:revision>
  <dcterms:created xsi:type="dcterms:W3CDTF">2003-01-21T09:43:48Z</dcterms:created>
  <dcterms:modified xsi:type="dcterms:W3CDTF">2015-11-21T08:16:03Z</dcterms:modified>
</cp:coreProperties>
</file>