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897"/>
    <p:restoredTop sz="86404"/>
  </p:normalViewPr>
  <p:slideViewPr>
    <p:cSldViewPr snapToGrid="0" snapToObjects="1">
      <p:cViewPr varScale="1">
        <p:scale>
          <a:sx n="135" d="100"/>
          <a:sy n="135" d="100"/>
        </p:scale>
        <p:origin x="1960" y="1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04C7C-6D79-EC41-AD5B-A8D9D6DA3558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43E1-7164-9C41-9B7E-EA266A42E4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07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3805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600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250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887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35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403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606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016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4028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43E1-7164-9C41-9B7E-EA266A42E45D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756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A481-B7ED-094D-9085-54E326FC2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4367-F7ED-FB4C-8D2E-F9EE7CCEA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0991-8922-D142-AD38-AA4E338F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DAAD-3512-4643-8F85-2352F4F2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9D67-898C-5B42-A7E0-05836559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158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5185-34D3-ED49-B9B4-A69B9609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85C32-5AAE-3845-9B40-9903AC48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54D3-EE93-7243-95A9-9ED1F41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1709-EA97-7A4D-A08E-AC1B9A7D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D7E0-F9AA-EF48-93A8-5AD9903C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063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4724F-4E54-CA42-A61B-7DC2CED00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78E94-A743-DD42-BDFC-D9115DA6F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DAB0-05CD-DB4C-BF7E-920CC5C3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F35F-86F1-1849-850D-20789F81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B145-21BA-A34E-A290-01240DB3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597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D25E-8A51-B34B-859D-420E7BA0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079A-193A-7D4C-8DEC-A94D6F8D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CAF6-6C0A-9F4A-AC39-445B407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8FE6-196C-D745-8B78-2E55BD08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1817-193C-2E48-8203-CE044C67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964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2100-FA6C-7640-92D7-9F7A8E14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7373E-027D-7046-990E-CC67914C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37D6-73CA-AB4A-BC7A-AEFA6049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2C2-4C75-334E-946F-6653DA23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573B-2C32-C846-9FCA-F043B9AD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527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1CF2-4506-5246-BBE6-5C78BEA8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497E-2E62-4F45-BBD1-C7D07A896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4170-8636-CB49-A46F-DB174AA0F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08908-07FE-C749-A89C-F1021D15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E2F3-173A-CC4A-99A1-D8AFB8B8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8E7ED-ACFD-4342-93E4-2952BF80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936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0DAD-40B4-4F4A-BC7E-A1FA1D26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93AA6-6324-6949-8D42-03199E27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F8AE-468C-2B48-9DE4-17CA8C48C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EAB5B-2518-7048-BF5A-45253808D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6FC2-7DDB-B540-9F8D-1F5C32733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627AF-7FC4-6A44-BD13-C4402543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09B73-9A3A-0B4B-A35B-613EA779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FF622-751A-FE4B-B92F-4E236FA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84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A5B7-B92B-A24C-8C4C-5110CE3D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932AA-3EAF-9545-8390-ABB75F9B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2AC25-AC42-894E-8E33-D36EED4C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EE633-CCBB-904A-A654-D80D438B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869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C6C0B-0D59-D940-8898-DEFE0B8A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FBD7E-FD5A-3141-8728-41940557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1F8D-A392-9640-ABD4-9421AA5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156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FD19-4B6F-2A41-BA23-D776B1E9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F1BC-364D-7E44-9BF3-A9639203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98754-747B-B24F-8986-98DE36408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4BAC3-9170-234E-A997-FFB05CCB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07848-3F32-F54F-8508-B8BD1F28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60CDC-E007-7A48-940D-B2C9F1D3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14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ED55-EA59-594B-AB68-71A223BB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8F315-8843-094A-A034-4C4E1E259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43963-850B-A745-B97F-617D5B6A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B952-2B4A-3545-AEE2-D8B97C42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D63D-21EF-CC4F-B017-4E11AC42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1473-4786-CD49-9E4B-B9550076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61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744CC-C9B3-F448-8E31-DBFE2B92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16B3-78FC-EB4B-90B0-3F696CA2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3492-8F8C-8B4D-985D-6581AE92E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906B-128E-544E-BDE0-4D35F57164C2}" type="datetimeFigureOut">
              <a:rPr lang="en-KR" smtClean="0"/>
              <a:t>2021/12/02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595E-4A1D-2846-9556-13BE9D8A3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8A03-FE24-5543-8BF6-B482FCCEC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2E26-8637-D64C-AA57-35B9E939B0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871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youtub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EFAA-FA7B-8944-8AFF-1B258F4E4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 VS Array List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7727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160D0-2612-6F4D-BF97-F70C5817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62" y="2099540"/>
            <a:ext cx="6289432" cy="31417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E5F0DC-63D6-9F42-90EA-3DFF4198C0FE}"/>
              </a:ext>
            </a:extLst>
          </p:cNvPr>
          <p:cNvSpPr txBox="1">
            <a:spLocks/>
          </p:cNvSpPr>
          <p:nvPr/>
        </p:nvSpPr>
        <p:spPr>
          <a:xfrm>
            <a:off x="1026736" y="8755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결론</a:t>
            </a:r>
            <a:endParaRPr lang="en-KR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748E6-D983-D844-B794-119F358DEB2C}"/>
              </a:ext>
            </a:extLst>
          </p:cNvPr>
          <p:cNvSpPr txBox="1"/>
          <p:nvPr/>
        </p:nvSpPr>
        <p:spPr>
          <a:xfrm>
            <a:off x="4380322" y="3864990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느리다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3140F-BA3B-614E-A0B1-57150C595E53}"/>
              </a:ext>
            </a:extLst>
          </p:cNvPr>
          <p:cNvSpPr txBox="1"/>
          <p:nvPr/>
        </p:nvSpPr>
        <p:spPr>
          <a:xfrm>
            <a:off x="6625473" y="3864990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빠르다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6F308-5262-4C48-B926-B878258599FB}"/>
              </a:ext>
            </a:extLst>
          </p:cNvPr>
          <p:cNvSpPr txBox="1"/>
          <p:nvPr/>
        </p:nvSpPr>
        <p:spPr>
          <a:xfrm>
            <a:off x="4368630" y="5190795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느리다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A3FA4-8561-3440-919E-A7EA66A87FE4}"/>
              </a:ext>
            </a:extLst>
          </p:cNvPr>
          <p:cNvSpPr txBox="1"/>
          <p:nvPr/>
        </p:nvSpPr>
        <p:spPr>
          <a:xfrm>
            <a:off x="6613781" y="5190795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빠르다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862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C1D391-F4D0-DA4A-A90F-BDF7115F73F7}"/>
              </a:ext>
            </a:extLst>
          </p:cNvPr>
          <p:cNvSpPr txBox="1"/>
          <p:nvPr/>
        </p:nvSpPr>
        <p:spPr>
          <a:xfrm>
            <a:off x="830471" y="1376997"/>
            <a:ext cx="91159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Data structure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의 미션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 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-&gt; 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메모리의 효율적 사용</a:t>
            </a:r>
            <a:br>
              <a:rPr lang="ko-KR" altLang="en-US" dirty="0">
                <a:effectLst/>
                <a:latin typeface="Helvetica Neue" panose="02000503000000020004" pitchFamily="2" charset="0"/>
              </a:rPr>
            </a:b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메모리의 특징</a:t>
            </a:r>
          </a:p>
          <a:p>
            <a:r>
              <a:rPr lang="en-US" altLang="ko-KR" dirty="0">
                <a:latin typeface="Helvetica Neue" panose="02000503000000020004" pitchFamily="2" charset="0"/>
              </a:rPr>
              <a:t>-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메모리의 각 위치는 주소를 갖는다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dirty="0">
                <a:effectLst/>
                <a:latin typeface="Helvetica Neue" panose="02000503000000020004" pitchFamily="2" charset="0"/>
              </a:rPr>
              <a:t>-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메모리의 각 위치에 데이터가 저장된다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- Random Access Memory</a:t>
            </a:r>
          </a:p>
          <a:p>
            <a:pPr lvl="1"/>
            <a:r>
              <a:rPr lang="ko-KR" altLang="en-US" dirty="0">
                <a:latin typeface="Helvetica Neue" panose="02000503000000020004" pitchFamily="2" charset="0"/>
              </a:rPr>
              <a:t>각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위치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주소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)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접속하는 시간이 동일하다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lvl="1"/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ko-KR" altLang="en-US" dirty="0">
                <a:effectLst/>
                <a:latin typeface="Helvetica Neue" panose="02000503000000020004" pitchFamily="2" charset="0"/>
              </a:rPr>
              <a:t>각각의 위치에 접속하는 시간이 동일 하기에 주소를 미리 알고 있다면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바로 검색할 수 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pPr lvl="1"/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검색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단축된다</a:t>
            </a:r>
          </a:p>
        </p:txBody>
      </p:sp>
    </p:spTree>
    <p:extLst>
      <p:ext uri="{BB962C8B-B14F-4D97-AF65-F5344CB8AC3E}">
        <p14:creationId xmlns:p14="http://schemas.microsoft.com/office/powerpoint/2010/main" val="34114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1E407F-0D60-E647-AFA1-3CCC28CD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080"/>
            <a:ext cx="2272007" cy="4034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A9322-7529-6644-B859-EFE307DE5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535" y="1857080"/>
            <a:ext cx="2272007" cy="40346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3992F9-06D6-EC47-9B20-8E9E99F1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Array List</a:t>
            </a:r>
            <a:r>
              <a:rPr lang="ko-KR" altLang="en-US" sz="3000" dirty="0"/>
              <a:t>와 </a:t>
            </a:r>
            <a:r>
              <a:rPr lang="en-US" altLang="ko-KR" sz="3000" dirty="0"/>
              <a:t>Linked List</a:t>
            </a:r>
            <a:r>
              <a:rPr lang="ko-KR" altLang="en-US" sz="3000" dirty="0"/>
              <a:t>의 메모리 할당 방식 비교</a:t>
            </a:r>
            <a:endParaRPr lang="en-KR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F8048-ACE8-2147-8A6C-3FEFAB14CFA2}"/>
              </a:ext>
            </a:extLst>
          </p:cNvPr>
          <p:cNvSpPr txBox="1"/>
          <p:nvPr/>
        </p:nvSpPr>
        <p:spPr>
          <a:xfrm>
            <a:off x="6214460" y="1857080"/>
            <a:ext cx="609442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Array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LIst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는 물리적인 위치가 붙어있다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-US" altLang="ko-KR" sz="1300" dirty="0">
                <a:latin typeface="Helvetica Neue" panose="02000503000000020004" pitchFamily="2" charset="0"/>
              </a:rPr>
              <a:t>:</a:t>
            </a:r>
            <a:r>
              <a:rPr lang="ko-KR" altLang="en-US" sz="1300" dirty="0">
                <a:latin typeface="Helvetica Neue" panose="02000503000000020004" pitchFamily="2" charset="0"/>
              </a:rPr>
              <a:t> </a:t>
            </a:r>
            <a:r>
              <a:rPr lang="en-US" altLang="ko-KR" sz="1300" dirty="0">
                <a:latin typeface="Helvetica Neue" panose="02000503000000020004" pitchFamily="2" charset="0"/>
              </a:rPr>
              <a:t>Array</a:t>
            </a:r>
            <a:r>
              <a:rPr lang="ko-KR" altLang="en-US" sz="1300" dirty="0">
                <a:latin typeface="Helvetica Neue" panose="02000503000000020004" pitchFamily="2" charset="0"/>
              </a:rPr>
              <a:t>가 가진 크기를 넘어서면 오류가 난다</a:t>
            </a:r>
            <a:r>
              <a:rPr lang="en-US" altLang="ko-KR" sz="1300" dirty="0">
                <a:latin typeface="Helvetica Neue" panose="02000503000000020004" pitchFamily="2" charset="0"/>
              </a:rPr>
              <a:t>.</a:t>
            </a:r>
          </a:p>
          <a:p>
            <a:r>
              <a:rPr lang="en-US" altLang="ko-KR" sz="1300" dirty="0">
                <a:latin typeface="Helvetica Neue" panose="02000503000000020004" pitchFamily="2" charset="0"/>
              </a:rPr>
              <a:t>100</a:t>
            </a:r>
            <a:r>
              <a:rPr lang="ko-KR" altLang="en-US" sz="1300" dirty="0">
                <a:latin typeface="Helvetica Neue" panose="02000503000000020004" pitchFamily="2" charset="0"/>
              </a:rPr>
              <a:t>만 개의 공간을 정의 했는데 한 두개의 공간만 사용하면 낭비다</a:t>
            </a:r>
            <a:r>
              <a:rPr lang="en-US" altLang="ko-KR" sz="1300" dirty="0">
                <a:latin typeface="Helvetica Neue" panose="02000503000000020004" pitchFamily="2" charset="0"/>
              </a:rPr>
              <a:t>!</a:t>
            </a:r>
          </a:p>
          <a:p>
            <a:r>
              <a:rPr lang="ko-KR" altLang="en-US" dirty="0">
                <a:latin typeface="Helvetica Neue" panose="02000503000000020004" pitchFamily="2" charset="0"/>
              </a:rPr>
              <a:t> 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Helvetica Neue" panose="02000503000000020004" pitchFamily="2" charset="0"/>
              </a:rPr>
              <a:t>Linked List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물리적으로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위치가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떨어져있다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-US" altLang="ko-KR" sz="1300" dirty="0">
                <a:latin typeface="Helvetica Neue" panose="02000503000000020004" pitchFamily="2" charset="0"/>
              </a:rPr>
              <a:t>:</a:t>
            </a:r>
            <a:r>
              <a:rPr lang="ko-KR" altLang="en-US" sz="1300" dirty="0">
                <a:latin typeface="Helvetica Neue" panose="02000503000000020004" pitchFamily="2" charset="0"/>
              </a:rPr>
              <a:t> 램 메모리가 허용하는 한 확정적인 크기를 갖지 않는다</a:t>
            </a:r>
            <a:r>
              <a:rPr lang="en-US" altLang="ko-KR" sz="1300" dirty="0">
                <a:latin typeface="Helvetica Neue" panose="02000503000000020004" pitchFamily="2" charset="0"/>
              </a:rPr>
              <a:t>.</a:t>
            </a:r>
            <a:endParaRPr lang="en-US" altLang="ko-KR" sz="13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7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7986-EB10-2E4C-AE83-3364032A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Linked List </a:t>
            </a:r>
            <a:r>
              <a:rPr lang="ko-KR" altLang="en-US" sz="3000" dirty="0"/>
              <a:t>구조</a:t>
            </a:r>
            <a:endParaRPr lang="en-KR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C4D2A-F4D7-E845-B1FE-7EF71002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4275"/>
            <a:ext cx="5524893" cy="3290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4F3C4-E939-774E-A85D-2D9E910514B7}"/>
              </a:ext>
            </a:extLst>
          </p:cNvPr>
          <p:cNvSpPr txBox="1"/>
          <p:nvPr/>
        </p:nvSpPr>
        <p:spPr>
          <a:xfrm>
            <a:off x="6476215" y="1574275"/>
            <a:ext cx="39126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</a:t>
            </a:r>
            <a:r>
              <a:rPr lang="ko-KR" altLang="en-US" sz="1300" dirty="0"/>
              <a:t> 하나의 </a:t>
            </a:r>
            <a:r>
              <a:rPr lang="en-US" sz="1300" dirty="0" err="1"/>
              <a:t>Vertax</a:t>
            </a:r>
            <a:r>
              <a:rPr lang="ko-KR" altLang="en-US" sz="1300" dirty="0"/>
              <a:t>에는 두 개의 </a:t>
            </a:r>
            <a:r>
              <a:rPr lang="en-US" sz="1300" dirty="0"/>
              <a:t>field(</a:t>
            </a:r>
            <a:r>
              <a:rPr lang="ko-KR" altLang="en-US" sz="1300" dirty="0"/>
              <a:t>변수</a:t>
            </a:r>
            <a:r>
              <a:rPr lang="en-US" altLang="ko-KR" sz="1300" dirty="0"/>
              <a:t>)</a:t>
            </a:r>
            <a:r>
              <a:rPr lang="ko-KR" altLang="en-US" sz="1300" dirty="0"/>
              <a:t>가 존재한다</a:t>
            </a:r>
            <a:r>
              <a:rPr lang="en-US" altLang="ko-KR" dirty="0"/>
              <a:t>. </a:t>
            </a:r>
          </a:p>
          <a:p>
            <a:r>
              <a:rPr lang="en-US" altLang="ko-KR" sz="1200" dirty="0"/>
              <a:t>(1)</a:t>
            </a:r>
            <a:r>
              <a:rPr lang="ko-KR" altLang="en-US" sz="1200" dirty="0"/>
              <a:t> </a:t>
            </a:r>
            <a:r>
              <a:rPr lang="en-US" sz="1200" dirty="0"/>
              <a:t>Data field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저장되는 실제 값 </a:t>
            </a:r>
            <a:endParaRPr lang="en-US" sz="1200" dirty="0"/>
          </a:p>
          <a:p>
            <a:r>
              <a:rPr lang="en-US" altLang="ko-KR" sz="1200" dirty="0"/>
              <a:t>(2)</a:t>
            </a:r>
            <a:r>
              <a:rPr lang="ko-KR" altLang="en-US" sz="1200" dirty="0"/>
              <a:t> </a:t>
            </a:r>
            <a:r>
              <a:rPr lang="en-US" sz="1200" dirty="0"/>
              <a:t>Link filed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다음 노드에 대한 정보</a:t>
            </a:r>
            <a:endParaRPr lang="en-US" sz="1200" dirty="0"/>
          </a:p>
          <a:p>
            <a:endParaRPr lang="en-US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 </a:t>
            </a:r>
            <a:r>
              <a:rPr lang="en-US" sz="1300" dirty="0"/>
              <a:t>Head</a:t>
            </a:r>
            <a:r>
              <a:rPr lang="ko-KR" altLang="en-US" sz="1300" dirty="0"/>
              <a:t>는 </a:t>
            </a:r>
            <a:r>
              <a:rPr lang="en-US" altLang="ko-KR" sz="1300" dirty="0"/>
              <a:t>Linked List</a:t>
            </a:r>
            <a:r>
              <a:rPr lang="ko-KR" altLang="en-US" sz="1300" dirty="0"/>
              <a:t>의 시작점을 나타낸다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52480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446A-AC07-4A4C-BA14-8FEC266A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5"/>
            <a:ext cx="10515600" cy="1325563"/>
          </a:xfrm>
        </p:spPr>
        <p:txBody>
          <a:bodyPr>
            <a:normAutofit/>
          </a:bodyPr>
          <a:lstStyle/>
          <a:p>
            <a:r>
              <a:rPr lang="en-KR" sz="3000" dirty="0"/>
              <a:t>Linked List</a:t>
            </a:r>
            <a:r>
              <a:rPr lang="ko-KR" altLang="en-US" sz="3000" dirty="0"/>
              <a:t>의 </a:t>
            </a:r>
            <a:r>
              <a:rPr lang="ko-KR" altLang="en-US" sz="3000" b="1" dirty="0"/>
              <a:t>맨 앞</a:t>
            </a:r>
            <a:r>
              <a:rPr lang="ko-KR" altLang="en-US" sz="3000" dirty="0"/>
              <a:t>에 데이터를 </a:t>
            </a:r>
            <a:r>
              <a:rPr lang="ko-KR" altLang="en-US" sz="3000" b="1" dirty="0"/>
              <a:t>추가</a:t>
            </a:r>
            <a:r>
              <a:rPr lang="ko-KR" altLang="en-US" sz="3000" dirty="0"/>
              <a:t>하는 시나리오</a:t>
            </a:r>
            <a:endParaRPr lang="en-KR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8AFB1-9CDE-B640-8D2B-100767DE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5" y="2895190"/>
            <a:ext cx="3314700" cy="1332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90F12-7459-7F4F-8E8E-F5A6B4792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18968"/>
            <a:ext cx="3314700" cy="39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E7D7E3-98A4-C343-A6C9-C04C93961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23871"/>
            <a:ext cx="3314700" cy="580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C58C9-1415-BC47-BFA4-3F611DF6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50" y="2822028"/>
            <a:ext cx="3197418" cy="958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CE49B3-83D1-664F-B2B8-C405CD5A1E6F}"/>
              </a:ext>
            </a:extLst>
          </p:cNvPr>
          <p:cNvSpPr txBox="1"/>
          <p:nvPr/>
        </p:nvSpPr>
        <p:spPr>
          <a:xfrm>
            <a:off x="4875291" y="1720514"/>
            <a:ext cx="34784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/>
              <a:t>주어진 </a:t>
            </a:r>
            <a:r>
              <a:rPr lang="en-US" altLang="ko-KR" sz="1500" dirty="0"/>
              <a:t>Linked</a:t>
            </a:r>
            <a:r>
              <a:rPr lang="ko-KR" altLang="en-US" sz="1500" dirty="0"/>
              <a:t> </a:t>
            </a:r>
            <a:r>
              <a:rPr lang="en-US" altLang="ko-KR" sz="1500" dirty="0"/>
              <a:t>List</a:t>
            </a:r>
            <a:r>
              <a:rPr lang="ko-KR" altLang="en-US" sz="1500" dirty="0"/>
              <a:t> 형태</a:t>
            </a:r>
            <a:endParaRPr lang="en-US" altLang="ko-KR" sz="15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Head</a:t>
            </a:r>
            <a:r>
              <a:rPr lang="ko-KR" altLang="en-US" sz="1200" dirty="0"/>
              <a:t>의 값으로 </a:t>
            </a:r>
            <a:r>
              <a:rPr lang="en-US" altLang="ko-KR" sz="1200" dirty="0"/>
              <a:t>15</a:t>
            </a:r>
            <a:r>
              <a:rPr lang="ko-KR" altLang="en-US" sz="1200" dirty="0"/>
              <a:t>가 저장됨</a:t>
            </a:r>
            <a:endParaRPr lang="en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609CD-B5F9-F349-AA9E-CAA547DE53CE}"/>
              </a:ext>
            </a:extLst>
          </p:cNvPr>
          <p:cNvSpPr txBox="1"/>
          <p:nvPr/>
        </p:nvSpPr>
        <p:spPr>
          <a:xfrm>
            <a:off x="4923601" y="2827896"/>
            <a:ext cx="4031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2.</a:t>
            </a:r>
            <a:r>
              <a:rPr lang="ko-KR" altLang="en-US" sz="1500" dirty="0"/>
              <a:t> 맨 앞에 </a:t>
            </a:r>
            <a:r>
              <a:rPr lang="en-US" altLang="ko-KR" sz="1500" dirty="0"/>
              <a:t>85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추가하고 싶음</a:t>
            </a:r>
            <a:endParaRPr lang="en-US" altLang="ko-KR" sz="1500" dirty="0"/>
          </a:p>
          <a:p>
            <a:endParaRPr lang="en-KR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598FC-92D7-C74E-9EC4-9A057A6BBAC8}"/>
              </a:ext>
            </a:extLst>
          </p:cNvPr>
          <p:cNvSpPr txBox="1"/>
          <p:nvPr/>
        </p:nvSpPr>
        <p:spPr>
          <a:xfrm>
            <a:off x="11333217" y="2895190"/>
            <a:ext cx="5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85</a:t>
            </a:r>
            <a:endParaRPr lang="en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38591-F0CF-E14F-8E70-118B6B7AA85F}"/>
              </a:ext>
            </a:extLst>
          </p:cNvPr>
          <p:cNvSpPr txBox="1"/>
          <p:nvPr/>
        </p:nvSpPr>
        <p:spPr>
          <a:xfrm>
            <a:off x="4923601" y="3151061"/>
            <a:ext cx="403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/>
              <a:t>Vertax</a:t>
            </a:r>
            <a:r>
              <a:rPr lang="ko-KR" altLang="en-US" sz="1200" dirty="0"/>
              <a:t>에 </a:t>
            </a:r>
            <a:r>
              <a:rPr lang="en-US" sz="1200" dirty="0"/>
              <a:t>Temp</a:t>
            </a:r>
            <a:r>
              <a:rPr lang="ko-KR" altLang="en-US" sz="1200" dirty="0"/>
              <a:t> 변수 생성하고 </a:t>
            </a:r>
            <a:r>
              <a:rPr lang="en-US" altLang="ko-KR" sz="1200" dirty="0"/>
              <a:t>85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저장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Temp</a:t>
            </a:r>
            <a:r>
              <a:rPr lang="ko-KR" altLang="en-US" sz="1200" dirty="0"/>
              <a:t>의 다음 </a:t>
            </a:r>
            <a:r>
              <a:rPr lang="en-US" altLang="ko-KR" sz="1200" dirty="0" err="1"/>
              <a:t>Vertax</a:t>
            </a:r>
            <a:r>
              <a:rPr lang="ko-KR" altLang="en-US" sz="1200" dirty="0"/>
              <a:t>로 </a:t>
            </a:r>
            <a:r>
              <a:rPr lang="en-US" altLang="ko-KR" sz="1200" dirty="0"/>
              <a:t>head</a:t>
            </a:r>
            <a:r>
              <a:rPr lang="ko-KR" altLang="en-US" sz="1200" dirty="0"/>
              <a:t>로 지정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en-US" altLang="ko-KR" sz="1200" dirty="0"/>
              <a:t>Temp</a:t>
            </a:r>
            <a:r>
              <a:rPr lang="ko-KR" altLang="en-US" sz="1200" dirty="0"/>
              <a:t>로 변환</a:t>
            </a:r>
            <a:endParaRPr lang="en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3F5E9-DCB2-4548-88D4-3EAEAB4D1760}"/>
              </a:ext>
            </a:extLst>
          </p:cNvPr>
          <p:cNvSpPr txBox="1"/>
          <p:nvPr/>
        </p:nvSpPr>
        <p:spPr>
          <a:xfrm>
            <a:off x="4923601" y="4592334"/>
            <a:ext cx="4031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3.</a:t>
            </a:r>
            <a:r>
              <a:rPr lang="ko-KR" altLang="en-US" sz="1500" dirty="0"/>
              <a:t> 끝</a:t>
            </a:r>
            <a:endParaRPr lang="en-US" altLang="ko-KR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A809B-4418-EB42-AC83-604BE2CC03F4}"/>
              </a:ext>
            </a:extLst>
          </p:cNvPr>
          <p:cNvSpPr txBox="1"/>
          <p:nvPr/>
        </p:nvSpPr>
        <p:spPr>
          <a:xfrm>
            <a:off x="4923601" y="4961666"/>
            <a:ext cx="343018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기존 </a:t>
            </a:r>
            <a:r>
              <a:rPr lang="en-US" altLang="ko-KR" sz="1500" dirty="0"/>
              <a:t>Linked</a:t>
            </a:r>
            <a:r>
              <a:rPr lang="ko-KR" altLang="en-US" sz="1500" dirty="0"/>
              <a:t> </a:t>
            </a:r>
            <a:r>
              <a:rPr lang="en-US" altLang="ko-KR" sz="1500" dirty="0"/>
              <a:t>List</a:t>
            </a:r>
            <a:r>
              <a:rPr lang="ko-KR" altLang="en-US" sz="1500" dirty="0"/>
              <a:t> 원소가 가지는 정보는 변하지 않았음</a:t>
            </a:r>
            <a:r>
              <a:rPr lang="en-US" altLang="ko-KR" sz="15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 </a:t>
            </a:r>
            <a:r>
              <a:rPr lang="en-US" altLang="ko-KR" sz="1500" dirty="0"/>
              <a:t>Head</a:t>
            </a:r>
            <a:r>
              <a:rPr lang="ko-KR" altLang="en-US" sz="1500" dirty="0"/>
              <a:t>의 정보만  새로운 값으로 변경 </a:t>
            </a:r>
            <a:endParaRPr lang="en-US" altLang="ko-KR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DF827-4F22-E54D-82FC-61EFFAF6EB7C}"/>
              </a:ext>
            </a:extLst>
          </p:cNvPr>
          <p:cNvSpPr txBox="1"/>
          <p:nvPr/>
        </p:nvSpPr>
        <p:spPr>
          <a:xfrm>
            <a:off x="6662846" y="627992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7"/>
              </a:rPr>
              <a:t>https://www.youtube.com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/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watch?v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=klZ0fFXxT6Q</a:t>
            </a:r>
            <a:endParaRPr lang="en-US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4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7A97988-9960-604A-978D-02C94341F1D5}"/>
              </a:ext>
            </a:extLst>
          </p:cNvPr>
          <p:cNvSpPr txBox="1">
            <a:spLocks/>
          </p:cNvSpPr>
          <p:nvPr/>
        </p:nvSpPr>
        <p:spPr>
          <a:xfrm>
            <a:off x="838200" y="393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KR" sz="3000" dirty="0"/>
              <a:t>Linked List</a:t>
            </a:r>
            <a:r>
              <a:rPr lang="ko-KR" altLang="en-US" sz="3000" dirty="0"/>
              <a:t>의 </a:t>
            </a:r>
            <a:r>
              <a:rPr lang="ko-KR" altLang="en-US" sz="3000" b="1" dirty="0"/>
              <a:t>중간</a:t>
            </a:r>
            <a:r>
              <a:rPr lang="ko-KR" altLang="en-US" sz="3000" dirty="0"/>
              <a:t>에 데이터를 </a:t>
            </a:r>
            <a:r>
              <a:rPr lang="ko-KR" altLang="en-US" sz="3000" b="1" dirty="0"/>
              <a:t>삽입</a:t>
            </a:r>
            <a:r>
              <a:rPr lang="ko-KR" altLang="en-US" sz="3000" dirty="0"/>
              <a:t>하는 시나리오</a:t>
            </a:r>
            <a:endParaRPr lang="en-KR" sz="3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722A7B-17FE-3643-83F8-6595A8E3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8968"/>
            <a:ext cx="3314700" cy="393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EB78D25-9428-6C4F-AF66-348DCE65951D}"/>
              </a:ext>
            </a:extLst>
          </p:cNvPr>
          <p:cNvSpPr txBox="1"/>
          <p:nvPr/>
        </p:nvSpPr>
        <p:spPr>
          <a:xfrm>
            <a:off x="4857611" y="1619637"/>
            <a:ext cx="3478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r>
              <a:rPr lang="ko-KR" altLang="en-US" sz="1500" b="1" dirty="0"/>
              <a:t> 주어진 </a:t>
            </a:r>
            <a:r>
              <a:rPr lang="en-US" altLang="ko-KR" sz="1500" b="1" dirty="0"/>
              <a:t>Linked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List</a:t>
            </a:r>
            <a:r>
              <a:rPr lang="ko-KR" altLang="en-US" sz="1500" b="1" dirty="0"/>
              <a:t> 형태</a:t>
            </a:r>
            <a:endParaRPr lang="en-US" altLang="ko-KR" sz="1500" b="1" dirty="0"/>
          </a:p>
          <a:p>
            <a:r>
              <a:rPr lang="en-US" altLang="ko-KR" sz="1500" dirty="0"/>
              <a:t>-</a:t>
            </a:r>
            <a:r>
              <a:rPr lang="ko-KR" altLang="en-US" sz="1500" dirty="0"/>
              <a:t> </a:t>
            </a:r>
            <a:r>
              <a:rPr lang="en-US" altLang="ko-KR" sz="1500" dirty="0"/>
              <a:t>Head</a:t>
            </a:r>
            <a:r>
              <a:rPr lang="ko-KR" altLang="en-US" sz="1500" dirty="0"/>
              <a:t>의 값으로 </a:t>
            </a:r>
            <a:r>
              <a:rPr lang="en-US" altLang="ko-KR" sz="1500" dirty="0"/>
              <a:t>15</a:t>
            </a:r>
            <a:r>
              <a:rPr lang="ko-KR" altLang="en-US" sz="1500" dirty="0"/>
              <a:t>가 저장됨</a:t>
            </a:r>
            <a:endParaRPr lang="en-KR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8D9AA-D264-2A43-B853-CD81480B5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418"/>
          <a:stretch/>
        </p:blipFill>
        <p:spPr>
          <a:xfrm>
            <a:off x="8336101" y="2401582"/>
            <a:ext cx="3459195" cy="920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5CF24-2305-A54E-858A-1BF5B19FC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2647112"/>
            <a:ext cx="3314700" cy="63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4C7EA-821A-C045-A3C8-F4094657B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538734"/>
            <a:ext cx="3314700" cy="9961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5B3F6AF-9A8F-494B-83D7-444BAEA33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706201"/>
            <a:ext cx="3314700" cy="6471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E8FC6E-6B43-754D-A32C-72DCF85F1787}"/>
              </a:ext>
            </a:extLst>
          </p:cNvPr>
          <p:cNvSpPr txBox="1"/>
          <p:nvPr/>
        </p:nvSpPr>
        <p:spPr>
          <a:xfrm>
            <a:off x="4857613" y="2686624"/>
            <a:ext cx="3478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2</a:t>
            </a:r>
            <a:r>
              <a:rPr lang="ko-KR" altLang="en-US" sz="1500" b="1" dirty="0"/>
              <a:t>번 노드에 </a:t>
            </a:r>
            <a:r>
              <a:rPr lang="en-US" altLang="ko-KR" sz="1500" b="1" dirty="0"/>
              <a:t>90</a:t>
            </a:r>
            <a:r>
              <a:rPr lang="ko-KR" altLang="en-US" sz="1500" b="1" dirty="0"/>
              <a:t>을 삽입하고 싶음</a:t>
            </a:r>
            <a:r>
              <a:rPr lang="en-US" altLang="ko-KR" sz="1500" b="1" dirty="0"/>
              <a:t>.</a:t>
            </a:r>
            <a:r>
              <a:rPr lang="ko-KR" altLang="en-US" sz="1500" b="1" dirty="0"/>
              <a:t> </a:t>
            </a:r>
            <a:endParaRPr lang="en-US" altLang="ko-KR" sz="1500" b="1" dirty="0"/>
          </a:p>
          <a:p>
            <a:r>
              <a:rPr lang="en-US" altLang="ko-KR" sz="1500" dirty="0"/>
              <a:t>-</a:t>
            </a:r>
            <a:r>
              <a:rPr lang="ko-KR" altLang="en-US" sz="1500" dirty="0"/>
              <a:t> </a:t>
            </a:r>
            <a:r>
              <a:rPr lang="en-US" sz="1500" dirty="0"/>
              <a:t>Head</a:t>
            </a:r>
            <a:r>
              <a:rPr lang="ko-KR" altLang="en-US" sz="1500" dirty="0"/>
              <a:t>로부터 </a:t>
            </a:r>
            <a:r>
              <a:rPr lang="en-US" altLang="ko-KR" sz="1500" dirty="0"/>
              <a:t>1</a:t>
            </a:r>
            <a:r>
              <a:rPr lang="ko-KR" altLang="en-US" sz="1500" dirty="0"/>
              <a:t>번 노드까지 이동</a:t>
            </a:r>
            <a:endParaRPr lang="en-KR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6A2D3-DCE9-9147-8FCE-AAE8C3573432}"/>
              </a:ext>
            </a:extLst>
          </p:cNvPr>
          <p:cNvSpPr txBox="1"/>
          <p:nvPr/>
        </p:nvSpPr>
        <p:spPr>
          <a:xfrm>
            <a:off x="4857610" y="3549707"/>
            <a:ext cx="347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r>
              <a:rPr lang="ko-KR" altLang="en-US" sz="1500" b="1" dirty="0"/>
              <a:t> 데이터 교환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300" dirty="0"/>
              <a:t>1</a:t>
            </a:r>
            <a:r>
              <a:rPr lang="ko-KR" altLang="en-US" sz="1300" dirty="0"/>
              <a:t>번 노드 뒤에 있는 정보를 </a:t>
            </a:r>
            <a:r>
              <a:rPr lang="en-US" altLang="ko-KR" sz="1300" dirty="0"/>
              <a:t>temp2</a:t>
            </a:r>
            <a:r>
              <a:rPr lang="ko-KR" altLang="en-US" sz="1300" dirty="0"/>
              <a:t>에 저장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새 값</a:t>
            </a:r>
            <a:r>
              <a:rPr lang="en-US" altLang="ko-KR" sz="1300" dirty="0"/>
              <a:t>(90)</a:t>
            </a:r>
            <a:r>
              <a:rPr lang="ko-KR" altLang="en-US" sz="1300" dirty="0"/>
              <a:t>을 </a:t>
            </a:r>
            <a:r>
              <a:rPr lang="en-US" altLang="ko-KR" sz="1300" dirty="0"/>
              <a:t>1</a:t>
            </a:r>
            <a:r>
              <a:rPr lang="ko-KR" altLang="en-US" sz="1300" dirty="0"/>
              <a:t>번 노드 뒤에 저장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새 값 뒤에 </a:t>
            </a:r>
            <a:r>
              <a:rPr lang="en-US" altLang="ko-KR" sz="1300" dirty="0"/>
              <a:t>temp2</a:t>
            </a:r>
            <a:r>
              <a:rPr lang="ko-KR" altLang="en-US" sz="1300" dirty="0" err="1"/>
              <a:t>를</a:t>
            </a:r>
            <a:r>
              <a:rPr lang="ko-KR" altLang="en-US" sz="1300" dirty="0"/>
              <a:t> 저장</a:t>
            </a:r>
            <a:endParaRPr lang="en-US" altLang="ko-KR" sz="13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599A023-A38F-254C-8C06-C3D6900D3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6101" y="3451336"/>
            <a:ext cx="3314701" cy="11709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2303057-DD9D-5F4A-902E-CF0F90D1CE28}"/>
              </a:ext>
            </a:extLst>
          </p:cNvPr>
          <p:cNvSpPr txBox="1"/>
          <p:nvPr/>
        </p:nvSpPr>
        <p:spPr>
          <a:xfrm>
            <a:off x="4843863" y="4616694"/>
            <a:ext cx="3478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4.</a:t>
            </a:r>
            <a:r>
              <a:rPr lang="ko-KR" altLang="en-US" sz="1500" b="1" dirty="0"/>
              <a:t> 끝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108040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7A97988-9960-604A-978D-02C94341F1D5}"/>
              </a:ext>
            </a:extLst>
          </p:cNvPr>
          <p:cNvSpPr txBox="1">
            <a:spLocks/>
          </p:cNvSpPr>
          <p:nvPr/>
        </p:nvSpPr>
        <p:spPr>
          <a:xfrm>
            <a:off x="838200" y="393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KR" sz="3000" dirty="0"/>
              <a:t>Linked List</a:t>
            </a:r>
            <a:r>
              <a:rPr lang="ko-KR" altLang="en-US" sz="3000" dirty="0"/>
              <a:t>의 </a:t>
            </a:r>
            <a:r>
              <a:rPr lang="ko-KR" altLang="en-US" sz="3000" b="1" dirty="0"/>
              <a:t>중간</a:t>
            </a:r>
            <a:r>
              <a:rPr lang="ko-KR" altLang="en-US" sz="3000" dirty="0"/>
              <a:t>에 데이터가 </a:t>
            </a:r>
            <a:r>
              <a:rPr lang="ko-KR" altLang="en-US" sz="3000" b="1" dirty="0"/>
              <a:t>삭제</a:t>
            </a:r>
            <a:r>
              <a:rPr lang="ko-KR" altLang="en-US" sz="3000" dirty="0"/>
              <a:t>되는 시나리오</a:t>
            </a:r>
            <a:endParaRPr lang="en-KR" sz="3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722A7B-17FE-3643-83F8-6595A8E3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8968"/>
            <a:ext cx="3314700" cy="393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EB78D25-9428-6C4F-AF66-348DCE65951D}"/>
              </a:ext>
            </a:extLst>
          </p:cNvPr>
          <p:cNvSpPr txBox="1"/>
          <p:nvPr/>
        </p:nvSpPr>
        <p:spPr>
          <a:xfrm>
            <a:off x="4857611" y="1619637"/>
            <a:ext cx="3478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r>
              <a:rPr lang="ko-KR" altLang="en-US" sz="1500" b="1" dirty="0"/>
              <a:t> 주어진 </a:t>
            </a:r>
            <a:r>
              <a:rPr lang="en-US" altLang="ko-KR" sz="1500" b="1" dirty="0"/>
              <a:t>Linked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List</a:t>
            </a:r>
            <a:r>
              <a:rPr lang="ko-KR" altLang="en-US" sz="1500" b="1" dirty="0"/>
              <a:t> 형태</a:t>
            </a:r>
            <a:endParaRPr lang="en-US" altLang="ko-KR" sz="1500" b="1" dirty="0"/>
          </a:p>
          <a:p>
            <a:r>
              <a:rPr lang="en-US" altLang="ko-KR" sz="1500" dirty="0"/>
              <a:t>-</a:t>
            </a:r>
            <a:r>
              <a:rPr lang="ko-KR" altLang="en-US" sz="1500" dirty="0"/>
              <a:t> </a:t>
            </a:r>
            <a:r>
              <a:rPr lang="en-US" altLang="ko-KR" sz="1500" dirty="0"/>
              <a:t>Head</a:t>
            </a:r>
            <a:r>
              <a:rPr lang="ko-KR" altLang="en-US" sz="1500" dirty="0"/>
              <a:t>의 값으로 </a:t>
            </a:r>
            <a:r>
              <a:rPr lang="en-US" altLang="ko-KR" sz="1500" dirty="0"/>
              <a:t>15</a:t>
            </a:r>
            <a:r>
              <a:rPr lang="ko-KR" altLang="en-US" sz="1500" dirty="0"/>
              <a:t>가 저장됨</a:t>
            </a:r>
            <a:endParaRPr lang="en-KR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8FC6E-6B43-754D-A32C-72DCF85F1787}"/>
              </a:ext>
            </a:extLst>
          </p:cNvPr>
          <p:cNvSpPr txBox="1"/>
          <p:nvPr/>
        </p:nvSpPr>
        <p:spPr>
          <a:xfrm>
            <a:off x="4857613" y="2686624"/>
            <a:ext cx="3478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2</a:t>
            </a:r>
            <a:r>
              <a:rPr lang="ko-KR" altLang="en-US" sz="1500" b="1" dirty="0"/>
              <a:t>번 노드에 </a:t>
            </a:r>
            <a:r>
              <a:rPr lang="en-US" altLang="ko-KR" sz="1500" b="1" dirty="0"/>
              <a:t>90</a:t>
            </a:r>
            <a:r>
              <a:rPr lang="ko-KR" altLang="en-US" sz="1500" b="1" dirty="0"/>
              <a:t>을 삭제하고 싶음</a:t>
            </a:r>
            <a:r>
              <a:rPr lang="en-US" altLang="ko-KR" sz="1500" b="1" dirty="0"/>
              <a:t>.</a:t>
            </a:r>
            <a:r>
              <a:rPr lang="ko-KR" altLang="en-US" sz="1500" b="1" dirty="0"/>
              <a:t> 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sz="1500" dirty="0"/>
              <a:t>Head</a:t>
            </a:r>
            <a:r>
              <a:rPr lang="ko-KR" altLang="en-US" sz="1500" dirty="0"/>
              <a:t>로부터 </a:t>
            </a:r>
            <a:r>
              <a:rPr lang="en-US" altLang="ko-KR" sz="1500" dirty="0"/>
              <a:t>1</a:t>
            </a:r>
            <a:r>
              <a:rPr lang="ko-KR" altLang="en-US" sz="1500" dirty="0"/>
              <a:t>번 노드까지 이동</a:t>
            </a:r>
            <a:endParaRPr lang="en-US" altLang="ko-KR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6A2D3-DCE9-9147-8FCE-AAE8C3573432}"/>
              </a:ext>
            </a:extLst>
          </p:cNvPr>
          <p:cNvSpPr txBox="1"/>
          <p:nvPr/>
        </p:nvSpPr>
        <p:spPr>
          <a:xfrm>
            <a:off x="4857610" y="3549707"/>
            <a:ext cx="347849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r>
              <a:rPr lang="ko-KR" altLang="en-US" sz="1500" b="1" dirty="0"/>
              <a:t> 데이터 교환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300" dirty="0"/>
              <a:t>1</a:t>
            </a:r>
            <a:r>
              <a:rPr lang="ko-KR" altLang="en-US" sz="1300" dirty="0"/>
              <a:t>번 노드 뒤에 있는 정보를 </a:t>
            </a:r>
            <a:r>
              <a:rPr lang="en-US" altLang="ko-KR" sz="1300" dirty="0" err="1"/>
              <a:t>tobedeleted</a:t>
            </a:r>
            <a:r>
              <a:rPr lang="ko-KR" altLang="en-US" sz="1300" dirty="0"/>
              <a:t>에 저장함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300" dirty="0"/>
              <a:t>1</a:t>
            </a:r>
            <a:r>
              <a:rPr lang="ko-KR" altLang="en-US" sz="1300" dirty="0"/>
              <a:t>번 노드 </a:t>
            </a:r>
            <a:r>
              <a:rPr lang="ko-KR" altLang="en-US" sz="1300" b="1" dirty="0"/>
              <a:t>뒤</a:t>
            </a:r>
            <a:r>
              <a:rPr lang="en-US" altLang="ko-KR" sz="1300" b="1" dirty="0"/>
              <a:t>+</a:t>
            </a:r>
            <a:r>
              <a:rPr lang="ko-KR" altLang="en-US" sz="1300" b="1" dirty="0"/>
              <a:t>뒤</a:t>
            </a:r>
            <a:r>
              <a:rPr lang="ko-KR" altLang="en-US" sz="1300" dirty="0"/>
              <a:t>에 있는 정보를 </a:t>
            </a:r>
            <a:r>
              <a:rPr lang="ko-KR" altLang="en-US" sz="1300" b="1" dirty="0"/>
              <a:t>뒤</a:t>
            </a:r>
            <a:r>
              <a:rPr lang="ko-KR" altLang="en-US" sz="1300" dirty="0"/>
              <a:t>로 바꿈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삭제</a:t>
            </a:r>
            <a:r>
              <a:rPr lang="en-US" altLang="ko-KR" sz="1300" dirty="0"/>
              <a:t>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03057-DD9D-5F4A-902E-CF0F90D1CE28}"/>
              </a:ext>
            </a:extLst>
          </p:cNvPr>
          <p:cNvSpPr txBox="1"/>
          <p:nvPr/>
        </p:nvSpPr>
        <p:spPr>
          <a:xfrm>
            <a:off x="4857610" y="4697831"/>
            <a:ext cx="3478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4.</a:t>
            </a:r>
            <a:r>
              <a:rPr lang="ko-KR" altLang="en-US" sz="1500" b="1" dirty="0"/>
              <a:t> 끝</a:t>
            </a:r>
            <a:endParaRPr lang="en-US" altLang="ko-KR" sz="15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BFEC6-885F-8949-9CBD-950515908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86624"/>
            <a:ext cx="3314700" cy="553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A627CD-4FFF-0C45-90E7-EBF3B2A45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32" y="3693364"/>
            <a:ext cx="3222468" cy="923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13048-6F3C-FE41-B07A-619DB7E0C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16694"/>
            <a:ext cx="33147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B18C8-F3C1-0B42-A8D9-EEAD545542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6101" y="2246436"/>
            <a:ext cx="2108798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660E4C-85F5-8C43-9F87-FAA574EEE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6101" y="3564942"/>
            <a:ext cx="3467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7A97988-9960-604A-978D-02C94341F1D5}"/>
              </a:ext>
            </a:extLst>
          </p:cNvPr>
          <p:cNvSpPr txBox="1">
            <a:spLocks/>
          </p:cNvSpPr>
          <p:nvPr/>
        </p:nvSpPr>
        <p:spPr>
          <a:xfrm>
            <a:off x="838200" y="393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Array List</a:t>
            </a:r>
            <a:r>
              <a:rPr lang="ko-KR" altLang="en-US" sz="3000" dirty="0"/>
              <a:t>의 삭제 방식</a:t>
            </a:r>
            <a:endParaRPr lang="en-KR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E3447-850B-6E46-8FEB-B62D481DAC7D}"/>
              </a:ext>
            </a:extLst>
          </p:cNvPr>
          <p:cNvSpPr/>
          <p:nvPr/>
        </p:nvSpPr>
        <p:spPr>
          <a:xfrm>
            <a:off x="897904" y="1847654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74E25A-0C7B-584B-9510-491552A56577}"/>
              </a:ext>
            </a:extLst>
          </p:cNvPr>
          <p:cNvSpPr/>
          <p:nvPr/>
        </p:nvSpPr>
        <p:spPr>
          <a:xfrm>
            <a:off x="1804449" y="1847654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E2303-ED02-4A4B-8D1C-701A46D27D68}"/>
              </a:ext>
            </a:extLst>
          </p:cNvPr>
          <p:cNvSpPr/>
          <p:nvPr/>
        </p:nvSpPr>
        <p:spPr>
          <a:xfrm>
            <a:off x="2710994" y="1847654"/>
            <a:ext cx="527901" cy="5373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1320D-865E-CC48-8AF6-5A209E5A2CE5}"/>
              </a:ext>
            </a:extLst>
          </p:cNvPr>
          <p:cNvSpPr/>
          <p:nvPr/>
        </p:nvSpPr>
        <p:spPr>
          <a:xfrm>
            <a:off x="3582975" y="1847654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7C54A-08E2-6B4F-BCF2-B0B5507A9A9C}"/>
              </a:ext>
            </a:extLst>
          </p:cNvPr>
          <p:cNvSpPr/>
          <p:nvPr/>
        </p:nvSpPr>
        <p:spPr>
          <a:xfrm>
            <a:off x="4489520" y="1847654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6185E-3849-5148-95F8-3BB128BFEF6D}"/>
              </a:ext>
            </a:extLst>
          </p:cNvPr>
          <p:cNvSpPr/>
          <p:nvPr/>
        </p:nvSpPr>
        <p:spPr>
          <a:xfrm>
            <a:off x="5396065" y="1847654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53ADD-B868-FF4B-8D77-CEC2F3FE8BD3}"/>
              </a:ext>
            </a:extLst>
          </p:cNvPr>
          <p:cNvSpPr txBox="1"/>
          <p:nvPr/>
        </p:nvSpPr>
        <p:spPr>
          <a:xfrm>
            <a:off x="838200" y="2384980"/>
            <a:ext cx="64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#1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주소</a:t>
            </a:r>
            <a:r>
              <a:rPr lang="en-US" altLang="ko-KR" sz="1200" dirty="0"/>
              <a:t>)</a:t>
            </a:r>
            <a:endParaRPr lang="en-KR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EDB795-443F-F24D-8490-37561BBAC8BC}"/>
              </a:ext>
            </a:extLst>
          </p:cNvPr>
          <p:cNvSpPr txBox="1"/>
          <p:nvPr/>
        </p:nvSpPr>
        <p:spPr>
          <a:xfrm>
            <a:off x="1756529" y="2412782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#2</a:t>
            </a:r>
            <a:endParaRPr lang="en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6931E-54F1-9545-AEDF-57B3C388CDC1}"/>
              </a:ext>
            </a:extLst>
          </p:cNvPr>
          <p:cNvSpPr txBox="1"/>
          <p:nvPr/>
        </p:nvSpPr>
        <p:spPr>
          <a:xfrm>
            <a:off x="4439243" y="2412782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#5</a:t>
            </a:r>
            <a:endParaRPr lang="en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64C1B9-3E63-B547-BBE2-8E0CBFD630DD}"/>
              </a:ext>
            </a:extLst>
          </p:cNvPr>
          <p:cNvSpPr txBox="1"/>
          <p:nvPr/>
        </p:nvSpPr>
        <p:spPr>
          <a:xfrm>
            <a:off x="3526413" y="2384980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#4</a:t>
            </a:r>
            <a:endParaRPr lang="en-K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FD19A0-CA46-A647-AE06-FCA9EA7CBA96}"/>
              </a:ext>
            </a:extLst>
          </p:cNvPr>
          <p:cNvSpPr txBox="1"/>
          <p:nvPr/>
        </p:nvSpPr>
        <p:spPr>
          <a:xfrm>
            <a:off x="2654432" y="2412783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#3</a:t>
            </a:r>
            <a:endParaRPr lang="en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C407D-8D38-C84F-A5B4-B4439D5182DF}"/>
              </a:ext>
            </a:extLst>
          </p:cNvPr>
          <p:cNvSpPr txBox="1"/>
          <p:nvPr/>
        </p:nvSpPr>
        <p:spPr>
          <a:xfrm>
            <a:off x="5339503" y="2384980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#6</a:t>
            </a:r>
            <a:endParaRPr lang="en-KR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0025BA-6593-E943-890D-B45AC62B1E10}"/>
              </a:ext>
            </a:extLst>
          </p:cNvPr>
          <p:cNvSpPr/>
          <p:nvPr/>
        </p:nvSpPr>
        <p:spPr>
          <a:xfrm>
            <a:off x="897904" y="3050266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K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8BDAAC-05F5-F942-95FB-41ABA9069B39}"/>
              </a:ext>
            </a:extLst>
          </p:cNvPr>
          <p:cNvSpPr/>
          <p:nvPr/>
        </p:nvSpPr>
        <p:spPr>
          <a:xfrm>
            <a:off x="1804449" y="3050266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K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D43A8E-FBB6-7C4C-9D68-39CCD8C9421E}"/>
              </a:ext>
            </a:extLst>
          </p:cNvPr>
          <p:cNvSpPr/>
          <p:nvPr/>
        </p:nvSpPr>
        <p:spPr>
          <a:xfrm>
            <a:off x="2722781" y="3038002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K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F05BAB-DE3F-8B45-ADAD-BF969F56D004}"/>
              </a:ext>
            </a:extLst>
          </p:cNvPr>
          <p:cNvSpPr/>
          <p:nvPr/>
        </p:nvSpPr>
        <p:spPr>
          <a:xfrm>
            <a:off x="3582975" y="3038002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en-K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DA1B88-1FD2-C348-B5F0-6A50388B4413}"/>
              </a:ext>
            </a:extLst>
          </p:cNvPr>
          <p:cNvSpPr/>
          <p:nvPr/>
        </p:nvSpPr>
        <p:spPr>
          <a:xfrm>
            <a:off x="4489520" y="3038482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en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B01555-627F-D148-B1F3-78F7E4B5F888}"/>
              </a:ext>
            </a:extLst>
          </p:cNvPr>
          <p:cNvSpPr txBox="1"/>
          <p:nvPr/>
        </p:nvSpPr>
        <p:spPr>
          <a:xfrm>
            <a:off x="838200" y="3587592"/>
            <a:ext cx="64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#1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주소</a:t>
            </a:r>
            <a:r>
              <a:rPr lang="en-US" altLang="ko-KR" sz="1200" dirty="0"/>
              <a:t>)</a:t>
            </a:r>
            <a:endParaRPr lang="en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11A771-07C0-6D40-89D9-0734449DFAF4}"/>
              </a:ext>
            </a:extLst>
          </p:cNvPr>
          <p:cNvSpPr txBox="1"/>
          <p:nvPr/>
        </p:nvSpPr>
        <p:spPr>
          <a:xfrm>
            <a:off x="1756529" y="3615394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#2</a:t>
            </a:r>
            <a:endParaRPr lang="en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65F3F-8B8F-F349-9221-AEBFB8B48A64}"/>
              </a:ext>
            </a:extLst>
          </p:cNvPr>
          <p:cNvSpPr txBox="1"/>
          <p:nvPr/>
        </p:nvSpPr>
        <p:spPr>
          <a:xfrm>
            <a:off x="4439243" y="3615394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#5</a:t>
            </a:r>
            <a:endParaRPr lang="en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EE0-0CFD-894E-A6E7-700F42B236B8}"/>
              </a:ext>
            </a:extLst>
          </p:cNvPr>
          <p:cNvSpPr txBox="1"/>
          <p:nvPr/>
        </p:nvSpPr>
        <p:spPr>
          <a:xfrm>
            <a:off x="3526413" y="3587592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#4</a:t>
            </a:r>
            <a:endParaRPr lang="en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B651BE-2D01-9C43-BC1F-F767369638E1}"/>
              </a:ext>
            </a:extLst>
          </p:cNvPr>
          <p:cNvSpPr txBox="1"/>
          <p:nvPr/>
        </p:nvSpPr>
        <p:spPr>
          <a:xfrm>
            <a:off x="2654432" y="3615395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#3</a:t>
            </a:r>
            <a:endParaRPr lang="en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6BABD-FBFC-E842-AE17-68E221321BDE}"/>
              </a:ext>
            </a:extLst>
          </p:cNvPr>
          <p:cNvSpPr txBox="1"/>
          <p:nvPr/>
        </p:nvSpPr>
        <p:spPr>
          <a:xfrm>
            <a:off x="6478572" y="1766451"/>
            <a:ext cx="415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메모리가 확정적이기 때문에 값이 입력된 </a:t>
            </a:r>
            <a:r>
              <a:rPr lang="ko-KR" altLang="en-US" b="1" dirty="0"/>
              <a:t>주소</a:t>
            </a:r>
            <a:r>
              <a:rPr lang="ko-KR" altLang="en-US" dirty="0"/>
              <a:t>가 바뀜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Linked List</a:t>
            </a:r>
            <a:r>
              <a:rPr lang="ko-KR" altLang="en-US" dirty="0"/>
              <a:t>와 대조적으로 </a:t>
            </a:r>
            <a:r>
              <a:rPr lang="ko-KR" altLang="en-US" b="1" dirty="0"/>
              <a:t>느림</a:t>
            </a:r>
            <a:r>
              <a:rPr lang="en-US" altLang="ko-KR" b="1" dirty="0"/>
              <a:t>!</a:t>
            </a:r>
            <a:endParaRPr lang="en-KR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20708F-B5D6-D14A-A7E8-1A71F7853888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flipH="1">
            <a:off x="2986732" y="2661979"/>
            <a:ext cx="860193" cy="37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31BE05-73AE-E640-B0E2-42CAFF302474}"/>
              </a:ext>
            </a:extLst>
          </p:cNvPr>
          <p:cNvCxnSpPr>
            <a:stCxn id="23" idx="2"/>
            <a:endCxn id="32" idx="0"/>
          </p:cNvCxnSpPr>
          <p:nvPr/>
        </p:nvCxnSpPr>
        <p:spPr>
          <a:xfrm flipH="1">
            <a:off x="3846926" y="2689781"/>
            <a:ext cx="912829" cy="3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B2C955-288A-9748-9F6B-CB5EF98D8273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 flipH="1">
            <a:off x="4753471" y="2661979"/>
            <a:ext cx="906544" cy="37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1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7A97988-9960-604A-978D-02C94341F1D5}"/>
              </a:ext>
            </a:extLst>
          </p:cNvPr>
          <p:cNvSpPr txBox="1">
            <a:spLocks/>
          </p:cNvSpPr>
          <p:nvPr/>
        </p:nvSpPr>
        <p:spPr>
          <a:xfrm>
            <a:off x="1026736" y="3589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Array List</a:t>
            </a:r>
            <a:r>
              <a:rPr lang="ko-KR" altLang="en-US" sz="3000" dirty="0"/>
              <a:t>의 조회 방식</a:t>
            </a:r>
            <a:endParaRPr lang="en-KR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E3447-850B-6E46-8FEB-B62D481DAC7D}"/>
              </a:ext>
            </a:extLst>
          </p:cNvPr>
          <p:cNvSpPr/>
          <p:nvPr/>
        </p:nvSpPr>
        <p:spPr>
          <a:xfrm>
            <a:off x="1086440" y="4645991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74E25A-0C7B-584B-9510-491552A56577}"/>
              </a:ext>
            </a:extLst>
          </p:cNvPr>
          <p:cNvSpPr/>
          <p:nvPr/>
        </p:nvSpPr>
        <p:spPr>
          <a:xfrm>
            <a:off x="1992985" y="4645991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E2303-ED02-4A4B-8D1C-701A46D27D68}"/>
              </a:ext>
            </a:extLst>
          </p:cNvPr>
          <p:cNvSpPr/>
          <p:nvPr/>
        </p:nvSpPr>
        <p:spPr>
          <a:xfrm>
            <a:off x="2899530" y="4645991"/>
            <a:ext cx="527901" cy="5373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1320D-865E-CC48-8AF6-5A209E5A2CE5}"/>
              </a:ext>
            </a:extLst>
          </p:cNvPr>
          <p:cNvSpPr/>
          <p:nvPr/>
        </p:nvSpPr>
        <p:spPr>
          <a:xfrm>
            <a:off x="3771511" y="4645991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7C54A-08E2-6B4F-BCF2-B0B5507A9A9C}"/>
              </a:ext>
            </a:extLst>
          </p:cNvPr>
          <p:cNvSpPr/>
          <p:nvPr/>
        </p:nvSpPr>
        <p:spPr>
          <a:xfrm>
            <a:off x="4678056" y="4645991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6185E-3849-5148-95F8-3BB128BFEF6D}"/>
              </a:ext>
            </a:extLst>
          </p:cNvPr>
          <p:cNvSpPr/>
          <p:nvPr/>
        </p:nvSpPr>
        <p:spPr>
          <a:xfrm>
            <a:off x="5584601" y="4645991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53ADD-B868-FF4B-8D77-CEC2F3FE8BD3}"/>
              </a:ext>
            </a:extLst>
          </p:cNvPr>
          <p:cNvSpPr txBox="1"/>
          <p:nvPr/>
        </p:nvSpPr>
        <p:spPr>
          <a:xfrm>
            <a:off x="1026736" y="5183317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  <a:endParaRPr lang="en-KR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EDB795-443F-F24D-8490-37561BBAC8BC}"/>
              </a:ext>
            </a:extLst>
          </p:cNvPr>
          <p:cNvSpPr txBox="1"/>
          <p:nvPr/>
        </p:nvSpPr>
        <p:spPr>
          <a:xfrm>
            <a:off x="1945065" y="5211119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endParaRPr lang="en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6931E-54F1-9545-AEDF-57B3C388CDC1}"/>
              </a:ext>
            </a:extLst>
          </p:cNvPr>
          <p:cNvSpPr txBox="1"/>
          <p:nvPr/>
        </p:nvSpPr>
        <p:spPr>
          <a:xfrm>
            <a:off x="4627779" y="5211119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</a:t>
            </a:r>
            <a:endParaRPr lang="en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64C1B9-3E63-B547-BBE2-8E0CBFD630DD}"/>
              </a:ext>
            </a:extLst>
          </p:cNvPr>
          <p:cNvSpPr txBox="1"/>
          <p:nvPr/>
        </p:nvSpPr>
        <p:spPr>
          <a:xfrm>
            <a:off x="3714949" y="5183317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</a:t>
            </a:r>
            <a:endParaRPr lang="en-K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FD19A0-CA46-A647-AE06-FCA9EA7CBA96}"/>
              </a:ext>
            </a:extLst>
          </p:cNvPr>
          <p:cNvSpPr txBox="1"/>
          <p:nvPr/>
        </p:nvSpPr>
        <p:spPr>
          <a:xfrm>
            <a:off x="2842968" y="5211120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</a:t>
            </a:r>
            <a:endParaRPr lang="en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C407D-8D38-C84F-A5B4-B4439D5182DF}"/>
              </a:ext>
            </a:extLst>
          </p:cNvPr>
          <p:cNvSpPr txBox="1"/>
          <p:nvPr/>
        </p:nvSpPr>
        <p:spPr>
          <a:xfrm>
            <a:off x="5528039" y="5183317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  <a:endParaRPr lang="en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6BABD-FBFC-E842-AE17-68E221321BDE}"/>
              </a:ext>
            </a:extLst>
          </p:cNvPr>
          <p:cNvSpPr txBox="1"/>
          <p:nvPr/>
        </p:nvSpPr>
        <p:spPr>
          <a:xfrm>
            <a:off x="6685961" y="4333956"/>
            <a:ext cx="4157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번 </a:t>
            </a:r>
            <a:r>
              <a:rPr lang="ko-KR" altLang="en-US" sz="1200" b="1" dirty="0"/>
              <a:t>인덱스의 값</a:t>
            </a:r>
            <a:r>
              <a:rPr lang="ko-KR" altLang="en-US" sz="1200" dirty="0"/>
              <a:t>을 찾는다고 했을 때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sz="1200" dirty="0"/>
              <a:t>Array List</a:t>
            </a:r>
            <a:r>
              <a:rPr lang="ko-KR" altLang="en-US" sz="1200" dirty="0"/>
              <a:t>는 </a:t>
            </a:r>
            <a:r>
              <a:rPr lang="en-US" altLang="ko-KR" sz="1200" dirty="0"/>
              <a:t>2</a:t>
            </a:r>
            <a:r>
              <a:rPr lang="ko-KR" altLang="en-US" sz="1200" dirty="0"/>
              <a:t>번의 주소를 언어 내부적으로 계산해서 바로 찾아낸다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주소값을</a:t>
            </a:r>
            <a:r>
              <a:rPr lang="ko-KR" altLang="en-US" sz="1200" b="1" dirty="0"/>
              <a:t> 알고 바로 접근한다</a:t>
            </a:r>
            <a:r>
              <a:rPr lang="en-US" altLang="ko-KR" sz="1200" b="1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sz="1200" dirty="0"/>
              <a:t>Array List</a:t>
            </a:r>
            <a:r>
              <a:rPr lang="ko-KR" altLang="en-US" sz="1200" dirty="0"/>
              <a:t>는 인덱스를 이용해서  조회할 때 </a:t>
            </a:r>
            <a:r>
              <a:rPr lang="en-US" sz="1200" b="1" dirty="0"/>
              <a:t>Random Access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이용하기 때문에 </a:t>
            </a:r>
            <a:r>
              <a:rPr lang="ko-KR" altLang="en-US" sz="1200" b="1" dirty="0"/>
              <a:t>빠르다</a:t>
            </a:r>
            <a:r>
              <a:rPr lang="en-US" altLang="ko-KR" sz="1200" b="1" dirty="0"/>
              <a:t>.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646B8AC-DCF5-3D43-ACCF-615E574D0102}"/>
              </a:ext>
            </a:extLst>
          </p:cNvPr>
          <p:cNvSpPr txBox="1">
            <a:spLocks/>
          </p:cNvSpPr>
          <p:nvPr/>
        </p:nvSpPr>
        <p:spPr>
          <a:xfrm>
            <a:off x="1026736" y="8755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Linked</a:t>
            </a:r>
            <a:r>
              <a:rPr lang="ko-KR" altLang="en-US" sz="3000" dirty="0"/>
              <a:t> </a:t>
            </a:r>
            <a:r>
              <a:rPr lang="en-US" sz="3000" dirty="0"/>
              <a:t>List</a:t>
            </a:r>
            <a:r>
              <a:rPr lang="ko-KR" altLang="en-US" sz="3000" dirty="0"/>
              <a:t>의 조회 방식</a:t>
            </a:r>
            <a:endParaRPr lang="en-KR" sz="3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D393CB-382B-254F-8FF3-13095D06A812}"/>
              </a:ext>
            </a:extLst>
          </p:cNvPr>
          <p:cNvSpPr txBox="1"/>
          <p:nvPr/>
        </p:nvSpPr>
        <p:spPr>
          <a:xfrm>
            <a:off x="6667108" y="1851215"/>
            <a:ext cx="415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번 인덱스를 조회 했을 때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HEAD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차근차근 찾아간다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그래서 </a:t>
            </a:r>
            <a:r>
              <a:rPr lang="ko-KR" altLang="en-US" sz="1200" b="1" dirty="0"/>
              <a:t>느리다</a:t>
            </a:r>
            <a:r>
              <a:rPr lang="en-US" altLang="ko-KR" sz="1200" b="1" dirty="0"/>
              <a:t>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96500F-820F-B547-BB17-3C8E2B42EBFB}"/>
              </a:ext>
            </a:extLst>
          </p:cNvPr>
          <p:cNvSpPr/>
          <p:nvPr/>
        </p:nvSpPr>
        <p:spPr>
          <a:xfrm>
            <a:off x="1026732" y="1960218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K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8E10BC-2560-2A45-A211-7C23F00ED8A1}"/>
              </a:ext>
            </a:extLst>
          </p:cNvPr>
          <p:cNvSpPr/>
          <p:nvPr/>
        </p:nvSpPr>
        <p:spPr>
          <a:xfrm>
            <a:off x="1933277" y="1960218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K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5343EF-F1B8-874B-B6AD-C9DAA65BA93E}"/>
              </a:ext>
            </a:extLst>
          </p:cNvPr>
          <p:cNvSpPr/>
          <p:nvPr/>
        </p:nvSpPr>
        <p:spPr>
          <a:xfrm>
            <a:off x="2839822" y="1960218"/>
            <a:ext cx="527901" cy="5373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85C650-BF20-B544-84E1-06E4A0C4CE49}"/>
              </a:ext>
            </a:extLst>
          </p:cNvPr>
          <p:cNvSpPr/>
          <p:nvPr/>
        </p:nvSpPr>
        <p:spPr>
          <a:xfrm>
            <a:off x="3711803" y="1960218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K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EC5343-9341-FB45-A374-6CFCB975A6E5}"/>
              </a:ext>
            </a:extLst>
          </p:cNvPr>
          <p:cNvSpPr/>
          <p:nvPr/>
        </p:nvSpPr>
        <p:spPr>
          <a:xfrm>
            <a:off x="4618348" y="1960218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en-KR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039C95-A4C6-454E-A061-51FACCF514E1}"/>
              </a:ext>
            </a:extLst>
          </p:cNvPr>
          <p:cNvSpPr/>
          <p:nvPr/>
        </p:nvSpPr>
        <p:spPr>
          <a:xfrm>
            <a:off x="5524893" y="1960218"/>
            <a:ext cx="52790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en-K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522BF-4E16-F449-9471-F8DC0266EC95}"/>
              </a:ext>
            </a:extLst>
          </p:cNvPr>
          <p:cNvSpPr txBox="1"/>
          <p:nvPr/>
        </p:nvSpPr>
        <p:spPr>
          <a:xfrm>
            <a:off x="967028" y="2497544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  <a:endParaRPr lang="en-KR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0CBB5D-F5BA-C840-B4E7-7F978E1E5FC8}"/>
              </a:ext>
            </a:extLst>
          </p:cNvPr>
          <p:cNvSpPr txBox="1"/>
          <p:nvPr/>
        </p:nvSpPr>
        <p:spPr>
          <a:xfrm>
            <a:off x="1885357" y="2525346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endParaRPr lang="en-KR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B828EF-D31C-394B-AB49-34B22A59DFB8}"/>
              </a:ext>
            </a:extLst>
          </p:cNvPr>
          <p:cNvSpPr txBox="1"/>
          <p:nvPr/>
        </p:nvSpPr>
        <p:spPr>
          <a:xfrm>
            <a:off x="4568071" y="2525346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</a:t>
            </a:r>
            <a:endParaRPr lang="en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C5793E-D942-D64B-868A-65F2C4241573}"/>
              </a:ext>
            </a:extLst>
          </p:cNvPr>
          <p:cNvSpPr txBox="1"/>
          <p:nvPr/>
        </p:nvSpPr>
        <p:spPr>
          <a:xfrm>
            <a:off x="3655241" y="2497544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</a:t>
            </a:r>
            <a:endParaRPr lang="en-KR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79D8C-2066-D44E-9A12-7FA839C8F04D}"/>
              </a:ext>
            </a:extLst>
          </p:cNvPr>
          <p:cNvSpPr txBox="1"/>
          <p:nvPr/>
        </p:nvSpPr>
        <p:spPr>
          <a:xfrm>
            <a:off x="2783260" y="2525347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</a:t>
            </a:r>
            <a:endParaRPr lang="en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9715A5-30C9-A74A-B802-DE4B855A481F}"/>
              </a:ext>
            </a:extLst>
          </p:cNvPr>
          <p:cNvSpPr txBox="1"/>
          <p:nvPr/>
        </p:nvSpPr>
        <p:spPr>
          <a:xfrm>
            <a:off x="5468331" y="2497544"/>
            <a:ext cx="64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  <a:endParaRPr lang="en-KR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B8C746-824F-A344-BB6F-0F9D461BD480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>
            <a:off x="1554633" y="2228882"/>
            <a:ext cx="3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876291-0313-9B43-827F-88276BA94D57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2461178" y="2228882"/>
            <a:ext cx="3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101DB5-3B35-C745-BD2C-2B71373107DF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3367723" y="2228882"/>
            <a:ext cx="34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58F69A-F69A-9A49-9458-7D02436BDB4C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>
            <a:off x="4239704" y="2228882"/>
            <a:ext cx="3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A723F4-0D9F-A54A-9842-E7D604546D8C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5146249" y="2228882"/>
            <a:ext cx="3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1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541</Words>
  <Application>Microsoft Macintosh PowerPoint</Application>
  <PresentationFormat>Widescreen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Apple SD Gothic Neo</vt:lpstr>
      <vt:lpstr>Arial</vt:lpstr>
      <vt:lpstr>Calibri</vt:lpstr>
      <vt:lpstr>Calibri Light</vt:lpstr>
      <vt:lpstr>Helvetica Neue</vt:lpstr>
      <vt:lpstr>Office Theme</vt:lpstr>
      <vt:lpstr>Linked List VS Array List</vt:lpstr>
      <vt:lpstr>PowerPoint Presentation</vt:lpstr>
      <vt:lpstr>Array List와 Linked List의 메모리 할당 방식 비교</vt:lpstr>
      <vt:lpstr>Linked List 구조</vt:lpstr>
      <vt:lpstr>Linked List의 맨 앞에 데이터를 추가하는 시나리오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VS Array List</dc:title>
  <dc:creator>vpq</dc:creator>
  <cp:lastModifiedBy>vpq</cp:lastModifiedBy>
  <cp:revision>23</cp:revision>
  <dcterms:created xsi:type="dcterms:W3CDTF">2021-12-01T15:27:42Z</dcterms:created>
  <dcterms:modified xsi:type="dcterms:W3CDTF">2021-12-01T16:37:52Z</dcterms:modified>
</cp:coreProperties>
</file>