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E1477-53D0-4F1A-8631-F148E1746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CA627E-DAEC-4BBD-9CFD-B890C35EC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38CCA-9092-4454-9CC7-9721DECA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E7D9-2864-43D0-BE43-C9F561AF0BB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80642-5FCA-48BB-A5A2-C569F2B0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4CE1C-36DB-4924-8999-4EE6F19C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D94B-E20C-45E0-905A-95EA54971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42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A390E-9E8E-465E-A4ED-3CDF2107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1A461-8DC7-4272-B1EE-446D05BE2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22D84-A68E-41DF-BF6F-8B21D325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E7D9-2864-43D0-BE43-C9F561AF0BB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1B292-B05C-4CFF-9694-4FD46F55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68E7F-F5CD-4DCB-BA16-0124789A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D94B-E20C-45E0-905A-95EA54971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1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A3323D-305D-4A1F-B2EF-DBB6B0555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8BBCA4-C284-499B-B02C-5F26D23CF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491BA-6D49-48BD-A78F-64F873DC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E7D9-2864-43D0-BE43-C9F561AF0BB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52D90-2525-4FAC-9ADF-6707499B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8F149-B03D-403A-9B24-04EEC5AA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D94B-E20C-45E0-905A-95EA54971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5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DF918-958E-443F-A61A-16BF3ED3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CA05D-ABA1-4BD6-926F-34AF42E6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53A82-F473-46FC-BDE9-967D2DA9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E7D9-2864-43D0-BE43-C9F561AF0BB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B0DB2-28BC-4C61-8EE7-E3C666CD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93C0B-F4A2-413B-9136-570C5DFF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D94B-E20C-45E0-905A-95EA54971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7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90692-063C-4BFB-9808-EBF908E2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0D2D09-04D4-489E-8E4A-33F07E4F8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B54CE-7F39-4032-93B3-54C993D3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E7D9-2864-43D0-BE43-C9F561AF0BB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7DDBC-7113-40D0-A9D0-2884A0D6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AFC44-D857-40BD-9379-87FB4F71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D94B-E20C-45E0-905A-95EA54971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5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2E310-826D-461E-B2E3-FD5CA50C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2034E-0A68-47AE-A80E-E967362B8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CAEC11-6DC1-4276-B50E-B4141F706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D54F71-1509-416D-B123-F5556F41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E7D9-2864-43D0-BE43-C9F561AF0BB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48359E-A4E6-4F4E-998C-FD91EDE1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5E98D-5E6E-41C8-9FC0-BA9D8F49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D94B-E20C-45E0-905A-95EA54971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57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16DC0-BC04-4BEF-A20D-A25C26AF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5BA6-9F23-4963-BCA2-BE6B5C39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8478B6-F692-4733-8ACA-BD1F32601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823EA7-2B00-492E-8689-F47C19516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231255-9B70-49EA-99AB-7E4BFC10F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E09999-3EFA-4B04-922A-C6769886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E7D9-2864-43D0-BE43-C9F561AF0BB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AA5725-C164-4834-8E31-FCAFA955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A5AEFD-AD21-49EF-B30F-40405A9D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D94B-E20C-45E0-905A-95EA54971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4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188A7-88BF-42B4-A0A0-9D980FA4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5F3D94-162E-4B0F-8E0E-A36E81E5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E7D9-2864-43D0-BE43-C9F561AF0BB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91A00C-BC15-4830-AF72-A17784A3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B8B246-CD83-4CCC-A3F7-B025BA25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D94B-E20C-45E0-905A-95EA54971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45907B-C1CC-4B5E-BE7B-1B89125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E7D9-2864-43D0-BE43-C9F561AF0BB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629BF0-0E6D-4DB0-9455-49C9C63A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2F9254-C1B6-4C3E-804F-29B5D135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D94B-E20C-45E0-905A-95EA54971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7D0ED-4031-4344-A63C-E59DBF3E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62EB9-93DA-4D50-BE77-94FF31C5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EC2EEB-B8D3-4C00-838F-F5E3ECFBA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919B95-DF4F-486D-9666-A74C2B85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E7D9-2864-43D0-BE43-C9F561AF0BB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287FDB-8007-4E83-AE7E-5307DAA7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D29BA-CC85-43EC-BE01-DCCDF938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D94B-E20C-45E0-905A-95EA54971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0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DA16A-2908-4492-9654-B4E27824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F4620E-D56A-4B96-A33D-468D75B91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E77334-A6E1-425E-902A-5E23F8817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6D0ECA-94E4-43C6-AF5C-299D8EB4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E7D9-2864-43D0-BE43-C9F561AF0BB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8F8A12-0B89-4200-9AD6-2DFAFD66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77002B-4E0C-468F-BBDA-80C2C31A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D94B-E20C-45E0-905A-95EA54971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6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6378B3-16A1-4214-A06E-DBC33D5D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DCF898-EA7C-4F3D-A4F3-49243F6E9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761E0-1534-4732-A5BB-D467E37BF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2E7D9-2864-43D0-BE43-C9F561AF0BB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D22B9-5133-412E-9001-80F74CDF0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1BC8-92EF-4048-8240-FECB3AEE2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AD94B-E20C-45E0-905A-95EA54971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4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BAD92-470E-4A05-BE7F-36CC155C6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Hash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251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0561356-B706-4CA7-B349-F77DC80A1B99}"/>
              </a:ext>
            </a:extLst>
          </p:cNvPr>
          <p:cNvSpPr txBox="1">
            <a:spLocks/>
          </p:cNvSpPr>
          <p:nvPr/>
        </p:nvSpPr>
        <p:spPr>
          <a:xfrm>
            <a:off x="610803" y="166055"/>
            <a:ext cx="6882063" cy="754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/>
              <a:t>정리</a:t>
            </a:r>
            <a:endParaRPr lang="ko-KR" altLang="en-US" sz="32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20B100A-6532-400E-9724-CCA03D8614C5}"/>
              </a:ext>
            </a:extLst>
          </p:cNvPr>
          <p:cNvSpPr txBox="1">
            <a:spLocks/>
          </p:cNvSpPr>
          <p:nvPr/>
        </p:nvSpPr>
        <p:spPr>
          <a:xfrm>
            <a:off x="1010653" y="3111366"/>
            <a:ext cx="8883516" cy="2962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/>
              <a:t>장점</a:t>
            </a:r>
            <a:r>
              <a:rPr lang="en-US" altLang="ko-KR" sz="2400" b="1" dirty="0"/>
              <a:t>: </a:t>
            </a:r>
            <a:r>
              <a:rPr lang="en-US" altLang="ko-KR" sz="2400" dirty="0"/>
              <a:t>key-value 1:1 </a:t>
            </a:r>
            <a:r>
              <a:rPr lang="ko-KR" altLang="en-US" sz="2400" dirty="0"/>
              <a:t>매핑으로 </a:t>
            </a:r>
            <a:r>
              <a:rPr lang="ko-KR" altLang="en-US" sz="2400" b="1" dirty="0">
                <a:solidFill>
                  <a:schemeClr val="accent5"/>
                </a:solidFill>
              </a:rPr>
              <a:t>검색</a:t>
            </a:r>
            <a:r>
              <a:rPr lang="en-US" altLang="ko-KR" sz="2400" b="1" dirty="0">
                <a:solidFill>
                  <a:schemeClr val="accent5"/>
                </a:solidFill>
              </a:rPr>
              <a:t>, </a:t>
            </a:r>
            <a:r>
              <a:rPr lang="ko-KR" altLang="en-US" sz="2400" b="1" dirty="0">
                <a:solidFill>
                  <a:schemeClr val="accent5"/>
                </a:solidFill>
              </a:rPr>
              <a:t>삽입</a:t>
            </a:r>
            <a:r>
              <a:rPr lang="en-US" altLang="ko-KR" sz="2400" b="1" dirty="0">
                <a:solidFill>
                  <a:schemeClr val="accent5"/>
                </a:solidFill>
              </a:rPr>
              <a:t>, </a:t>
            </a:r>
            <a:r>
              <a:rPr lang="ko-KR" altLang="en-US" sz="2400" b="1" dirty="0">
                <a:solidFill>
                  <a:schemeClr val="accent5"/>
                </a:solidFill>
              </a:rPr>
              <a:t>삭제가 평균적 </a:t>
            </a:r>
            <a:r>
              <a:rPr lang="en-US" altLang="ko-KR" sz="2400" b="1" dirty="0">
                <a:solidFill>
                  <a:schemeClr val="accent5"/>
                </a:solidFill>
              </a:rPr>
              <a:t>O(1)</a:t>
            </a:r>
          </a:p>
          <a:p>
            <a:pPr algn="l"/>
            <a:endParaRPr lang="en-US" altLang="ko-KR" sz="2400" b="1" dirty="0"/>
          </a:p>
          <a:p>
            <a:pPr algn="l"/>
            <a:r>
              <a:rPr lang="ko-KR" altLang="en-US" sz="2400" b="1" dirty="0"/>
              <a:t>단점</a:t>
            </a:r>
            <a:r>
              <a:rPr lang="en-US" altLang="ko-KR" sz="2400" b="1" dirty="0"/>
              <a:t>: </a:t>
            </a:r>
            <a:r>
              <a:rPr lang="ko-KR" altLang="en-US" sz="2400" dirty="0">
                <a:solidFill>
                  <a:srgbClr val="C00000"/>
                </a:solidFill>
              </a:rPr>
              <a:t>해시 충돌</a:t>
            </a:r>
            <a:r>
              <a:rPr lang="ko-KR" altLang="en-US" sz="2400" dirty="0"/>
              <a:t> 해결 필요</a:t>
            </a:r>
            <a:endParaRPr lang="en-US" altLang="ko-KR" sz="2400" dirty="0"/>
          </a:p>
          <a:p>
            <a:pPr algn="l"/>
            <a:endParaRPr lang="en-US" altLang="ko-KR" sz="2400" dirty="0"/>
          </a:p>
          <a:p>
            <a:pPr algn="l"/>
            <a:r>
              <a:rPr lang="ko-KR" altLang="en-US" sz="2400" dirty="0">
                <a:solidFill>
                  <a:srgbClr val="C00000"/>
                </a:solidFill>
              </a:rPr>
              <a:t>순서 </a:t>
            </a:r>
            <a:r>
              <a:rPr lang="en-US" altLang="ko-KR" sz="2400" dirty="0">
                <a:solidFill>
                  <a:srgbClr val="C00000"/>
                </a:solidFill>
              </a:rPr>
              <a:t>or </a:t>
            </a:r>
            <a:r>
              <a:rPr lang="ko-KR" altLang="en-US" sz="2400" dirty="0">
                <a:solidFill>
                  <a:srgbClr val="C00000"/>
                </a:solidFill>
              </a:rPr>
              <a:t>관계가 있는 배열에는 맞지 않음</a:t>
            </a:r>
            <a:endParaRPr lang="en-US" altLang="ko-KR" sz="2400" dirty="0">
              <a:solidFill>
                <a:srgbClr val="C00000"/>
              </a:solidFill>
            </a:endParaRPr>
          </a:p>
          <a:p>
            <a:pPr algn="l"/>
            <a:endParaRPr lang="en-US" altLang="ko-KR" sz="2400" dirty="0">
              <a:solidFill>
                <a:srgbClr val="C00000"/>
              </a:solidFill>
            </a:endParaRPr>
          </a:p>
          <a:p>
            <a:pPr algn="l"/>
            <a:r>
              <a:rPr lang="ko-KR" altLang="en-US" sz="2400" dirty="0">
                <a:solidFill>
                  <a:srgbClr val="C00000"/>
                </a:solidFill>
              </a:rPr>
              <a:t>공간 효율성 떨어짐</a:t>
            </a:r>
            <a:r>
              <a:rPr lang="en-US" altLang="ko-KR" sz="2400" dirty="0"/>
              <a:t>(</a:t>
            </a:r>
            <a:r>
              <a:rPr lang="ko-KR" altLang="en-US" sz="2400" dirty="0"/>
              <a:t>데이터 저장전에 공간을 미리 만들어야 함</a:t>
            </a:r>
            <a:r>
              <a:rPr lang="en-US" altLang="ko-KR" sz="2400" dirty="0"/>
              <a:t>)</a:t>
            </a:r>
          </a:p>
          <a:p>
            <a:pPr algn="l"/>
            <a:endParaRPr lang="en-US" altLang="ko-KR" sz="2400" dirty="0">
              <a:solidFill>
                <a:srgbClr val="C00000"/>
              </a:solidFill>
            </a:endParaRPr>
          </a:p>
          <a:p>
            <a:pPr algn="l"/>
            <a:r>
              <a:rPr lang="ko-KR" altLang="en-US" sz="2400" dirty="0">
                <a:solidFill>
                  <a:srgbClr val="C00000"/>
                </a:solidFill>
              </a:rPr>
              <a:t>해시 함수 의존도 높음</a:t>
            </a:r>
            <a:r>
              <a:rPr lang="en-US" altLang="ko-KR" sz="2400" dirty="0"/>
              <a:t>(</a:t>
            </a:r>
            <a:r>
              <a:rPr lang="ko-KR" altLang="en-US" sz="2400" dirty="0"/>
              <a:t>해시 함수가 복잡하면 </a:t>
            </a:r>
            <a:r>
              <a:rPr lang="ko-KR" altLang="en-US" sz="2400" dirty="0" err="1"/>
              <a:t>오래걸림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AD0C501-BCC6-4704-A4F0-BBF7F36F7DBB}"/>
              </a:ext>
            </a:extLst>
          </p:cNvPr>
          <p:cNvSpPr txBox="1">
            <a:spLocks/>
          </p:cNvSpPr>
          <p:nvPr/>
        </p:nvSpPr>
        <p:spPr>
          <a:xfrm>
            <a:off x="1010653" y="920618"/>
            <a:ext cx="9846643" cy="1604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/>
              <a:t>해시</a:t>
            </a:r>
            <a:r>
              <a:rPr lang="en-US" altLang="ko-KR" sz="2400" dirty="0"/>
              <a:t>: </a:t>
            </a:r>
            <a:r>
              <a:rPr lang="ko-KR" altLang="en-US" sz="2400" b="1" dirty="0"/>
              <a:t>인덱스</a:t>
            </a:r>
            <a:br>
              <a:rPr lang="en-US" altLang="ko-KR" sz="2400" dirty="0"/>
            </a:br>
            <a:r>
              <a:rPr lang="ko-KR" altLang="en-US" sz="2400" dirty="0"/>
              <a:t>해시 함수</a:t>
            </a:r>
            <a:r>
              <a:rPr lang="en-US" altLang="ko-KR" sz="2400" dirty="0"/>
              <a:t>: </a:t>
            </a:r>
            <a:r>
              <a:rPr lang="en-US" altLang="ko-KR" sz="2400" b="1" dirty="0"/>
              <a:t>Key</a:t>
            </a:r>
            <a:r>
              <a:rPr lang="ko-KR" altLang="en-US" sz="2400" b="1" dirty="0"/>
              <a:t>를 </a:t>
            </a:r>
            <a:r>
              <a:rPr lang="en-US" altLang="ko-KR" sz="2400" b="1" dirty="0"/>
              <a:t>Hash</a:t>
            </a:r>
            <a:r>
              <a:rPr lang="ko-KR" altLang="en-US" sz="2400" b="1" dirty="0"/>
              <a:t>로 </a:t>
            </a:r>
            <a:r>
              <a:rPr lang="ko-KR" altLang="en-US" sz="2400" dirty="0"/>
              <a:t>만들어주는 함수</a:t>
            </a:r>
            <a:br>
              <a:rPr lang="en-US" altLang="ko-KR" sz="2400" dirty="0"/>
            </a:br>
            <a:r>
              <a:rPr lang="ko-KR" altLang="en-US" sz="2400" dirty="0"/>
              <a:t>해시 테이블</a:t>
            </a:r>
            <a:r>
              <a:rPr lang="en-US" altLang="ko-KR" sz="2400" dirty="0"/>
              <a:t>: Hash</a:t>
            </a:r>
            <a:r>
              <a:rPr lang="ko-KR" altLang="en-US" sz="2400" dirty="0"/>
              <a:t>를 주소 삼아서 </a:t>
            </a:r>
            <a:r>
              <a:rPr lang="en-US" altLang="ko-KR" sz="2400" b="1" dirty="0"/>
              <a:t>Key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Value</a:t>
            </a:r>
            <a:r>
              <a:rPr lang="ko-KR" altLang="en-US" sz="2400" b="1" dirty="0"/>
              <a:t>를 저장하는 자료구조</a:t>
            </a:r>
          </a:p>
        </p:txBody>
      </p:sp>
    </p:spTree>
    <p:extLst>
      <p:ext uri="{BB962C8B-B14F-4D97-AF65-F5344CB8AC3E}">
        <p14:creationId xmlns:p14="http://schemas.microsoft.com/office/powerpoint/2010/main" val="213019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BAD92-470E-4A05-BE7F-36CC155C6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194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500" dirty="0"/>
              <a:t>Hash vs Hash Table</a:t>
            </a:r>
            <a:br>
              <a:rPr lang="en-US" altLang="ko-KR" sz="5500" dirty="0"/>
            </a:br>
            <a:r>
              <a:rPr lang="en-US" altLang="ko-KR" sz="5500" dirty="0"/>
              <a:t>vs Hash function</a:t>
            </a:r>
            <a:endParaRPr lang="ko-KR" altLang="en-US" sz="55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FBE568D-8D61-4B9F-B930-74741DB3D570}"/>
              </a:ext>
            </a:extLst>
          </p:cNvPr>
          <p:cNvSpPr txBox="1">
            <a:spLocks/>
          </p:cNvSpPr>
          <p:nvPr/>
        </p:nvSpPr>
        <p:spPr>
          <a:xfrm>
            <a:off x="1456623" y="304741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1. </a:t>
            </a:r>
            <a:r>
              <a:rPr lang="ko-KR" altLang="en-US" sz="3200" dirty="0"/>
              <a:t>해시 테이블이란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2. </a:t>
            </a:r>
            <a:r>
              <a:rPr lang="ko-KR" altLang="en-US" sz="3200" dirty="0"/>
              <a:t>해시 테이블의 작동 원리</a:t>
            </a:r>
          </a:p>
        </p:txBody>
      </p:sp>
    </p:spTree>
    <p:extLst>
      <p:ext uri="{BB962C8B-B14F-4D97-AF65-F5344CB8AC3E}">
        <p14:creationId xmlns:p14="http://schemas.microsoft.com/office/powerpoint/2010/main" val="361688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BAD92-470E-4A05-BE7F-36CC155C6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21" y="256090"/>
            <a:ext cx="4588042" cy="754563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해시 테이블이란 </a:t>
            </a:r>
            <a:r>
              <a:rPr lang="en-US" altLang="ko-KR" sz="3200" dirty="0"/>
              <a:t>= </a:t>
            </a:r>
            <a:r>
              <a:rPr lang="ko-KR" altLang="en-US" sz="3200" dirty="0"/>
              <a:t>사전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72CA9A-EF95-41CC-AA23-8C23854CC77E}"/>
              </a:ext>
            </a:extLst>
          </p:cNvPr>
          <p:cNvSpPr txBox="1"/>
          <p:nvPr/>
        </p:nvSpPr>
        <p:spPr>
          <a:xfrm>
            <a:off x="3368842" y="2326536"/>
            <a:ext cx="5611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Key: Value</a:t>
            </a:r>
            <a:r>
              <a:rPr lang="ko-KR" altLang="en-US" sz="3200" dirty="0"/>
              <a:t>로 데이터를 저장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사전에서 단어</a:t>
            </a:r>
            <a:r>
              <a:rPr lang="en-US" altLang="ko-KR" sz="3200" dirty="0"/>
              <a:t>(Key)</a:t>
            </a:r>
            <a:r>
              <a:rPr lang="ko-KR" altLang="en-US" sz="3200" dirty="0"/>
              <a:t>를</a:t>
            </a:r>
            <a:r>
              <a:rPr lang="en-US" altLang="ko-KR" sz="3200" dirty="0"/>
              <a:t> </a:t>
            </a:r>
            <a:r>
              <a:rPr lang="ko-KR" altLang="en-US" sz="3200" dirty="0"/>
              <a:t>찾아서 설명</a:t>
            </a:r>
            <a:r>
              <a:rPr lang="en-US" altLang="ko-KR" sz="3200" dirty="0"/>
              <a:t>(Value)</a:t>
            </a:r>
            <a:r>
              <a:rPr lang="ko-KR" altLang="en-US" sz="3200" dirty="0"/>
              <a:t>을 읽는다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0068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BAD92-470E-4A05-BE7F-36CC155C6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773" y="516599"/>
            <a:ext cx="10805962" cy="754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배열 </a:t>
            </a:r>
            <a:r>
              <a:rPr lang="en-US" altLang="ko-KR" sz="3200" dirty="0"/>
              <a:t>VS </a:t>
            </a:r>
            <a:r>
              <a:rPr lang="ko-KR" altLang="en-US" sz="3200" dirty="0"/>
              <a:t>해시 테이블</a:t>
            </a:r>
            <a:r>
              <a:rPr lang="en-US" altLang="ko-KR" sz="3200" dirty="0"/>
              <a:t>: </a:t>
            </a:r>
            <a:r>
              <a:rPr lang="ko-KR" altLang="en-US" sz="3200" dirty="0"/>
              <a:t>피자의 가격을 알고 싶을 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72CA9A-EF95-41CC-AA23-8C23854CC77E}"/>
              </a:ext>
            </a:extLst>
          </p:cNvPr>
          <p:cNvSpPr txBox="1"/>
          <p:nvPr/>
        </p:nvSpPr>
        <p:spPr>
          <a:xfrm>
            <a:off x="2218917" y="4800678"/>
            <a:ext cx="347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선형 탐색</a:t>
            </a:r>
            <a:r>
              <a:rPr lang="en-US" altLang="ko-KR" sz="3200" dirty="0"/>
              <a:t> -&gt; O(n)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A80D8F-96D4-486F-8C15-AE6E1C579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919" y="1903974"/>
            <a:ext cx="2025754" cy="240677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EB3B876-C998-48B2-85FE-199FEE578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31" y="2046857"/>
            <a:ext cx="3619686" cy="2121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57C76A-FE49-4F88-9D33-44C69F1CCE5A}"/>
              </a:ext>
            </a:extLst>
          </p:cNvPr>
          <p:cNvSpPr txBox="1"/>
          <p:nvPr/>
        </p:nvSpPr>
        <p:spPr>
          <a:xfrm>
            <a:off x="8455793" y="4800678"/>
            <a:ext cx="1185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O(1)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5073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BAD92-470E-4A05-BE7F-36CC155C6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716" y="1350194"/>
            <a:ext cx="6676724" cy="754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해시 테이블 내부 구조 </a:t>
            </a:r>
            <a:r>
              <a:rPr lang="en-US" altLang="ko-KR" sz="3200" dirty="0"/>
              <a:t>= </a:t>
            </a:r>
            <a:r>
              <a:rPr lang="ko-KR" altLang="en-US" sz="3200" dirty="0"/>
              <a:t>배열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86C35318-E506-429C-B7FE-15DD41405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72" y="2482040"/>
            <a:ext cx="5138256" cy="336277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0561356-B706-4CA7-B349-F77DC80A1B99}"/>
              </a:ext>
            </a:extLst>
          </p:cNvPr>
          <p:cNvSpPr txBox="1">
            <a:spLocks/>
          </p:cNvSpPr>
          <p:nvPr/>
        </p:nvSpPr>
        <p:spPr>
          <a:xfrm>
            <a:off x="5824889" y="1538835"/>
            <a:ext cx="6676724" cy="754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rgbClr val="0070C0"/>
                </a:solidFill>
              </a:rPr>
              <a:t>왜 </a:t>
            </a:r>
            <a:r>
              <a:rPr lang="ko-KR" altLang="en-US" sz="3200" dirty="0" err="1">
                <a:solidFill>
                  <a:srgbClr val="0070C0"/>
                </a:solidFill>
              </a:rPr>
              <a:t>빠른지</a:t>
            </a:r>
            <a:r>
              <a:rPr lang="en-US" altLang="ko-KR" sz="3200" dirty="0">
                <a:solidFill>
                  <a:srgbClr val="0070C0"/>
                </a:solidFill>
              </a:rPr>
              <a:t>?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1B56AEB-DDAA-466D-B26F-5FB81EB160A0}"/>
              </a:ext>
            </a:extLst>
          </p:cNvPr>
          <p:cNvSpPr txBox="1">
            <a:spLocks/>
          </p:cNvSpPr>
          <p:nvPr/>
        </p:nvSpPr>
        <p:spPr>
          <a:xfrm>
            <a:off x="-211756" y="218350"/>
            <a:ext cx="6676724" cy="754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2. </a:t>
            </a:r>
            <a:r>
              <a:rPr lang="ko-KR" altLang="en-US" sz="3200" dirty="0"/>
              <a:t>해시 테이블 작동 원리</a:t>
            </a:r>
          </a:p>
        </p:txBody>
      </p:sp>
    </p:spTree>
    <p:extLst>
      <p:ext uri="{BB962C8B-B14F-4D97-AF65-F5344CB8AC3E}">
        <p14:creationId xmlns:p14="http://schemas.microsoft.com/office/powerpoint/2010/main" val="364790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BAD92-470E-4A05-BE7F-36CC155C6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199" y="4466122"/>
            <a:ext cx="7083390" cy="1604245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/>
              <a:t>1. </a:t>
            </a:r>
            <a:r>
              <a:rPr lang="ko-KR" altLang="en-US" sz="2400" dirty="0"/>
              <a:t>해시 함수가 </a:t>
            </a:r>
            <a:r>
              <a:rPr lang="en-US" altLang="ko-KR" sz="2400" dirty="0">
                <a:solidFill>
                  <a:srgbClr val="0070C0"/>
                </a:solidFill>
              </a:rPr>
              <a:t>Key</a:t>
            </a:r>
            <a:r>
              <a:rPr lang="ko-KR" altLang="en-US" sz="2400" dirty="0">
                <a:solidFill>
                  <a:srgbClr val="0070C0"/>
                </a:solidFill>
              </a:rPr>
              <a:t>를 숫자로</a:t>
            </a:r>
            <a:r>
              <a:rPr lang="ko-KR" altLang="en-US" sz="2400" dirty="0"/>
              <a:t> 만든다</a:t>
            </a:r>
            <a:br>
              <a:rPr lang="en-US" altLang="ko-KR" sz="2400" dirty="0"/>
            </a:br>
            <a:r>
              <a:rPr lang="en-US" altLang="ko-KR" sz="2400" dirty="0"/>
              <a:t>2. </a:t>
            </a:r>
            <a:r>
              <a:rPr lang="ko-KR" altLang="en-US" sz="2400" dirty="0"/>
              <a:t>숫자는 </a:t>
            </a:r>
            <a:r>
              <a:rPr lang="en-US" altLang="ko-KR" sz="2400" dirty="0"/>
              <a:t>index</a:t>
            </a:r>
            <a:r>
              <a:rPr lang="ko-KR" altLang="en-US" sz="2400" dirty="0"/>
              <a:t>가 되고 </a:t>
            </a:r>
            <a:r>
              <a:rPr lang="ko-KR" altLang="en-US" sz="2400" dirty="0">
                <a:solidFill>
                  <a:srgbClr val="0070C0"/>
                </a:solidFill>
              </a:rPr>
              <a:t>해당 </a:t>
            </a:r>
            <a:r>
              <a:rPr lang="en-US" altLang="ko-KR" sz="2400" dirty="0">
                <a:solidFill>
                  <a:srgbClr val="0070C0"/>
                </a:solidFill>
              </a:rPr>
              <a:t>index</a:t>
            </a:r>
            <a:r>
              <a:rPr lang="ko-KR" altLang="en-US" sz="2400" dirty="0">
                <a:solidFill>
                  <a:srgbClr val="0070C0"/>
                </a:solidFill>
              </a:rPr>
              <a:t>를 가진 배열에 </a:t>
            </a:r>
            <a:r>
              <a:rPr lang="en-US" altLang="ko-KR" sz="2400" dirty="0">
                <a:solidFill>
                  <a:srgbClr val="0070C0"/>
                </a:solidFill>
              </a:rPr>
              <a:t>Value</a:t>
            </a:r>
            <a:r>
              <a:rPr lang="ko-KR" altLang="en-US" sz="2400" dirty="0">
                <a:solidFill>
                  <a:srgbClr val="0070C0"/>
                </a:solidFill>
              </a:rPr>
              <a:t>를 저장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0561356-B706-4CA7-B349-F77DC80A1B99}"/>
              </a:ext>
            </a:extLst>
          </p:cNvPr>
          <p:cNvSpPr txBox="1">
            <a:spLocks/>
          </p:cNvSpPr>
          <p:nvPr/>
        </p:nvSpPr>
        <p:spPr>
          <a:xfrm>
            <a:off x="0" y="138983"/>
            <a:ext cx="6676724" cy="754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rgbClr val="C00000"/>
                </a:solidFill>
              </a:rPr>
              <a:t>왜 </a:t>
            </a:r>
            <a:r>
              <a:rPr lang="ko-KR" altLang="en-US" sz="3200" dirty="0" err="1">
                <a:solidFill>
                  <a:srgbClr val="C00000"/>
                </a:solidFill>
              </a:rPr>
              <a:t>빠른지</a:t>
            </a:r>
            <a:r>
              <a:rPr lang="en-US" altLang="ko-KR" sz="3200" dirty="0">
                <a:solidFill>
                  <a:srgbClr val="C00000"/>
                </a:solidFill>
              </a:rPr>
              <a:t>? = </a:t>
            </a:r>
            <a:r>
              <a:rPr lang="ko-KR" altLang="en-US" sz="3200" b="1" dirty="0">
                <a:solidFill>
                  <a:srgbClr val="C00000"/>
                </a:solidFill>
              </a:rPr>
              <a:t>해시 함수 </a:t>
            </a:r>
            <a:r>
              <a:rPr lang="ko-KR" altLang="en-US" sz="3200" dirty="0">
                <a:solidFill>
                  <a:srgbClr val="C00000"/>
                </a:solidFill>
              </a:rPr>
              <a:t>덕분</a:t>
            </a:r>
            <a:r>
              <a:rPr lang="en-US" altLang="ko-KR" sz="3200" dirty="0">
                <a:solidFill>
                  <a:srgbClr val="C00000"/>
                </a:solidFill>
              </a:rPr>
              <a:t>!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03FE0D-F87F-4B15-82FD-072356A10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28" y="1434393"/>
            <a:ext cx="7490056" cy="324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1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BAD92-470E-4A05-BE7F-36CC155C6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718" y="1693800"/>
            <a:ext cx="5678904" cy="1604245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/>
              <a:t>저장</a:t>
            </a:r>
            <a:r>
              <a:rPr lang="en-US" altLang="ko-KR" sz="2400" dirty="0"/>
              <a:t>:</a:t>
            </a:r>
            <a:br>
              <a:rPr lang="en-US" altLang="ko-KR" sz="2400" dirty="0"/>
            </a:br>
            <a:r>
              <a:rPr lang="en-US" altLang="ko-KR" sz="2400" dirty="0"/>
              <a:t>1. Pizza</a:t>
            </a:r>
            <a:r>
              <a:rPr lang="ko-KR" altLang="en-US" sz="2400" dirty="0"/>
              <a:t>는 </a:t>
            </a:r>
            <a:r>
              <a:rPr lang="en-US" altLang="ko-KR" sz="2400" dirty="0"/>
              <a:t>5</a:t>
            </a:r>
            <a:r>
              <a:rPr lang="ko-KR" altLang="en-US" sz="2400" dirty="0"/>
              <a:t>글자이다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2. </a:t>
            </a:r>
            <a:r>
              <a:rPr lang="ko-KR" altLang="en-US" sz="2400" dirty="0"/>
              <a:t>해시 함수를 통해 </a:t>
            </a:r>
            <a:r>
              <a:rPr lang="en-US" altLang="ko-KR" sz="2400" dirty="0"/>
              <a:t>index</a:t>
            </a:r>
            <a:r>
              <a:rPr lang="ko-KR" altLang="en-US" sz="2400" dirty="0"/>
              <a:t>는 </a:t>
            </a:r>
            <a:r>
              <a:rPr lang="en-US" altLang="ko-KR" sz="2400" dirty="0"/>
              <a:t>5</a:t>
            </a:r>
            <a:r>
              <a:rPr lang="ko-KR" altLang="en-US" sz="2400" dirty="0"/>
              <a:t>가 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3. 5</a:t>
            </a:r>
            <a:r>
              <a:rPr lang="ko-KR" altLang="en-US" sz="2400" dirty="0"/>
              <a:t>번 인덱스 배열에 </a:t>
            </a:r>
            <a:r>
              <a:rPr lang="en-US" altLang="ko-KR" sz="2400" dirty="0"/>
              <a:t>Value</a:t>
            </a:r>
            <a:r>
              <a:rPr lang="ko-KR" altLang="en-US" sz="2400" dirty="0"/>
              <a:t>를 저장한다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0561356-B706-4CA7-B349-F77DC80A1B99}"/>
              </a:ext>
            </a:extLst>
          </p:cNvPr>
          <p:cNvSpPr txBox="1">
            <a:spLocks/>
          </p:cNvSpPr>
          <p:nvPr/>
        </p:nvSpPr>
        <p:spPr>
          <a:xfrm>
            <a:off x="250255" y="138983"/>
            <a:ext cx="6882063" cy="754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rgbClr val="C00000"/>
                </a:solidFill>
              </a:rPr>
              <a:t>예시</a:t>
            </a:r>
            <a:r>
              <a:rPr lang="en-US" altLang="ko-KR" sz="2400" b="1" dirty="0">
                <a:solidFill>
                  <a:srgbClr val="C00000"/>
                </a:solidFill>
              </a:rPr>
              <a:t>: </a:t>
            </a:r>
            <a:r>
              <a:rPr lang="ko-KR" altLang="en-US" sz="2400" b="1" dirty="0">
                <a:solidFill>
                  <a:srgbClr val="C00000"/>
                </a:solidFill>
              </a:rPr>
              <a:t>글자 수를 인덱스로 지정하는 해시 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DAE619-8ACE-44E5-80A3-F97ED5F81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8" y="1826594"/>
            <a:ext cx="6276865" cy="2942902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20B100A-6532-400E-9724-CCA03D8614C5}"/>
              </a:ext>
            </a:extLst>
          </p:cNvPr>
          <p:cNvSpPr txBox="1">
            <a:spLocks/>
          </p:cNvSpPr>
          <p:nvPr/>
        </p:nvSpPr>
        <p:spPr>
          <a:xfrm>
            <a:off x="6445718" y="3770428"/>
            <a:ext cx="6096000" cy="1604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/>
              <a:t>탐색</a:t>
            </a:r>
            <a:r>
              <a:rPr lang="en-US" altLang="ko-KR" sz="2400" dirty="0"/>
              <a:t>:</a:t>
            </a:r>
            <a:br>
              <a:rPr lang="en-US" altLang="ko-KR" sz="2400" dirty="0"/>
            </a:br>
            <a:r>
              <a:rPr lang="en-US" altLang="ko-KR" sz="2400" dirty="0"/>
              <a:t>1. </a:t>
            </a:r>
            <a:r>
              <a:rPr lang="ko-KR" altLang="en-US" sz="2400" dirty="0"/>
              <a:t>해시 함수에 </a:t>
            </a:r>
            <a:r>
              <a:rPr lang="en-US" altLang="ko-KR" sz="2400" dirty="0"/>
              <a:t>Pizza</a:t>
            </a:r>
            <a:r>
              <a:rPr lang="ko-KR" altLang="en-US" sz="2400" dirty="0"/>
              <a:t>를 넣는다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2. </a:t>
            </a:r>
            <a:r>
              <a:rPr lang="ko-KR" altLang="en-US" sz="2400" dirty="0">
                <a:solidFill>
                  <a:srgbClr val="0070C0"/>
                </a:solidFill>
              </a:rPr>
              <a:t>해시 함수는 글자수인 </a:t>
            </a:r>
            <a:r>
              <a:rPr lang="en-US" altLang="ko-KR" sz="2400" dirty="0">
                <a:solidFill>
                  <a:srgbClr val="0070C0"/>
                </a:solidFill>
              </a:rPr>
              <a:t>5</a:t>
            </a:r>
            <a:r>
              <a:rPr lang="ko-KR" altLang="en-US" sz="2400" dirty="0">
                <a:solidFill>
                  <a:srgbClr val="0070C0"/>
                </a:solidFill>
              </a:rPr>
              <a:t>를 </a:t>
            </a:r>
            <a:r>
              <a:rPr lang="ko-KR" altLang="en-US" sz="2400" dirty="0" err="1">
                <a:solidFill>
                  <a:srgbClr val="0070C0"/>
                </a:solidFill>
              </a:rPr>
              <a:t>리턴</a:t>
            </a:r>
            <a:r>
              <a:rPr lang="ko-KR" altLang="en-US" sz="2400" dirty="0" err="1"/>
              <a:t>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3. </a:t>
            </a:r>
            <a:r>
              <a:rPr lang="en-US" altLang="ko-KR" sz="2400" dirty="0">
                <a:solidFill>
                  <a:srgbClr val="0070C0"/>
                </a:solidFill>
              </a:rPr>
              <a:t>5</a:t>
            </a:r>
            <a:r>
              <a:rPr lang="ko-KR" altLang="en-US" sz="2400" dirty="0">
                <a:solidFill>
                  <a:srgbClr val="0070C0"/>
                </a:solidFill>
              </a:rPr>
              <a:t>번 인덱스에서 </a:t>
            </a:r>
            <a:r>
              <a:rPr lang="en-US" altLang="ko-KR" sz="2400" dirty="0">
                <a:solidFill>
                  <a:srgbClr val="0070C0"/>
                </a:solidFill>
              </a:rPr>
              <a:t>Value</a:t>
            </a:r>
            <a:r>
              <a:rPr lang="ko-KR" altLang="en-US" sz="2400" dirty="0">
                <a:solidFill>
                  <a:srgbClr val="0070C0"/>
                </a:solidFill>
              </a:rPr>
              <a:t>를 얻는다</a:t>
            </a:r>
            <a:r>
              <a:rPr lang="en-US" altLang="ko-KR" sz="2400" dirty="0">
                <a:solidFill>
                  <a:srgbClr val="0070C0"/>
                </a:solidFill>
              </a:rPr>
              <a:t>.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BAD92-470E-4A05-BE7F-36CC155C6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785" y="4594915"/>
            <a:ext cx="9846643" cy="1604245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/>
              <a:t>해시</a:t>
            </a:r>
            <a:r>
              <a:rPr lang="en-US" altLang="ko-KR" sz="2400" dirty="0"/>
              <a:t>: </a:t>
            </a:r>
            <a:r>
              <a:rPr lang="ko-KR" altLang="en-US" sz="2400" b="1" dirty="0"/>
              <a:t>인덱스</a:t>
            </a:r>
            <a:br>
              <a:rPr lang="en-US" altLang="ko-KR" sz="2400" dirty="0"/>
            </a:br>
            <a:r>
              <a:rPr lang="ko-KR" altLang="en-US" sz="2400" dirty="0"/>
              <a:t>해시 함수</a:t>
            </a:r>
            <a:r>
              <a:rPr lang="en-US" altLang="ko-KR" sz="2400" dirty="0"/>
              <a:t>: </a:t>
            </a:r>
            <a:r>
              <a:rPr lang="en-US" altLang="ko-KR" sz="2400" b="1" dirty="0"/>
              <a:t>Key</a:t>
            </a:r>
            <a:r>
              <a:rPr lang="ko-KR" altLang="en-US" sz="2400" b="1" dirty="0"/>
              <a:t>를 </a:t>
            </a:r>
            <a:r>
              <a:rPr lang="en-US" altLang="ko-KR" sz="2400" b="1" dirty="0"/>
              <a:t>Hash</a:t>
            </a:r>
            <a:r>
              <a:rPr lang="ko-KR" altLang="en-US" sz="2400" b="1" dirty="0"/>
              <a:t>로 </a:t>
            </a:r>
            <a:r>
              <a:rPr lang="ko-KR" altLang="en-US" sz="2400" dirty="0"/>
              <a:t>만들어주는 함수</a:t>
            </a:r>
            <a:br>
              <a:rPr lang="en-US" altLang="ko-KR" sz="2400" dirty="0"/>
            </a:br>
            <a:r>
              <a:rPr lang="ko-KR" altLang="en-US" sz="2400" dirty="0"/>
              <a:t>해시 테이블</a:t>
            </a:r>
            <a:r>
              <a:rPr lang="en-US" altLang="ko-KR" sz="2400" dirty="0"/>
              <a:t>: Hash</a:t>
            </a:r>
            <a:r>
              <a:rPr lang="ko-KR" altLang="en-US" sz="2400" dirty="0"/>
              <a:t>를 주소 삼아서 </a:t>
            </a:r>
            <a:r>
              <a:rPr lang="en-US" altLang="ko-KR" sz="2400" b="1" dirty="0"/>
              <a:t>Key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Value</a:t>
            </a:r>
            <a:r>
              <a:rPr lang="ko-KR" altLang="en-US" sz="2400" b="1" dirty="0"/>
              <a:t>를 저장하는 자료구조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0561356-B706-4CA7-B349-F77DC80A1B99}"/>
              </a:ext>
            </a:extLst>
          </p:cNvPr>
          <p:cNvSpPr txBox="1">
            <a:spLocks/>
          </p:cNvSpPr>
          <p:nvPr/>
        </p:nvSpPr>
        <p:spPr>
          <a:xfrm>
            <a:off x="250255" y="138983"/>
            <a:ext cx="6882063" cy="754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rgbClr val="C00000"/>
                </a:solidFill>
              </a:rPr>
              <a:t>예시</a:t>
            </a:r>
            <a:r>
              <a:rPr lang="en-US" altLang="ko-KR" sz="2400" b="1" dirty="0">
                <a:solidFill>
                  <a:srgbClr val="C00000"/>
                </a:solidFill>
              </a:rPr>
              <a:t>: </a:t>
            </a:r>
            <a:r>
              <a:rPr lang="ko-KR" altLang="en-US" sz="2400" b="1" dirty="0">
                <a:solidFill>
                  <a:srgbClr val="C00000"/>
                </a:solidFill>
              </a:rPr>
              <a:t>글자 수를 인덱스로 지정하는 해시 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DAE619-8ACE-44E5-80A3-F97ED5F81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199" y="1460962"/>
            <a:ext cx="6553363" cy="307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0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BAD92-470E-4A05-BE7F-36CC155C6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8145" y="1965631"/>
            <a:ext cx="4263991" cy="1604245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/>
              <a:t>1. Cake</a:t>
            </a:r>
            <a:r>
              <a:rPr lang="ko-KR" altLang="en-US" sz="2400" dirty="0"/>
              <a:t>는 글자수가 </a:t>
            </a:r>
            <a:r>
              <a:rPr lang="en-US" altLang="ko-KR" sz="2400" dirty="0"/>
              <a:t>4</a:t>
            </a:r>
            <a:r>
              <a:rPr lang="ko-KR" altLang="en-US" sz="2400" dirty="0"/>
              <a:t>이므로 </a:t>
            </a:r>
            <a:r>
              <a:rPr lang="en-US" altLang="ko-KR" sz="2400" dirty="0"/>
              <a:t>4</a:t>
            </a:r>
            <a:r>
              <a:rPr lang="ko-KR" altLang="en-US" sz="2400" dirty="0"/>
              <a:t>번 인덱스에 저장됨</a:t>
            </a:r>
            <a:br>
              <a:rPr lang="en-US" altLang="ko-KR" sz="2400" dirty="0"/>
            </a:br>
            <a:r>
              <a:rPr lang="en-US" altLang="ko-KR" sz="2400" dirty="0"/>
              <a:t>2. Taco</a:t>
            </a:r>
            <a:r>
              <a:rPr lang="ko-KR" altLang="en-US" sz="2400" dirty="0"/>
              <a:t>도 글자수가 </a:t>
            </a:r>
            <a:r>
              <a:rPr lang="en-US" altLang="ko-KR" sz="2400" dirty="0"/>
              <a:t>4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3. </a:t>
            </a:r>
            <a:r>
              <a:rPr lang="ko-KR" altLang="en-US" sz="2400" dirty="0">
                <a:solidFill>
                  <a:srgbClr val="C00000"/>
                </a:solidFill>
              </a:rPr>
              <a:t>해시 충돌</a:t>
            </a:r>
            <a:r>
              <a:rPr lang="en-US" altLang="ko-KR" sz="2400" dirty="0">
                <a:solidFill>
                  <a:srgbClr val="C00000"/>
                </a:solidFill>
              </a:rPr>
              <a:t>!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0561356-B706-4CA7-B349-F77DC80A1B99}"/>
              </a:ext>
            </a:extLst>
          </p:cNvPr>
          <p:cNvSpPr txBox="1">
            <a:spLocks/>
          </p:cNvSpPr>
          <p:nvPr/>
        </p:nvSpPr>
        <p:spPr>
          <a:xfrm>
            <a:off x="610803" y="166055"/>
            <a:ext cx="6882063" cy="754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C00000"/>
                </a:solidFill>
              </a:rPr>
              <a:t>문제</a:t>
            </a:r>
            <a:r>
              <a:rPr lang="en-US" altLang="ko-KR" sz="2400" b="1" dirty="0">
                <a:solidFill>
                  <a:srgbClr val="C00000"/>
                </a:solidFill>
              </a:rPr>
              <a:t>: </a:t>
            </a:r>
            <a:r>
              <a:rPr lang="ko-KR" altLang="en-US" sz="2400" b="1" dirty="0">
                <a:solidFill>
                  <a:srgbClr val="C00000"/>
                </a:solidFill>
              </a:rPr>
              <a:t>해시 충돌</a:t>
            </a:r>
            <a:r>
              <a:rPr lang="en-US" altLang="ko-KR" sz="2400" b="1" dirty="0">
                <a:solidFill>
                  <a:srgbClr val="C00000"/>
                </a:solidFill>
              </a:rPr>
              <a:t> [</a:t>
            </a:r>
            <a:r>
              <a:rPr lang="ko-KR" altLang="en-US" sz="2400" b="1" dirty="0">
                <a:solidFill>
                  <a:srgbClr val="C00000"/>
                </a:solidFill>
              </a:rPr>
              <a:t>언제나 </a:t>
            </a:r>
            <a:r>
              <a:rPr lang="en-US" altLang="ko-KR" sz="2400" b="1" dirty="0">
                <a:solidFill>
                  <a:srgbClr val="C00000"/>
                </a:solidFill>
              </a:rPr>
              <a:t>O(1)</a:t>
            </a:r>
            <a:r>
              <a:rPr lang="ko-KR" altLang="en-US" sz="2400" b="1" dirty="0">
                <a:solidFill>
                  <a:srgbClr val="C00000"/>
                </a:solidFill>
              </a:rPr>
              <a:t>를 보장하지 않는다</a:t>
            </a:r>
            <a:r>
              <a:rPr lang="en-US" altLang="ko-KR" sz="2400" b="1" dirty="0">
                <a:solidFill>
                  <a:srgbClr val="C00000"/>
                </a:solidFill>
              </a:rPr>
              <a:t>]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DAE619-8ACE-44E5-80A3-F97ED5F81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4" y="1374335"/>
            <a:ext cx="5944001" cy="2786839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20B100A-6532-400E-9724-CCA03D8614C5}"/>
              </a:ext>
            </a:extLst>
          </p:cNvPr>
          <p:cNvSpPr txBox="1">
            <a:spLocks/>
          </p:cNvSpPr>
          <p:nvPr/>
        </p:nvSpPr>
        <p:spPr>
          <a:xfrm>
            <a:off x="6742095" y="5025316"/>
            <a:ext cx="5953626" cy="1500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/>
              <a:t>해결</a:t>
            </a:r>
            <a:r>
              <a:rPr lang="en-US" altLang="ko-KR" sz="2400" dirty="0"/>
              <a:t>:</a:t>
            </a:r>
            <a:br>
              <a:rPr lang="en-US" altLang="ko-KR" sz="2400" dirty="0"/>
            </a:br>
            <a:r>
              <a:rPr lang="en-US" altLang="ko-KR" sz="2400" dirty="0"/>
              <a:t>1. </a:t>
            </a:r>
            <a:r>
              <a:rPr lang="ko-KR" altLang="en-US" sz="2400" dirty="0"/>
              <a:t>한 배열 안에 또 다른 배열을 넣는다</a:t>
            </a:r>
            <a:r>
              <a:rPr lang="en-US" altLang="ko-KR" sz="2400" dirty="0"/>
              <a:t>.</a:t>
            </a:r>
          </a:p>
          <a:p>
            <a:pPr algn="l"/>
            <a:endParaRPr lang="en-US" altLang="ko-KR" sz="2400" dirty="0"/>
          </a:p>
          <a:p>
            <a:pPr algn="l"/>
            <a:r>
              <a:rPr lang="ko-KR" altLang="en-US" sz="2400" dirty="0"/>
              <a:t>문제</a:t>
            </a:r>
            <a:r>
              <a:rPr lang="en-US" altLang="ko-KR" sz="2400" dirty="0"/>
              <a:t>:</a:t>
            </a:r>
          </a:p>
          <a:p>
            <a:pPr algn="l"/>
            <a:r>
              <a:rPr lang="ko-KR" altLang="en-US" sz="2400" dirty="0">
                <a:solidFill>
                  <a:srgbClr val="C00000"/>
                </a:solidFill>
              </a:rPr>
              <a:t>배열 안에서 선형 탐색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해야한다</a:t>
            </a:r>
            <a:r>
              <a:rPr lang="en-US" altLang="ko-KR" sz="2400" dirty="0"/>
              <a:t>.</a:t>
            </a:r>
          </a:p>
          <a:p>
            <a:pPr algn="l"/>
            <a:r>
              <a:rPr lang="en-US" altLang="ko-KR" sz="2400" dirty="0"/>
              <a:t>O(n)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C0F029-1C20-429A-A60D-B22C2EB44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95" y="4262092"/>
            <a:ext cx="4732486" cy="24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5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364</Words>
  <Application>Microsoft Office PowerPoint</Application>
  <PresentationFormat>와이드스크린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Hash</vt:lpstr>
      <vt:lpstr>Hash vs Hash Table vs Hash function</vt:lpstr>
      <vt:lpstr>1. 해시 테이블이란 = 사전</vt:lpstr>
      <vt:lpstr>배열 VS 해시 테이블: 피자의 가격을 알고 싶을 때</vt:lpstr>
      <vt:lpstr>해시 테이블 내부 구조 = 배열</vt:lpstr>
      <vt:lpstr>1. 해시 함수가 Key를 숫자로 만든다 2. 숫자는 index가 되고 해당 index를 가진 배열에 Value를 저장한다.</vt:lpstr>
      <vt:lpstr>저장: 1. Pizza는 5글자이다. 2. 해시 함수를 통해 index는 5가 된다. 3. 5번 인덱스 배열에 Value를 저장한다.</vt:lpstr>
      <vt:lpstr>해시: 인덱스 해시 함수: Key를 Hash로 만들어주는 함수 해시 테이블: Hash를 주소 삼아서 Key와 Value를 저장하는 자료구조</vt:lpstr>
      <vt:lpstr>1. Cake는 글자수가 4이므로 4번 인덱스에 저장됨 2. Taco도 글자수가 4이다. 3. 해시 충돌!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</dc:title>
  <dc:creator> </dc:creator>
  <cp:lastModifiedBy> </cp:lastModifiedBy>
  <cp:revision>1</cp:revision>
  <dcterms:created xsi:type="dcterms:W3CDTF">2021-12-06T13:00:01Z</dcterms:created>
  <dcterms:modified xsi:type="dcterms:W3CDTF">2021-12-06T14:10:51Z</dcterms:modified>
</cp:coreProperties>
</file>