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908AC3-2206-4B3C-84E3-C1A9D9502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386" y="4044257"/>
            <a:ext cx="6400800" cy="11190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Changyuan Chuck Ni</a:t>
            </a:r>
          </a:p>
          <a:p>
            <a:r>
              <a:rPr lang="en-US" dirty="0">
                <a:solidFill>
                  <a:schemeClr val="tx1"/>
                </a:solidFill>
              </a:rPr>
              <a:t>June 06,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6CEA8-C0B0-4481-A002-9BF588CD9C03}"/>
              </a:ext>
            </a:extLst>
          </p:cNvPr>
          <p:cNvSpPr txBox="1"/>
          <p:nvPr/>
        </p:nvSpPr>
        <p:spPr>
          <a:xfrm>
            <a:off x="645953" y="578840"/>
            <a:ext cx="8615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Classification of COVID-19 Patients Outcome</a:t>
            </a:r>
          </a:p>
        </p:txBody>
      </p:sp>
    </p:spTree>
    <p:extLst>
      <p:ext uri="{BB962C8B-B14F-4D97-AF65-F5344CB8AC3E}">
        <p14:creationId xmlns:p14="http://schemas.microsoft.com/office/powerpoint/2010/main" val="37844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33D510-6750-4617-B5ED-C3581592E0AC}"/>
              </a:ext>
            </a:extLst>
          </p:cNvPr>
          <p:cNvSpPr txBox="1"/>
          <p:nvPr/>
        </p:nvSpPr>
        <p:spPr>
          <a:xfrm>
            <a:off x="394283" y="360727"/>
            <a:ext cx="1083018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 Introduction of the Project:   </a:t>
            </a:r>
          </a:p>
          <a:p>
            <a:endParaRPr lang="en-US" b="1" dirty="0"/>
          </a:p>
          <a:p>
            <a:r>
              <a:rPr lang="en-US" b="1" dirty="0"/>
              <a:t>   I. Importance and Urgency:</a:t>
            </a:r>
          </a:p>
          <a:p>
            <a:endParaRPr lang="en-US" dirty="0"/>
          </a:p>
          <a:p>
            <a:pPr lvl="1"/>
            <a:r>
              <a:rPr lang="en-US" dirty="0"/>
              <a:t>The current pandemic of COVID-19 is so severe worldwide. Any understanding about the disease helps medical doctors, patients, and average Joe.</a:t>
            </a:r>
          </a:p>
          <a:p>
            <a:endParaRPr lang="en-US" dirty="0"/>
          </a:p>
          <a:p>
            <a:r>
              <a:rPr lang="en-US" b="1" dirty="0"/>
              <a:t>   II. What Problem Can We Solve?</a:t>
            </a:r>
          </a:p>
          <a:p>
            <a:pPr lvl="1"/>
            <a:br>
              <a:rPr lang="en-US" dirty="0"/>
            </a:br>
            <a:r>
              <a:rPr lang="en-US" dirty="0"/>
              <a:t>Our team is working on a classification of the fatal outcome, especially the association with demographics, disease characteristics.</a:t>
            </a:r>
          </a:p>
          <a:p>
            <a:endParaRPr lang="en-US" dirty="0"/>
          </a:p>
          <a:p>
            <a:r>
              <a:rPr lang="en-US" dirty="0"/>
              <a:t>   III. </a:t>
            </a:r>
            <a:r>
              <a:rPr lang="en-US" b="1" dirty="0"/>
              <a:t>How to Measure Model Performance?</a:t>
            </a:r>
          </a:p>
          <a:p>
            <a:endParaRPr lang="en-US" dirty="0"/>
          </a:p>
          <a:p>
            <a:pPr lvl="1"/>
            <a:r>
              <a:rPr lang="en-US" dirty="0"/>
              <a:t>Use ROC AUC and log-loss (the latter not shown on slides)</a:t>
            </a:r>
          </a:p>
          <a:p>
            <a:endParaRPr lang="en-US" dirty="0"/>
          </a:p>
          <a:p>
            <a:r>
              <a:rPr lang="en-US" dirty="0"/>
              <a:t>   IV. </a:t>
            </a:r>
            <a:r>
              <a:rPr lang="en-US" b="1" dirty="0"/>
              <a:t>Model Selection and Performance:</a:t>
            </a:r>
          </a:p>
          <a:p>
            <a:endParaRPr lang="en-US" dirty="0"/>
          </a:p>
          <a:p>
            <a:pPr lvl="1"/>
            <a:r>
              <a:rPr lang="en-US" dirty="0"/>
              <a:t>Random Forest is great on training dataset but not as good on validation dataset</a:t>
            </a:r>
          </a:p>
          <a:p>
            <a:pPr lvl="1"/>
            <a:r>
              <a:rPr lang="en-US" dirty="0"/>
              <a:t>Logistic Regression is consistent across training, validation, and test datasets</a:t>
            </a:r>
          </a:p>
        </p:txBody>
      </p:sp>
    </p:spTree>
    <p:extLst>
      <p:ext uri="{BB962C8B-B14F-4D97-AF65-F5344CB8AC3E}">
        <p14:creationId xmlns:p14="http://schemas.microsoft.com/office/powerpoint/2010/main" val="259191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856F10-BB78-41C4-8C12-F7001D7C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1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C583-4A8B-4BF6-9B01-1A81CDDFFA33}"/>
              </a:ext>
            </a:extLst>
          </p:cNvPr>
          <p:cNvSpPr txBox="1"/>
          <p:nvPr/>
        </p:nvSpPr>
        <p:spPr>
          <a:xfrm>
            <a:off x="411808" y="86264"/>
            <a:ext cx="1112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Pre-model Analysis: </a:t>
            </a:r>
            <a:r>
              <a:rPr lang="en-US" b="1" dirty="0"/>
              <a:t> process and visualize data; get insights of features and target.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42E51-18A2-4BF4-98D9-EBFA8264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8" y="632740"/>
            <a:ext cx="4393034" cy="3767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DB764-FEDC-49F1-BD46-9BE1C47CD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3" y="660274"/>
            <a:ext cx="5015592" cy="1835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6E2ED-B225-46E2-824C-183EEB45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3" y="2598261"/>
            <a:ext cx="5015592" cy="1738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56D43-1E9C-4573-A025-4F7940607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35" y="4540059"/>
            <a:ext cx="10668000" cy="22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E5D54-3841-463D-B695-1D1A0C35685C}"/>
              </a:ext>
            </a:extLst>
          </p:cNvPr>
          <p:cNvSpPr/>
          <p:nvPr/>
        </p:nvSpPr>
        <p:spPr>
          <a:xfrm>
            <a:off x="327172" y="967409"/>
            <a:ext cx="1014204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2. Problem definition: what’s the problem, how to resolve it.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1). We will classify the data into two parts: survival or death of patient health outcome</a:t>
            </a:r>
          </a:p>
          <a:p>
            <a:pPr lvl="1"/>
            <a:r>
              <a:rPr lang="en-US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label "Death“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 other data into features, like patient's age, gender, country, region, symptoms onset days, background disease.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2). We will apply classification metrics like log-loss, ROC AUC, recall and precision to evaluate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2416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73B48-166E-4A36-AD19-33F5C9DDA94C}"/>
              </a:ext>
            </a:extLst>
          </p:cNvPr>
          <p:cNvSpPr txBox="1"/>
          <p:nvPr/>
        </p:nvSpPr>
        <p:spPr>
          <a:xfrm>
            <a:off x="1033670" y="702365"/>
            <a:ext cx="102495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 </a:t>
            </a:r>
            <a:r>
              <a:rPr lang="en-US" sz="2400" b="1" dirty="0"/>
              <a:t>3. Feature engineering:</a:t>
            </a:r>
          </a:p>
          <a:p>
            <a:pPr>
              <a:lnSpc>
                <a:spcPct val="150000"/>
              </a:lnSpc>
            </a:pPr>
            <a:r>
              <a:rPr lang="en-US" dirty="0"/>
              <a:t>  1). Background disease counts  (</a:t>
            </a:r>
            <a:r>
              <a:rPr lang="en-US" dirty="0">
                <a:solidFill>
                  <a:srgbClr val="FF0000"/>
                </a:solidFill>
              </a:rPr>
              <a:t>from 0 to many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 2). Symptoms counts (</a:t>
            </a:r>
            <a:r>
              <a:rPr lang="en-US" dirty="0">
                <a:solidFill>
                  <a:srgbClr val="FF0000"/>
                </a:solidFill>
              </a:rPr>
              <a:t>from 0 to many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 3). Days onset (from symptoms onset date to last date, or to deceased date if available)</a:t>
            </a:r>
          </a:p>
          <a:p>
            <a:pPr>
              <a:lnSpc>
                <a:spcPct val="150000"/>
              </a:lnSpc>
            </a:pPr>
            <a:r>
              <a:rPr lang="en-US" dirty="0"/>
              <a:t>  4). Days confirmed ( from confirm date to last date, or to deceased date if available)</a:t>
            </a:r>
          </a:p>
          <a:p>
            <a:pPr>
              <a:lnSpc>
                <a:spcPct val="150000"/>
              </a:lnSpc>
            </a:pPr>
            <a:r>
              <a:rPr lang="en-US" dirty="0"/>
              <a:t>  5). Gender (male 2, female 1, missing 0)</a:t>
            </a:r>
          </a:p>
          <a:p>
            <a:pPr>
              <a:lnSpc>
                <a:spcPct val="150000"/>
              </a:lnSpc>
            </a:pPr>
            <a:r>
              <a:rPr lang="en-US" dirty="0"/>
              <a:t>  6). Age (if missing use average)</a:t>
            </a:r>
          </a:p>
          <a:p>
            <a:pPr>
              <a:lnSpc>
                <a:spcPct val="150000"/>
              </a:lnSpc>
            </a:pPr>
            <a:r>
              <a:rPr lang="en-US" dirty="0"/>
              <a:t>  7). Smoking (non-smoker 0, smoking 1) </a:t>
            </a:r>
          </a:p>
          <a:p>
            <a:pPr>
              <a:lnSpc>
                <a:spcPct val="150000"/>
              </a:lnSpc>
            </a:pPr>
            <a:r>
              <a:rPr lang="en-US" dirty="0"/>
              <a:t>  8). Treated (hospitalized 3, hospital or clinical 2, home isolation 1, else 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3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bg2">
                <a:tint val="97000"/>
                <a:hueMod val="92000"/>
                <a:satMod val="169000"/>
                <a:lumMod val="164000"/>
              </a:schemeClr>
            </a:gs>
            <a:gs pos="98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73B48-166E-4A36-AD19-33F5C9DDA94C}"/>
              </a:ext>
            </a:extLst>
          </p:cNvPr>
          <p:cNvSpPr txBox="1"/>
          <p:nvPr/>
        </p:nvSpPr>
        <p:spPr>
          <a:xfrm>
            <a:off x="1033670" y="702365"/>
            <a:ext cx="866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2400" b="1" dirty="0"/>
              <a:t>4. Modeling (model selection):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8B359-8C28-40B8-A359-EE9F65F3F707}"/>
              </a:ext>
            </a:extLst>
          </p:cNvPr>
          <p:cNvSpPr txBox="1"/>
          <p:nvPr/>
        </p:nvSpPr>
        <p:spPr>
          <a:xfrm>
            <a:off x="1245704" y="1709531"/>
            <a:ext cx="473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Forest: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train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0.9520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valid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0.7054</a:t>
            </a:r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2B108-808D-4252-9B26-09C456765B72}"/>
              </a:ext>
            </a:extLst>
          </p:cNvPr>
          <p:cNvSpPr txBox="1"/>
          <p:nvPr/>
        </p:nvSpPr>
        <p:spPr>
          <a:xfrm>
            <a:off x="6261658" y="1716164"/>
            <a:ext cx="4731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(balanced + SMOTE):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train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0.8963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valid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0.8963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A7366-EF83-4AA8-8F03-A804BC763790}"/>
              </a:ext>
            </a:extLst>
          </p:cNvPr>
          <p:cNvSpPr txBox="1"/>
          <p:nvPr/>
        </p:nvSpPr>
        <p:spPr>
          <a:xfrm>
            <a:off x="6261657" y="2792752"/>
            <a:ext cx="4731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(balanced):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train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0.8976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valid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0.8977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B4BEF-E6A1-4FC6-B3A8-7D49E4F1F5E5}"/>
              </a:ext>
            </a:extLst>
          </p:cNvPr>
          <p:cNvSpPr txBox="1"/>
          <p:nvPr/>
        </p:nvSpPr>
        <p:spPr>
          <a:xfrm>
            <a:off x="6261656" y="4955306"/>
            <a:ext cx="5453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(unbalanced, no SMOTE):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train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0.5688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valid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0.5670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797C99-C2B7-4D49-9D55-23D5599A0292}"/>
              </a:ext>
            </a:extLst>
          </p:cNvPr>
          <p:cNvSpPr txBox="1"/>
          <p:nvPr/>
        </p:nvSpPr>
        <p:spPr>
          <a:xfrm>
            <a:off x="6261657" y="3924234"/>
            <a:ext cx="4731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(SMOTE):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train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0.8963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valid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0.8963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BD78C-92B4-42DE-AA39-6EDE45018CA9}"/>
              </a:ext>
            </a:extLst>
          </p:cNvPr>
          <p:cNvCxnSpPr>
            <a:cxnSpLocks/>
          </p:cNvCxnSpPr>
          <p:nvPr/>
        </p:nvCxnSpPr>
        <p:spPr>
          <a:xfrm>
            <a:off x="1351724" y="2692502"/>
            <a:ext cx="9395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6A69D9-4B34-4242-8387-F383FBA4FD0D}"/>
              </a:ext>
            </a:extLst>
          </p:cNvPr>
          <p:cNvCxnSpPr>
            <a:cxnSpLocks/>
          </p:cNvCxnSpPr>
          <p:nvPr/>
        </p:nvCxnSpPr>
        <p:spPr>
          <a:xfrm>
            <a:off x="1358352" y="2749949"/>
            <a:ext cx="939579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4CE1CB-7580-4117-97AA-9D37836E1CA3}"/>
              </a:ext>
            </a:extLst>
          </p:cNvPr>
          <p:cNvSpPr txBox="1"/>
          <p:nvPr/>
        </p:nvSpPr>
        <p:spPr>
          <a:xfrm>
            <a:off x="1351724" y="3455361"/>
            <a:ext cx="3884103" cy="1754326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Logistic model hyper parameter tuning on C, solver, </a:t>
            </a:r>
            <a:r>
              <a:rPr lang="en-US" dirty="0" err="1"/>
              <a:t>class_weight</a:t>
            </a:r>
            <a:r>
              <a:rPr lang="en-US" dirty="0"/>
              <a:t>, then selected :</a:t>
            </a:r>
          </a:p>
          <a:p>
            <a:r>
              <a:rPr lang="en-US" dirty="0"/>
              <a:t>C        =  1000, </a:t>
            </a:r>
          </a:p>
          <a:p>
            <a:r>
              <a:rPr lang="en-US" dirty="0"/>
              <a:t>solver =  'newton-cg’, </a:t>
            </a:r>
          </a:p>
          <a:p>
            <a:r>
              <a:rPr lang="en-US" dirty="0" err="1"/>
              <a:t>class_weight</a:t>
            </a:r>
            <a:r>
              <a:rPr lang="en-US" dirty="0"/>
              <a:t> =  'balanced'</a:t>
            </a:r>
          </a:p>
        </p:txBody>
      </p:sp>
    </p:spTree>
    <p:extLst>
      <p:ext uri="{BB962C8B-B14F-4D97-AF65-F5344CB8AC3E}">
        <p14:creationId xmlns:p14="http://schemas.microsoft.com/office/powerpoint/2010/main" val="414751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73B48-166E-4A36-AD19-33F5C9DDA94C}"/>
              </a:ext>
            </a:extLst>
          </p:cNvPr>
          <p:cNvSpPr txBox="1"/>
          <p:nvPr/>
        </p:nvSpPr>
        <p:spPr>
          <a:xfrm>
            <a:off x="914402" y="702365"/>
            <a:ext cx="866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2400" b="1" dirty="0"/>
              <a:t>4. Modeling (Logistic: feature selection):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047C1-E244-4EEC-ADF7-584345C93B45}"/>
              </a:ext>
            </a:extLst>
          </p:cNvPr>
          <p:cNvSpPr/>
          <p:nvPr/>
        </p:nvSpPr>
        <p:spPr>
          <a:xfrm>
            <a:off x="1006681" y="1321777"/>
            <a:ext cx="109860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                       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train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valid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roc_auc_score</a:t>
            </a:r>
            <a:endParaRPr lang="en-US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dirty="0"/>
              <a:t>gender, age, treat: 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                                      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0.8449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0.8438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dirty="0" err="1"/>
              <a:t>bg_disease_cnt</a:t>
            </a:r>
            <a:r>
              <a:rPr lang="en-US" dirty="0"/>
              <a:t>, </a:t>
            </a:r>
            <a:r>
              <a:rPr lang="en-US" dirty="0" err="1"/>
              <a:t>days_onset</a:t>
            </a:r>
            <a:r>
              <a:rPr lang="en-US" dirty="0"/>
              <a:t>, age, treat: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              0.8933              0.8944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dirty="0" err="1"/>
              <a:t>bg_disease_cnt</a:t>
            </a:r>
            <a:r>
              <a:rPr lang="en-US" dirty="0"/>
              <a:t>, </a:t>
            </a:r>
            <a:r>
              <a:rPr lang="en-US" dirty="0" err="1"/>
              <a:t>days_onset</a:t>
            </a:r>
            <a:r>
              <a:rPr lang="en-US" dirty="0"/>
              <a:t>, </a:t>
            </a:r>
            <a:r>
              <a:rPr lang="en-US" dirty="0" err="1"/>
              <a:t>days_confirmed</a:t>
            </a:r>
            <a:r>
              <a:rPr lang="en-US" dirty="0"/>
              <a:t>, age, treat: 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0.8933              0.8981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dirty="0" err="1"/>
              <a:t>bg_disease_cnt</a:t>
            </a:r>
            <a:r>
              <a:rPr lang="en-US" dirty="0"/>
              <a:t>, </a:t>
            </a:r>
            <a:r>
              <a:rPr lang="en-US" dirty="0" err="1"/>
              <a:t>symptoms_cnt</a:t>
            </a:r>
            <a:r>
              <a:rPr lang="en-US" dirty="0"/>
              <a:t>, </a:t>
            </a:r>
            <a:r>
              <a:rPr lang="en-US" dirty="0" err="1"/>
              <a:t>days_onset</a:t>
            </a:r>
            <a:r>
              <a:rPr lang="en-US" dirty="0"/>
              <a:t>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gender, age, treat, smoke:                                                      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0.8946              0.8957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e) </a:t>
            </a:r>
            <a:r>
              <a:rPr lang="en-US" dirty="0" err="1"/>
              <a:t>symptoms_cnt</a:t>
            </a:r>
            <a:r>
              <a:rPr lang="en-US" dirty="0"/>
              <a:t>, </a:t>
            </a:r>
            <a:r>
              <a:rPr lang="en-US" dirty="0" err="1"/>
              <a:t>days_onset</a:t>
            </a:r>
            <a:r>
              <a:rPr lang="en-US" dirty="0"/>
              <a:t>, </a:t>
            </a:r>
            <a:r>
              <a:rPr lang="en-US" dirty="0" err="1"/>
              <a:t>days_confirmed</a:t>
            </a:r>
            <a:r>
              <a:rPr lang="en-US" dirty="0"/>
              <a:t>:                         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0.7705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0.770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f) </a:t>
            </a:r>
            <a:r>
              <a:rPr lang="en-US" dirty="0" err="1"/>
              <a:t>bg_disease_cnt</a:t>
            </a:r>
            <a:r>
              <a:rPr lang="en-US" dirty="0"/>
              <a:t>, </a:t>
            </a:r>
            <a:r>
              <a:rPr lang="en-US" dirty="0" err="1"/>
              <a:t>symptoms_cnt</a:t>
            </a:r>
            <a:r>
              <a:rPr lang="en-US" dirty="0"/>
              <a:t>, </a:t>
            </a:r>
            <a:r>
              <a:rPr lang="en-US" dirty="0" err="1"/>
              <a:t>days_onset</a:t>
            </a:r>
            <a:r>
              <a:rPr lang="en-US" dirty="0"/>
              <a:t>,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</a:t>
            </a:r>
            <a:r>
              <a:rPr lang="en-US" dirty="0" err="1"/>
              <a:t>days_confirm</a:t>
            </a:r>
            <a:r>
              <a:rPr lang="en-US" dirty="0"/>
              <a:t>,  gender, age, smoke, treat: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            0.8963              0.8963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C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Results from model ( f ) of Final Test Data:  </a:t>
            </a:r>
          </a:p>
          <a:p>
            <a:r>
              <a:rPr lang="en-US" altLang="en-US" dirty="0"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Accuracy:             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0.89                     </a:t>
            </a:r>
            <a:r>
              <a:rPr lang="en-US" altLang="en-US" dirty="0">
                <a:latin typeface="Arial Unicode MS" panose="020B0604020202020204" pitchFamily="34" charset="-128"/>
                <a:ea typeface="Courier New" panose="02070309020205020404" pitchFamily="49" charset="0"/>
              </a:rPr>
              <a:t>ROC AUC Score: 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0.9000</a:t>
            </a:r>
          </a:p>
          <a:p>
            <a:r>
              <a:rPr lang="en-US" altLang="en-US" dirty="0"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Precision:  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0.27                     </a:t>
            </a:r>
            <a:r>
              <a:rPr lang="en-US" altLang="en-US" dirty="0">
                <a:latin typeface="Arial Unicode MS" panose="020B0604020202020204" pitchFamily="34" charset="-128"/>
                <a:ea typeface="Courier New" panose="02070309020205020404" pitchFamily="49" charset="0"/>
              </a:rPr>
              <a:t>Confusion matrix: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[[30353, 3927]</a:t>
            </a:r>
          </a:p>
          <a:p>
            <a:r>
              <a:rPr lang="en-US" altLang="en-US" dirty="0"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Recall: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  0.91                                                    [134,     1434]]</a:t>
            </a:r>
          </a:p>
          <a:p>
            <a:r>
              <a:rPr lang="en-US" altLang="en-US" dirty="0"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f1-score: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0.41</a:t>
            </a:r>
          </a:p>
        </p:txBody>
      </p:sp>
    </p:spTree>
    <p:extLst>
      <p:ext uri="{BB962C8B-B14F-4D97-AF65-F5344CB8AC3E}">
        <p14:creationId xmlns:p14="http://schemas.microsoft.com/office/powerpoint/2010/main" val="398287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73B48-166E-4A36-AD19-33F5C9DDA94C}"/>
              </a:ext>
            </a:extLst>
          </p:cNvPr>
          <p:cNvSpPr txBox="1"/>
          <p:nvPr/>
        </p:nvSpPr>
        <p:spPr>
          <a:xfrm>
            <a:off x="424070" y="501029"/>
            <a:ext cx="314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2400" b="1" dirty="0"/>
              <a:t>5. Post-Modeling: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0701C-3E33-4A08-98E0-FAEF9FFC5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13" y="1100460"/>
            <a:ext cx="7062327" cy="438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DAB779-86D7-4BC0-9FEA-91844F734390}"/>
                  </a:ext>
                </a:extLst>
              </p:cNvPr>
              <p:cNvSpPr txBox="1"/>
              <p:nvPr/>
            </p:nvSpPr>
            <p:spPr>
              <a:xfrm>
                <a:off x="4651513" y="5739874"/>
                <a:ext cx="4929809" cy="63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 = P(Y=1)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DAB779-86D7-4BC0-9FEA-91844F73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13" y="5739874"/>
                <a:ext cx="4929809" cy="631583"/>
              </a:xfrm>
              <a:prstGeom prst="rect">
                <a:avLst/>
              </a:prstGeom>
              <a:blipFill>
                <a:blip r:embed="rId3"/>
                <a:stretch>
                  <a:fillRect l="-989"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B5055F-D061-41B2-BE81-CD9DB2403ECF}"/>
              </a:ext>
            </a:extLst>
          </p:cNvPr>
          <p:cNvSpPr txBox="1"/>
          <p:nvPr/>
        </p:nvSpPr>
        <p:spPr>
          <a:xfrm>
            <a:off x="543340" y="962694"/>
            <a:ext cx="39889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Logistic model is stable across train, valid, and test data;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Recall is high (0.91) so it’s good for </a:t>
            </a:r>
            <a:r>
              <a:rPr lang="en-US" dirty="0">
                <a:solidFill>
                  <a:srgbClr val="FF0000"/>
                </a:solidFill>
              </a:rPr>
              <a:t>awareness</a:t>
            </a:r>
            <a:r>
              <a:rPr lang="en-US" dirty="0"/>
              <a:t>; Precision is 0.27, so don’t worry too much from the positive prediction;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Age, Treatment Status, Counts of background disease are </a:t>
            </a:r>
            <a:r>
              <a:rPr lang="en-US" dirty="0">
                <a:solidFill>
                  <a:srgbClr val="FF0000"/>
                </a:solidFill>
              </a:rPr>
              <a:t>positively</a:t>
            </a:r>
            <a:r>
              <a:rPr lang="en-US" dirty="0"/>
              <a:t> associated with Death;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Days (since) symptom onset and Days (since) confirmed </a:t>
            </a:r>
            <a:r>
              <a:rPr lang="en-US" dirty="0">
                <a:solidFill>
                  <a:srgbClr val="FF0000"/>
                </a:solidFill>
              </a:rPr>
              <a:t>negatively</a:t>
            </a:r>
            <a:r>
              <a:rPr lang="en-US" dirty="0"/>
              <a:t> associated with Death</a:t>
            </a:r>
          </a:p>
        </p:txBody>
      </p:sp>
    </p:spTree>
    <p:extLst>
      <p:ext uri="{BB962C8B-B14F-4D97-AF65-F5344CB8AC3E}">
        <p14:creationId xmlns:p14="http://schemas.microsoft.com/office/powerpoint/2010/main" val="22415237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10840</TotalTime>
  <Words>781</Words>
  <Application>Microsoft Office PowerPoint</Application>
  <PresentationFormat>Widescreen</PresentationFormat>
  <Paragraphs>85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Cambria Math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16_Regression_Challenge</dc:title>
  <dc:creator>Changyuan Ni</dc:creator>
  <cp:lastModifiedBy>Changyuan Ni</cp:lastModifiedBy>
  <cp:revision>70</cp:revision>
  <cp:lastPrinted>2020-05-30T22:26:39Z</cp:lastPrinted>
  <dcterms:created xsi:type="dcterms:W3CDTF">2020-04-24T22:58:21Z</dcterms:created>
  <dcterms:modified xsi:type="dcterms:W3CDTF">2020-06-18T06:49:22Z</dcterms:modified>
</cp:coreProperties>
</file>