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수행 시간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219</c:v>
                </c:pt>
                <c:pt idx="1">
                  <c:v>242</c:v>
                </c:pt>
                <c:pt idx="2">
                  <c:v>414</c:v>
                </c:pt>
                <c:pt idx="3">
                  <c:v>716</c:v>
                </c:pt>
                <c:pt idx="4">
                  <c:v>1702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9FB-46DC-8790-121B570E512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BO big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216</c:v>
                </c:pt>
                <c:pt idx="1">
                  <c:v>201</c:v>
                </c:pt>
                <c:pt idx="2">
                  <c:v>199</c:v>
                </c:pt>
                <c:pt idx="3">
                  <c:v>204</c:v>
                </c:pt>
                <c:pt idx="4">
                  <c:v>231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9FB-46DC-8790-121B570E512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BO small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230</c:v>
                </c:pt>
                <c:pt idx="1">
                  <c:v>215</c:v>
                </c:pt>
                <c:pt idx="2">
                  <c:v>250</c:v>
                </c:pt>
                <c:pt idx="3">
                  <c:v>345</c:v>
                </c:pt>
                <c:pt idx="4">
                  <c:v>1017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9FB-46DC-8790-121B570E512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Elimination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226</c:v>
                </c:pt>
                <c:pt idx="1">
                  <c:v>221</c:v>
                </c:pt>
                <c:pt idx="2">
                  <c:v>369</c:v>
                </c:pt>
                <c:pt idx="3">
                  <c:v>689</c:v>
                </c:pt>
                <c:pt idx="4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9FB-46DC-8790-121B570E512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Imp small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Sheet1!$F$2:$F$6</c:f>
              <c:numCache>
                <c:formatCode>General</c:formatCode>
                <c:ptCount val="5"/>
                <c:pt idx="0">
                  <c:v>211</c:v>
                </c:pt>
                <c:pt idx="1">
                  <c:v>226</c:v>
                </c:pt>
                <c:pt idx="2">
                  <c:v>394</c:v>
                </c:pt>
                <c:pt idx="3">
                  <c:v>789</c:v>
                </c:pt>
                <c:pt idx="4">
                  <c:v>1700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9FB-46DC-8790-121B570E512F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Imp big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cat>
          <c:val>
            <c:numRef>
              <c:f>Sheet1!$G$2:$G$6</c:f>
              <c:numCache>
                <c:formatCode>General</c:formatCode>
                <c:ptCount val="5"/>
                <c:pt idx="0">
                  <c:v>210</c:v>
                </c:pt>
                <c:pt idx="1">
                  <c:v>180</c:v>
                </c:pt>
                <c:pt idx="2">
                  <c:v>208</c:v>
                </c:pt>
                <c:pt idx="3">
                  <c:v>527</c:v>
                </c:pt>
                <c:pt idx="4">
                  <c:v>975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9FB-46DC-8790-121B570E51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0781103"/>
        <c:axId val="340782063"/>
      </c:lineChart>
      <c:catAx>
        <c:axId val="340781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0782063"/>
        <c:crosses val="autoZero"/>
        <c:auto val="1"/>
        <c:lblAlgn val="ctr"/>
        <c:lblOffset val="100"/>
        <c:noMultiLvlLbl val="0"/>
      </c:catAx>
      <c:valAx>
        <c:axId val="340782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340781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/>
              <a:t>수행 시간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Sheet1!$B$2:$B$8</c:f>
              <c:numCache>
                <c:formatCode>General</c:formatCode>
                <c:ptCount val="7"/>
                <c:pt idx="0">
                  <c:v>425</c:v>
                </c:pt>
                <c:pt idx="1">
                  <c:v>2638</c:v>
                </c:pt>
                <c:pt idx="2">
                  <c:v>1868</c:v>
                </c:pt>
                <c:pt idx="3">
                  <c:v>2765</c:v>
                </c:pt>
                <c:pt idx="4">
                  <c:v>2911</c:v>
                </c:pt>
                <c:pt idx="5">
                  <c:v>3669</c:v>
                </c:pt>
                <c:pt idx="6">
                  <c:v>4738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0C-4748-984E-23DCF770C7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Backoff big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Sheet1!$C$2:$C$8</c:f>
              <c:numCache>
                <c:formatCode>General</c:formatCode>
                <c:ptCount val="7"/>
                <c:pt idx="0">
                  <c:v>438</c:v>
                </c:pt>
                <c:pt idx="1">
                  <c:v>862</c:v>
                </c:pt>
                <c:pt idx="2">
                  <c:v>1845</c:v>
                </c:pt>
                <c:pt idx="3">
                  <c:v>3856</c:v>
                </c:pt>
                <c:pt idx="4">
                  <c:v>4187</c:v>
                </c:pt>
                <c:pt idx="5">
                  <c:v>3444</c:v>
                </c:pt>
                <c:pt idx="6">
                  <c:v>5233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0C-4748-984E-23DCF770C71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El small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Sheet1!$D$2:$D$8</c:f>
              <c:numCache>
                <c:formatCode>General</c:formatCode>
                <c:ptCount val="7"/>
                <c:pt idx="0">
                  <c:v>431</c:v>
                </c:pt>
                <c:pt idx="1">
                  <c:v>2931</c:v>
                </c:pt>
                <c:pt idx="2">
                  <c:v>1898</c:v>
                </c:pt>
                <c:pt idx="3">
                  <c:v>3827</c:v>
                </c:pt>
                <c:pt idx="4">
                  <c:v>3271</c:v>
                </c:pt>
                <c:pt idx="5">
                  <c:v>3329</c:v>
                </c:pt>
                <c:pt idx="6">
                  <c:v>5257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B0C-4748-984E-23DCF770C71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El big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Sheet1!$E$2:$E$8</c:f>
              <c:numCache>
                <c:formatCode>General</c:formatCode>
                <c:ptCount val="7"/>
                <c:pt idx="0">
                  <c:v>432</c:v>
                </c:pt>
                <c:pt idx="1">
                  <c:v>470</c:v>
                </c:pt>
                <c:pt idx="2">
                  <c:v>928</c:v>
                </c:pt>
                <c:pt idx="3">
                  <c:v>1438</c:v>
                </c:pt>
                <c:pt idx="4">
                  <c:v>3889</c:v>
                </c:pt>
                <c:pt idx="5">
                  <c:v>3982</c:v>
                </c:pt>
                <c:pt idx="6">
                  <c:v>5541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B0C-4748-984E-23DCF770C71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Imp 10ns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Sheet1!$F$2:$F$8</c:f>
              <c:numCache>
                <c:formatCode>General</c:formatCode>
                <c:ptCount val="7"/>
                <c:pt idx="0">
                  <c:v>424</c:v>
                </c:pt>
                <c:pt idx="1">
                  <c:v>2839</c:v>
                </c:pt>
                <c:pt idx="2">
                  <c:v>1846</c:v>
                </c:pt>
                <c:pt idx="3">
                  <c:v>4267</c:v>
                </c:pt>
                <c:pt idx="4">
                  <c:v>3881</c:v>
                </c:pt>
                <c:pt idx="5">
                  <c:v>3628</c:v>
                </c:pt>
                <c:pt idx="6">
                  <c:v>5558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B0C-4748-984E-23DCF770C71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Imp 1ms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</c:numCache>
            </c:numRef>
          </c:cat>
          <c:val>
            <c:numRef>
              <c:f>Sheet1!$G$2:$G$8</c:f>
              <c:numCache>
                <c:formatCode>General</c:formatCode>
                <c:ptCount val="7"/>
                <c:pt idx="0">
                  <c:v>419</c:v>
                </c:pt>
                <c:pt idx="1">
                  <c:v>1987</c:v>
                </c:pt>
                <c:pt idx="2">
                  <c:v>2882</c:v>
                </c:pt>
                <c:pt idx="3">
                  <c:v>3201</c:v>
                </c:pt>
                <c:pt idx="4">
                  <c:v>3265</c:v>
                </c:pt>
                <c:pt idx="5">
                  <c:v>3521</c:v>
                </c:pt>
                <c:pt idx="6">
                  <c:v>5524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B0C-4748-984E-23DCF770C7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04264912"/>
        <c:axId val="906386320"/>
      </c:lineChart>
      <c:catAx>
        <c:axId val="90426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6386320"/>
        <c:crosses val="autoZero"/>
        <c:auto val="1"/>
        <c:lblAlgn val="ctr"/>
        <c:lblOffset val="100"/>
        <c:noMultiLvlLbl val="0"/>
      </c:catAx>
      <c:valAx>
        <c:axId val="906386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04264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D7F86F-FE96-484C-B187-4F54F548345B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B1F20-9A59-4D1C-ABBF-2291A939C1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991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Backoff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개 스레드일 때부터 성능 증가를 보인다</a:t>
            </a:r>
            <a:br>
              <a:rPr lang="en-US" altLang="ko-KR" dirty="0"/>
            </a:br>
            <a:r>
              <a:rPr lang="en-US" altLang="ko-KR" dirty="0"/>
              <a:t>Elimination Big</a:t>
            </a:r>
            <a:r>
              <a:rPr lang="ko-KR" altLang="en-US" dirty="0"/>
              <a:t>의 경우도 </a:t>
            </a:r>
            <a:r>
              <a:rPr lang="en-US" altLang="ko-KR" dirty="0"/>
              <a:t>Backoff</a:t>
            </a:r>
            <a:r>
              <a:rPr lang="ko-KR" altLang="en-US" dirty="0"/>
              <a:t>의 효과를 보았다</a:t>
            </a:r>
          </a:p>
          <a:p>
            <a:r>
              <a:rPr lang="ko-KR" altLang="en-US" dirty="0"/>
              <a:t>전반적인 소거의 양은 나의 </a:t>
            </a:r>
            <a:r>
              <a:rPr lang="ko-KR" altLang="en-US" dirty="0" err="1"/>
              <a:t>머신보다</a:t>
            </a:r>
            <a:r>
              <a:rPr lang="ko-KR" altLang="en-US" dirty="0"/>
              <a:t> 떨어졌다</a:t>
            </a:r>
            <a:br>
              <a:rPr lang="en-US" altLang="ko-KR" dirty="0"/>
            </a:br>
            <a:r>
              <a:rPr lang="ko-KR" altLang="en-US" dirty="0"/>
              <a:t>개선된 알고리즘도 성능 크게 성능 향상을 모이진 못하는 것 같다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B1F20-9A59-4D1C-ABBF-2291A939C11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737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7CA58-D3D5-17DD-CCB6-5E6A3A7AF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66E470-C5AD-9E84-DF7E-50E715CFF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101285-DA76-05B3-3F77-A22A3C04B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Backoff</a:t>
            </a:r>
            <a:r>
              <a:rPr lang="ko-KR" altLang="en-US" dirty="0"/>
              <a:t>는 </a:t>
            </a:r>
            <a:r>
              <a:rPr lang="en-US" altLang="ko-KR" dirty="0"/>
              <a:t>2</a:t>
            </a:r>
            <a:r>
              <a:rPr lang="ko-KR" altLang="en-US" dirty="0"/>
              <a:t>개 스레드일 때부터 성능 증가를 보인다</a:t>
            </a:r>
            <a:br>
              <a:rPr lang="en-US" altLang="ko-KR" dirty="0"/>
            </a:br>
            <a:r>
              <a:rPr lang="en-US" altLang="ko-KR" dirty="0"/>
              <a:t>Elimination Big</a:t>
            </a:r>
            <a:r>
              <a:rPr lang="ko-KR" altLang="en-US" dirty="0"/>
              <a:t>의 경우도 </a:t>
            </a:r>
            <a:r>
              <a:rPr lang="en-US" altLang="ko-KR" dirty="0"/>
              <a:t>Backoff</a:t>
            </a:r>
            <a:r>
              <a:rPr lang="ko-KR" altLang="en-US" dirty="0"/>
              <a:t>의 효과를 보았다</a:t>
            </a:r>
          </a:p>
          <a:p>
            <a:r>
              <a:rPr lang="ko-KR" altLang="en-US" dirty="0"/>
              <a:t>전반적인 소거의 양은 나의 </a:t>
            </a:r>
            <a:r>
              <a:rPr lang="ko-KR" altLang="en-US" dirty="0" err="1"/>
              <a:t>머신보다</a:t>
            </a:r>
            <a:r>
              <a:rPr lang="ko-KR" altLang="en-US" dirty="0"/>
              <a:t> 떨어졌다</a:t>
            </a:r>
            <a:br>
              <a:rPr lang="en-US" altLang="ko-KR" dirty="0"/>
            </a:br>
            <a:r>
              <a:rPr lang="ko-KR" altLang="en-US" dirty="0"/>
              <a:t>개선된 알고리즘도 성능 크게 성능 향상을 모이진 못하는 것 같다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4ECD30-A1CD-6668-9B1D-DC6F2EB84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B1F20-9A59-4D1C-ABBF-2291A939C11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63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225AA-5775-FF3C-CA09-732B7123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4641BA-A8D7-16A3-DC5C-763961807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FAF8E7-6DF7-C6F7-F1C6-906E435C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7FD44E-A0AA-7BE9-5B31-81099039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AB5D8-A2E7-7FC7-A6FE-2C0EF2E8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EDFCD-4FF2-1125-59DB-E781C376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66FCD2-4BFF-EF72-4663-02BBA3723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4335F-F59E-27BC-F019-84E7CA95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9CC7F-9B07-0C42-5B87-3FB695698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A0A0A-B44A-CFAD-D87D-AEF3702F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787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E2C574-44E8-7A41-8B9B-6804F3F9F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E789F4-C263-8212-8A92-A69A734F1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DBBBCE-3EDD-C83A-5DD8-3A3ADF7F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2B88F-50D6-6B1C-52B4-B39771483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7C1EC5-A18A-CEBC-A2C4-4DC1D1ED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4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23C0E-D5D4-C221-1FB7-797A1943E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0E6CF-728A-0571-9212-9A792E948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4C0215-7AAB-8684-B88F-D7F84C1E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7DF6B-4FAA-393C-A17C-A8DF3231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2CD6F4-1223-BA8E-76AA-0BA11BC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77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484F-2911-08D4-4EF6-1F079D11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D6B65-4CBF-9CD4-03AE-DAB160635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133B6-9CA0-717A-C7AF-5C195547C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C20E3C-551B-E210-CAEA-85740C74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6AB5FF-57B6-7570-1A55-7F45639E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93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E3533-973F-415E-417F-B96D6CE6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98B82-C3EB-C39D-C352-2663410EF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161886-7646-06D4-A738-03FD96205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64356-DACD-E9DF-24D9-6EFE4F11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3892E-162C-D76E-A586-6B5A35972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0E1BD0-C765-972A-B306-CF1CEE1E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18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9A878-0583-01DC-1ED1-1C4DA4A49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498E6B-D744-BBDC-7E7A-9CE3B6325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30BACE-18C8-2177-127A-16FD9C12C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BD8503-8174-8A4A-17F8-CEC34C95E4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CD3F74-EEDA-F53D-B84D-A784D75F3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B02077-51E2-17A8-5539-4815C9D43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7A6C65-3456-990A-8E2C-1FF101E2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877E47-7123-229C-EAD4-AC883A21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94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8C840-44BC-1D8B-CC0F-CCF39BB7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81AF1E-CE47-5E80-0448-9F31EBC2E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58C24C-4726-590E-F1B7-50C764EB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172E53-FFA3-3025-D80F-A1402DE6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03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918AC5-2B67-E2B7-6951-22A89590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F3F464-1EFE-63AB-1FC6-37A301CD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1EE2AC-EAD6-672C-FA78-0DE9BC49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8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A03EE-99AC-353C-1E50-EDB57361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B13AFC-9120-FAD1-2A1B-7C60F698D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0D734F-22BF-8580-562F-E49D7DD80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C72488-8F52-99E5-67C2-A6ED1837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982E1B-DCFF-7A8D-EB5F-CF214CF3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43A3AA-EB44-3D85-AAEC-A0C90302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54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B57F4-6112-F5DB-0AF0-7B98C5B5F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7C89259-74DB-7F05-8103-578EAAC8FC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24ADB6-E773-5ADB-0002-0D0552CD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A69817-A058-A3CD-E270-06F40AD6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F04C94-26DC-64DB-4A32-4A64F373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B0569C-AEF0-4A61-495A-F452E840B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31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A4B58B-E634-B8EC-3BED-3A43AD55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6322B-7451-F474-D95D-0CCD6D3DF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6551C-98F8-71F6-882F-46E6A7FFF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0CE46-FAFB-4D68-9249-40ACE1B38C71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C2368C-A4EB-EF66-44C9-5455CD202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9D7DD1-CE1B-9452-64B6-CD1CB80C4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4D464-59C3-4B7C-85A4-9619F9D26E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6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3C460-091C-4C91-426A-10F505031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9EBC5DF-A3E1-6F11-7C48-530A0ABC4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25536"/>
              </p:ext>
            </p:extLst>
          </p:nvPr>
        </p:nvGraphicFramePr>
        <p:xfrm>
          <a:off x="505459" y="2021658"/>
          <a:ext cx="10976795" cy="3479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367">
                  <a:extLst>
                    <a:ext uri="{9D8B030D-6E8A-4147-A177-3AD203B41FA5}">
                      <a16:colId xmlns:a16="http://schemas.microsoft.com/office/drawing/2014/main" val="3111998157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4271272089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2287890539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3384275497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3100825821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3564850537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509748227"/>
                    </a:ext>
                  </a:extLst>
                </a:gridCol>
              </a:tblGrid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스레드 개수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Lock Free Stack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Backoff Stack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BO smaller spin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Elimination Backoff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Stack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Improved Elimination Stack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Imp EL 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507352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219ms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216ms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230ms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226ms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211ms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210ms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7463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242ms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201ms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215ms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221ms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226ms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180ms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08325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414ms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199ms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250ms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369ms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394ms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208ms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573225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716ms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204ms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345ms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689ms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789ms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527ms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146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1702ms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231ms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1017ms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933ms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1700ms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975ms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251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14DEC13-4968-42F8-E5DB-A41E819015FB}"/>
              </a:ext>
            </a:extLst>
          </p:cNvPr>
          <p:cNvSpPr txBox="1"/>
          <p:nvPr/>
        </p:nvSpPr>
        <p:spPr>
          <a:xfrm>
            <a:off x="557710" y="139382"/>
            <a:ext cx="60970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모델명: AMD </a:t>
            </a:r>
            <a:r>
              <a:rPr lang="ko-KR" altLang="en-US" dirty="0" err="1"/>
              <a:t>Ryzen</a:t>
            </a:r>
            <a:r>
              <a:rPr lang="ko-KR" altLang="en-US" dirty="0"/>
              <a:t> 9 7900</a:t>
            </a:r>
          </a:p>
          <a:p>
            <a:r>
              <a:rPr lang="ko-KR" altLang="en-US" dirty="0"/>
              <a:t>코어: 12cores</a:t>
            </a:r>
          </a:p>
          <a:p>
            <a:r>
              <a:rPr lang="ko-KR" altLang="en-US" dirty="0"/>
              <a:t>쓰레드: 24threads</a:t>
            </a:r>
          </a:p>
          <a:p>
            <a:r>
              <a:rPr lang="ko-KR" altLang="en-US" dirty="0" err="1"/>
              <a:t>최대클럭</a:t>
            </a:r>
            <a:r>
              <a:rPr lang="ko-KR" altLang="en-US" dirty="0"/>
              <a:t>: 5.4GHz</a:t>
            </a:r>
          </a:p>
          <a:p>
            <a:r>
              <a:rPr lang="ko-KR" altLang="en-US" dirty="0" err="1"/>
              <a:t>기본클럭</a:t>
            </a:r>
            <a:r>
              <a:rPr lang="ko-KR" altLang="en-US" dirty="0"/>
              <a:t>: 3.7GHz</a:t>
            </a:r>
          </a:p>
        </p:txBody>
      </p:sp>
    </p:spTree>
    <p:extLst>
      <p:ext uri="{BB962C8B-B14F-4D97-AF65-F5344CB8AC3E}">
        <p14:creationId xmlns:p14="http://schemas.microsoft.com/office/powerpoint/2010/main" val="4244352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F531A-1992-8962-BE94-A7689F1A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F081E4-F18E-550B-9DF9-2DDA16D38564}"/>
              </a:ext>
            </a:extLst>
          </p:cNvPr>
          <p:cNvSpPr txBox="1"/>
          <p:nvPr/>
        </p:nvSpPr>
        <p:spPr>
          <a:xfrm>
            <a:off x="2294928" y="3059668"/>
            <a:ext cx="2759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개선된 </a:t>
            </a:r>
            <a:r>
              <a:rPr lang="en-US" altLang="ko-KR" dirty="0"/>
              <a:t>Elimination  10ns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0D8E60-43DD-4B42-27E7-AF1CEA7DE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1" y="163367"/>
            <a:ext cx="10095678" cy="27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B5ED5E-D517-1344-BCCD-213AD6215DF2}"/>
              </a:ext>
            </a:extLst>
          </p:cNvPr>
          <p:cNvSpPr txBox="1"/>
          <p:nvPr/>
        </p:nvSpPr>
        <p:spPr>
          <a:xfrm>
            <a:off x="5782586" y="305966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소거 된 횟수가 없다</a:t>
            </a:r>
            <a:endParaRPr lang="ko-KR" alt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3104615D-7BC8-F032-ACC5-4ED9F06D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1" y="3478737"/>
            <a:ext cx="10095678" cy="27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3D269E-DADF-849A-7D8D-3CAD6F7A0101}"/>
              </a:ext>
            </a:extLst>
          </p:cNvPr>
          <p:cNvSpPr txBox="1"/>
          <p:nvPr/>
        </p:nvSpPr>
        <p:spPr>
          <a:xfrm>
            <a:off x="2294928" y="6303522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개선된 </a:t>
            </a:r>
            <a:r>
              <a:rPr lang="en-US" altLang="ko-KR" dirty="0"/>
              <a:t>Elimination  1ms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1AF2B-588F-583A-8291-5992BC73D0AC}"/>
              </a:ext>
            </a:extLst>
          </p:cNvPr>
          <p:cNvSpPr txBox="1"/>
          <p:nvPr/>
        </p:nvSpPr>
        <p:spPr>
          <a:xfrm>
            <a:off x="5782586" y="6303522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소거 횟수가 가장 많은 결과이다</a:t>
            </a:r>
          </a:p>
        </p:txBody>
      </p:sp>
    </p:spTree>
    <p:extLst>
      <p:ext uri="{BB962C8B-B14F-4D97-AF65-F5344CB8AC3E}">
        <p14:creationId xmlns:p14="http://schemas.microsoft.com/office/powerpoint/2010/main" val="148239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3A17B7EA-AF0B-F2B2-1ECD-F14385FDA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39859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1034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81E97F-3360-9515-2735-7566C8608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" y="438150"/>
            <a:ext cx="3153256" cy="177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8BCEAF-A7B5-0C2E-E3A6-AAE74348E945}"/>
              </a:ext>
            </a:extLst>
          </p:cNvPr>
          <p:cNvSpPr txBox="1"/>
          <p:nvPr/>
        </p:nvSpPr>
        <p:spPr>
          <a:xfrm>
            <a:off x="1959428" y="239703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LF </a:t>
            </a:r>
            <a:r>
              <a:rPr lang="ko-KR" altLang="en-US" dirty="0"/>
              <a:t>결과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810632-7A06-00D4-43DB-45837C576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569" y="438150"/>
            <a:ext cx="3153256" cy="177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36229B-6257-3B47-E00B-84E17C1A0B1C}"/>
              </a:ext>
            </a:extLst>
          </p:cNvPr>
          <p:cNvSpPr txBox="1"/>
          <p:nvPr/>
        </p:nvSpPr>
        <p:spPr>
          <a:xfrm>
            <a:off x="5471143" y="2477589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</a:t>
            </a:r>
            <a:r>
              <a:rPr lang="ko-KR" altLang="en-US" dirty="0"/>
              <a:t>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EE8FB-3A8B-5D42-8024-61A04AFE88E5}"/>
              </a:ext>
            </a:extLst>
          </p:cNvPr>
          <p:cNvSpPr txBox="1"/>
          <p:nvPr/>
        </p:nvSpPr>
        <p:spPr>
          <a:xfrm>
            <a:off x="4371569" y="2932221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16;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8;</a:t>
            </a:r>
            <a:endParaRPr lang="ko-KR" alt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D4DF7D3-D141-DAE7-3431-0032FF2A4D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24" y="438150"/>
            <a:ext cx="3153256" cy="177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3757D-C91E-E440-25BE-B37F7044731B}"/>
              </a:ext>
            </a:extLst>
          </p:cNvPr>
          <p:cNvSpPr txBox="1"/>
          <p:nvPr/>
        </p:nvSpPr>
        <p:spPr>
          <a:xfrm>
            <a:off x="9013617" y="2397035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</a:t>
            </a:r>
            <a:r>
              <a:rPr lang="ko-KR" altLang="en-US" dirty="0"/>
              <a:t> 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9293D-54FF-AFD2-36CD-C9E0AD09F067}"/>
              </a:ext>
            </a:extLst>
          </p:cNvPr>
          <p:cNvSpPr txBox="1"/>
          <p:nvPr/>
        </p:nvSpPr>
        <p:spPr>
          <a:xfrm>
            <a:off x="7900718" y="2932221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8;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4;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642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175BC12-E70A-6686-785A-FFAA7F218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" y="438150"/>
            <a:ext cx="2874942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337ECA-BCF2-D95E-12B5-C5A87CE94503}"/>
              </a:ext>
            </a:extLst>
          </p:cNvPr>
          <p:cNvSpPr txBox="1"/>
          <p:nvPr/>
        </p:nvSpPr>
        <p:spPr>
          <a:xfrm>
            <a:off x="620485" y="2188029"/>
            <a:ext cx="3321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 Scalable LF Stack Algorithm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A5469-E848-5B78-7E00-DF0508B927FD}"/>
              </a:ext>
            </a:extLst>
          </p:cNvPr>
          <p:cNvSpPr txBox="1"/>
          <p:nvPr/>
        </p:nvSpPr>
        <p:spPr>
          <a:xfrm>
            <a:off x="1143502" y="255736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new</a:t>
            </a:r>
            <a:r>
              <a:rPr lang="ko-KR" altLang="en-US" dirty="0"/>
              <a:t> 오버헤드 존재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1D94137-F379-49B7-69CE-C0C94A009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78" y="3506775"/>
            <a:ext cx="2818978" cy="158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4F1BCF3-9E8B-BA40-DB38-8B2E6773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072" y="3506774"/>
            <a:ext cx="2818978" cy="158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20101EC-02B3-2D5C-8BCE-B0F4DDC1E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0202" y="3506776"/>
            <a:ext cx="2818978" cy="158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8FCAB3-1BB3-661B-F4C3-EECFF5AD2B11}"/>
              </a:ext>
            </a:extLst>
          </p:cNvPr>
          <p:cNvSpPr txBox="1"/>
          <p:nvPr/>
        </p:nvSpPr>
        <p:spPr>
          <a:xfrm>
            <a:off x="1040631" y="5308827"/>
            <a:ext cx="2481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Exchagner</a:t>
            </a:r>
            <a:r>
              <a:rPr lang="en-US" altLang="ko-KR" dirty="0"/>
              <a:t> Elimination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65928-DA44-EEE0-46E6-3DD365936B04}"/>
              </a:ext>
            </a:extLst>
          </p:cNvPr>
          <p:cNvSpPr txBox="1"/>
          <p:nvPr/>
        </p:nvSpPr>
        <p:spPr>
          <a:xfrm>
            <a:off x="543411" y="5773519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16;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8;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FE466-04AB-3C5D-6E97-C0151EF2CEA6}"/>
              </a:ext>
            </a:extLst>
          </p:cNvPr>
          <p:cNvSpPr txBox="1"/>
          <p:nvPr/>
        </p:nvSpPr>
        <p:spPr>
          <a:xfrm>
            <a:off x="4147617" y="5773519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12;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6;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1FD86-4F11-EA5E-4951-D29192B5A775}"/>
              </a:ext>
            </a:extLst>
          </p:cNvPr>
          <p:cNvSpPr txBox="1"/>
          <p:nvPr/>
        </p:nvSpPr>
        <p:spPr>
          <a:xfrm>
            <a:off x="7811747" y="5773519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8;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4;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25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DFEE64A3-33D6-FADF-BF60-474026E03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4" y="1718311"/>
            <a:ext cx="4765156" cy="268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07CE5D4-5939-49D7-9721-E8D9515D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718311"/>
            <a:ext cx="4765155" cy="268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65FB4F-BDE4-3A1D-0378-D248FA60FDD3}"/>
              </a:ext>
            </a:extLst>
          </p:cNvPr>
          <p:cNvSpPr txBox="1"/>
          <p:nvPr/>
        </p:nvSpPr>
        <p:spPr>
          <a:xfrm>
            <a:off x="973182" y="718458"/>
            <a:ext cx="5210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Improve Elimination Stack</a:t>
            </a:r>
          </a:p>
          <a:p>
            <a:r>
              <a:rPr lang="en-US" altLang="ko-KR" dirty="0"/>
              <a:t>An improved implementation of the elimination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C4A99-4382-73FE-CF2D-572E347C1626}"/>
              </a:ext>
            </a:extLst>
          </p:cNvPr>
          <p:cNvSpPr txBox="1"/>
          <p:nvPr/>
        </p:nvSpPr>
        <p:spPr>
          <a:xfrm>
            <a:off x="2853241" y="4571039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10ns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3763B-6A93-AC34-68F4-CBF0A02112D1}"/>
              </a:ext>
            </a:extLst>
          </p:cNvPr>
          <p:cNvSpPr txBox="1"/>
          <p:nvPr/>
        </p:nvSpPr>
        <p:spPr>
          <a:xfrm>
            <a:off x="8190677" y="457103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1ms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17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87A290-023E-E7D6-6ADB-26A86C638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185045"/>
              </p:ext>
            </p:extLst>
          </p:nvPr>
        </p:nvGraphicFramePr>
        <p:xfrm>
          <a:off x="400956" y="774156"/>
          <a:ext cx="10976795" cy="46397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4367">
                  <a:extLst>
                    <a:ext uri="{9D8B030D-6E8A-4147-A177-3AD203B41FA5}">
                      <a16:colId xmlns:a16="http://schemas.microsoft.com/office/drawing/2014/main" val="3111998157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4271272089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2287890539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3384275497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3100825821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3564850537"/>
                    </a:ext>
                  </a:extLst>
                </a:gridCol>
                <a:gridCol w="1688738">
                  <a:extLst>
                    <a:ext uri="{9D8B030D-6E8A-4147-A177-3AD203B41FA5}">
                      <a16:colId xmlns:a16="http://schemas.microsoft.com/office/drawing/2014/main" val="509748227"/>
                    </a:ext>
                  </a:extLst>
                </a:gridCol>
              </a:tblGrid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스레드 개수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Lock Free Stack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Backoff Stack Big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Elimination Small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Elimination Big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Imp EL 10ns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Imp EL 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507352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425ms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438ms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431ms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432ms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424ms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419ms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977463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2638ms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862ms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2931ms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470ms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2839ms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1987ms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208325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1868ms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1845ms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1898ms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928ms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1846ms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2882ms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573225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2765ms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3856ms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3827ms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1438ms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4267ms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3201ms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4146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2911ms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4187ms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3271ms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3889ms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3881ms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3265ms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925138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32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3669ms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3444ms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3329ms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3982ms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3628ms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3521ms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186020"/>
                  </a:ext>
                </a:extLst>
              </a:tr>
              <a:tr h="57996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64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4738ms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5233ms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5257ms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5541ms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5558ms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400" dirty="0"/>
                        <a:t>5524ms</a:t>
                      </a:r>
                      <a:endParaRPr lang="ko-KR" altLang="en-US" sz="14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585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056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C34E2-0ECA-7BA9-08EB-EB4A859BD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차트 4">
            <a:extLst>
              <a:ext uri="{FF2B5EF4-FFF2-40B4-BE49-F238E27FC236}">
                <a16:creationId xmlns:a16="http://schemas.microsoft.com/office/drawing/2014/main" id="{9196FA5F-DE7B-7F04-A28A-B732EB799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7657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602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D092D51-384B-2CD3-93BA-D0507A728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1" y="283741"/>
            <a:ext cx="10095678" cy="27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ABEA85-C70E-A224-8CF6-8511A5897FD1}"/>
              </a:ext>
            </a:extLst>
          </p:cNvPr>
          <p:cNvSpPr txBox="1"/>
          <p:nvPr/>
        </p:nvSpPr>
        <p:spPr>
          <a:xfrm>
            <a:off x="4525011" y="305966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LF </a:t>
            </a:r>
            <a:r>
              <a:rPr lang="ko-KR" altLang="en-US" dirty="0"/>
              <a:t>결과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57407A-C0C8-9B1E-1A78-C6498A417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1" y="3471995"/>
            <a:ext cx="10095678" cy="27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C24BE2-02B8-FF90-E819-57CE0D8721A5}"/>
              </a:ext>
            </a:extLst>
          </p:cNvPr>
          <p:cNvSpPr txBox="1"/>
          <p:nvPr/>
        </p:nvSpPr>
        <p:spPr>
          <a:xfrm>
            <a:off x="4525010" y="6290917"/>
            <a:ext cx="148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Backoff </a:t>
            </a:r>
            <a:r>
              <a:rPr lang="ko-KR" altLang="en-US" dirty="0"/>
              <a:t>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06B81E-3F49-A435-27A5-BB9E1DCD7EC6}"/>
              </a:ext>
            </a:extLst>
          </p:cNvPr>
          <p:cNvSpPr txBox="1"/>
          <p:nvPr/>
        </p:nvSpPr>
        <p:spPr>
          <a:xfrm>
            <a:off x="6182098" y="6211669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16;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8;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2FB67-C00D-7F43-6C09-1646B1394B6B}"/>
              </a:ext>
            </a:extLst>
          </p:cNvPr>
          <p:cNvSpPr txBox="1"/>
          <p:nvPr/>
        </p:nvSpPr>
        <p:spPr>
          <a:xfrm>
            <a:off x="10143401" y="6389593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256~65536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882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A9F5DF9-B180-A45F-70DE-59B7B064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1" y="200049"/>
            <a:ext cx="10095678" cy="27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57B20C-6A6D-1AF6-DD1E-E962FA579C02}"/>
              </a:ext>
            </a:extLst>
          </p:cNvPr>
          <p:cNvSpPr txBox="1"/>
          <p:nvPr/>
        </p:nvSpPr>
        <p:spPr>
          <a:xfrm>
            <a:off x="1255538" y="3059668"/>
            <a:ext cx="308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Elimination </a:t>
            </a:r>
            <a:r>
              <a:rPr lang="ko-KR" altLang="en-US" dirty="0"/>
              <a:t>기법 </a:t>
            </a:r>
            <a:r>
              <a:rPr lang="en-US" altLang="ko-KR" dirty="0"/>
              <a:t>small spin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CE4B91-FB6A-9C51-C7D7-2C161D27C890}"/>
              </a:ext>
            </a:extLst>
          </p:cNvPr>
          <p:cNvSpPr txBox="1"/>
          <p:nvPr/>
        </p:nvSpPr>
        <p:spPr>
          <a:xfrm>
            <a:off x="4340037" y="2921168"/>
            <a:ext cx="3358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</a:t>
            </a:r>
            <a:r>
              <a:rPr lang="fr-FR" altLang="ko-KR" dirty="0">
                <a:latin typeface="gg sans"/>
              </a:rPr>
              <a:t>8</a:t>
            </a:r>
            <a:r>
              <a:rPr lang="fr-FR" altLang="ko-KR" b="0" i="0" dirty="0">
                <a:effectLst/>
                <a:latin typeface="gg sans"/>
              </a:rPr>
              <a:t>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</a:t>
            </a:r>
            <a:r>
              <a:rPr lang="fr-FR" altLang="ko-KR" dirty="0">
                <a:latin typeface="gg sans"/>
              </a:rPr>
              <a:t>4</a:t>
            </a:r>
            <a:r>
              <a:rPr lang="fr-FR" altLang="ko-KR" b="0" i="0" dirty="0">
                <a:effectLst/>
                <a:latin typeface="gg sans"/>
              </a:rPr>
              <a:t>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048398-B49A-380F-F62C-2A096EE3B490}"/>
              </a:ext>
            </a:extLst>
          </p:cNvPr>
          <p:cNvSpPr txBox="1"/>
          <p:nvPr/>
        </p:nvSpPr>
        <p:spPr>
          <a:xfrm>
            <a:off x="8433012" y="3059667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16~256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3EC3AD1-831A-3C08-745C-50007DFAD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161" y="3567499"/>
            <a:ext cx="10095678" cy="273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914EC6-2382-600D-495A-0FCA2C3FB265}"/>
              </a:ext>
            </a:extLst>
          </p:cNvPr>
          <p:cNvSpPr txBox="1"/>
          <p:nvPr/>
        </p:nvSpPr>
        <p:spPr>
          <a:xfrm>
            <a:off x="1255538" y="6350169"/>
            <a:ext cx="2802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Elimination </a:t>
            </a:r>
            <a:r>
              <a:rPr lang="ko-KR" altLang="en-US" dirty="0"/>
              <a:t>기법 </a:t>
            </a:r>
            <a:r>
              <a:rPr lang="en-US" altLang="ko-KR" dirty="0"/>
              <a:t>big spin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C0B40E-6402-15B5-DAEB-187506276AEF}"/>
              </a:ext>
            </a:extLst>
          </p:cNvPr>
          <p:cNvSpPr txBox="1"/>
          <p:nvPr/>
        </p:nvSpPr>
        <p:spPr>
          <a:xfrm>
            <a:off x="4340037" y="6211669"/>
            <a:ext cx="3475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b="0" i="0" dirty="0">
                <a:effectLst/>
                <a:latin typeface="gg sans"/>
              </a:rPr>
              <a:t>constexpr int MAX_SPIN = 1 &lt;&lt; 16; </a:t>
            </a:r>
            <a:br>
              <a:rPr lang="fr-FR" altLang="ko-KR" b="0" i="0" dirty="0">
                <a:effectLst/>
                <a:latin typeface="gg sans"/>
              </a:rPr>
            </a:br>
            <a:r>
              <a:rPr lang="fr-FR" altLang="ko-KR" b="0" i="0" dirty="0">
                <a:effectLst/>
                <a:latin typeface="gg sans"/>
              </a:rPr>
              <a:t>constexpr int MIN_SPIN = 1 &lt;&lt; 8;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C2928-66DC-3DA6-E3C2-B9641A56A3B3}"/>
              </a:ext>
            </a:extLst>
          </p:cNvPr>
          <p:cNvSpPr txBox="1"/>
          <p:nvPr/>
        </p:nvSpPr>
        <p:spPr>
          <a:xfrm>
            <a:off x="8433012" y="6350168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256~65536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427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440</Words>
  <Application>Microsoft Office PowerPoint</Application>
  <PresentationFormat>와이드스크린</PresentationFormat>
  <Paragraphs>140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gg sans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승호 송</dc:creator>
  <cp:lastModifiedBy>승호 송</cp:lastModifiedBy>
  <cp:revision>29</cp:revision>
  <dcterms:created xsi:type="dcterms:W3CDTF">2025-03-23T09:57:07Z</dcterms:created>
  <dcterms:modified xsi:type="dcterms:W3CDTF">2025-05-26T13:32:05Z</dcterms:modified>
</cp:coreProperties>
</file>