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55" d="100"/>
          <a:sy n="55" d="100"/>
        </p:scale>
        <p:origin x="72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7/22/2021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7/22/2021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7/22/2021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7/22/2021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7/22/2021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Assigning Tickets in Service NOW</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9CD4-19D8-4930-80A3-E534BC97BFB1}"/>
              </a:ext>
            </a:extLst>
          </p:cNvPr>
          <p:cNvSpPr>
            <a:spLocks noGrp="1"/>
          </p:cNvSpPr>
          <p:nvPr>
            <p:ph type="title"/>
          </p:nvPr>
        </p:nvSpPr>
        <p:spPr/>
        <p:txBody>
          <a:bodyPr/>
          <a:lstStyle/>
          <a:p>
            <a:pPr algn="ctr"/>
            <a:r>
              <a:rPr lang="en-US" b="1" dirty="0"/>
              <a:t>Customize Your Dashboard</a:t>
            </a:r>
            <a:br>
              <a:rPr lang="en-US" dirty="0"/>
            </a:br>
            <a:endParaRPr lang="en-US" dirty="0"/>
          </a:p>
        </p:txBody>
      </p:sp>
      <p:sp>
        <p:nvSpPr>
          <p:cNvPr id="3" name="Content Placeholder 2">
            <a:extLst>
              <a:ext uri="{FF2B5EF4-FFF2-40B4-BE49-F238E27FC236}">
                <a16:creationId xmlns:a16="http://schemas.microsoft.com/office/drawing/2014/main" id="{8251B647-EF3C-4822-909A-5B7CDFAF4B86}"/>
              </a:ext>
            </a:extLst>
          </p:cNvPr>
          <p:cNvSpPr>
            <a:spLocks noGrp="1"/>
          </p:cNvSpPr>
          <p:nvPr>
            <p:ph idx="1"/>
          </p:nvPr>
        </p:nvSpPr>
        <p:spPr>
          <a:xfrm>
            <a:off x="1066800" y="1661719"/>
            <a:ext cx="10058400" cy="3849624"/>
          </a:xfrm>
        </p:spPr>
        <p:txBody>
          <a:bodyPr/>
          <a:lstStyle/>
          <a:p>
            <a:pPr marL="0" indent="0">
              <a:buNone/>
            </a:pPr>
            <a:r>
              <a:rPr lang="en-US" dirty="0"/>
              <a:t>Every morning and throughout the day customers create requests asking for services or products from MSD specialists. These tasks show as “open” in the status bar. First, let’s </a:t>
            </a:r>
            <a:r>
              <a:rPr lang="en-US" b="1" dirty="0"/>
              <a:t>customize your ticket header</a:t>
            </a:r>
            <a:r>
              <a:rPr lang="en-US" dirty="0"/>
              <a:t> to give you an easy view of tickets. This only needs to be done one time to configure your settings. </a:t>
            </a:r>
          </a:p>
          <a:p>
            <a:pPr marL="342900" lvl="0" indent="-342900">
              <a:buFont typeface="+mj-lt"/>
              <a:buAutoNum type="arabicPeriod"/>
            </a:pPr>
            <a:r>
              <a:rPr lang="en-US" dirty="0"/>
              <a:t>Open Management Service Queue, this will show all of the tickets for MSD.</a:t>
            </a:r>
          </a:p>
          <a:p>
            <a:pPr marL="342900" lvl="0" indent="-342900">
              <a:buFont typeface="+mj-lt"/>
              <a:buAutoNum type="arabicPeriod"/>
            </a:pPr>
            <a:r>
              <a:rPr lang="en-US" dirty="0"/>
              <a:t>Click on the gear symbol near the top left side of the screen under “Service” </a:t>
            </a:r>
          </a:p>
          <a:p>
            <a:endParaRPr lang="en-US" dirty="0"/>
          </a:p>
        </p:txBody>
      </p:sp>
      <p:pic>
        <p:nvPicPr>
          <p:cNvPr id="4" name="Picture 3" descr="Graphical user interface, application, email&#10;&#10;Description automatically generated">
            <a:extLst>
              <a:ext uri="{FF2B5EF4-FFF2-40B4-BE49-F238E27FC236}">
                <a16:creationId xmlns:a16="http://schemas.microsoft.com/office/drawing/2014/main" id="{B1E9F274-27DA-45B0-97D1-A2FF7BF019D6}"/>
              </a:ext>
            </a:extLst>
          </p:cNvPr>
          <p:cNvPicPr/>
          <p:nvPr/>
        </p:nvPicPr>
        <p:blipFill>
          <a:blip r:embed="rId2">
            <a:extLst>
              <a:ext uri="{28A0092B-C50C-407E-A947-70E740481C1C}">
                <a14:useLocalDpi xmlns:a14="http://schemas.microsoft.com/office/drawing/2010/main" val="0"/>
              </a:ext>
            </a:extLst>
          </a:blip>
          <a:stretch>
            <a:fillRect/>
          </a:stretch>
        </p:blipFill>
        <p:spPr>
          <a:xfrm>
            <a:off x="1066800" y="3699545"/>
            <a:ext cx="4251820" cy="26083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Oval 4">
            <a:extLst>
              <a:ext uri="{FF2B5EF4-FFF2-40B4-BE49-F238E27FC236}">
                <a16:creationId xmlns:a16="http://schemas.microsoft.com/office/drawing/2014/main" id="{AFE133DC-5192-4691-8FDC-E4C1B475293C}"/>
              </a:ext>
            </a:extLst>
          </p:cNvPr>
          <p:cNvSpPr/>
          <p:nvPr/>
        </p:nvSpPr>
        <p:spPr>
          <a:xfrm>
            <a:off x="3018289" y="5569230"/>
            <a:ext cx="685800" cy="4724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09295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9CD4-19D8-4930-80A3-E534BC97BFB1}"/>
              </a:ext>
            </a:extLst>
          </p:cNvPr>
          <p:cNvSpPr>
            <a:spLocks noGrp="1"/>
          </p:cNvSpPr>
          <p:nvPr>
            <p:ph type="title"/>
          </p:nvPr>
        </p:nvSpPr>
        <p:spPr/>
        <p:txBody>
          <a:bodyPr/>
          <a:lstStyle/>
          <a:p>
            <a:pPr algn="ctr"/>
            <a:r>
              <a:rPr lang="en-US" b="1" dirty="0"/>
              <a:t>Customize Your Dashboard (Cont.)</a:t>
            </a:r>
            <a:br>
              <a:rPr lang="en-US" dirty="0"/>
            </a:br>
            <a:endParaRPr lang="en-US" dirty="0"/>
          </a:p>
        </p:txBody>
      </p:sp>
      <p:sp>
        <p:nvSpPr>
          <p:cNvPr id="3" name="Content Placeholder 2">
            <a:extLst>
              <a:ext uri="{FF2B5EF4-FFF2-40B4-BE49-F238E27FC236}">
                <a16:creationId xmlns:a16="http://schemas.microsoft.com/office/drawing/2014/main" id="{8251B647-EF3C-4822-909A-5B7CDFAF4B86}"/>
              </a:ext>
            </a:extLst>
          </p:cNvPr>
          <p:cNvSpPr>
            <a:spLocks noGrp="1"/>
          </p:cNvSpPr>
          <p:nvPr>
            <p:ph idx="1"/>
          </p:nvPr>
        </p:nvSpPr>
        <p:spPr>
          <a:xfrm>
            <a:off x="1066800" y="1834672"/>
            <a:ext cx="10058400" cy="3849624"/>
          </a:xfrm>
        </p:spPr>
        <p:txBody>
          <a:bodyPr/>
          <a:lstStyle/>
          <a:p>
            <a:pPr marL="0" indent="0">
              <a:buNone/>
            </a:pPr>
            <a:r>
              <a:rPr lang="en-US" dirty="0"/>
              <a:t>3. Add the following filters to your dashboard by selecting in the left pane to move to the right pane. In this order add: Number, Status, Request Type, Request Type Subcategory, opened, Time Open, Due Date, Assigned to, and Notified Customer? </a:t>
            </a:r>
          </a:p>
        </p:txBody>
      </p:sp>
      <p:pic>
        <p:nvPicPr>
          <p:cNvPr id="6" name="Picture 5" descr="Graphical user interface, application, Word&#10;&#10;Description automatically generated">
            <a:extLst>
              <a:ext uri="{FF2B5EF4-FFF2-40B4-BE49-F238E27FC236}">
                <a16:creationId xmlns:a16="http://schemas.microsoft.com/office/drawing/2014/main" id="{DEB5C62D-8A9B-4938-9934-51F0F79C4BD1}"/>
              </a:ext>
            </a:extLst>
          </p:cNvPr>
          <p:cNvPicPr/>
          <p:nvPr/>
        </p:nvPicPr>
        <p:blipFill>
          <a:blip r:embed="rId2">
            <a:extLst>
              <a:ext uri="{28A0092B-C50C-407E-A947-70E740481C1C}">
                <a14:useLocalDpi xmlns:a14="http://schemas.microsoft.com/office/drawing/2010/main" val="0"/>
              </a:ext>
            </a:extLst>
          </a:blip>
          <a:stretch>
            <a:fillRect/>
          </a:stretch>
        </p:blipFill>
        <p:spPr>
          <a:xfrm>
            <a:off x="2748426" y="2999414"/>
            <a:ext cx="5520690" cy="3124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B07B65C4-FF5A-40A8-B4D1-51DA4E6C2293}"/>
              </a:ext>
            </a:extLst>
          </p:cNvPr>
          <p:cNvSpPr/>
          <p:nvPr/>
        </p:nvSpPr>
        <p:spPr>
          <a:xfrm>
            <a:off x="5762974" y="4561513"/>
            <a:ext cx="1552225" cy="631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33808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9CD4-19D8-4930-80A3-E534BC97BFB1}"/>
              </a:ext>
            </a:extLst>
          </p:cNvPr>
          <p:cNvSpPr>
            <a:spLocks noGrp="1"/>
          </p:cNvSpPr>
          <p:nvPr>
            <p:ph type="title"/>
          </p:nvPr>
        </p:nvSpPr>
        <p:spPr/>
        <p:txBody>
          <a:bodyPr/>
          <a:lstStyle/>
          <a:p>
            <a:pPr algn="ctr"/>
            <a:r>
              <a:rPr lang="en-US" b="1" dirty="0"/>
              <a:t>Create Filter to View All “Open” Tasks</a:t>
            </a:r>
            <a:br>
              <a:rPr lang="en-US" dirty="0"/>
            </a:br>
            <a:endParaRPr lang="en-US" dirty="0"/>
          </a:p>
        </p:txBody>
      </p:sp>
      <p:sp>
        <p:nvSpPr>
          <p:cNvPr id="3" name="Content Placeholder 2">
            <a:extLst>
              <a:ext uri="{FF2B5EF4-FFF2-40B4-BE49-F238E27FC236}">
                <a16:creationId xmlns:a16="http://schemas.microsoft.com/office/drawing/2014/main" id="{8251B647-EF3C-4822-909A-5B7CDFAF4B86}"/>
              </a:ext>
            </a:extLst>
          </p:cNvPr>
          <p:cNvSpPr>
            <a:spLocks noGrp="1"/>
          </p:cNvSpPr>
          <p:nvPr>
            <p:ph idx="1"/>
          </p:nvPr>
        </p:nvSpPr>
        <p:spPr>
          <a:xfrm>
            <a:off x="1066800" y="1551963"/>
            <a:ext cx="10058400" cy="4400781"/>
          </a:xfrm>
        </p:spPr>
        <p:txBody>
          <a:bodyPr/>
          <a:lstStyle/>
          <a:p>
            <a:pPr marL="0" indent="0">
              <a:buNone/>
            </a:pPr>
            <a:r>
              <a:rPr lang="en-US" dirty="0"/>
              <a:t>To easily find the “open” tickets you can sort to display only the open tickets. On the Management Service Queue Page use the following filters and the Click Run. 1. Change to the same filters in Step 1. </a:t>
            </a:r>
          </a:p>
          <a:p>
            <a:pPr marL="0" indent="0">
              <a:buNone/>
            </a:pPr>
            <a:r>
              <a:rPr lang="en-US" dirty="0"/>
              <a:t>2. Change to the Same filters in 2. </a:t>
            </a:r>
          </a:p>
          <a:p>
            <a:pPr marL="0" indent="0">
              <a:buNone/>
            </a:pPr>
            <a:r>
              <a:rPr lang="en-US" dirty="0"/>
              <a:t>3. Select Run in 3. </a:t>
            </a:r>
          </a:p>
          <a:p>
            <a:pPr marL="0" indent="0">
              <a:buNone/>
            </a:pPr>
            <a:endParaRPr lang="en-US" dirty="0"/>
          </a:p>
          <a:p>
            <a:pPr marL="0" indent="0">
              <a:buNone/>
            </a:pPr>
            <a:endParaRPr lang="en-US" dirty="0"/>
          </a:p>
        </p:txBody>
      </p:sp>
      <p:pic>
        <p:nvPicPr>
          <p:cNvPr id="10" name="Picture 9" descr="Graphical user interface, application&#10;&#10;Description automatically generated">
            <a:extLst>
              <a:ext uri="{FF2B5EF4-FFF2-40B4-BE49-F238E27FC236}">
                <a16:creationId xmlns:a16="http://schemas.microsoft.com/office/drawing/2014/main" id="{BC646955-76E8-4226-A357-96FE74791C48}"/>
              </a:ext>
            </a:extLst>
          </p:cNvPr>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063429" y="2792730"/>
            <a:ext cx="6991350" cy="2385060"/>
          </a:xfrm>
          <a:prstGeom prst="rect">
            <a:avLst/>
          </a:prstGeom>
        </p:spPr>
      </p:pic>
      <p:sp>
        <p:nvSpPr>
          <p:cNvPr id="11" name="Rectangle 10">
            <a:extLst>
              <a:ext uri="{FF2B5EF4-FFF2-40B4-BE49-F238E27FC236}">
                <a16:creationId xmlns:a16="http://schemas.microsoft.com/office/drawing/2014/main" id="{A5A22D08-CF9B-4D84-9B55-20C43E68D357}"/>
              </a:ext>
            </a:extLst>
          </p:cNvPr>
          <p:cNvSpPr/>
          <p:nvPr/>
        </p:nvSpPr>
        <p:spPr>
          <a:xfrm>
            <a:off x="2081291" y="4065270"/>
            <a:ext cx="1988820" cy="1112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a:extLst>
              <a:ext uri="{FF2B5EF4-FFF2-40B4-BE49-F238E27FC236}">
                <a16:creationId xmlns:a16="http://schemas.microsoft.com/office/drawing/2014/main" id="{999320C4-17AB-4456-AAB4-61B312BED612}"/>
              </a:ext>
            </a:extLst>
          </p:cNvPr>
          <p:cNvSpPr/>
          <p:nvPr/>
        </p:nvSpPr>
        <p:spPr>
          <a:xfrm>
            <a:off x="5302925" y="4065270"/>
            <a:ext cx="1988820" cy="1112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ectangle 12">
            <a:extLst>
              <a:ext uri="{FF2B5EF4-FFF2-40B4-BE49-F238E27FC236}">
                <a16:creationId xmlns:a16="http://schemas.microsoft.com/office/drawing/2014/main" id="{B9AA63DF-2249-4F44-9758-E6A814336FFC}"/>
              </a:ext>
            </a:extLst>
          </p:cNvPr>
          <p:cNvSpPr/>
          <p:nvPr/>
        </p:nvSpPr>
        <p:spPr>
          <a:xfrm>
            <a:off x="1921970" y="3398379"/>
            <a:ext cx="613410" cy="453390"/>
          </a:xfrm>
          <a:prstGeom prst="rect">
            <a:avLst/>
          </a:prstGeom>
          <a:noFill/>
          <a:ln w="38100" cap="flat" cmpd="sng" algn="ctr">
            <a:solidFill>
              <a:srgbClr val="FF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9BC5D1DA-6194-4C70-9FAB-ED177238C312}"/>
              </a:ext>
            </a:extLst>
          </p:cNvPr>
          <p:cNvSpPr/>
          <p:nvPr/>
        </p:nvSpPr>
        <p:spPr>
          <a:xfrm>
            <a:off x="1540171" y="3476217"/>
            <a:ext cx="301686" cy="375552"/>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C026B5E4-B69B-4B5B-9D74-E6C7EC136F61}"/>
              </a:ext>
            </a:extLst>
          </p:cNvPr>
          <p:cNvSpPr/>
          <p:nvPr/>
        </p:nvSpPr>
        <p:spPr>
          <a:xfrm>
            <a:off x="1540171" y="4068344"/>
            <a:ext cx="301686" cy="375552"/>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1</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2588D34-858A-4591-B528-A165FAEFA0C7}"/>
              </a:ext>
            </a:extLst>
          </p:cNvPr>
          <p:cNvSpPr txBox="1"/>
          <p:nvPr/>
        </p:nvSpPr>
        <p:spPr>
          <a:xfrm>
            <a:off x="7291745" y="3795693"/>
            <a:ext cx="384182" cy="369332"/>
          </a:xfrm>
          <a:prstGeom prst="rect">
            <a:avLst/>
          </a:prstGeom>
          <a:noFill/>
        </p:spPr>
        <p:txBody>
          <a:bodyPr wrap="square" rtlCol="0">
            <a:spAutoFit/>
          </a:bodyPr>
          <a:lstStyle/>
          <a:p>
            <a:r>
              <a:rPr lang="en-US" b="1" dirty="0"/>
              <a:t>2</a:t>
            </a:r>
          </a:p>
        </p:txBody>
      </p:sp>
    </p:spTree>
    <p:extLst>
      <p:ext uri="{BB962C8B-B14F-4D97-AF65-F5344CB8AC3E}">
        <p14:creationId xmlns:p14="http://schemas.microsoft.com/office/powerpoint/2010/main" val="82487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0052-8723-4CC1-A8E4-F217188268F8}"/>
              </a:ext>
            </a:extLst>
          </p:cNvPr>
          <p:cNvSpPr>
            <a:spLocks noGrp="1"/>
          </p:cNvSpPr>
          <p:nvPr>
            <p:ph type="title"/>
          </p:nvPr>
        </p:nvSpPr>
        <p:spPr>
          <a:xfrm>
            <a:off x="1066800" y="411061"/>
            <a:ext cx="10058400" cy="788565"/>
          </a:xfrm>
        </p:spPr>
        <p:txBody>
          <a:bodyPr>
            <a:normAutofit fontScale="90000"/>
          </a:bodyPr>
          <a:lstStyle/>
          <a:p>
            <a:r>
              <a:rPr lang="en-US" sz="2700" b="1" dirty="0"/>
              <a:t>Reference List: Specialists To Assign Tasks Based on Request Type</a:t>
            </a:r>
            <a:br>
              <a:rPr lang="en-US" dirty="0"/>
            </a:br>
            <a:endParaRPr lang="en-US" dirty="0"/>
          </a:p>
        </p:txBody>
      </p:sp>
      <p:graphicFrame>
        <p:nvGraphicFramePr>
          <p:cNvPr id="4" name="Content Placeholder 3">
            <a:extLst>
              <a:ext uri="{FF2B5EF4-FFF2-40B4-BE49-F238E27FC236}">
                <a16:creationId xmlns:a16="http://schemas.microsoft.com/office/drawing/2014/main" id="{46BB0409-51CD-4273-A751-7817B8A814C2}"/>
              </a:ext>
            </a:extLst>
          </p:cNvPr>
          <p:cNvGraphicFramePr>
            <a:graphicFrameLocks noGrp="1"/>
          </p:cNvGraphicFramePr>
          <p:nvPr>
            <p:ph idx="1"/>
            <p:extLst>
              <p:ext uri="{D42A27DB-BD31-4B8C-83A1-F6EECF244321}">
                <p14:modId xmlns:p14="http://schemas.microsoft.com/office/powerpoint/2010/main" val="244698094"/>
              </p:ext>
            </p:extLst>
          </p:nvPr>
        </p:nvGraphicFramePr>
        <p:xfrm>
          <a:off x="1442906" y="1040235"/>
          <a:ext cx="9362114" cy="5175179"/>
        </p:xfrm>
        <a:graphic>
          <a:graphicData uri="http://schemas.openxmlformats.org/drawingml/2006/table">
            <a:tbl>
              <a:tblPr firstRow="1" firstCol="1" bandRow="1">
                <a:tableStyleId>{5C22544A-7EE6-4342-B048-85BDC9FD1C3A}</a:tableStyleId>
              </a:tblPr>
              <a:tblGrid>
                <a:gridCol w="6454739">
                  <a:extLst>
                    <a:ext uri="{9D8B030D-6E8A-4147-A177-3AD203B41FA5}">
                      <a16:colId xmlns:a16="http://schemas.microsoft.com/office/drawing/2014/main" val="2088274123"/>
                    </a:ext>
                  </a:extLst>
                </a:gridCol>
                <a:gridCol w="2907375">
                  <a:extLst>
                    <a:ext uri="{9D8B030D-6E8A-4147-A177-3AD203B41FA5}">
                      <a16:colId xmlns:a16="http://schemas.microsoft.com/office/drawing/2014/main" val="1655232713"/>
                    </a:ext>
                  </a:extLst>
                </a:gridCol>
              </a:tblGrid>
              <a:tr h="219140">
                <a:tc>
                  <a:txBody>
                    <a:bodyPr/>
                    <a:lstStyle/>
                    <a:p>
                      <a:pPr marL="0" marR="0">
                        <a:lnSpc>
                          <a:spcPct val="107000"/>
                        </a:lnSpc>
                        <a:spcBef>
                          <a:spcPts val="0"/>
                        </a:spcBef>
                        <a:spcAft>
                          <a:spcPts val="800"/>
                        </a:spcAft>
                      </a:pPr>
                      <a:r>
                        <a:rPr lang="en-US" sz="1100">
                          <a:effectLst/>
                        </a:rPr>
                        <a:t>Request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Assignee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30553482"/>
                  </a:ext>
                </a:extLst>
              </a:tr>
              <a:tr h="219140">
                <a:tc>
                  <a:txBody>
                    <a:bodyPr/>
                    <a:lstStyle/>
                    <a:p>
                      <a:pPr marL="0" marR="0">
                        <a:lnSpc>
                          <a:spcPct val="107000"/>
                        </a:lnSpc>
                        <a:spcBef>
                          <a:spcPts val="0"/>
                        </a:spcBef>
                        <a:spcAft>
                          <a:spcPts val="800"/>
                        </a:spcAft>
                      </a:pPr>
                      <a:r>
                        <a:rPr lang="en-US" sz="1100">
                          <a:effectLst/>
                        </a:rPr>
                        <a:t>BMB Budget (Lease advertisement is also budget)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dirty="0">
                          <a:effectLst/>
                        </a:rPr>
                        <a:t>Kendra Tyler - </a:t>
                      </a:r>
                      <a:r>
                        <a:rPr lang="en-US" sz="1100" b="1" dirty="0">
                          <a:effectLst/>
                        </a:rPr>
                        <a:t>Queue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0852734"/>
                  </a:ext>
                </a:extLst>
              </a:tr>
              <a:tr h="219140">
                <a:tc>
                  <a:txBody>
                    <a:bodyPr/>
                    <a:lstStyle/>
                    <a:p>
                      <a:pPr marL="0" marR="0">
                        <a:lnSpc>
                          <a:spcPct val="107000"/>
                        </a:lnSpc>
                        <a:spcBef>
                          <a:spcPts val="0"/>
                        </a:spcBef>
                        <a:spcAft>
                          <a:spcPts val="800"/>
                        </a:spcAft>
                      </a:pPr>
                      <a:r>
                        <a:rPr lang="en-US" sz="1100">
                          <a:effectLst/>
                        </a:rPr>
                        <a:t>MSD HR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My Anderson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40481759"/>
                  </a:ext>
                </a:extLst>
              </a:tr>
              <a:tr h="219140">
                <a:tc>
                  <a:txBody>
                    <a:bodyPr/>
                    <a:lstStyle/>
                    <a:p>
                      <a:pPr marL="0" marR="0">
                        <a:lnSpc>
                          <a:spcPct val="107000"/>
                        </a:lnSpc>
                        <a:spcBef>
                          <a:spcPts val="0"/>
                        </a:spcBef>
                        <a:spcAft>
                          <a:spcPts val="800"/>
                        </a:spcAft>
                      </a:pPr>
                      <a:r>
                        <a:rPr lang="en-US" sz="1100">
                          <a:effectLst/>
                        </a:rPr>
                        <a:t>Access Request-SAAR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My Anderson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88701051"/>
                  </a:ext>
                </a:extLst>
              </a:tr>
              <a:tr h="219140">
                <a:tc>
                  <a:txBody>
                    <a:bodyPr/>
                    <a:lstStyle/>
                    <a:p>
                      <a:pPr marL="0" marR="0">
                        <a:lnSpc>
                          <a:spcPct val="107000"/>
                        </a:lnSpc>
                        <a:spcBef>
                          <a:spcPts val="0"/>
                        </a:spcBef>
                        <a:spcAft>
                          <a:spcPts val="800"/>
                        </a:spcAft>
                      </a:pPr>
                      <a:r>
                        <a:rPr lang="en-US" sz="1100">
                          <a:effectLst/>
                        </a:rPr>
                        <a:t>Parking Request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Nichell McMiller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86477936"/>
                  </a:ext>
                </a:extLst>
              </a:tr>
              <a:tr h="219140">
                <a:tc>
                  <a:txBody>
                    <a:bodyPr/>
                    <a:lstStyle/>
                    <a:p>
                      <a:pPr marL="0" marR="0">
                        <a:lnSpc>
                          <a:spcPct val="107000"/>
                        </a:lnSpc>
                        <a:spcBef>
                          <a:spcPts val="0"/>
                        </a:spcBef>
                        <a:spcAft>
                          <a:spcPts val="800"/>
                        </a:spcAft>
                      </a:pPr>
                      <a:r>
                        <a:rPr lang="en-US" sz="1100">
                          <a:effectLst/>
                        </a:rPr>
                        <a:t>Conference Room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Nichell McMiller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17290091"/>
                  </a:ext>
                </a:extLst>
              </a:tr>
              <a:tr h="219140">
                <a:tc>
                  <a:txBody>
                    <a:bodyPr/>
                    <a:lstStyle/>
                    <a:p>
                      <a:pPr marL="0" marR="0">
                        <a:lnSpc>
                          <a:spcPct val="107000"/>
                        </a:lnSpc>
                        <a:spcBef>
                          <a:spcPts val="0"/>
                        </a:spcBef>
                        <a:spcAft>
                          <a:spcPts val="800"/>
                        </a:spcAft>
                      </a:pPr>
                      <a:r>
                        <a:rPr lang="en-US" sz="1100">
                          <a:effectLst/>
                        </a:rPr>
                        <a:t>MSD Customer Service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Nichell McMiller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70416342"/>
                  </a:ext>
                </a:extLst>
              </a:tr>
              <a:tr h="219140">
                <a:tc>
                  <a:txBody>
                    <a:bodyPr/>
                    <a:lstStyle/>
                    <a:p>
                      <a:pPr marL="0" marR="0">
                        <a:lnSpc>
                          <a:spcPct val="107000"/>
                        </a:lnSpc>
                        <a:spcBef>
                          <a:spcPts val="0"/>
                        </a:spcBef>
                        <a:spcAft>
                          <a:spcPts val="800"/>
                        </a:spcAft>
                      </a:pPr>
                      <a:r>
                        <a:rPr lang="en-US" sz="1100">
                          <a:effectLst/>
                        </a:rPr>
                        <a:t>BMB Other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Depends on request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712763"/>
                  </a:ext>
                </a:extLst>
              </a:tr>
              <a:tr h="219140">
                <a:tc>
                  <a:txBody>
                    <a:bodyPr/>
                    <a:lstStyle/>
                    <a:p>
                      <a:pPr marL="0" marR="0">
                        <a:lnSpc>
                          <a:spcPct val="107000"/>
                        </a:lnSpc>
                        <a:spcBef>
                          <a:spcPts val="0"/>
                        </a:spcBef>
                        <a:spcAft>
                          <a:spcPts val="800"/>
                        </a:spcAft>
                      </a:pPr>
                      <a:r>
                        <a:rPr lang="en-US" sz="1100">
                          <a:effectLst/>
                        </a:rPr>
                        <a:t>DFRMB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dirty="0">
                          <a:effectLst/>
                        </a:rPr>
                        <a:t>Catherine Cole -</a:t>
                      </a:r>
                      <a:r>
                        <a:rPr lang="en-US" sz="1100" b="1" dirty="0">
                          <a:effectLst/>
                        </a:rPr>
                        <a:t>Queue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82750146"/>
                  </a:ext>
                </a:extLst>
              </a:tr>
              <a:tr h="219140">
                <a:tc>
                  <a:txBody>
                    <a:bodyPr/>
                    <a:lstStyle/>
                    <a:p>
                      <a:pPr marL="0" marR="0">
                        <a:lnSpc>
                          <a:spcPct val="107000"/>
                        </a:lnSpc>
                        <a:spcBef>
                          <a:spcPts val="0"/>
                        </a:spcBef>
                        <a:spcAft>
                          <a:spcPts val="800"/>
                        </a:spcAft>
                      </a:pPr>
                      <a:r>
                        <a:rPr lang="en-US" sz="1100">
                          <a:effectLst/>
                        </a:rPr>
                        <a:t>LAAB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dirty="0">
                          <a:effectLst/>
                        </a:rPr>
                        <a:t>Caitlin Cunningham -</a:t>
                      </a:r>
                      <a:r>
                        <a:rPr lang="en-US" sz="1100" b="1" dirty="0">
                          <a:effectLst/>
                        </a:rPr>
                        <a:t>Queue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80478400"/>
                  </a:ext>
                </a:extLst>
              </a:tr>
              <a:tr h="219140">
                <a:tc>
                  <a:txBody>
                    <a:bodyPr/>
                    <a:lstStyle/>
                    <a:p>
                      <a:pPr marL="0" marR="0">
                        <a:lnSpc>
                          <a:spcPct val="107000"/>
                        </a:lnSpc>
                        <a:spcBef>
                          <a:spcPts val="0"/>
                        </a:spcBef>
                        <a:spcAft>
                          <a:spcPts val="800"/>
                        </a:spcAft>
                      </a:pPr>
                      <a:r>
                        <a:rPr lang="en-US" sz="1100">
                          <a:effectLst/>
                        </a:rPr>
                        <a:t>PPMB- Fleet Management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dirty="0">
                          <a:effectLst/>
                        </a:rPr>
                        <a:t>Adam Stiegelmeier -</a:t>
                      </a:r>
                      <a:r>
                        <a:rPr lang="en-US" sz="1100" b="1" dirty="0">
                          <a:effectLst/>
                        </a:rPr>
                        <a:t>Queue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00217774"/>
                  </a:ext>
                </a:extLst>
              </a:tr>
              <a:tr h="219140">
                <a:tc>
                  <a:txBody>
                    <a:bodyPr/>
                    <a:lstStyle/>
                    <a:p>
                      <a:pPr marL="0" marR="0">
                        <a:lnSpc>
                          <a:spcPct val="107000"/>
                        </a:lnSpc>
                        <a:spcBef>
                          <a:spcPts val="0"/>
                        </a:spcBef>
                        <a:spcAft>
                          <a:spcPts val="800"/>
                        </a:spcAft>
                      </a:pPr>
                      <a:r>
                        <a:rPr lang="en-US" sz="1100">
                          <a:effectLst/>
                        </a:rPr>
                        <a:t>PPMB-Personal Property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dirty="0">
                          <a:effectLst/>
                        </a:rPr>
                        <a:t>Vernee Wilson -</a:t>
                      </a:r>
                      <a:r>
                        <a:rPr lang="en-US" sz="1100" b="1" dirty="0">
                          <a:effectLst/>
                        </a:rPr>
                        <a:t>Queue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9907772"/>
                  </a:ext>
                </a:extLst>
              </a:tr>
              <a:tr h="219140">
                <a:tc>
                  <a:txBody>
                    <a:bodyPr/>
                    <a:lstStyle/>
                    <a:p>
                      <a:pPr marL="0" marR="0">
                        <a:lnSpc>
                          <a:spcPct val="107000"/>
                        </a:lnSpc>
                        <a:spcBef>
                          <a:spcPts val="0"/>
                        </a:spcBef>
                        <a:spcAft>
                          <a:spcPts val="800"/>
                        </a:spcAft>
                      </a:pPr>
                      <a:r>
                        <a:rPr lang="en-US" sz="1100">
                          <a:effectLst/>
                        </a:rPr>
                        <a:t>SFMB DC (Except for FSA-159 forms)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dirty="0">
                          <a:effectLst/>
                        </a:rPr>
                        <a:t>Kim Deal -</a:t>
                      </a:r>
                      <a:r>
                        <a:rPr lang="en-US" sz="1100" b="1" dirty="0">
                          <a:effectLst/>
                        </a:rPr>
                        <a:t>Queue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93219205"/>
                  </a:ext>
                </a:extLst>
              </a:tr>
              <a:tr h="219140">
                <a:tc>
                  <a:txBody>
                    <a:bodyPr/>
                    <a:lstStyle/>
                    <a:p>
                      <a:pPr marL="0" marR="0">
                        <a:lnSpc>
                          <a:spcPct val="107000"/>
                        </a:lnSpc>
                        <a:spcBef>
                          <a:spcPts val="0"/>
                        </a:spcBef>
                        <a:spcAft>
                          <a:spcPts val="800"/>
                        </a:spcAft>
                      </a:pPr>
                      <a:r>
                        <a:rPr lang="en-US" sz="1100">
                          <a:effectLst/>
                        </a:rPr>
                        <a:t>SFMB Raleigh --Building Issues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Nathan Dean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75664723"/>
                  </a:ext>
                </a:extLst>
              </a:tr>
              <a:tr h="1056405">
                <a:tc>
                  <a:txBody>
                    <a:bodyPr/>
                    <a:lstStyle/>
                    <a:p>
                      <a:pPr marL="0" marR="0">
                        <a:lnSpc>
                          <a:spcPct val="107000"/>
                        </a:lnSpc>
                        <a:spcBef>
                          <a:spcPts val="0"/>
                        </a:spcBef>
                        <a:spcAft>
                          <a:spcPts val="800"/>
                        </a:spcAft>
                      </a:pPr>
                      <a:r>
                        <a:rPr lang="en-US" sz="1100">
                          <a:effectLst/>
                        </a:rPr>
                        <a:t>Mail Management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dirty="0">
                          <a:effectLst/>
                        </a:rPr>
                        <a:t>Samuel Johnson (DC) except when subcategory other than postage stamp AND the location is not DC- assign to Ralph Garcia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019519"/>
                  </a:ext>
                </a:extLst>
              </a:tr>
              <a:tr h="415837">
                <a:tc>
                  <a:txBody>
                    <a:bodyPr/>
                    <a:lstStyle/>
                    <a:p>
                      <a:pPr marL="0" marR="0">
                        <a:lnSpc>
                          <a:spcPct val="107000"/>
                        </a:lnSpc>
                        <a:spcBef>
                          <a:spcPts val="0"/>
                        </a:spcBef>
                        <a:spcAft>
                          <a:spcPts val="800"/>
                        </a:spcAft>
                      </a:pPr>
                      <a:r>
                        <a:rPr lang="en-US" sz="1100">
                          <a:effectLst/>
                        </a:rPr>
                        <a:t>Printing (depends on request-- Envelopes, Pitney Bowes, DC Paper request)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Samuel Johnson (DC)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92560496"/>
                  </a:ext>
                </a:extLst>
              </a:tr>
              <a:tr h="415837">
                <a:tc>
                  <a:txBody>
                    <a:bodyPr/>
                    <a:lstStyle/>
                    <a:p>
                      <a:pPr marL="0" marR="0">
                        <a:lnSpc>
                          <a:spcPct val="107000"/>
                        </a:lnSpc>
                        <a:spcBef>
                          <a:spcPts val="0"/>
                        </a:spcBef>
                        <a:spcAft>
                          <a:spcPts val="800"/>
                        </a:spcAft>
                      </a:pPr>
                      <a:r>
                        <a:rPr lang="en-US" sz="1100">
                          <a:effectLst/>
                        </a:rPr>
                        <a:t>Printing (depends on request-- News Paper Print, KC Paper request)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Brian Smith (KC)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0130110"/>
                  </a:ext>
                </a:extLst>
              </a:tr>
              <a:tr h="219140">
                <a:tc>
                  <a:txBody>
                    <a:bodyPr/>
                    <a:lstStyle/>
                    <a:p>
                      <a:pPr marL="0" marR="0">
                        <a:lnSpc>
                          <a:spcPct val="107000"/>
                        </a:lnSpc>
                        <a:spcBef>
                          <a:spcPts val="0"/>
                        </a:spcBef>
                        <a:spcAft>
                          <a:spcPts val="800"/>
                        </a:spcAft>
                      </a:pPr>
                      <a:r>
                        <a:rPr lang="en-US" sz="1100">
                          <a:effectLst/>
                        </a:rPr>
                        <a:t>Safety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dirty="0">
                          <a:effectLst/>
                        </a:rPr>
                        <a:t>Marshall Jean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86162737"/>
                  </a:ext>
                </a:extLst>
              </a:tr>
            </a:tbl>
          </a:graphicData>
        </a:graphic>
      </p:graphicFrame>
    </p:spTree>
    <p:extLst>
      <p:ext uri="{BB962C8B-B14F-4D97-AF65-F5344CB8AC3E}">
        <p14:creationId xmlns:p14="http://schemas.microsoft.com/office/powerpoint/2010/main" val="288535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977E-8D57-40DC-8114-090F9E16D5B9}"/>
              </a:ext>
            </a:extLst>
          </p:cNvPr>
          <p:cNvSpPr>
            <a:spLocks noGrp="1"/>
          </p:cNvSpPr>
          <p:nvPr>
            <p:ph type="title"/>
          </p:nvPr>
        </p:nvSpPr>
        <p:spPr/>
        <p:txBody>
          <a:bodyPr/>
          <a:lstStyle/>
          <a:p>
            <a:pPr algn="ctr"/>
            <a:r>
              <a:rPr lang="en-US" dirty="0"/>
              <a:t>Assigning An Open Task</a:t>
            </a:r>
          </a:p>
        </p:txBody>
      </p:sp>
      <p:sp>
        <p:nvSpPr>
          <p:cNvPr id="3" name="Content Placeholder 2">
            <a:extLst>
              <a:ext uri="{FF2B5EF4-FFF2-40B4-BE49-F238E27FC236}">
                <a16:creationId xmlns:a16="http://schemas.microsoft.com/office/drawing/2014/main" id="{95B17536-01AF-4016-A8E6-3C4D00788663}"/>
              </a:ext>
            </a:extLst>
          </p:cNvPr>
          <p:cNvSpPr>
            <a:spLocks noGrp="1"/>
          </p:cNvSpPr>
          <p:nvPr>
            <p:ph idx="1"/>
          </p:nvPr>
        </p:nvSpPr>
        <p:spPr/>
        <p:txBody>
          <a:bodyPr/>
          <a:lstStyle/>
          <a:p>
            <a:r>
              <a:rPr lang="en-US" dirty="0"/>
              <a:t>Open the ticket by clicking the ticket number</a:t>
            </a:r>
          </a:p>
          <a:p>
            <a:r>
              <a:rPr lang="en-US" dirty="0"/>
              <a:t>Confirm the “Request Type” the customer selected is accurate based on the description. Make changes if needed. </a:t>
            </a:r>
          </a:p>
          <a:p>
            <a:r>
              <a:rPr lang="en-US" dirty="0"/>
              <a:t>If Assigning to the following </a:t>
            </a:r>
            <a:r>
              <a:rPr lang="en-US" b="1" u="sng" dirty="0"/>
              <a:t>managers</a:t>
            </a:r>
            <a:r>
              <a:rPr lang="en-US" dirty="0"/>
              <a:t> leave Assignment Group as: </a:t>
            </a:r>
            <a:r>
              <a:rPr lang="fr-FR" dirty="0"/>
              <a:t>FPAC - MS - Management Services </a:t>
            </a:r>
            <a:r>
              <a:rPr lang="fr-FR" b="1" u="sng" dirty="0"/>
              <a:t>Queue</a:t>
            </a:r>
          </a:p>
          <a:p>
            <a:pPr marL="0" indent="0">
              <a:buNone/>
            </a:pPr>
            <a:r>
              <a:rPr lang="fr-FR" dirty="0"/>
              <a:t>		Kendra, Kim Deal, Adam, Vernee, Caitlin, Catherine </a:t>
            </a:r>
          </a:p>
          <a:p>
            <a:r>
              <a:rPr lang="fr-FR" dirty="0"/>
              <a:t>If </a:t>
            </a:r>
            <a:r>
              <a:rPr lang="fr-FR" dirty="0" err="1"/>
              <a:t>assigning</a:t>
            </a:r>
            <a:r>
              <a:rPr lang="fr-FR" dirty="0"/>
              <a:t> to </a:t>
            </a:r>
            <a:r>
              <a:rPr lang="fr-FR" dirty="0" err="1"/>
              <a:t>any</a:t>
            </a:r>
            <a:r>
              <a:rPr lang="fr-FR" dirty="0"/>
              <a:t> </a:t>
            </a:r>
            <a:r>
              <a:rPr lang="fr-FR" dirty="0" err="1"/>
              <a:t>other</a:t>
            </a:r>
            <a:r>
              <a:rPr lang="fr-FR" dirty="0"/>
              <a:t> </a:t>
            </a:r>
            <a:r>
              <a:rPr lang="fr-FR" dirty="0" err="1"/>
              <a:t>regular</a:t>
            </a:r>
            <a:r>
              <a:rPr lang="fr-FR" dirty="0"/>
              <a:t> </a:t>
            </a:r>
            <a:r>
              <a:rPr lang="fr-FR" dirty="0" err="1"/>
              <a:t>specialist</a:t>
            </a:r>
            <a:r>
              <a:rPr lang="fr-FR" dirty="0"/>
              <a:t> change the Assignement Group to:  FPAC - MS - Management Services </a:t>
            </a:r>
            <a:r>
              <a:rPr lang="fr-FR" b="1" u="sng" dirty="0" err="1"/>
              <a:t>Fulfillers</a:t>
            </a:r>
            <a:endParaRPr lang="en-US" b="1" u="sng" dirty="0"/>
          </a:p>
        </p:txBody>
      </p:sp>
    </p:spTree>
    <p:extLst>
      <p:ext uri="{BB962C8B-B14F-4D97-AF65-F5344CB8AC3E}">
        <p14:creationId xmlns:p14="http://schemas.microsoft.com/office/powerpoint/2010/main" val="101494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EFA3-9619-40CA-B74B-942105524D02}"/>
              </a:ext>
            </a:extLst>
          </p:cNvPr>
          <p:cNvSpPr>
            <a:spLocks noGrp="1"/>
          </p:cNvSpPr>
          <p:nvPr>
            <p:ph type="title"/>
          </p:nvPr>
        </p:nvSpPr>
        <p:spPr>
          <a:xfrm>
            <a:off x="1066800" y="642594"/>
            <a:ext cx="10058400" cy="708034"/>
          </a:xfrm>
        </p:spPr>
        <p:txBody>
          <a:bodyPr/>
          <a:lstStyle/>
          <a:p>
            <a:pPr algn="ctr"/>
            <a:r>
              <a:rPr lang="en-US" dirty="0"/>
              <a:t>Assigning An Open Task</a:t>
            </a:r>
          </a:p>
        </p:txBody>
      </p:sp>
      <p:pic>
        <p:nvPicPr>
          <p:cNvPr id="5" name="Content Placeholder 4" descr="Graphical user interface, application&#10;&#10;Description automatically generated">
            <a:extLst>
              <a:ext uri="{FF2B5EF4-FFF2-40B4-BE49-F238E27FC236}">
                <a16:creationId xmlns:a16="http://schemas.microsoft.com/office/drawing/2014/main" id="{4EFED07E-C668-482F-A612-38CB27095976}"/>
              </a:ext>
            </a:extLst>
          </p:cNvPr>
          <p:cNvPicPr>
            <a:picLocks noGrp="1" noChangeAspect="1"/>
          </p:cNvPicPr>
          <p:nvPr>
            <p:ph idx="1"/>
          </p:nvPr>
        </p:nvPicPr>
        <p:blipFill>
          <a:blip r:embed="rId2"/>
          <a:stretch>
            <a:fillRect/>
          </a:stretch>
        </p:blipFill>
        <p:spPr>
          <a:xfrm>
            <a:off x="711522" y="1442908"/>
            <a:ext cx="7920750" cy="4677998"/>
          </a:xfrm>
        </p:spPr>
      </p:pic>
      <p:sp>
        <p:nvSpPr>
          <p:cNvPr id="6" name="TextBox 5">
            <a:extLst>
              <a:ext uri="{FF2B5EF4-FFF2-40B4-BE49-F238E27FC236}">
                <a16:creationId xmlns:a16="http://schemas.microsoft.com/office/drawing/2014/main" id="{D3330FF3-C858-4B0A-BB73-DB6A2BA519A8}"/>
              </a:ext>
            </a:extLst>
          </p:cNvPr>
          <p:cNvSpPr txBox="1"/>
          <p:nvPr/>
        </p:nvSpPr>
        <p:spPr>
          <a:xfrm>
            <a:off x="8816829" y="1451295"/>
            <a:ext cx="2726422" cy="4093428"/>
          </a:xfrm>
          <a:prstGeom prst="rect">
            <a:avLst/>
          </a:prstGeom>
          <a:noFill/>
        </p:spPr>
        <p:txBody>
          <a:bodyPr wrap="square" rtlCol="0">
            <a:spAutoFit/>
          </a:bodyPr>
          <a:lstStyle/>
          <a:p>
            <a:r>
              <a:rPr lang="en-US" sz="1400" dirty="0"/>
              <a:t>When assigning the ticket to a specialist you must have all fields with an asterisk (*) completed in order to save using (UPDATE). </a:t>
            </a:r>
          </a:p>
          <a:p>
            <a:endParaRPr lang="en-US" sz="1400" dirty="0"/>
          </a:p>
          <a:p>
            <a:r>
              <a:rPr lang="en-US" sz="1400" dirty="0"/>
              <a:t>For the (DUE DATE) pick any day a week away. </a:t>
            </a:r>
          </a:p>
          <a:p>
            <a:endParaRPr lang="en-US" dirty="0"/>
          </a:p>
          <a:p>
            <a:r>
              <a:rPr lang="en-US" sz="1400" dirty="0"/>
              <a:t>In this example see how the request type is Mail Management. Sam Johnson is assigned by changing the assignment group and then his name is put in the Assigned to. </a:t>
            </a:r>
          </a:p>
          <a:p>
            <a:r>
              <a:rPr lang="en-US" sz="1400" dirty="0"/>
              <a:t>Select Update when finished. </a:t>
            </a:r>
          </a:p>
          <a:p>
            <a:endParaRPr lang="en-US" dirty="0"/>
          </a:p>
        </p:txBody>
      </p:sp>
    </p:spTree>
    <p:extLst>
      <p:ext uri="{BB962C8B-B14F-4D97-AF65-F5344CB8AC3E}">
        <p14:creationId xmlns:p14="http://schemas.microsoft.com/office/powerpoint/2010/main" val="296760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EB06-D92B-4658-98CB-F6EB0601C924}"/>
              </a:ext>
            </a:extLst>
          </p:cNvPr>
          <p:cNvSpPr>
            <a:spLocks noGrp="1"/>
          </p:cNvSpPr>
          <p:nvPr>
            <p:ph type="title"/>
          </p:nvPr>
        </p:nvSpPr>
        <p:spPr/>
        <p:txBody>
          <a:bodyPr/>
          <a:lstStyle/>
          <a:p>
            <a:r>
              <a:rPr lang="en-US" dirty="0"/>
              <a:t>Ticket Assignment Expectations </a:t>
            </a:r>
          </a:p>
        </p:txBody>
      </p:sp>
      <p:sp>
        <p:nvSpPr>
          <p:cNvPr id="3" name="Content Placeholder 2">
            <a:extLst>
              <a:ext uri="{FF2B5EF4-FFF2-40B4-BE49-F238E27FC236}">
                <a16:creationId xmlns:a16="http://schemas.microsoft.com/office/drawing/2014/main" id="{9A6600DD-FE21-4B92-A36F-6DB2AA540AE4}"/>
              </a:ext>
            </a:extLst>
          </p:cNvPr>
          <p:cNvSpPr>
            <a:spLocks noGrp="1"/>
          </p:cNvSpPr>
          <p:nvPr>
            <p:ph idx="1"/>
          </p:nvPr>
        </p:nvSpPr>
        <p:spPr/>
        <p:txBody>
          <a:bodyPr/>
          <a:lstStyle/>
          <a:p>
            <a:pPr marL="0" indent="0">
              <a:buNone/>
            </a:pPr>
            <a:r>
              <a:rPr lang="en-US" dirty="0"/>
              <a:t>This is a first priority since only through customer service assigning tasks do </a:t>
            </a:r>
            <a:r>
              <a:rPr lang="en-US" dirty="0" err="1"/>
              <a:t>msd</a:t>
            </a:r>
            <a:r>
              <a:rPr lang="en-US" dirty="0"/>
              <a:t> employees receive their work. </a:t>
            </a:r>
          </a:p>
          <a:p>
            <a:pPr marL="0" indent="0">
              <a:buNone/>
            </a:pPr>
            <a:endParaRPr lang="en-US" dirty="0"/>
          </a:p>
          <a:p>
            <a:pPr marL="0" indent="0">
              <a:buNone/>
            </a:pPr>
            <a:r>
              <a:rPr lang="en-US" dirty="0"/>
              <a:t>This should be completed:</a:t>
            </a:r>
          </a:p>
          <a:p>
            <a:r>
              <a:rPr lang="en-US" dirty="0"/>
              <a:t>First thing in the morning</a:t>
            </a:r>
          </a:p>
          <a:p>
            <a:r>
              <a:rPr lang="en-US" dirty="0"/>
              <a:t>Through the day</a:t>
            </a:r>
          </a:p>
          <a:p>
            <a:r>
              <a:rPr lang="en-US" dirty="0"/>
              <a:t>Any tickets created on that day should be assigned COB. </a:t>
            </a:r>
          </a:p>
          <a:p>
            <a:endParaRPr lang="en-US" dirty="0"/>
          </a:p>
          <a:p>
            <a:r>
              <a:rPr lang="en-US" dirty="0"/>
              <a:t>If you need help or are unsure about assigning tickets in the (WORK NOTES) use @ and my name </a:t>
            </a:r>
            <a:r>
              <a:rPr lang="en-US" dirty="0" err="1"/>
              <a:t>Nichell.McMiller</a:t>
            </a:r>
            <a:r>
              <a:rPr lang="en-US" dirty="0"/>
              <a:t> to message me about the ticket in question and I will be alerted. </a:t>
            </a:r>
          </a:p>
        </p:txBody>
      </p:sp>
    </p:spTree>
    <p:extLst>
      <p:ext uri="{BB962C8B-B14F-4D97-AF65-F5344CB8AC3E}">
        <p14:creationId xmlns:p14="http://schemas.microsoft.com/office/powerpoint/2010/main" val="246353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{D5D84B6F-0DB0-4913-818D-FEA705515B4D}tf78438558_win32</Template>
  <TotalTime>27</TotalTime>
  <Words>644</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Garamond</vt:lpstr>
      <vt:lpstr>SavonVTI</vt:lpstr>
      <vt:lpstr>Assigning Tickets in Service NOW</vt:lpstr>
      <vt:lpstr>Customize Your Dashboard </vt:lpstr>
      <vt:lpstr>Customize Your Dashboard (Cont.) </vt:lpstr>
      <vt:lpstr>Create Filter to View All “Open” Tasks </vt:lpstr>
      <vt:lpstr>Reference List: Specialists To Assign Tasks Based on Request Type </vt:lpstr>
      <vt:lpstr>Assigning An Open Task</vt:lpstr>
      <vt:lpstr>Assigning An Open Task</vt:lpstr>
      <vt:lpstr>Ticket Assignment Expectations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McMiller, Nichell - FPAC-BC, Washington, DC</dc:creator>
  <cp:lastModifiedBy>McMiller, Nichell</cp:lastModifiedBy>
  <cp:revision>4</cp:revision>
  <dcterms:created xsi:type="dcterms:W3CDTF">2021-02-25T17:50:56Z</dcterms:created>
  <dcterms:modified xsi:type="dcterms:W3CDTF">2021-07-22T19:00:17Z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