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3" r:id="rId23"/>
    <p:sldId id="282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C094-EA8B-46A1-8529-AC49EC62DC55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BFA11-7B17-4DDF-84C1-9D9754D8A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6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93c3112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93c3112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9c1c8d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9c1c8d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3ff4ea9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3ff4ea9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3ff4ea9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3ff4ea9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CC58-9935-412E-9A2C-8BC4AF86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E6A2-BAFC-4C2B-909F-56F2CF06E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EEEE5-41A6-4CE5-BAB0-6EB7D952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28B1-5174-495F-8305-0E99F79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185A3-6C11-41D2-9613-CC451F74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0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101A-FEE1-41C8-98F9-5791C71C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C1B2-AE00-4465-96E8-3DA9DFB2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5C96-7BBC-4402-8F81-A1FCCBA3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2A35-7060-4D73-AD10-A4669A85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9C9B6-018C-416E-A878-28A8C267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FFAF7-9DB0-4F85-B76B-61CA947D5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04F17-3BA0-4C76-813B-07D3371F6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2DF1-C25E-4B60-BBA3-67058CBF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9689-7636-4B71-B400-C080F34F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2A43-6E73-4B1E-94F6-83945B8E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0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158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04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E938-D0BA-4337-B394-E8CF47C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0B20-5B9A-4F31-9FDD-B73BD51A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930C5-FDF0-4D6A-8EF1-FC268765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6640-8A7B-4A9B-8E21-4C9ADBFD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BA30-15B7-4F27-B9D3-A3827D9A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BBBB-E616-40EC-9098-8203D8F6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40A6-9237-4D8D-9BE3-D9B72323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3F29-204C-4A22-92B4-6B6805DC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9F7F-B74A-48DF-8A1B-E4262CB8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E8DE-01F4-473C-9C06-92A68924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4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9E2D-CA74-49CB-88FE-70AC391F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9C48-46F3-4876-92A4-7A8CA9D71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F49A-E069-40AB-ABE5-EE970AD0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3168B-7D76-431D-B1F0-48BF6B8E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8207-FB7D-4640-A49F-7DE8DB5B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3FAB-E5C2-42A3-ACB9-35DB4686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0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F37E-9D1B-4F5A-8B92-BD7DE56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DD260-4AAA-49BD-9434-468FF6AA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0456A-B43E-40A0-805E-50988A2B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87735-53DA-4C78-9D07-6C2BDC3E6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536F7-C951-4DE5-B6DA-ADEA964A1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F31B-59F6-4B15-AC91-E805C67B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1B3C8-7A5C-4573-8D46-F2C00D20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C978E-2D0C-4729-8DF4-EAB0CE8C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BD8E-BDC1-4B70-A8A1-DC15C00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3C481-3059-4C1A-82DE-405AFF6B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E3DB-25DA-4410-9F9D-2FCBEE11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63C87-27EF-472E-8D72-34C610BD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12E8A-9711-45B0-B3F0-3C229BEA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0BF9F-EB15-40A1-948C-D3BBE87E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B88C-E593-4C8D-9862-98AA8967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7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A3AA-DD10-4E33-B703-05FD7ED4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E0D3-72B9-4EB1-8C88-4457A10B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E6F75-25FC-418F-880A-D80AF177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22AD-F55D-45EE-B827-498FEA6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1D6D-6301-4697-A316-4F129C07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751B-00C7-4135-A98E-1577062D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200-16CA-4F0B-9E75-09786DA9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7D5BE-676F-4121-BB89-396D82FCA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24E3-850A-4058-A904-6EA6620C7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B1AD5-6C5E-47B7-8415-CB95AE33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9644E-A50B-4D6F-AB11-1A91F3AC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A2C7-A94C-49BE-B64D-D1728413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8F534-4849-4AFA-9D76-A3F6DD82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9F1C-A462-4EDF-8193-29B14D11E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9D23-9008-4D21-878F-6496B8319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9282-E023-42B3-B1BB-070CC79268A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B85F-19CC-469B-8386-B7400EFCA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C0A8-E1F5-43D3-B045-161F0F404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5913-3AC4-4FF5-A699-0B1BE080A5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st-winds/power-systems-optimiz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0E30-05EC-4BCA-895C-241869ABD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Renewable Energy Pathways to Support Carbon Neutrality in China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77B77-813E-4EB3-A827-AD60117B3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Gao </a:t>
            </a:r>
          </a:p>
        </p:txBody>
      </p:sp>
    </p:spTree>
    <p:extLst>
      <p:ext uri="{BB962C8B-B14F-4D97-AF65-F5344CB8AC3E}">
        <p14:creationId xmlns:p14="http://schemas.microsoft.com/office/powerpoint/2010/main" val="51257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3C73A-877F-4831-B43F-4E0B8AD0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At the year 2060, how much renewable energy resources, transmission capacity, and energy storage should China have to meet the carbon neutrality goal? </a:t>
            </a:r>
          </a:p>
        </p:txBody>
      </p:sp>
    </p:spTree>
    <p:extLst>
      <p:ext uri="{BB962C8B-B14F-4D97-AF65-F5344CB8AC3E}">
        <p14:creationId xmlns:p14="http://schemas.microsoft.com/office/powerpoint/2010/main" val="190527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E130B2-1184-43BE-B408-73556C88F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"/>
            <a:ext cx="10668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0FD-0F78-430A-BD70-F58B4A3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power as exogenous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5584-DF89-483C-A6F8-97AAEC9F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firm power as exogenous parameters/inputs</a:t>
            </a:r>
          </a:p>
          <a:p>
            <a:pPr lvl="1"/>
            <a:r>
              <a:rPr lang="en-US" dirty="0"/>
              <a:t>250 GW Combined Heat and Power (CHP) with carbon capture and sequestration (CCS) [heating]</a:t>
            </a:r>
          </a:p>
          <a:p>
            <a:pPr lvl="1"/>
            <a:r>
              <a:rPr lang="en-US" dirty="0"/>
              <a:t>110 GW of Bioenergy with CCS (BECCS) [negative sink]</a:t>
            </a:r>
          </a:p>
          <a:p>
            <a:pPr lvl="1"/>
            <a:r>
              <a:rPr lang="en-US" dirty="0"/>
              <a:t>218 GW nuclear </a:t>
            </a:r>
          </a:p>
          <a:p>
            <a:pPr lvl="1"/>
            <a:r>
              <a:rPr lang="en-US" dirty="0"/>
              <a:t>580 GW hydro </a:t>
            </a:r>
          </a:p>
          <a:p>
            <a:pPr lvl="1"/>
            <a:r>
              <a:rPr lang="en-US" dirty="0"/>
              <a:t>320 GW natural gas with CCS (NGCCS)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C5CD-0812-4916-A04C-4940AB9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variables: renewable, transmission,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2B33-2216-4F9F-B471-F28B335E8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for decision variables:</a:t>
            </a:r>
          </a:p>
          <a:p>
            <a:pPr lvl="1"/>
            <a:r>
              <a:rPr lang="en-US" dirty="0"/>
              <a:t>Wind </a:t>
            </a:r>
          </a:p>
          <a:p>
            <a:pPr lvl="2"/>
            <a:r>
              <a:rPr lang="en-US" dirty="0"/>
              <a:t>on-shore </a:t>
            </a:r>
          </a:p>
          <a:p>
            <a:pPr lvl="2"/>
            <a:r>
              <a:rPr lang="en-US" dirty="0"/>
              <a:t>off-shore</a:t>
            </a:r>
          </a:p>
          <a:p>
            <a:pPr lvl="1"/>
            <a:r>
              <a:rPr lang="en-US" dirty="0"/>
              <a:t>Solar PV</a:t>
            </a:r>
          </a:p>
          <a:p>
            <a:pPr lvl="1"/>
            <a:r>
              <a:rPr lang="en-US" dirty="0"/>
              <a:t>Supporting infrastructures </a:t>
            </a:r>
          </a:p>
          <a:p>
            <a:pPr lvl="2"/>
            <a:r>
              <a:rPr lang="en-US" dirty="0"/>
              <a:t>Transmission </a:t>
            </a:r>
          </a:p>
          <a:p>
            <a:pPr lvl="3"/>
            <a:r>
              <a:rPr lang="en-US" dirty="0"/>
              <a:t>Inter-provincial high voltage transmission line capacity </a:t>
            </a:r>
          </a:p>
          <a:p>
            <a:pPr lvl="3"/>
            <a:r>
              <a:rPr lang="en-US" dirty="0"/>
              <a:t>Intra-provincial spur and trunk lines </a:t>
            </a:r>
          </a:p>
          <a:p>
            <a:pPr lvl="2"/>
            <a:r>
              <a:rPr lang="en-US" dirty="0"/>
              <a:t>Energy storage </a:t>
            </a:r>
          </a:p>
          <a:p>
            <a:pPr lvl="3"/>
            <a:r>
              <a:rPr lang="en-US" dirty="0"/>
              <a:t>Pumped hydro storage (PHS), utility-scale batteries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0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BAD4-766D-46B8-9BC6-922EBFC9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 1: spatially-explicit RE 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CB77D8-6703-44CA-A610-393D1B79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Renewable energy buildouts at a grid cell level</a:t>
            </a:r>
          </a:p>
          <a:p>
            <a:pPr lvl="1"/>
            <a:r>
              <a:rPr lang="en-US" dirty="0"/>
              <a:t>Spatial resolution: 0.3125° </a:t>
            </a:r>
            <a:r>
              <a:rPr lang="en-US" dirty="0" err="1"/>
              <a:t>lon</a:t>
            </a:r>
            <a:r>
              <a:rPr lang="en-US" dirty="0"/>
              <a:t> x 0.25° </a:t>
            </a:r>
            <a:r>
              <a:rPr lang="en-US" dirty="0" err="1"/>
              <a:t>lat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Wind energy potential </a:t>
            </a:r>
          </a:p>
          <a:p>
            <a:pPr lvl="1"/>
            <a:r>
              <a:rPr lang="en-US" dirty="0"/>
              <a:t>Utility-scale solar energy potential </a:t>
            </a:r>
          </a:p>
          <a:p>
            <a:pPr lvl="1"/>
            <a:r>
              <a:rPr lang="en-US" dirty="0"/>
              <a:t>Distributed solar PV </a:t>
            </a:r>
          </a:p>
          <a:p>
            <a:pPr lvl="1"/>
            <a:r>
              <a:rPr lang="en-US" dirty="0"/>
              <a:t>Land suitability </a:t>
            </a:r>
          </a:p>
          <a:p>
            <a:pPr lvl="2"/>
            <a:r>
              <a:rPr lang="en-US" dirty="0"/>
              <a:t>Slope </a:t>
            </a:r>
          </a:p>
          <a:p>
            <a:pPr lvl="2"/>
            <a:r>
              <a:rPr lang="en-US" dirty="0"/>
              <a:t>Land type + suitability factor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4CDF63F-5956-4E31-AF54-6ABC381A7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14" y="838012"/>
            <a:ext cx="11801572" cy="5181975"/>
          </a:xfrm>
        </p:spPr>
      </p:pic>
    </p:spTree>
    <p:extLst>
      <p:ext uri="{BB962C8B-B14F-4D97-AF65-F5344CB8AC3E}">
        <p14:creationId xmlns:p14="http://schemas.microsoft.com/office/powerpoint/2010/main" val="3017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0A7A9-B9AD-4D6A-8FE7-5124EC30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Model feature 2: Provincial focus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A193-692A-4DB6-B053-F04CD32A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Supply-demand balance maintained at a provincial level </a:t>
            </a:r>
          </a:p>
          <a:p>
            <a:r>
              <a:rPr lang="en-US" sz="2200" dirty="0"/>
              <a:t>Allowing inter-regional transmission through high-voltage transmission line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1F1B4-7323-4BFD-91E0-AC74C61A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045" y="640080"/>
            <a:ext cx="68862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8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8472-EB9B-4748-916D-45850E40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Decadal Snapshots Adaptation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33F44-D461-4686-8CEA-92DB6C03D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95FD2C7-A753-482B-94E5-F1B8C842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2192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8FA3F-792D-40DF-A1BA-2CD5CD6ED705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6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Core Ideas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Run model four times sequentially at 2030, 2040, 2050, and 2060.</a:t>
            </a:r>
            <a:endParaRPr dirty="0"/>
          </a:p>
          <a:p>
            <a:r>
              <a:rPr lang="en" dirty="0"/>
              <a:t>At the snapshot years, the outputs (</a:t>
            </a:r>
            <a:r>
              <a:rPr lang="en" b="1" dirty="0"/>
              <a:t>brownfield capacity build</a:t>
            </a:r>
            <a:r>
              <a:rPr lang="en" dirty="0"/>
              <a:t>) will be used as the inputs for the next model. </a:t>
            </a:r>
            <a:endParaRPr dirty="0"/>
          </a:p>
          <a:p>
            <a:r>
              <a:rPr lang="en" dirty="0"/>
              <a:t>Hold </a:t>
            </a:r>
            <a:r>
              <a:rPr lang="en" b="1" dirty="0"/>
              <a:t>exogenous fixed parameters</a:t>
            </a:r>
            <a:r>
              <a:rPr lang="en" dirty="0"/>
              <a:t> constant for each model across all years.</a:t>
            </a:r>
            <a:endParaRPr dirty="0"/>
          </a:p>
          <a:p>
            <a:r>
              <a:rPr lang="en" dirty="0"/>
              <a:t>Project </a:t>
            </a:r>
            <a:r>
              <a:rPr lang="en" b="1" dirty="0"/>
              <a:t>time varying parameters</a:t>
            </a:r>
            <a:r>
              <a:rPr lang="en" dirty="0"/>
              <a:t> into the future, before feeding them into models as inputs.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AACC-D9B9-44C8-9E14-72451872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9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achieve carbon neutrality in China, how much renewable resources should be built? Where, and when? </a:t>
            </a:r>
          </a:p>
        </p:txBody>
      </p:sp>
    </p:spTree>
    <p:extLst>
      <p:ext uri="{BB962C8B-B14F-4D97-AF65-F5344CB8AC3E}">
        <p14:creationId xmlns:p14="http://schemas.microsoft.com/office/powerpoint/2010/main" val="40601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Exogenous Fixed Parameters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15600" y="2086967"/>
            <a:ext cx="5333200" cy="41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31789">
              <a:buSzPts val="1500"/>
            </a:pPr>
            <a:r>
              <a:rPr lang="en" sz="2000" dirty="0"/>
              <a:t>VRE maximum potentials</a:t>
            </a:r>
            <a:endParaRPr sz="2000" dirty="0"/>
          </a:p>
          <a:p>
            <a:pPr indent="-431789">
              <a:buSzPts val="1500"/>
            </a:pPr>
            <a:r>
              <a:rPr lang="en" sz="2000" dirty="0"/>
              <a:t>Location of load center and substations</a:t>
            </a:r>
            <a:endParaRPr sz="2000" dirty="0"/>
          </a:p>
          <a:p>
            <a:pPr indent="-414856">
              <a:buSzPts val="1300"/>
            </a:pPr>
            <a:r>
              <a:rPr lang="en" sz="1733" dirty="0"/>
              <a:t>Life spans </a:t>
            </a:r>
            <a:endParaRPr sz="1733" dirty="0"/>
          </a:p>
          <a:p>
            <a:pPr indent="-414856">
              <a:buSzPts val="1300"/>
            </a:pPr>
            <a:r>
              <a:rPr lang="en" sz="1733" dirty="0"/>
              <a:t>Firm power parameters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Ramp up &amp; down cost 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Ramp up &amp; down rate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Reserve cost  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Max generation capacity 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Capacity factor (for hydro)</a:t>
            </a:r>
            <a:endParaRPr sz="1733" dirty="0"/>
          </a:p>
          <a:p>
            <a:pPr lvl="1" indent="-414856">
              <a:buSzPts val="1300"/>
            </a:pPr>
            <a:r>
              <a:rPr lang="en" sz="1733" dirty="0"/>
              <a:t>Min generation </a:t>
            </a:r>
            <a:endParaRPr sz="1733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0">
              <a:buNone/>
            </a:pPr>
            <a:endParaRPr sz="2133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096000" y="1938200"/>
            <a:ext cx="5333200" cy="51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14856">
              <a:buSzPts val="1300"/>
            </a:pPr>
            <a:r>
              <a:rPr lang="en" sz="1733"/>
              <a:t>Firm power with CCS parameters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Power loss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CO2 capture rate </a:t>
            </a:r>
            <a:endParaRPr sz="1733"/>
          </a:p>
          <a:p>
            <a:pPr indent="-414856">
              <a:buSzPts val="1300"/>
            </a:pPr>
            <a:r>
              <a:rPr lang="en" sz="1733"/>
              <a:t>Energy storage parameters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Pump hydro capacity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Charge &amp; discharge efficiency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Round trip efficiency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Self-discharge rate </a:t>
            </a:r>
            <a:endParaRPr sz="1733"/>
          </a:p>
          <a:p>
            <a:pPr indent="-414856">
              <a:buSzPts val="1300"/>
            </a:pPr>
            <a:r>
              <a:rPr lang="en" sz="1733"/>
              <a:t>VRE parameters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Hourly capacity factor</a:t>
            </a:r>
            <a:endParaRPr sz="1733"/>
          </a:p>
          <a:p>
            <a:pPr indent="-414856">
              <a:buSzPts val="1300"/>
            </a:pPr>
            <a:r>
              <a:rPr lang="en" sz="1733"/>
              <a:t>Reserve requirement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Firm generation 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VRE generation </a:t>
            </a:r>
            <a:endParaRPr sz="1733"/>
          </a:p>
          <a:p>
            <a:pPr indent="-414856">
              <a:buSzPts val="1300"/>
            </a:pPr>
            <a:r>
              <a:rPr lang="en" sz="1733"/>
              <a:t>Transmission line parameters</a:t>
            </a:r>
            <a:endParaRPr sz="1733"/>
          </a:p>
          <a:p>
            <a:pPr lvl="1" indent="-414856">
              <a:buSzPts val="1300"/>
            </a:pPr>
            <a:r>
              <a:rPr lang="en" sz="1733"/>
              <a:t>Power loss rate </a:t>
            </a:r>
            <a:endParaRPr sz="1733"/>
          </a:p>
        </p:txBody>
      </p:sp>
      <p:sp>
        <p:nvSpPr>
          <p:cNvPr id="87" name="Google Shape;87;p18"/>
          <p:cNvSpPr txBox="1"/>
          <p:nvPr/>
        </p:nvSpPr>
        <p:spPr>
          <a:xfrm>
            <a:off x="574400" y="1356968"/>
            <a:ext cx="1120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VRE potentials, locations, energy specific specifications</a:t>
            </a:r>
            <a:endParaRPr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Time-Varying Parameters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15600" y="1923433"/>
            <a:ext cx="54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23323">
              <a:buSzPts val="1400"/>
            </a:pPr>
            <a:r>
              <a:rPr lang="en" sz="1867" dirty="0"/>
              <a:t>Hourly electricity demand </a:t>
            </a:r>
            <a:endParaRPr sz="1867" dirty="0"/>
          </a:p>
          <a:p>
            <a:pPr indent="-423323">
              <a:buSzPts val="1400"/>
            </a:pPr>
            <a:r>
              <a:rPr lang="en" sz="1867" dirty="0"/>
              <a:t>Cost of non-VRE generation resources</a:t>
            </a:r>
            <a:endParaRPr sz="1867" dirty="0"/>
          </a:p>
          <a:p>
            <a:pPr lvl="1"/>
            <a:r>
              <a:rPr lang="en" dirty="0"/>
              <a:t>CapEx</a:t>
            </a:r>
            <a:endParaRPr sz="1867" dirty="0"/>
          </a:p>
          <a:p>
            <a:pPr lvl="1"/>
            <a:r>
              <a:rPr lang="en" dirty="0"/>
              <a:t>Fuel cost </a:t>
            </a:r>
            <a:endParaRPr dirty="0"/>
          </a:p>
          <a:p>
            <a:pPr lvl="1"/>
            <a:r>
              <a:rPr lang="en" dirty="0"/>
              <a:t>O&amp;M cost  </a:t>
            </a:r>
            <a:endParaRPr dirty="0"/>
          </a:p>
          <a:p>
            <a:pPr indent="-423323">
              <a:buSzPts val="1400"/>
            </a:pPr>
            <a:r>
              <a:rPr lang="en" sz="1867" dirty="0"/>
              <a:t>Cost of VRE generation resources </a:t>
            </a:r>
            <a:endParaRPr sz="1867" dirty="0"/>
          </a:p>
          <a:p>
            <a:pPr lvl="1"/>
            <a:r>
              <a:rPr lang="en" dirty="0"/>
              <a:t>LCOE </a:t>
            </a:r>
            <a:endParaRPr dirty="0"/>
          </a:p>
          <a:p>
            <a:pPr indent="-423323">
              <a:buSzPts val="1400"/>
            </a:pPr>
            <a:r>
              <a:rPr lang="en" sz="1867" dirty="0"/>
              <a:t>Cost of batteries</a:t>
            </a:r>
            <a:endParaRPr sz="1867" dirty="0"/>
          </a:p>
          <a:p>
            <a:pPr lvl="1"/>
            <a:r>
              <a:rPr lang="en" dirty="0"/>
              <a:t>CapEx </a:t>
            </a:r>
            <a:endParaRPr dirty="0"/>
          </a:p>
          <a:p>
            <a:pPr lvl="1"/>
            <a:r>
              <a:rPr lang="en" dirty="0"/>
              <a:t>O&amp;M cost </a:t>
            </a:r>
            <a:endParaRPr dirty="0"/>
          </a:p>
          <a:p>
            <a:pPr indent="-423323">
              <a:buSzPts val="1400"/>
            </a:pPr>
            <a:r>
              <a:rPr lang="en" sz="1867" dirty="0"/>
              <a:t>Cost of transmission lines</a:t>
            </a:r>
            <a:endParaRPr sz="1867" dirty="0"/>
          </a:p>
          <a:p>
            <a:pPr lvl="1"/>
            <a:r>
              <a:rPr lang="en" dirty="0"/>
              <a:t>CapEx </a:t>
            </a:r>
            <a:endParaRPr sz="2000" dirty="0"/>
          </a:p>
        </p:txBody>
      </p:sp>
      <p:sp>
        <p:nvSpPr>
          <p:cNvPr id="94" name="Google Shape;94;p19"/>
          <p:cNvSpPr txBox="1"/>
          <p:nvPr/>
        </p:nvSpPr>
        <p:spPr>
          <a:xfrm>
            <a:off x="574400" y="1356967"/>
            <a:ext cx="1120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Electricity demand, O&amp;M cost, fuel cost, CapEx, firm power capacity</a:t>
            </a:r>
            <a:endParaRPr sz="2400" b="1"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5562567" y="1890567"/>
            <a:ext cx="54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23323">
              <a:buSzPts val="1400"/>
            </a:pPr>
            <a:r>
              <a:rPr lang="en" sz="2000" dirty="0"/>
              <a:t>Firm power capacity 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Coal, Coal CHP, Coal CHP CCS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Gas, Gas CCS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BECCS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Nuclear   </a:t>
            </a:r>
            <a:endParaRPr sz="2000" dirty="0"/>
          </a:p>
          <a:p>
            <a:pPr lvl="1" indent="-431789">
              <a:buSzPts val="1500"/>
            </a:pPr>
            <a:r>
              <a:rPr lang="en" sz="2000" dirty="0"/>
              <a:t>Hydro </a:t>
            </a:r>
            <a:endParaRPr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Brownfield Capacity Build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15600" y="18044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Gridded Solar generation capacity </a:t>
            </a:r>
            <a:endParaRPr dirty="0"/>
          </a:p>
          <a:p>
            <a:pPr lvl="1"/>
            <a:r>
              <a:rPr lang="en" dirty="0"/>
              <a:t>Distributed solar </a:t>
            </a:r>
            <a:endParaRPr dirty="0"/>
          </a:p>
          <a:p>
            <a:pPr lvl="1"/>
            <a:r>
              <a:rPr lang="en" dirty="0"/>
              <a:t>Utility-scale solar </a:t>
            </a:r>
            <a:endParaRPr dirty="0"/>
          </a:p>
          <a:p>
            <a:r>
              <a:rPr lang="en" dirty="0"/>
              <a:t>Gridded Wind generation capacity </a:t>
            </a:r>
            <a:endParaRPr dirty="0"/>
          </a:p>
          <a:p>
            <a:pPr lvl="1"/>
            <a:r>
              <a:rPr lang="en" dirty="0"/>
              <a:t>Onshore </a:t>
            </a:r>
            <a:endParaRPr dirty="0"/>
          </a:p>
          <a:p>
            <a:pPr lvl="1"/>
            <a:r>
              <a:rPr lang="en" dirty="0"/>
              <a:t>Offshore </a:t>
            </a:r>
            <a:endParaRPr dirty="0"/>
          </a:p>
          <a:p>
            <a:r>
              <a:rPr lang="en" dirty="0"/>
              <a:t>Transmission capacity</a:t>
            </a:r>
            <a:endParaRPr dirty="0"/>
          </a:p>
          <a:p>
            <a:pPr lvl="1"/>
            <a:r>
              <a:rPr lang="en" dirty="0"/>
              <a:t>Trunk &amp; spur line </a:t>
            </a:r>
            <a:endParaRPr dirty="0"/>
          </a:p>
          <a:p>
            <a:pPr lvl="1"/>
            <a:r>
              <a:rPr lang="en" dirty="0"/>
              <a:t>Inter-provincial </a:t>
            </a:r>
            <a:endParaRPr dirty="0"/>
          </a:p>
          <a:p>
            <a:r>
              <a:rPr lang="en" dirty="0"/>
              <a:t>Storage capacity </a:t>
            </a:r>
            <a:endParaRPr dirty="0"/>
          </a:p>
        </p:txBody>
      </p:sp>
      <p:sp>
        <p:nvSpPr>
          <p:cNvPr id="102" name="Google Shape;102;p20"/>
          <p:cNvSpPr txBox="1"/>
          <p:nvPr/>
        </p:nvSpPr>
        <p:spPr>
          <a:xfrm>
            <a:off x="574400" y="1270800"/>
            <a:ext cx="1120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/>
              <a:t>RE Generation capacity, storage capacity, transmission capacity </a:t>
            </a:r>
            <a:endParaRPr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81C6-998D-4097-91E9-43604719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Challenge: unabated firm power phaseout, especially coal</a:t>
            </a:r>
          </a:p>
        </p:txBody>
      </p:sp>
    </p:spTree>
    <p:extLst>
      <p:ext uri="{BB962C8B-B14F-4D97-AF65-F5344CB8AC3E}">
        <p14:creationId xmlns:p14="http://schemas.microsoft.com/office/powerpoint/2010/main" val="97778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98A3-D7EE-4284-A54E-A30107C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CAB8-217C-4935-963D-F198DA29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2060 model assumes exogenous firm power capacity, and all unabated coal and gas are phased out by 2060.</a:t>
            </a:r>
          </a:p>
          <a:p>
            <a:r>
              <a:rPr lang="en-US" dirty="0"/>
              <a:t>But China now has over 10,000 GW of total coal generation capacity. </a:t>
            </a:r>
          </a:p>
          <a:p>
            <a:r>
              <a:rPr lang="en-US" dirty="0"/>
              <a:t>For the decadal snapshots, how should we adjust firm power capacity? </a:t>
            </a:r>
          </a:p>
        </p:txBody>
      </p:sp>
    </p:spTree>
    <p:extLst>
      <p:ext uri="{BB962C8B-B14F-4D97-AF65-F5344CB8AC3E}">
        <p14:creationId xmlns:p14="http://schemas.microsoft.com/office/powerpoint/2010/main" val="972270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852-058E-40FB-ABD7-14C3084E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Emission-guided early retirement approach (for coal)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43C5-7695-446C-BE26-25D6902A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idea: bounded by an emission trajectory for the power sector, decide which coal plants should enter early retirement after accounting for natural retirement.</a:t>
            </a:r>
          </a:p>
          <a:p>
            <a:r>
              <a:rPr lang="en-US" dirty="0"/>
              <a:t>Data: Global Energy Monitor – Coal plants tracker 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All permitted power plants will be built </a:t>
            </a:r>
          </a:p>
          <a:p>
            <a:pPr lvl="1"/>
            <a:r>
              <a:rPr lang="en-US" dirty="0"/>
              <a:t>All plants under construction will be operational </a:t>
            </a:r>
          </a:p>
          <a:p>
            <a:pPr lvl="1"/>
            <a:r>
              <a:rPr lang="en-US" dirty="0"/>
              <a:t>Planned lifetime of a power plant is between 20 to 30 years </a:t>
            </a:r>
          </a:p>
          <a:p>
            <a:pPr lvl="1"/>
            <a:r>
              <a:rPr lang="en-US" dirty="0"/>
              <a:t>Except for mentioned plants, no new coal plants will be built.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7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A942-FECB-4A3A-9533-02F4DB87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Retirement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A5ED07-9053-4EC9-9423-82B8C86D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3" y="1458457"/>
            <a:ext cx="10799085" cy="53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9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A3FD-F0F0-431C-B7D1-0251F841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wrinkles… data availability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EFDA4-BA62-472B-819D-40C902EC1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retired plants has operation start year but </a:t>
                </a:r>
                <a:r>
                  <a:rPr lang="en-US" b="1" i="1" dirty="0"/>
                  <a:t>no</a:t>
                </a:r>
                <a:r>
                  <a:rPr lang="en-US" dirty="0"/>
                  <a:t> retirement year </a:t>
                </a:r>
              </a:p>
              <a:p>
                <a:pPr lvl="1"/>
                <a:r>
                  <a:rPr lang="en-US" dirty="0"/>
                  <a:t>Use operation start year to predict the lifetime of retired plants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=0.87)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EFDA4-BA62-472B-819D-40C902EC1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42B40C-F130-4F19-83ED-AC7B13708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7" y="3150421"/>
            <a:ext cx="7199391" cy="364541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A7233C-11E4-45A9-8114-AFF9935EA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09" y="3150421"/>
            <a:ext cx="3810008" cy="36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83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799B-091B-41F0-A901-588B9913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Retirement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A3770-6B76-4F47-A5C8-60F9A6D1C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1" r="5437"/>
          <a:stretch/>
        </p:blipFill>
        <p:spPr>
          <a:xfrm>
            <a:off x="4528868" y="1449148"/>
            <a:ext cx="755961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4020D-197E-4F1F-A8F8-4E1F0433270F}"/>
              </a:ext>
            </a:extLst>
          </p:cNvPr>
          <p:cNvSpPr txBox="1"/>
          <p:nvPr/>
        </p:nvSpPr>
        <p:spPr>
          <a:xfrm>
            <a:off x="603849" y="1595887"/>
            <a:ext cx="37524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Created combined retirement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three aspects when deciding which plants should retire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Technical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Profitability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Environmental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Score for each GEM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4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3408-4510-4181-8745-D7B514A6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971D-228B-4D02-88AF-AA1CBC8D6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0" r="6434"/>
          <a:stretch/>
        </p:blipFill>
        <p:spPr>
          <a:xfrm>
            <a:off x="552090" y="1690688"/>
            <a:ext cx="6150634" cy="4420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925D4-93AC-4710-9CAA-EC9C00B2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34" y="1576850"/>
            <a:ext cx="5012886" cy="464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C51E2-075B-4AB0-9311-EDA1107FD659}"/>
              </a:ext>
            </a:extLst>
          </p:cNvPr>
          <p:cNvSpPr txBox="1"/>
          <p:nvPr/>
        </p:nvSpPr>
        <p:spPr>
          <a:xfrm>
            <a:off x="10353136" y="6492875"/>
            <a:ext cx="17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Credits</a:t>
            </a:r>
            <a:r>
              <a:rPr lang="en-US" dirty="0"/>
              <a:t>: Cui et al. </a:t>
            </a:r>
          </a:p>
        </p:txBody>
      </p:sp>
    </p:spTree>
    <p:extLst>
      <p:ext uri="{BB962C8B-B14F-4D97-AF65-F5344CB8AC3E}">
        <p14:creationId xmlns:p14="http://schemas.microsoft.com/office/powerpoint/2010/main" val="122678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41644-BF8A-4748-A243-91BED64F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D5EE6-114C-4370-A40F-2802DE6D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model for power system planning at large</a:t>
            </a:r>
          </a:p>
          <a:p>
            <a:r>
              <a:rPr lang="en-US" dirty="0"/>
              <a:t>Original paper: China’s renewable energy pathways toward carbon neutrality </a:t>
            </a:r>
          </a:p>
          <a:p>
            <a:r>
              <a:rPr lang="en-US" dirty="0"/>
              <a:t>Decadal snapshot model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7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1A1B-7226-44FC-85B0-17501A84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everything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0F70-7D47-47B8-976E-D6E10FDF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emission gap = projected emission in power sector – reduction in emission from coal plants natural retirement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early retirement: keep retiring plants with the lowest combined retirement score, until the sum of emission reduction from early retirement covers the emission gap</a:t>
            </a:r>
          </a:p>
        </p:txBody>
      </p:sp>
    </p:spTree>
    <p:extLst>
      <p:ext uri="{BB962C8B-B14F-4D97-AF65-F5344CB8AC3E}">
        <p14:creationId xmlns:p14="http://schemas.microsoft.com/office/powerpoint/2010/main" val="237069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2E02-89B0-4CA5-94E7-0883B885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you! What are your questions and feedbacks?</a:t>
            </a:r>
          </a:p>
        </p:txBody>
      </p:sp>
    </p:spTree>
    <p:extLst>
      <p:ext uri="{BB962C8B-B14F-4D97-AF65-F5344CB8AC3E}">
        <p14:creationId xmlns:p14="http://schemas.microsoft.com/office/powerpoint/2010/main" val="2466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5255-B1C8-4504-8584-F0A41265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Models for power system planning at large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47D3-B771-48B5-BB98-B9FC6AA62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2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DCAA-B554-47D3-86E2-3361C570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A857-0CF3-4FA6-9CF5-0AFE49D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/>
              <a:t>constraints</a:t>
            </a:r>
            <a:r>
              <a:rPr lang="en-US" dirty="0"/>
              <a:t> and an </a:t>
            </a:r>
            <a:r>
              <a:rPr lang="en-US" b="1" dirty="0"/>
              <a:t>objective</a:t>
            </a:r>
            <a:r>
              <a:rPr lang="en-US" dirty="0"/>
              <a:t>, how should we tune the variables of interest (</a:t>
            </a:r>
            <a:r>
              <a:rPr lang="en-US" b="1" dirty="0"/>
              <a:t>decision variables</a:t>
            </a:r>
            <a:r>
              <a:rPr lang="en-US" dirty="0"/>
              <a:t>) such that the objective is maximized (or minimized)? </a:t>
            </a:r>
          </a:p>
          <a:p>
            <a:r>
              <a:rPr lang="en-US" dirty="0"/>
              <a:t>Example: Factory production. A factory wants to produce two types of widgets, A and B, to maximize its profit.</a:t>
            </a:r>
          </a:p>
          <a:p>
            <a:pPr lvl="1"/>
            <a:r>
              <a:rPr lang="en-US" dirty="0"/>
              <a:t>Widget A generates $150 revenue per widget</a:t>
            </a:r>
          </a:p>
          <a:p>
            <a:pPr lvl="1"/>
            <a:r>
              <a:rPr lang="en-US" dirty="0"/>
              <a:t>Widget B generates $175 revenue per widget</a:t>
            </a:r>
          </a:p>
          <a:p>
            <a:pPr lvl="1"/>
            <a:r>
              <a:rPr lang="en-US" dirty="0"/>
              <a:t>Producing one unit of A requires 7 units of material M </a:t>
            </a:r>
          </a:p>
          <a:p>
            <a:pPr lvl="1"/>
            <a:r>
              <a:rPr lang="en-US" dirty="0"/>
              <a:t>Producing one unit of B requires 11 units of material M </a:t>
            </a:r>
          </a:p>
          <a:p>
            <a:pPr lvl="1"/>
            <a:r>
              <a:rPr lang="en-US" dirty="0"/>
              <a:t>The supply of M is limited to 77 units in total 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6B4DD-74FA-4E48-A18E-CDC29D5CA74C}"/>
              </a:ext>
            </a:extLst>
          </p:cNvPr>
          <p:cNvSpPr txBox="1"/>
          <p:nvPr/>
        </p:nvSpPr>
        <p:spPr>
          <a:xfrm>
            <a:off x="7975121" y="6484249"/>
            <a:ext cx="6757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</a:t>
            </a:r>
            <a:r>
              <a:rPr lang="en-US" sz="1400" dirty="0">
                <a:hlinkClick r:id="rId2"/>
              </a:rPr>
              <a:t>Power System Optimization</a:t>
            </a:r>
            <a:r>
              <a:rPr lang="en-US" sz="1400" dirty="0"/>
              <a:t> , Davidson &amp; Jenkins </a:t>
            </a:r>
          </a:p>
        </p:txBody>
      </p:sp>
    </p:spTree>
    <p:extLst>
      <p:ext uri="{BB962C8B-B14F-4D97-AF65-F5344CB8AC3E}">
        <p14:creationId xmlns:p14="http://schemas.microsoft.com/office/powerpoint/2010/main" val="162392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662A3B6-951C-5E11-F17F-E7FCB8E5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24" y="871537"/>
            <a:ext cx="6496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3AAC-7BEB-4F6C-869B-5076079F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optimization models on power system planning?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39C0-0C1E-43E4-BFB8-350A607F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is widely used in operations of power system (e.g. electricity dispatch), but here I am focusing on planning alone </a:t>
            </a:r>
          </a:p>
          <a:p>
            <a:r>
              <a:rPr lang="en-US" dirty="0"/>
              <a:t>Increasingly, pressure from climate change and emission targets – system-level planning is critical </a:t>
            </a:r>
          </a:p>
          <a:p>
            <a:r>
              <a:rPr lang="en-US" dirty="0"/>
              <a:t>Provide a concrete scaffold for policymakers</a:t>
            </a:r>
          </a:p>
          <a:p>
            <a:r>
              <a:rPr lang="en-US" dirty="0"/>
              <a:t>Anticipate potential constraints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63635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AABC-5677-450E-9635-17E590C2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paper: China’s renewable energy pathways toward carbon neutrality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B018-F5C7-4D08-9750-D732A131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71F01-3A43-4B3E-BBE0-E6C8FED1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1114102"/>
            <a:ext cx="938343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970</Words>
  <Application>Microsoft Office PowerPoint</Application>
  <PresentationFormat>Widescreen</PresentationFormat>
  <Paragraphs>151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Renewable Energy Pathways to Support Carbon Neutrality in China</vt:lpstr>
      <vt:lpstr>To achieve carbon neutrality in China, how much renewable resources should be built? Where, and when? </vt:lpstr>
      <vt:lpstr>Outline </vt:lpstr>
      <vt:lpstr>Optimization Models for power system planning at large</vt:lpstr>
      <vt:lpstr>Optimization Methods</vt:lpstr>
      <vt:lpstr>PowerPoint Presentation</vt:lpstr>
      <vt:lpstr>Why use optimization models on power system planning?</vt:lpstr>
      <vt:lpstr>Original paper: China’s renewable energy pathways toward carbon neutrality </vt:lpstr>
      <vt:lpstr>PowerPoint Presentation</vt:lpstr>
      <vt:lpstr>At the year 2060, how much renewable energy resources, transmission capacity, and energy storage should China have to meet the carbon neutrality goal? </vt:lpstr>
      <vt:lpstr>PowerPoint Presentation</vt:lpstr>
      <vt:lpstr>Firm power as exogenous parameters</vt:lpstr>
      <vt:lpstr>Decision variables: renewable, transmission, storage </vt:lpstr>
      <vt:lpstr>Model feature 1: spatially-explicit RE resources</vt:lpstr>
      <vt:lpstr>PowerPoint Presentation</vt:lpstr>
      <vt:lpstr>Model feature 2: Provincial focus</vt:lpstr>
      <vt:lpstr>Decadal Snapshots Adaptation</vt:lpstr>
      <vt:lpstr>PowerPoint Presentation</vt:lpstr>
      <vt:lpstr>Core Ideas</vt:lpstr>
      <vt:lpstr>Exogenous Fixed Parameters</vt:lpstr>
      <vt:lpstr>Time-Varying Parameters</vt:lpstr>
      <vt:lpstr>Brownfield Capacity Build</vt:lpstr>
      <vt:lpstr>Challenge: unabated firm power phaseout, especially coal</vt:lpstr>
      <vt:lpstr>Specifically…</vt:lpstr>
      <vt:lpstr>Emission-guided early retirement approach (for coal)</vt:lpstr>
      <vt:lpstr>Natural Retirement </vt:lpstr>
      <vt:lpstr>Some wrinkles… data availability</vt:lpstr>
      <vt:lpstr>Early Retirement </vt:lpstr>
      <vt:lpstr>Evaluation details</vt:lpstr>
      <vt:lpstr>Putting everything together</vt:lpstr>
      <vt:lpstr>Thank you! What are your questions and feedbacks?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Pathways to Support Carbon Neutrality in China</dc:title>
  <dc:creator>Chi Gao</dc:creator>
  <cp:lastModifiedBy>Chi Gao</cp:lastModifiedBy>
  <cp:revision>9</cp:revision>
  <dcterms:created xsi:type="dcterms:W3CDTF">2022-04-08T15:03:42Z</dcterms:created>
  <dcterms:modified xsi:type="dcterms:W3CDTF">2022-05-05T15:59:55Z</dcterms:modified>
</cp:coreProperties>
</file>