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48" d="100"/>
          <a:sy n="148"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52874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178549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333280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199624"/>
            <a:ext cx="7886700" cy="521594"/>
          </a:xfrm>
        </p:spPr>
        <p:txBody>
          <a:bodyPr>
            <a:noAutofit/>
          </a:bodyPr>
          <a:lstStyle>
            <a:lvl1pPr>
              <a:defRPr sz="280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81825"/>
            <a:ext cx="7886700" cy="5095138"/>
          </a:xfrm>
        </p:spPr>
        <p:txBody>
          <a:bodyPr>
            <a:normAutofit/>
          </a:bodyPr>
          <a:lstStyle>
            <a:lvl1pPr>
              <a:defRPr sz="2400"/>
            </a:lvl1pPr>
            <a:lvl2pPr marL="360363" indent="-179388">
              <a:defRPr sz="2000"/>
            </a:lvl2pPr>
            <a:lvl3pPr marL="623888" indent="-173038">
              <a:defRPr sz="1800"/>
            </a:lvl3pPr>
            <a:lvl4pPr marL="895350" indent="-180975">
              <a:defRPr sz="1600"/>
            </a:lvl4pPr>
            <a:lvl5pPr marL="1255713" indent="-269875">
              <a:defRPr sz="16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220708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281748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254000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173421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403904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58585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232533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76B2D89-AF13-4FA7-A602-22CD77C63C9E}" type="datetimeFigureOut">
              <a:rPr kumimoji="1" lang="ja-JP" altLang="en-US" smtClean="0"/>
              <a:t>2017/3/11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175244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B2D89-AF13-4FA7-A602-22CD77C63C9E}" type="datetimeFigureOut">
              <a:rPr kumimoji="1" lang="ja-JP" altLang="en-US" smtClean="0"/>
              <a:t>2017/3/11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D7078-08A5-4F37-93A8-F32562524413}" type="slidenum">
              <a:rPr kumimoji="1" lang="ja-JP" altLang="en-US" smtClean="0"/>
              <a:t>‹#›</a:t>
            </a:fld>
            <a:endParaRPr kumimoji="1" lang="ja-JP" altLang="en-US"/>
          </a:p>
        </p:txBody>
      </p:sp>
    </p:spTree>
    <p:extLst>
      <p:ext uri="{BB962C8B-B14F-4D97-AF65-F5344CB8AC3E}">
        <p14:creationId xmlns:p14="http://schemas.microsoft.com/office/powerpoint/2010/main" val="795486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不具合現象の再現</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送受信装置の着信履歴が</a:t>
            </a:r>
            <a:r>
              <a:rPr kumimoji="1" lang="en-US" altLang="ja-JP" sz="2000" dirty="0" smtClean="0"/>
              <a:t>10000</a:t>
            </a:r>
            <a:r>
              <a:rPr kumimoji="1" lang="ja-JP" altLang="en-US" sz="2000" dirty="0" smtClean="0"/>
              <a:t>件に達してしまうケースを解説する。</a:t>
            </a:r>
            <a:r>
              <a:rPr lang="ja-JP" altLang="en-US" sz="2000" dirty="0" smtClean="0"/>
              <a:t>　</a:t>
            </a:r>
            <a:endParaRPr kumimoji="1" lang="en-US" altLang="ja-JP" sz="2000" dirty="0" smtClean="0"/>
          </a:p>
          <a:p>
            <a:pPr lvl="1"/>
            <a:r>
              <a:rPr lang="ja-JP" altLang="en-US" sz="1800" dirty="0" smtClean="0"/>
              <a:t>自拒否履歴または、他拒否履歴のバックアップ中に、着信</a:t>
            </a:r>
            <a:r>
              <a:rPr lang="ja-JP" altLang="en-US" sz="1800" dirty="0"/>
              <a:t>履歴</a:t>
            </a:r>
            <a:r>
              <a:rPr lang="ja-JP" altLang="en-US" sz="1800" dirty="0" smtClean="0"/>
              <a:t>のバックアップが発生した場合に、着信履歴のバックアップが実施されずにメモリをクリア処理が</a:t>
            </a:r>
            <a:r>
              <a:rPr lang="ja-JP" altLang="en-US" sz="1800" dirty="0" smtClean="0"/>
              <a:t>できない</a:t>
            </a:r>
            <a:r>
              <a:rPr lang="ja-JP" altLang="en-US" sz="1800" dirty="0" smtClean="0"/>
              <a:t>ケースが発生する</a:t>
            </a:r>
            <a:r>
              <a:rPr lang="ja-JP" altLang="en-US" sz="1800" dirty="0" smtClean="0"/>
              <a:t>。</a:t>
            </a:r>
            <a:r>
              <a:rPr lang="ja-JP" altLang="en-US" sz="1800" dirty="0" smtClean="0"/>
              <a:t>　以下に例を</a:t>
            </a:r>
            <a:r>
              <a:rPr lang="ja-JP" altLang="en-US" sz="1800" dirty="0" smtClean="0"/>
              <a:t>示す。</a:t>
            </a:r>
            <a:endParaRPr lang="en-US" altLang="ja-JP" sz="1800" dirty="0" smtClean="0"/>
          </a:p>
          <a:p>
            <a:pPr lvl="1"/>
            <a:endParaRPr lang="en-US" altLang="ja-JP" sz="1800" dirty="0" smtClean="0"/>
          </a:p>
          <a:p>
            <a:pPr lvl="1"/>
            <a:endParaRPr kumimoji="1" lang="en-US" altLang="ja-JP" sz="1800" dirty="0" smtClean="0"/>
          </a:p>
        </p:txBody>
      </p:sp>
      <p:sp>
        <p:nvSpPr>
          <p:cNvPr id="4" name="角丸四角形 3"/>
          <p:cNvSpPr/>
          <p:nvPr/>
        </p:nvSpPr>
        <p:spPr>
          <a:xfrm>
            <a:off x="779171" y="3996854"/>
            <a:ext cx="2897745" cy="87135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600" dirty="0" smtClean="0"/>
              <a:t>着信</a:t>
            </a:r>
            <a:r>
              <a:rPr kumimoji="1" lang="ja-JP" altLang="en-US" sz="1600" dirty="0" smtClean="0"/>
              <a:t>履歴</a:t>
            </a:r>
            <a:r>
              <a:rPr lang="ja-JP" altLang="en-US" sz="1600" dirty="0" smtClean="0"/>
              <a:t>のリセット</a:t>
            </a:r>
            <a:r>
              <a:rPr lang="ja-JP" altLang="en-US" sz="1600" dirty="0" smtClean="0"/>
              <a:t>要求</a:t>
            </a:r>
            <a:endParaRPr lang="en-US" altLang="ja-JP" sz="1600" dirty="0" smtClean="0"/>
          </a:p>
          <a:p>
            <a:r>
              <a:rPr lang="en-US" altLang="ja-JP" sz="1600" dirty="0" smtClean="0"/>
              <a:t>reset </a:t>
            </a:r>
            <a:r>
              <a:rPr lang="ja-JP" altLang="en-US" sz="1600" dirty="0" smtClean="0"/>
              <a:t>イベントがすでに</a:t>
            </a:r>
            <a:r>
              <a:rPr lang="en-US" altLang="ja-JP" sz="1600" dirty="0" smtClean="0"/>
              <a:t>ON</a:t>
            </a:r>
            <a:r>
              <a:rPr lang="ja-JP" altLang="en-US" sz="1600" dirty="0" smtClean="0"/>
              <a:t>なので、イベント通知しない。</a:t>
            </a:r>
            <a:endParaRPr lang="ja-JP" altLang="en-US" sz="1600" dirty="0"/>
          </a:p>
        </p:txBody>
      </p:sp>
      <p:sp>
        <p:nvSpPr>
          <p:cNvPr id="9" name="角丸四角形 8"/>
          <p:cNvSpPr/>
          <p:nvPr/>
        </p:nvSpPr>
        <p:spPr>
          <a:xfrm>
            <a:off x="779171" y="3142894"/>
            <a:ext cx="2897745" cy="54091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600" dirty="0" smtClean="0"/>
              <a:t>自拒否</a:t>
            </a:r>
            <a:r>
              <a:rPr kumimoji="1" lang="ja-JP" altLang="en-US" sz="1600" dirty="0" smtClean="0"/>
              <a:t>履歴のリセット</a:t>
            </a:r>
            <a:r>
              <a:rPr lang="ja-JP" altLang="en-US" sz="1600" dirty="0" smtClean="0"/>
              <a:t>要求</a:t>
            </a:r>
            <a:endParaRPr kumimoji="1" lang="ja-JP" altLang="en-US" sz="1600" dirty="0"/>
          </a:p>
        </p:txBody>
      </p:sp>
      <p:cxnSp>
        <p:nvCxnSpPr>
          <p:cNvPr id="14" name="直線矢印コネクタ 13"/>
          <p:cNvCxnSpPr>
            <a:endCxn id="5" idx="1"/>
          </p:cNvCxnSpPr>
          <p:nvPr/>
        </p:nvCxnSpPr>
        <p:spPr>
          <a:xfrm>
            <a:off x="3676915" y="3436223"/>
            <a:ext cx="1264939" cy="9603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6" name="正方形/長方形 15"/>
          <p:cNvSpPr/>
          <p:nvPr/>
        </p:nvSpPr>
        <p:spPr>
          <a:xfrm>
            <a:off x="1388298" y="2384622"/>
            <a:ext cx="1679490" cy="44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送受信装置</a:t>
            </a:r>
            <a:endParaRPr kumimoji="1" lang="ja-JP" altLang="en-US" dirty="0"/>
          </a:p>
        </p:txBody>
      </p:sp>
      <p:sp>
        <p:nvSpPr>
          <p:cNvPr id="23" name="テキスト ボックス 22"/>
          <p:cNvSpPr txBox="1"/>
          <p:nvPr/>
        </p:nvSpPr>
        <p:spPr>
          <a:xfrm>
            <a:off x="3821798" y="2936381"/>
            <a:ext cx="885430" cy="369332"/>
          </a:xfrm>
          <a:prstGeom prst="rect">
            <a:avLst/>
          </a:prstGeom>
          <a:noFill/>
        </p:spPr>
        <p:txBody>
          <a:bodyPr wrap="square" rtlCol="0">
            <a:spAutoFit/>
          </a:bodyPr>
          <a:lstStyle/>
          <a:p>
            <a:r>
              <a:rPr kumimoji="1" lang="en-US" altLang="ja-JP" dirty="0" smtClean="0"/>
              <a:t>reset</a:t>
            </a:r>
            <a:endParaRPr kumimoji="1" lang="ja-JP" altLang="en-US" dirty="0"/>
          </a:p>
        </p:txBody>
      </p:sp>
      <p:cxnSp>
        <p:nvCxnSpPr>
          <p:cNvPr id="28" name="直線矢印コネクタ 27"/>
          <p:cNvCxnSpPr>
            <a:stCxn id="16" idx="2"/>
            <a:endCxn id="9" idx="0"/>
          </p:cNvCxnSpPr>
          <p:nvPr/>
        </p:nvCxnSpPr>
        <p:spPr>
          <a:xfrm>
            <a:off x="2228043" y="2829847"/>
            <a:ext cx="1" cy="3130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1" name="直線矢印コネクタ 30"/>
          <p:cNvCxnSpPr>
            <a:stCxn id="9" idx="2"/>
            <a:endCxn id="4" idx="0"/>
          </p:cNvCxnSpPr>
          <p:nvPr/>
        </p:nvCxnSpPr>
        <p:spPr>
          <a:xfrm>
            <a:off x="2228044" y="3683807"/>
            <a:ext cx="0" cy="3130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2" name="直線矢印コネクタ 51"/>
          <p:cNvCxnSpPr/>
          <p:nvPr/>
        </p:nvCxnSpPr>
        <p:spPr>
          <a:xfrm>
            <a:off x="3676915" y="4336501"/>
            <a:ext cx="1264940" cy="96032"/>
          </a:xfrm>
          <a:prstGeom prst="straightConnector1">
            <a:avLst/>
          </a:prstGeom>
          <a:ln>
            <a:prstDash val="dash"/>
            <a:tailEnd type="triangle"/>
          </a:ln>
        </p:spPr>
        <p:style>
          <a:lnRef idx="2">
            <a:schemeClr val="accent5"/>
          </a:lnRef>
          <a:fillRef idx="1">
            <a:schemeClr val="lt1"/>
          </a:fillRef>
          <a:effectRef idx="0">
            <a:schemeClr val="accent5"/>
          </a:effectRef>
          <a:fontRef idx="minor">
            <a:schemeClr val="dk1"/>
          </a:fontRef>
        </p:style>
      </p:cxnSp>
      <p:sp>
        <p:nvSpPr>
          <p:cNvPr id="54" name="乗算記号 53"/>
          <p:cNvSpPr/>
          <p:nvPr/>
        </p:nvSpPr>
        <p:spPr>
          <a:xfrm>
            <a:off x="4061057" y="4119016"/>
            <a:ext cx="299843" cy="42947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5" name="直線矢印コネクタ 54"/>
          <p:cNvCxnSpPr/>
          <p:nvPr/>
        </p:nvCxnSpPr>
        <p:spPr>
          <a:xfrm>
            <a:off x="2228044" y="4868212"/>
            <a:ext cx="0" cy="3130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8" name="角丸四角形 57"/>
          <p:cNvSpPr/>
          <p:nvPr/>
        </p:nvSpPr>
        <p:spPr>
          <a:xfrm>
            <a:off x="779171" y="5181259"/>
            <a:ext cx="2897745" cy="135631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600" dirty="0" smtClean="0">
                <a:solidFill>
                  <a:srgbClr val="FF0000"/>
                </a:solidFill>
              </a:rPr>
              <a:t>着信が繰り返されても</a:t>
            </a:r>
            <a:r>
              <a:rPr kumimoji="1" lang="ja-JP" altLang="en-US" sz="1600" dirty="0" smtClean="0">
                <a:solidFill>
                  <a:srgbClr val="FF0000"/>
                </a:solidFill>
              </a:rPr>
              <a:t>、リセット要求</a:t>
            </a:r>
            <a:r>
              <a:rPr kumimoji="1" lang="ja-JP" altLang="en-US" sz="1600" dirty="0" smtClean="0">
                <a:solidFill>
                  <a:srgbClr val="FF0000"/>
                </a:solidFill>
              </a:rPr>
              <a:t>の</a:t>
            </a:r>
            <a:r>
              <a:rPr kumimoji="1" lang="en-US" altLang="ja-JP" sz="1600" dirty="0" smtClean="0">
                <a:solidFill>
                  <a:srgbClr val="FF0000"/>
                </a:solidFill>
              </a:rPr>
              <a:t>reset</a:t>
            </a:r>
            <a:r>
              <a:rPr kumimoji="1" lang="ja-JP" altLang="en-US" sz="1600" dirty="0" smtClean="0">
                <a:solidFill>
                  <a:srgbClr val="FF0000"/>
                </a:solidFill>
              </a:rPr>
              <a:t>イベントを</a:t>
            </a:r>
            <a:r>
              <a:rPr kumimoji="1" lang="en-US" altLang="ja-JP" sz="1600" dirty="0" smtClean="0">
                <a:solidFill>
                  <a:srgbClr val="FF0000"/>
                </a:solidFill>
              </a:rPr>
              <a:t>ON</a:t>
            </a:r>
            <a:r>
              <a:rPr lang="ja-JP" altLang="en-US" sz="1600" dirty="0" smtClean="0">
                <a:solidFill>
                  <a:srgbClr val="FF0000"/>
                </a:solidFill>
              </a:rPr>
              <a:t>するタイミングがなく、</a:t>
            </a:r>
            <a:r>
              <a:rPr lang="ja-JP" altLang="en-US" sz="1600" dirty="0">
                <a:solidFill>
                  <a:srgbClr val="FF0000"/>
                </a:solidFill>
              </a:rPr>
              <a:t>履歴</a:t>
            </a:r>
            <a:r>
              <a:rPr lang="ja-JP" altLang="en-US" sz="1600" dirty="0" smtClean="0">
                <a:solidFill>
                  <a:srgbClr val="FF0000"/>
                </a:solidFill>
              </a:rPr>
              <a:t>が</a:t>
            </a:r>
            <a:r>
              <a:rPr lang="en-US" altLang="ja-JP" sz="1600" dirty="0" smtClean="0">
                <a:solidFill>
                  <a:srgbClr val="FF0000"/>
                </a:solidFill>
              </a:rPr>
              <a:t>10000</a:t>
            </a:r>
            <a:r>
              <a:rPr lang="ja-JP" altLang="en-US" sz="1600" dirty="0" smtClean="0">
                <a:solidFill>
                  <a:srgbClr val="FF0000"/>
                </a:solidFill>
              </a:rPr>
              <a:t>件に達する。</a:t>
            </a:r>
            <a:endParaRPr kumimoji="1" lang="ja-JP" altLang="en-US" sz="1600" dirty="0">
              <a:solidFill>
                <a:srgbClr val="FF0000"/>
              </a:solidFill>
            </a:endParaRPr>
          </a:p>
        </p:txBody>
      </p:sp>
      <p:grpSp>
        <p:nvGrpSpPr>
          <p:cNvPr id="62" name="グループ化 61"/>
          <p:cNvGrpSpPr/>
          <p:nvPr/>
        </p:nvGrpSpPr>
        <p:grpSpPr>
          <a:xfrm>
            <a:off x="4941853" y="2302867"/>
            <a:ext cx="3223351" cy="4211231"/>
            <a:chOff x="5141477" y="2483173"/>
            <a:chExt cx="2675998" cy="4211231"/>
          </a:xfrm>
        </p:grpSpPr>
        <p:sp>
          <p:nvSpPr>
            <p:cNvPr id="5" name="角丸四角形 4"/>
            <p:cNvSpPr/>
            <p:nvPr/>
          </p:nvSpPr>
          <p:spPr>
            <a:xfrm>
              <a:off x="5141478" y="3323200"/>
              <a:ext cx="2675997" cy="7787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600" dirty="0" smtClean="0"/>
                <a:t>自拒否履歴</a:t>
              </a:r>
              <a:r>
                <a:rPr kumimoji="1" lang="ja-JP" altLang="en-US" sz="1600" dirty="0" smtClean="0"/>
                <a:t>のバックアップ</a:t>
              </a:r>
              <a:r>
                <a:rPr kumimoji="1" lang="ja-JP" altLang="en-US" sz="1600" dirty="0" smtClean="0"/>
                <a:t>処理中</a:t>
              </a:r>
              <a:endParaRPr kumimoji="1" lang="ja-JP" altLang="en-US" sz="1600" dirty="0"/>
            </a:p>
          </p:txBody>
        </p:sp>
        <p:sp>
          <p:nvSpPr>
            <p:cNvPr id="17" name="正方形/長方形 16"/>
            <p:cNvSpPr/>
            <p:nvPr/>
          </p:nvSpPr>
          <p:spPr>
            <a:xfrm>
              <a:off x="5639731" y="2483173"/>
              <a:ext cx="1679490" cy="44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リセット装置</a:t>
              </a:r>
              <a:endParaRPr kumimoji="1" lang="ja-JP" altLang="en-US" dirty="0"/>
            </a:p>
          </p:txBody>
        </p:sp>
        <p:cxnSp>
          <p:nvCxnSpPr>
            <p:cNvPr id="40" name="直線矢印コネクタ 39"/>
            <p:cNvCxnSpPr>
              <a:endCxn id="5" idx="0"/>
            </p:cNvCxnSpPr>
            <p:nvPr/>
          </p:nvCxnSpPr>
          <p:spPr>
            <a:xfrm>
              <a:off x="6479476" y="2928398"/>
              <a:ext cx="1" cy="3948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5" name="角丸四角形 44"/>
            <p:cNvSpPr/>
            <p:nvPr/>
          </p:nvSpPr>
          <p:spPr>
            <a:xfrm>
              <a:off x="5141477" y="4496724"/>
              <a:ext cx="2675997" cy="106785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600" dirty="0" smtClean="0">
                  <a:solidFill>
                    <a:srgbClr val="FF0000"/>
                  </a:solidFill>
                </a:rPr>
                <a:t>バックアップ処理が完了したので、</a:t>
              </a:r>
              <a:r>
                <a:rPr kumimoji="1" lang="en-US" altLang="ja-JP" sz="1600" dirty="0" smtClean="0">
                  <a:solidFill>
                    <a:srgbClr val="FF0000"/>
                  </a:solidFill>
                </a:rPr>
                <a:t>reset </a:t>
              </a:r>
              <a:r>
                <a:rPr kumimoji="1" lang="ja-JP" altLang="en-US" sz="1600" dirty="0" smtClean="0">
                  <a:solidFill>
                    <a:srgbClr val="FF0000"/>
                  </a:solidFill>
                </a:rPr>
                <a:t>イベントを</a:t>
              </a:r>
              <a:r>
                <a:rPr kumimoji="1" lang="en-US" altLang="ja-JP" sz="1600" dirty="0" smtClean="0">
                  <a:solidFill>
                    <a:srgbClr val="FF0000"/>
                  </a:solidFill>
                </a:rPr>
                <a:t>OFF</a:t>
              </a:r>
              <a:r>
                <a:rPr lang="ja-JP" altLang="en-US" sz="1600" dirty="0" smtClean="0">
                  <a:solidFill>
                    <a:srgbClr val="FF0000"/>
                  </a:solidFill>
                </a:rPr>
                <a:t>する。</a:t>
              </a:r>
              <a:endParaRPr lang="en-US" altLang="ja-JP" sz="1600" dirty="0" smtClean="0">
                <a:solidFill>
                  <a:srgbClr val="FF0000"/>
                </a:solidFill>
              </a:endParaRPr>
            </a:p>
          </p:txBody>
        </p:sp>
        <p:cxnSp>
          <p:nvCxnSpPr>
            <p:cNvPr id="46" name="直線矢印コネクタ 45"/>
            <p:cNvCxnSpPr>
              <a:stCxn id="5" idx="2"/>
              <a:endCxn id="45" idx="0"/>
            </p:cNvCxnSpPr>
            <p:nvPr/>
          </p:nvCxnSpPr>
          <p:spPr>
            <a:xfrm flipH="1">
              <a:off x="6479476" y="4101921"/>
              <a:ext cx="1" cy="39480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1" name="角丸四角形 60"/>
            <p:cNvSpPr/>
            <p:nvPr/>
          </p:nvSpPr>
          <p:spPr>
            <a:xfrm>
              <a:off x="5141478" y="5653825"/>
              <a:ext cx="2675997" cy="10405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600" dirty="0" smtClean="0"/>
                <a:t>着信履歴</a:t>
              </a:r>
              <a:r>
                <a:rPr kumimoji="1" lang="en-US" altLang="ja-JP" sz="1600" dirty="0" smtClean="0"/>
                <a:t>CLEAR</a:t>
              </a:r>
              <a:r>
                <a:rPr kumimoji="1" lang="ja-JP" altLang="en-US" sz="1600" dirty="0" smtClean="0"/>
                <a:t>の情報が</a:t>
              </a:r>
              <a:r>
                <a:rPr kumimoji="1" lang="en-US" altLang="ja-JP" sz="1600" dirty="0" smtClean="0"/>
                <a:t>ON</a:t>
              </a:r>
              <a:r>
                <a:rPr kumimoji="1" lang="ja-JP" altLang="en-US" sz="1600" dirty="0" smtClean="0"/>
                <a:t>されているが</a:t>
              </a:r>
              <a:r>
                <a:rPr kumimoji="1" lang="en-US" altLang="ja-JP" sz="1600" dirty="0" smtClean="0"/>
                <a:t>reset</a:t>
              </a:r>
              <a:r>
                <a:rPr lang="ja-JP" altLang="en-US" sz="1600" dirty="0" smtClean="0"/>
                <a:t>イベントが来ないのでバックアップされない。</a:t>
              </a:r>
              <a:endParaRPr kumimoji="1" lang="ja-JP" altLang="en-US" sz="1600" dirty="0"/>
            </a:p>
          </p:txBody>
        </p:sp>
      </p:grpSp>
      <p:cxnSp>
        <p:nvCxnSpPr>
          <p:cNvPr id="22" name="直線矢印コネクタ 21"/>
          <p:cNvCxnSpPr/>
          <p:nvPr/>
        </p:nvCxnSpPr>
        <p:spPr>
          <a:xfrm>
            <a:off x="3676915" y="5707490"/>
            <a:ext cx="1264940" cy="96032"/>
          </a:xfrm>
          <a:prstGeom prst="straightConnector1">
            <a:avLst/>
          </a:prstGeom>
          <a:ln>
            <a:prstDash val="dash"/>
            <a:tailEnd type="triangle"/>
          </a:ln>
        </p:spPr>
        <p:style>
          <a:lnRef idx="2">
            <a:schemeClr val="accent5"/>
          </a:lnRef>
          <a:fillRef idx="1">
            <a:schemeClr val="lt1"/>
          </a:fillRef>
          <a:effectRef idx="0">
            <a:schemeClr val="accent5"/>
          </a:effectRef>
          <a:fontRef idx="minor">
            <a:schemeClr val="dk1"/>
          </a:fontRef>
        </p:style>
      </p:cxnSp>
      <p:sp>
        <p:nvSpPr>
          <p:cNvPr id="24" name="乗算記号 23"/>
          <p:cNvSpPr/>
          <p:nvPr/>
        </p:nvSpPr>
        <p:spPr>
          <a:xfrm>
            <a:off x="4061057" y="5540769"/>
            <a:ext cx="299843" cy="42947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59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643174" y="841178"/>
            <a:ext cx="4212929" cy="5523376"/>
          </a:xfrm>
          <a:prstGeom prst="rect">
            <a:avLst/>
          </a:prstGeom>
        </p:spPr>
      </p:pic>
      <p:sp>
        <p:nvSpPr>
          <p:cNvPr id="11" name="四角形吹き出し 10"/>
          <p:cNvSpPr/>
          <p:nvPr/>
        </p:nvSpPr>
        <p:spPr>
          <a:xfrm>
            <a:off x="746975" y="2111845"/>
            <a:ext cx="1751527" cy="856736"/>
          </a:xfrm>
          <a:prstGeom prst="wedgeRectCallout">
            <a:avLst>
              <a:gd name="adj1" fmla="val 79598"/>
              <a:gd name="adj2" fmla="val -59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t>1) </a:t>
            </a:r>
            <a:r>
              <a:rPr lang="en-US" altLang="ja-JP" sz="1100" dirty="0" smtClean="0"/>
              <a:t>Kyohi_1_log </a:t>
            </a:r>
            <a:r>
              <a:rPr lang="ja-JP" altLang="en-US" sz="1100" dirty="0" smtClean="0"/>
              <a:t>がしきい値になり、</a:t>
            </a:r>
            <a:r>
              <a:rPr lang="en-US" altLang="ja-JP" sz="1100" dirty="0" smtClean="0"/>
              <a:t>CLEAR</a:t>
            </a:r>
            <a:r>
              <a:rPr lang="ja-JP" altLang="en-US" sz="1100" dirty="0" smtClean="0"/>
              <a:t>を処理をさせる。　</a:t>
            </a:r>
            <a:r>
              <a:rPr lang="en-US" altLang="ja-JP" sz="1100" dirty="0" smtClean="0"/>
              <a:t>reset = TRUE  </a:t>
            </a:r>
            <a:endParaRPr kumimoji="1" lang="en-US" altLang="ja-JP" sz="1100" dirty="0" smtClean="0"/>
          </a:p>
        </p:txBody>
      </p:sp>
      <p:pic>
        <p:nvPicPr>
          <p:cNvPr id="17" name="図 16"/>
          <p:cNvPicPr>
            <a:picLocks noChangeAspect="1"/>
          </p:cNvPicPr>
          <p:nvPr/>
        </p:nvPicPr>
        <p:blipFill>
          <a:blip r:embed="rId3"/>
          <a:stretch>
            <a:fillRect/>
          </a:stretch>
        </p:blipFill>
        <p:spPr>
          <a:xfrm>
            <a:off x="5128125" y="1999430"/>
            <a:ext cx="3468523" cy="2458451"/>
          </a:xfrm>
          <a:prstGeom prst="rect">
            <a:avLst/>
          </a:prstGeom>
        </p:spPr>
      </p:pic>
      <p:sp>
        <p:nvSpPr>
          <p:cNvPr id="19" name="四角形吹き出し 18"/>
          <p:cNvSpPr/>
          <p:nvPr/>
        </p:nvSpPr>
        <p:spPr>
          <a:xfrm>
            <a:off x="5163955" y="3862818"/>
            <a:ext cx="1751527" cy="898301"/>
          </a:xfrm>
          <a:prstGeom prst="wedgeRectCallout">
            <a:avLst>
              <a:gd name="adj1" fmla="val 63422"/>
              <a:gd name="adj2" fmla="val -1159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t>2)</a:t>
            </a:r>
            <a:r>
              <a:rPr kumimoji="1" lang="ja-JP" altLang="en-US" sz="1100" dirty="0" smtClean="0"/>
              <a:t>　</a:t>
            </a:r>
            <a:r>
              <a:rPr kumimoji="1" lang="en-US" altLang="ja-JP" sz="1100" dirty="0" smtClean="0"/>
              <a:t>KYOHI_1_ST </a:t>
            </a:r>
            <a:r>
              <a:rPr kumimoji="1" lang="ja-JP" altLang="en-US" sz="1100" dirty="0" smtClean="0"/>
              <a:t>の</a:t>
            </a:r>
            <a:r>
              <a:rPr lang="en-US" altLang="ja-JP" sz="1100" dirty="0" smtClean="0"/>
              <a:t>r</a:t>
            </a:r>
            <a:r>
              <a:rPr kumimoji="1" lang="en-US" altLang="ja-JP" sz="1100" dirty="0" smtClean="0"/>
              <a:t>eset</a:t>
            </a:r>
            <a:r>
              <a:rPr kumimoji="1" lang="ja-JP" altLang="en-US" sz="1100" dirty="0" smtClean="0"/>
              <a:t>を処理している最中。</a:t>
            </a:r>
            <a:endParaRPr kumimoji="1" lang="en-US" altLang="ja-JP" sz="1100" dirty="0" smtClean="0"/>
          </a:p>
          <a:p>
            <a:r>
              <a:rPr lang="en-US" altLang="ja-JP" sz="1100" dirty="0" err="1" smtClean="0"/>
              <a:t>resest</a:t>
            </a:r>
            <a:r>
              <a:rPr lang="en-US" altLang="ja-JP" sz="1100" dirty="0" smtClean="0"/>
              <a:t> = TRUE </a:t>
            </a:r>
            <a:r>
              <a:rPr lang="ja-JP" altLang="en-US" sz="1100" dirty="0" smtClean="0"/>
              <a:t>のまま。</a:t>
            </a:r>
            <a:endParaRPr kumimoji="1" lang="en-US" altLang="ja-JP" sz="1100" dirty="0" smtClean="0"/>
          </a:p>
        </p:txBody>
      </p:sp>
      <p:sp>
        <p:nvSpPr>
          <p:cNvPr id="21" name="タイトル 20"/>
          <p:cNvSpPr>
            <a:spLocks noGrp="1"/>
          </p:cNvSpPr>
          <p:nvPr>
            <p:ph type="title"/>
          </p:nvPr>
        </p:nvSpPr>
        <p:spPr/>
        <p:txBody>
          <a:bodyPr/>
          <a:lstStyle/>
          <a:p>
            <a:r>
              <a:rPr kumimoji="1" lang="ja-JP" altLang="en-US" dirty="0" smtClean="0"/>
              <a:t>不具合事例のメカニズム</a:t>
            </a:r>
            <a:endParaRPr kumimoji="1" lang="ja-JP" altLang="en-US" dirty="0"/>
          </a:p>
        </p:txBody>
      </p:sp>
      <p:sp>
        <p:nvSpPr>
          <p:cNvPr id="22" name="コンテンツ プレースホルダー 21"/>
          <p:cNvSpPr>
            <a:spLocks noGrp="1"/>
          </p:cNvSpPr>
          <p:nvPr>
            <p:ph idx="1"/>
          </p:nvPr>
        </p:nvSpPr>
        <p:spPr>
          <a:xfrm>
            <a:off x="5128124" y="923228"/>
            <a:ext cx="3387225" cy="710708"/>
          </a:xfrm>
        </p:spPr>
        <p:txBody>
          <a:bodyPr>
            <a:normAutofit fontScale="92500"/>
          </a:bodyPr>
          <a:lstStyle/>
          <a:p>
            <a:r>
              <a:rPr kumimoji="1" lang="en-US" altLang="ja-JP" dirty="0" smtClean="0"/>
              <a:t>1)~5)</a:t>
            </a:r>
            <a:r>
              <a:rPr kumimoji="1" lang="ja-JP" altLang="en-US" dirty="0" smtClean="0"/>
              <a:t>のステップが発生したときに、不具合となる。</a:t>
            </a:r>
            <a:endParaRPr kumimoji="1" lang="ja-JP" altLang="en-US" dirty="0"/>
          </a:p>
        </p:txBody>
      </p:sp>
      <p:sp>
        <p:nvSpPr>
          <p:cNvPr id="23" name="下矢印 22"/>
          <p:cNvSpPr/>
          <p:nvPr/>
        </p:nvSpPr>
        <p:spPr>
          <a:xfrm>
            <a:off x="7038303" y="2831311"/>
            <a:ext cx="279197" cy="794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吹き出し 23"/>
          <p:cNvSpPr/>
          <p:nvPr/>
        </p:nvSpPr>
        <p:spPr>
          <a:xfrm>
            <a:off x="220576" y="4579467"/>
            <a:ext cx="1751527" cy="1164510"/>
          </a:xfrm>
          <a:prstGeom prst="wedgeRectCallout">
            <a:avLst>
              <a:gd name="adj1" fmla="val 42833"/>
              <a:gd name="adj2" fmla="val -63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smtClean="0"/>
              <a:t>3</a:t>
            </a:r>
            <a:r>
              <a:rPr kumimoji="1" lang="en-US" altLang="ja-JP" sz="1100" dirty="0" smtClean="0"/>
              <a:t>)</a:t>
            </a:r>
            <a:r>
              <a:rPr kumimoji="1" lang="en-US" altLang="ja-JP" sz="1100" dirty="0" err="1" smtClean="0"/>
              <a:t>Chaku_log</a:t>
            </a:r>
            <a:r>
              <a:rPr lang="ja-JP" altLang="en-US" sz="1100" dirty="0" smtClean="0"/>
              <a:t>がしきい値になり、</a:t>
            </a:r>
            <a:r>
              <a:rPr lang="en-US" altLang="ja-JP" sz="1100" dirty="0" smtClean="0"/>
              <a:t>CLEAR</a:t>
            </a:r>
            <a:r>
              <a:rPr lang="ja-JP" altLang="en-US" sz="1100" dirty="0" smtClean="0"/>
              <a:t>をセットするが、この時点では、</a:t>
            </a:r>
            <a:r>
              <a:rPr lang="en-US" altLang="ja-JP" sz="1100" dirty="0" smtClean="0"/>
              <a:t>1),2)</a:t>
            </a:r>
            <a:r>
              <a:rPr lang="ja-JP" altLang="en-US" sz="1100" dirty="0" smtClean="0"/>
              <a:t>の状態なので、</a:t>
            </a:r>
            <a:r>
              <a:rPr lang="en-US" altLang="ja-JP" sz="1100" dirty="0" smtClean="0"/>
              <a:t>reset = TRUE</a:t>
            </a:r>
            <a:r>
              <a:rPr lang="ja-JP" altLang="en-US" sz="1100" dirty="0" smtClean="0"/>
              <a:t>であり、</a:t>
            </a:r>
            <a:r>
              <a:rPr lang="en-US" altLang="ja-JP" sz="1100" dirty="0" err="1" smtClean="0"/>
              <a:t>Chaku_log</a:t>
            </a:r>
            <a:r>
              <a:rPr lang="ja-JP" altLang="en-US" sz="1100" dirty="0" smtClean="0"/>
              <a:t>はしきい値＋</a:t>
            </a:r>
            <a:r>
              <a:rPr lang="en-US" altLang="ja-JP" sz="1100" dirty="0" smtClean="0"/>
              <a:t>1</a:t>
            </a:r>
            <a:r>
              <a:rPr lang="ja-JP" altLang="en-US" sz="1100" dirty="0" smtClean="0"/>
              <a:t>の状態になる。</a:t>
            </a:r>
            <a:endParaRPr kumimoji="1" lang="en-US" altLang="ja-JP" sz="1100" dirty="0" smtClean="0"/>
          </a:p>
        </p:txBody>
      </p:sp>
      <p:sp>
        <p:nvSpPr>
          <p:cNvPr id="26" name="下矢印 25"/>
          <p:cNvSpPr/>
          <p:nvPr/>
        </p:nvSpPr>
        <p:spPr>
          <a:xfrm>
            <a:off x="7038303" y="3688184"/>
            <a:ext cx="279197" cy="79468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四角形吹き出し 26"/>
          <p:cNvSpPr/>
          <p:nvPr/>
        </p:nvSpPr>
        <p:spPr>
          <a:xfrm>
            <a:off x="6600422" y="5040235"/>
            <a:ext cx="1751527" cy="1153657"/>
          </a:xfrm>
          <a:prstGeom prst="wedgeRectCallout">
            <a:avLst>
              <a:gd name="adj1" fmla="val -15622"/>
              <a:gd name="adj2" fmla="val -1132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100" dirty="0"/>
              <a:t>4</a:t>
            </a:r>
            <a:r>
              <a:rPr kumimoji="1" lang="en-US" altLang="ja-JP" sz="1100" dirty="0" smtClean="0"/>
              <a:t>)</a:t>
            </a:r>
            <a:r>
              <a:rPr kumimoji="1" lang="ja-JP" altLang="en-US" sz="1100" dirty="0" smtClean="0"/>
              <a:t>　</a:t>
            </a:r>
            <a:r>
              <a:rPr kumimoji="1" lang="en-US" altLang="ja-JP" sz="1100" dirty="0" smtClean="0"/>
              <a:t>KYOHI_1_ST </a:t>
            </a:r>
            <a:r>
              <a:rPr kumimoji="1" lang="ja-JP" altLang="en-US" sz="1100" dirty="0" smtClean="0"/>
              <a:t>の</a:t>
            </a:r>
            <a:r>
              <a:rPr lang="en-US" altLang="ja-JP" sz="1100" dirty="0" smtClean="0"/>
              <a:t>r</a:t>
            </a:r>
            <a:r>
              <a:rPr kumimoji="1" lang="en-US" altLang="ja-JP" sz="1100" dirty="0" smtClean="0"/>
              <a:t>eset</a:t>
            </a:r>
            <a:r>
              <a:rPr kumimoji="1" lang="ja-JP" altLang="en-US" sz="1100" dirty="0" smtClean="0"/>
              <a:t>を処理を完了して、</a:t>
            </a:r>
            <a:endParaRPr kumimoji="1" lang="en-US" altLang="ja-JP" sz="1100" dirty="0" smtClean="0"/>
          </a:p>
          <a:p>
            <a:r>
              <a:rPr lang="en-US" altLang="ja-JP" sz="1100" dirty="0" err="1" smtClean="0"/>
              <a:t>resest</a:t>
            </a:r>
            <a:r>
              <a:rPr lang="en-US" altLang="ja-JP" sz="1100" dirty="0" smtClean="0"/>
              <a:t> = FALSE</a:t>
            </a:r>
            <a:r>
              <a:rPr lang="ja-JP" altLang="en-US" sz="1100" dirty="0" smtClean="0"/>
              <a:t>となるが、</a:t>
            </a:r>
            <a:r>
              <a:rPr lang="en-US" altLang="ja-JP" sz="1100" dirty="0" err="1" smtClean="0"/>
              <a:t>Chaku_log</a:t>
            </a:r>
            <a:r>
              <a:rPr lang="ja-JP" altLang="en-US" sz="1100" dirty="0" smtClean="0"/>
              <a:t>の</a:t>
            </a:r>
            <a:r>
              <a:rPr lang="en-US" altLang="ja-JP" sz="1100" dirty="0" smtClean="0"/>
              <a:t>CLEAR</a:t>
            </a:r>
            <a:r>
              <a:rPr lang="ja-JP" altLang="en-US" sz="1100" dirty="0" smtClean="0"/>
              <a:t>が浮いたまま処理されない。</a:t>
            </a:r>
            <a:endParaRPr kumimoji="1" lang="en-US" altLang="ja-JP" sz="1100" dirty="0" smtClean="0"/>
          </a:p>
        </p:txBody>
      </p:sp>
      <p:sp>
        <p:nvSpPr>
          <p:cNvPr id="28" name="四角形吹き出し 27"/>
          <p:cNvSpPr/>
          <p:nvPr/>
        </p:nvSpPr>
        <p:spPr>
          <a:xfrm>
            <a:off x="2364823" y="4506608"/>
            <a:ext cx="2419678" cy="1456310"/>
          </a:xfrm>
          <a:prstGeom prst="wedgeRectCallout">
            <a:avLst>
              <a:gd name="adj1" fmla="val -64141"/>
              <a:gd name="adj2" fmla="val -995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en-US" altLang="ja-JP" sz="1100" dirty="0" smtClean="0"/>
              <a:t>5)</a:t>
            </a:r>
            <a:r>
              <a:rPr lang="ja-JP" altLang="en-US" sz="1100" dirty="0"/>
              <a:t> </a:t>
            </a:r>
            <a:r>
              <a:rPr lang="en-US" altLang="ja-JP" sz="1100" dirty="0" err="1" smtClean="0"/>
              <a:t>Chaku_log</a:t>
            </a:r>
            <a:r>
              <a:rPr lang="ja-JP" altLang="en-US" sz="1100" dirty="0" smtClean="0"/>
              <a:t>の</a:t>
            </a:r>
            <a:r>
              <a:rPr lang="en-US" altLang="ja-JP" sz="1100" dirty="0" smtClean="0"/>
              <a:t>CLEAR</a:t>
            </a:r>
            <a:r>
              <a:rPr lang="ja-JP" altLang="en-US" sz="1100" dirty="0" smtClean="0"/>
              <a:t>が浮いたままだが、</a:t>
            </a:r>
            <a:r>
              <a:rPr lang="en-US" altLang="ja-JP" sz="1100" dirty="0" err="1" smtClean="0"/>
              <a:t>Chaku_log</a:t>
            </a:r>
            <a:r>
              <a:rPr lang="en-US" altLang="ja-JP" sz="1100" dirty="0" smtClean="0"/>
              <a:t>=4999</a:t>
            </a:r>
            <a:r>
              <a:rPr lang="ja-JP" altLang="en-US" sz="1100" dirty="0" smtClean="0"/>
              <a:t>のときにしか</a:t>
            </a:r>
            <a:r>
              <a:rPr lang="en-US" altLang="ja-JP" sz="1100" dirty="0" smtClean="0"/>
              <a:t>reset=TRUE</a:t>
            </a:r>
            <a:r>
              <a:rPr lang="ja-JP" altLang="en-US" sz="1100" dirty="0" smtClean="0"/>
              <a:t>にしないため、他のログによる</a:t>
            </a:r>
            <a:r>
              <a:rPr lang="en-US" altLang="ja-JP" sz="1100" dirty="0" smtClean="0"/>
              <a:t>CLEAR</a:t>
            </a:r>
            <a:r>
              <a:rPr lang="ja-JP" altLang="en-US" sz="1100" dirty="0" smtClean="0"/>
              <a:t>が発生しないまま、</a:t>
            </a:r>
            <a:r>
              <a:rPr lang="en-US" altLang="ja-JP" sz="1100" dirty="0" err="1" smtClean="0"/>
              <a:t>Chaku_Log</a:t>
            </a:r>
            <a:r>
              <a:rPr lang="ja-JP" altLang="en-US" sz="1100" dirty="0" smtClean="0"/>
              <a:t>が加算される状況が発生した場合、</a:t>
            </a:r>
            <a:r>
              <a:rPr lang="en-US" altLang="ja-JP" sz="1100" dirty="0" err="1" smtClean="0"/>
              <a:t>Chaku_log</a:t>
            </a:r>
            <a:r>
              <a:rPr lang="ja-JP" altLang="en-US" sz="1100" dirty="0" smtClean="0"/>
              <a:t>のクリアができない状態が発生してしまう。</a:t>
            </a:r>
            <a:endParaRPr kumimoji="1" lang="en-US" altLang="ja-JP" sz="1100" dirty="0" smtClean="0"/>
          </a:p>
        </p:txBody>
      </p:sp>
      <p:cxnSp>
        <p:nvCxnSpPr>
          <p:cNvPr id="3" name="直線コネクタ 2"/>
          <p:cNvCxnSpPr/>
          <p:nvPr/>
        </p:nvCxnSpPr>
        <p:spPr>
          <a:xfrm flipH="1">
            <a:off x="7150188" y="3806302"/>
            <a:ext cx="120176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7150188" y="3625998"/>
            <a:ext cx="1201761" cy="0"/>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1296742" y="3955255"/>
            <a:ext cx="911985" cy="0"/>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29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モデル検査適応方法</a:t>
            </a:r>
            <a:r>
              <a:rPr kumimoji="1" lang="ja-JP" altLang="en-US" dirty="0" smtClean="0"/>
              <a:t>とモデル化の注意点</a:t>
            </a:r>
            <a:endParaRPr kumimoji="1" lang="ja-JP" altLang="en-US" dirty="0"/>
          </a:p>
        </p:txBody>
      </p:sp>
      <p:sp>
        <p:nvSpPr>
          <p:cNvPr id="3" name="コンテンツ プレースホルダー 2"/>
          <p:cNvSpPr>
            <a:spLocks noGrp="1"/>
          </p:cNvSpPr>
          <p:nvPr>
            <p:ph idx="1"/>
          </p:nvPr>
        </p:nvSpPr>
        <p:spPr>
          <a:xfrm>
            <a:off x="628650" y="1081825"/>
            <a:ext cx="3889911" cy="2071074"/>
          </a:xfrm>
        </p:spPr>
        <p:txBody>
          <a:bodyPr>
            <a:normAutofit/>
          </a:bodyPr>
          <a:lstStyle/>
          <a:p>
            <a:r>
              <a:rPr kumimoji="1" lang="ja-JP" altLang="en-US" sz="2000" dirty="0" smtClean="0"/>
              <a:t>適応</a:t>
            </a:r>
            <a:r>
              <a:rPr kumimoji="1" lang="ja-JP" altLang="en-US" sz="2000" dirty="0" smtClean="0"/>
              <a:t>方法</a:t>
            </a:r>
            <a:endParaRPr kumimoji="1" lang="en-US" altLang="ja-JP" sz="2000" dirty="0" smtClean="0"/>
          </a:p>
          <a:p>
            <a:pPr lvl="1">
              <a:tabLst>
                <a:tab pos="3497263" algn="l"/>
              </a:tabLst>
            </a:pPr>
            <a:r>
              <a:rPr lang="ja-JP" altLang="en-US" sz="1800" dirty="0" smtClean="0"/>
              <a:t>与えられた設計資料を元に、テスト環境として、右図の構成を作成し、通信端末の動作パターンを網羅的に検査できるようにした。</a:t>
            </a:r>
            <a:endParaRPr lang="en-US" altLang="ja-JP" sz="1800" dirty="0" smtClean="0"/>
          </a:p>
          <a:p>
            <a:pPr lvl="1">
              <a:tabLst>
                <a:tab pos="3497263" algn="l"/>
              </a:tabLst>
            </a:pPr>
            <a:r>
              <a:rPr lang="ja-JP" altLang="en-US" sz="1800" dirty="0" smtClean="0"/>
              <a:t>（）内は、モデル検査上</a:t>
            </a:r>
            <a:r>
              <a:rPr lang="ja-JP" altLang="en-US" sz="1200" dirty="0" smtClean="0"/>
              <a:t>（添付：</a:t>
            </a:r>
            <a:r>
              <a:rPr lang="en-US" altLang="ja-JP" sz="1200" dirty="0" err="1" smtClean="0"/>
              <a:t>Promela</a:t>
            </a:r>
            <a:r>
              <a:rPr lang="ja-JP" altLang="en-US" sz="1200" dirty="0" smtClean="0"/>
              <a:t>で利用</a:t>
            </a:r>
            <a:r>
              <a:rPr lang="ja-JP" altLang="en-US" sz="1200" dirty="0" smtClean="0"/>
              <a:t>）</a:t>
            </a:r>
            <a:r>
              <a:rPr lang="ja-JP" altLang="en-US" sz="1800" dirty="0" smtClean="0"/>
              <a:t>の並行プロセス名を示す。</a:t>
            </a:r>
            <a:endParaRPr lang="en-US" altLang="ja-JP" sz="1800" dirty="0"/>
          </a:p>
        </p:txBody>
      </p:sp>
      <p:pic>
        <p:nvPicPr>
          <p:cNvPr id="4" name="図 3"/>
          <p:cNvPicPr>
            <a:picLocks noChangeAspect="1"/>
          </p:cNvPicPr>
          <p:nvPr/>
        </p:nvPicPr>
        <p:blipFill>
          <a:blip r:embed="rId2"/>
          <a:stretch>
            <a:fillRect/>
          </a:stretch>
        </p:blipFill>
        <p:spPr>
          <a:xfrm>
            <a:off x="4572000" y="825805"/>
            <a:ext cx="4334912" cy="2636095"/>
          </a:xfrm>
          <a:prstGeom prst="rect">
            <a:avLst/>
          </a:prstGeom>
        </p:spPr>
      </p:pic>
      <p:sp>
        <p:nvSpPr>
          <p:cNvPr id="6" name="コンテンツ プレースホルダー 2"/>
          <p:cNvSpPr txBox="1">
            <a:spLocks/>
          </p:cNvSpPr>
          <p:nvPr/>
        </p:nvSpPr>
        <p:spPr>
          <a:xfrm>
            <a:off x="628650" y="3402552"/>
            <a:ext cx="7935801" cy="2927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360363"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623888" indent="-173038"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895350" indent="-180975"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1255713" indent="-269875"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t>注意点（抽象化）</a:t>
            </a:r>
            <a:endParaRPr lang="en-US" altLang="ja-JP" sz="2000" dirty="0" smtClean="0"/>
          </a:p>
          <a:p>
            <a:pPr lvl="1"/>
            <a:r>
              <a:rPr lang="ja-JP" altLang="en-US" sz="1800" dirty="0" smtClean="0"/>
              <a:t>着信履歴は、</a:t>
            </a:r>
            <a:r>
              <a:rPr lang="en-US" altLang="ja-JP" sz="1800" dirty="0" smtClean="0"/>
              <a:t>10000</a:t>
            </a:r>
            <a:r>
              <a:rPr lang="ja-JP" altLang="en-US" sz="1800" dirty="0" smtClean="0"/>
              <a:t>件であるが、すべての数値条件での検査は不要なため、出来る限り小さい数値で検査が成立するように抽象化する。</a:t>
            </a:r>
            <a:endParaRPr lang="en-US" altLang="ja-JP" sz="1800" dirty="0" smtClean="0"/>
          </a:p>
          <a:p>
            <a:pPr lvl="1"/>
            <a:r>
              <a:rPr lang="ja-JP" altLang="en-US" sz="1800" dirty="0" smtClean="0"/>
              <a:t>動作時の仕様を以下と仮定する。　送受信装置とリセット装置は、システム内の並行プロセスであり、片方だけが動き続けるような振る舞いはないとする。　仕様上も、メモリ制限の半分のところでバックアップをするが、多少遅れは許容できるようにしている。</a:t>
            </a:r>
            <a:endParaRPr lang="en-US" altLang="ja-JP" sz="1800" dirty="0" smtClean="0"/>
          </a:p>
          <a:p>
            <a:pPr lvl="1"/>
            <a:r>
              <a:rPr lang="ja-JP" altLang="en-US" sz="1800" dirty="0" smtClean="0"/>
              <a:t>このため、</a:t>
            </a:r>
            <a:r>
              <a:rPr lang="ja-JP" altLang="en-US" sz="1800" dirty="0"/>
              <a:t>モデル検査では</a:t>
            </a:r>
            <a:r>
              <a:rPr lang="ja-JP" altLang="en-US" sz="1800" dirty="0" smtClean="0"/>
              <a:t>送受信装置から、</a:t>
            </a:r>
            <a:r>
              <a:rPr lang="en-US" altLang="ja-JP" sz="1800" dirty="0" smtClean="0"/>
              <a:t>reset</a:t>
            </a:r>
            <a:r>
              <a:rPr lang="ja-JP" altLang="en-US" sz="1800" dirty="0" smtClean="0"/>
              <a:t>イベントを送信しても、リセット装置が動き続けることなく、送受信装置が着信を続けるとログ条件に達する現象が検出できるが、実用上は発生しない現象として無視する。</a:t>
            </a:r>
            <a:endParaRPr lang="en-US" altLang="ja-JP" sz="1800" dirty="0" smtClean="0"/>
          </a:p>
        </p:txBody>
      </p:sp>
      <p:sp>
        <p:nvSpPr>
          <p:cNvPr id="7" name="角丸四角形吹き出し 6"/>
          <p:cNvSpPr/>
          <p:nvPr/>
        </p:nvSpPr>
        <p:spPr>
          <a:xfrm>
            <a:off x="4432591" y="2748032"/>
            <a:ext cx="1662545" cy="654521"/>
          </a:xfrm>
          <a:prstGeom prst="wedgeRoundRectCallout">
            <a:avLst>
              <a:gd name="adj1" fmla="val 5008"/>
              <a:gd name="adj2" fmla="val -9566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smtClean="0"/>
              <a:t>発通</a:t>
            </a:r>
            <a:r>
              <a:rPr lang="en-US" altLang="ja-JP" sz="1200" dirty="0" smtClean="0"/>
              <a:t>/</a:t>
            </a:r>
            <a:r>
              <a:rPr lang="ja-JP" altLang="en-US" sz="1200" dirty="0" smtClean="0"/>
              <a:t>応答</a:t>
            </a:r>
            <a:r>
              <a:rPr lang="en-US" altLang="ja-JP" sz="1200" dirty="0" smtClean="0"/>
              <a:t>/</a:t>
            </a:r>
            <a:r>
              <a:rPr kumimoji="1" lang="ja-JP" altLang="en-US" sz="1200" dirty="0" smtClean="0"/>
              <a:t>通話</a:t>
            </a:r>
            <a:r>
              <a:rPr kumimoji="1" lang="en-US" altLang="ja-JP" sz="1200" dirty="0" smtClean="0"/>
              <a:t>/</a:t>
            </a:r>
            <a:r>
              <a:rPr lang="ja-JP" altLang="en-US" sz="1200" dirty="0"/>
              <a:t>中止</a:t>
            </a:r>
            <a:r>
              <a:rPr kumimoji="1" lang="en-US" altLang="ja-JP" sz="1200" dirty="0" smtClean="0"/>
              <a:t>/</a:t>
            </a:r>
            <a:r>
              <a:rPr kumimoji="1" lang="ja-JP" altLang="en-US" sz="1200" dirty="0" smtClean="0"/>
              <a:t>拒否</a:t>
            </a:r>
            <a:r>
              <a:rPr kumimoji="1" lang="en-US" altLang="ja-JP" sz="1200" dirty="0" smtClean="0"/>
              <a:t>/</a:t>
            </a:r>
            <a:r>
              <a:rPr kumimoji="1" lang="ja-JP" altLang="en-US" sz="1200" dirty="0" smtClean="0"/>
              <a:t>終了を無条件に操作する。</a:t>
            </a:r>
            <a:endParaRPr kumimoji="1" lang="ja-JP" altLang="en-US" sz="1200" dirty="0"/>
          </a:p>
        </p:txBody>
      </p:sp>
      <p:sp>
        <p:nvSpPr>
          <p:cNvPr id="9" name="角丸四角形吹き出し 8"/>
          <p:cNvSpPr/>
          <p:nvPr/>
        </p:nvSpPr>
        <p:spPr>
          <a:xfrm>
            <a:off x="7330337" y="754564"/>
            <a:ext cx="1662545" cy="654521"/>
          </a:xfrm>
          <a:prstGeom prst="wedgeRoundRectCallout">
            <a:avLst>
              <a:gd name="adj1" fmla="val -16682"/>
              <a:gd name="adj2" fmla="val 1001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smtClean="0"/>
              <a:t>発通</a:t>
            </a:r>
            <a:r>
              <a:rPr lang="en-US" altLang="ja-JP" sz="1200" dirty="0" smtClean="0"/>
              <a:t>/</a:t>
            </a:r>
            <a:r>
              <a:rPr lang="ja-JP" altLang="en-US" sz="1200" dirty="0" smtClean="0"/>
              <a:t>応答</a:t>
            </a:r>
            <a:r>
              <a:rPr lang="en-US" altLang="ja-JP" sz="1200" dirty="0" smtClean="0"/>
              <a:t>/</a:t>
            </a:r>
            <a:r>
              <a:rPr kumimoji="1" lang="ja-JP" altLang="en-US" sz="1200" dirty="0" smtClean="0"/>
              <a:t>通話</a:t>
            </a:r>
            <a:r>
              <a:rPr kumimoji="1" lang="en-US" altLang="ja-JP" sz="1200" dirty="0" smtClean="0"/>
              <a:t>/</a:t>
            </a:r>
            <a:r>
              <a:rPr lang="ja-JP" altLang="en-US" sz="1200" dirty="0"/>
              <a:t>中止</a:t>
            </a:r>
            <a:r>
              <a:rPr kumimoji="1" lang="en-US" altLang="ja-JP" sz="1200" dirty="0" smtClean="0"/>
              <a:t>/</a:t>
            </a:r>
            <a:r>
              <a:rPr kumimoji="1" lang="ja-JP" altLang="en-US" sz="1200" dirty="0" smtClean="0"/>
              <a:t>拒否</a:t>
            </a:r>
            <a:r>
              <a:rPr kumimoji="1" lang="en-US" altLang="ja-JP" sz="1200" dirty="0" smtClean="0"/>
              <a:t>/</a:t>
            </a:r>
            <a:r>
              <a:rPr kumimoji="1" lang="ja-JP" altLang="en-US" sz="1200" dirty="0" smtClean="0"/>
              <a:t>終了を無条件に操作する。</a:t>
            </a:r>
            <a:endParaRPr kumimoji="1" lang="ja-JP" altLang="en-US" sz="1200" dirty="0"/>
          </a:p>
        </p:txBody>
      </p:sp>
      <p:sp>
        <p:nvSpPr>
          <p:cNvPr id="10" name="角丸四角形吹き出し 9"/>
          <p:cNvSpPr/>
          <p:nvPr/>
        </p:nvSpPr>
        <p:spPr>
          <a:xfrm>
            <a:off x="7318629" y="2825638"/>
            <a:ext cx="1662545" cy="654521"/>
          </a:xfrm>
          <a:prstGeom prst="wedgeRoundRectCallout">
            <a:avLst>
              <a:gd name="adj1" fmla="val -10872"/>
              <a:gd name="adj2" fmla="val -779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smtClean="0"/>
              <a:t>同時</a:t>
            </a:r>
            <a:r>
              <a:rPr kumimoji="1" lang="en-US" altLang="ja-JP" sz="1200" dirty="0" smtClean="0"/>
              <a:t>2</a:t>
            </a:r>
            <a:r>
              <a:rPr kumimoji="1" lang="ja-JP" altLang="en-US" sz="1200" dirty="0" smtClean="0"/>
              <a:t>回線の機能があるため、</a:t>
            </a:r>
            <a:r>
              <a:rPr kumimoji="1" lang="en-US" altLang="ja-JP" sz="1200" dirty="0" smtClean="0"/>
              <a:t>2</a:t>
            </a:r>
            <a:r>
              <a:rPr kumimoji="1" lang="ja-JP" altLang="en-US" sz="1200" dirty="0" err="1" smtClean="0"/>
              <a:t>つの</a:t>
            </a:r>
            <a:r>
              <a:rPr kumimoji="1" lang="ja-JP" altLang="en-US" sz="1200" dirty="0" smtClean="0"/>
              <a:t>端末を登場させる。</a:t>
            </a:r>
            <a:endParaRPr kumimoji="1" lang="ja-JP" altLang="en-US" sz="1200" dirty="0"/>
          </a:p>
        </p:txBody>
      </p:sp>
    </p:spTree>
    <p:extLst>
      <p:ext uri="{BB962C8B-B14F-4D97-AF65-F5344CB8AC3E}">
        <p14:creationId xmlns:p14="http://schemas.microsoft.com/office/powerpoint/2010/main" val="98348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付録説明：</a:t>
            </a:r>
            <a:r>
              <a:rPr kumimoji="1" lang="en-US" altLang="ja-JP" dirty="0" smtClean="0"/>
              <a:t>TBD</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a:t>
            </a:r>
            <a:endParaRPr kumimoji="1" lang="en-US" altLang="ja-JP" dirty="0" smtClean="0"/>
          </a:p>
          <a:p>
            <a:pPr lvl="1"/>
            <a:r>
              <a:rPr kumimoji="1" lang="en-US" altLang="ja-JP" dirty="0" smtClean="0"/>
              <a:t>SPIN</a:t>
            </a:r>
            <a:r>
              <a:rPr kumimoji="1" lang="ja-JP" altLang="en-US" dirty="0" smtClean="0"/>
              <a:t>／</a:t>
            </a:r>
            <a:r>
              <a:rPr kumimoji="1" lang="en-US" altLang="ja-JP" dirty="0" err="1" smtClean="0"/>
              <a:t>Promela</a:t>
            </a:r>
            <a:r>
              <a:rPr kumimoji="1" lang="ja-JP" altLang="en-US" dirty="0" smtClean="0"/>
              <a:t>の概要を説明</a:t>
            </a:r>
            <a:endParaRPr kumimoji="1" lang="en-US" altLang="ja-JP" dirty="0" smtClean="0"/>
          </a:p>
          <a:p>
            <a:r>
              <a:rPr lang="ja-JP" altLang="en-US" dirty="0" smtClean="0"/>
              <a:t>検査式：</a:t>
            </a:r>
            <a:endParaRPr kumimoji="1" lang="en-US" altLang="ja-JP" dirty="0" smtClean="0"/>
          </a:p>
          <a:p>
            <a:pPr lvl="1"/>
            <a:r>
              <a:rPr kumimoji="1" lang="en-US" altLang="ja-JP" dirty="0" smtClean="0"/>
              <a:t>assert </a:t>
            </a:r>
            <a:r>
              <a:rPr kumimoji="1" lang="ja-JP" altLang="en-US" dirty="0" smtClean="0"/>
              <a:t>にて、履歴が制限数を超えたときを検出。</a:t>
            </a:r>
            <a:endParaRPr kumimoji="1" lang="en-US" altLang="ja-JP" dirty="0" smtClean="0"/>
          </a:p>
          <a:p>
            <a:pPr lvl="1"/>
            <a:r>
              <a:rPr kumimoji="1" lang="en-US" altLang="ja-JP" dirty="0" smtClean="0"/>
              <a:t>T.B.D</a:t>
            </a:r>
            <a:r>
              <a:rPr kumimoji="1" lang="ja-JP" altLang="en-US" dirty="0" smtClean="0"/>
              <a:t>　公平性の設定</a:t>
            </a:r>
            <a:r>
              <a:rPr lang="en-US" altLang="ja-JP" dirty="0"/>
              <a:t> </a:t>
            </a:r>
            <a:r>
              <a:rPr lang="en-US" altLang="ja-JP" dirty="0" smtClean="0"/>
              <a:t>/ </a:t>
            </a:r>
            <a:endParaRPr kumimoji="1" lang="en-US" altLang="ja-JP" dirty="0" smtClean="0"/>
          </a:p>
          <a:p>
            <a:r>
              <a:rPr kumimoji="1" lang="ja-JP" altLang="en-US" dirty="0" smtClean="0"/>
              <a:t>反例：</a:t>
            </a:r>
            <a:endParaRPr kumimoji="1" lang="en-US" altLang="ja-JP" dirty="0" smtClean="0"/>
          </a:p>
          <a:p>
            <a:pPr lvl="1"/>
            <a:r>
              <a:rPr lang="en-US" altLang="ja-JP" dirty="0" smtClean="0"/>
              <a:t>CLEAR</a:t>
            </a:r>
            <a:r>
              <a:rPr lang="ja-JP" altLang="en-US" dirty="0" smtClean="0"/>
              <a:t>が浮いた状態で、</a:t>
            </a:r>
            <a:r>
              <a:rPr lang="en-US" altLang="ja-JP" dirty="0" smtClean="0"/>
              <a:t>reset </a:t>
            </a:r>
            <a:r>
              <a:rPr lang="ja-JP" altLang="en-US" dirty="0" smtClean="0"/>
              <a:t>が</a:t>
            </a:r>
            <a:r>
              <a:rPr lang="en-US" altLang="ja-JP" dirty="0" smtClean="0"/>
              <a:t>FLASE</a:t>
            </a:r>
            <a:r>
              <a:rPr lang="ja-JP" altLang="en-US" dirty="0" smtClean="0"/>
              <a:t>となるケースを説明。</a:t>
            </a:r>
            <a:endParaRPr kumimoji="1" lang="ja-JP" altLang="en-US" dirty="0"/>
          </a:p>
        </p:txBody>
      </p:sp>
    </p:spTree>
    <p:extLst>
      <p:ext uri="{BB962C8B-B14F-4D97-AF65-F5344CB8AC3E}">
        <p14:creationId xmlns:p14="http://schemas.microsoft.com/office/powerpoint/2010/main" val="38591055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TotalTime>
  <Words>433</Words>
  <Application>Microsoft Office PowerPoint</Application>
  <PresentationFormat>画面に合わせる (4:3)</PresentationFormat>
  <Paragraphs>41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不具合現象の再現</vt:lpstr>
      <vt:lpstr>不具合事例のメカニズム</vt:lpstr>
      <vt:lpstr>モデル検査適応方法とモデル化の注意点</vt:lpstr>
      <vt:lpstr>付録説明：TBD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はやかわまさし</dc:creator>
  <cp:lastModifiedBy>はやかわまさし</cp:lastModifiedBy>
  <cp:revision>28</cp:revision>
  <dcterms:created xsi:type="dcterms:W3CDTF">2017-03-05T12:54:28Z</dcterms:created>
  <dcterms:modified xsi:type="dcterms:W3CDTF">2017-03-11T14:15:36Z</dcterms:modified>
</cp:coreProperties>
</file>